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82" r:id="rId5"/>
    <p:sldId id="296" r:id="rId6"/>
    <p:sldId id="297" r:id="rId7"/>
    <p:sldId id="283" r:id="rId8"/>
    <p:sldId id="259" r:id="rId9"/>
    <p:sldId id="274" r:id="rId10"/>
    <p:sldId id="299" r:id="rId11"/>
    <p:sldId id="300" r:id="rId12"/>
    <p:sldId id="289" r:id="rId13"/>
    <p:sldId id="301" r:id="rId14"/>
    <p:sldId id="284" r:id="rId15"/>
    <p:sldId id="261" r:id="rId16"/>
    <p:sldId id="262" r:id="rId17"/>
    <p:sldId id="285" r:id="rId18"/>
    <p:sldId id="260" r:id="rId19"/>
    <p:sldId id="308" r:id="rId20"/>
    <p:sldId id="277" r:id="rId21"/>
    <p:sldId id="295" r:id="rId22"/>
    <p:sldId id="264" r:id="rId23"/>
    <p:sldId id="309" r:id="rId24"/>
    <p:sldId id="310" r:id="rId25"/>
    <p:sldId id="286" r:id="rId26"/>
    <p:sldId id="316" r:id="rId27"/>
    <p:sldId id="263" r:id="rId28"/>
    <p:sldId id="317" r:id="rId29"/>
    <p:sldId id="318" r:id="rId30"/>
    <p:sldId id="278" r:id="rId31"/>
    <p:sldId id="287" r:id="rId32"/>
    <p:sldId id="292" r:id="rId33"/>
    <p:sldId id="293" r:id="rId34"/>
    <p:sldId id="319" r:id="rId35"/>
    <p:sldId id="321" r:id="rId36"/>
    <p:sldId id="322" r:id="rId37"/>
    <p:sldId id="323" r:id="rId38"/>
    <p:sldId id="294" r:id="rId39"/>
    <p:sldId id="298" r:id="rId40"/>
    <p:sldId id="304" r:id="rId4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FFFF"/>
    <a:srgbClr val="D5E3CF"/>
    <a:srgbClr val="EBF1E9"/>
    <a:srgbClr val="EAEFF7"/>
    <a:srgbClr val="D2DEEF"/>
    <a:srgbClr val="5B9BD5"/>
    <a:srgbClr val="A9B1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3" d="100"/>
          <a:sy n="73" d="100"/>
        </p:scale>
        <p:origin x="4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8.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029778_720046\Desktop\Book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029778_720046\Desktop\Book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029778_720046\Desktop\Book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smtClean="0"/>
              <a:t>売上（百万円）</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Sheet1!$A$2</c:f>
              <c:strCache>
                <c:ptCount val="1"/>
                <c:pt idx="0">
                  <c:v>売上</c:v>
                </c:pt>
              </c:strCache>
            </c:strRef>
          </c:tx>
          <c:spPr>
            <a:solidFill>
              <a:schemeClr val="accent1"/>
            </a:solidFill>
            <a:ln>
              <a:noFill/>
            </a:ln>
            <a:effectLst/>
          </c:spPr>
          <c:invertIfNegative val="0"/>
          <c:cat>
            <c:strRef>
              <c:f>Sheet1!$B$1:$K$1</c:f>
              <c:strCache>
                <c:ptCount val="10"/>
                <c:pt idx="0">
                  <c:v>東京</c:v>
                </c:pt>
                <c:pt idx="1">
                  <c:v>大阪</c:v>
                </c:pt>
                <c:pt idx="2">
                  <c:v>神奈川</c:v>
                </c:pt>
                <c:pt idx="3">
                  <c:v>愛知</c:v>
                </c:pt>
                <c:pt idx="4">
                  <c:v>北海道</c:v>
                </c:pt>
                <c:pt idx="5">
                  <c:v>福岡</c:v>
                </c:pt>
                <c:pt idx="6">
                  <c:v>宮城</c:v>
                </c:pt>
                <c:pt idx="7">
                  <c:v>広島</c:v>
                </c:pt>
                <c:pt idx="8">
                  <c:v>沖縄</c:v>
                </c:pt>
                <c:pt idx="9">
                  <c:v>富山</c:v>
                </c:pt>
              </c:strCache>
            </c:strRef>
          </c:cat>
          <c:val>
            <c:numRef>
              <c:f>Sheet1!$B$2:$K$2</c:f>
              <c:numCache>
                <c:formatCode>General</c:formatCode>
                <c:ptCount val="10"/>
                <c:pt idx="0">
                  <c:v>10</c:v>
                </c:pt>
                <c:pt idx="1">
                  <c:v>9</c:v>
                </c:pt>
                <c:pt idx="2">
                  <c:v>8</c:v>
                </c:pt>
                <c:pt idx="3">
                  <c:v>7</c:v>
                </c:pt>
                <c:pt idx="4">
                  <c:v>7</c:v>
                </c:pt>
                <c:pt idx="5">
                  <c:v>5</c:v>
                </c:pt>
                <c:pt idx="6">
                  <c:v>3</c:v>
                </c:pt>
                <c:pt idx="7">
                  <c:v>2</c:v>
                </c:pt>
                <c:pt idx="8">
                  <c:v>1</c:v>
                </c:pt>
                <c:pt idx="9">
                  <c:v>1</c:v>
                </c:pt>
              </c:numCache>
            </c:numRef>
          </c:val>
          <c:extLst>
            <c:ext xmlns:c16="http://schemas.microsoft.com/office/drawing/2014/chart" uri="{C3380CC4-5D6E-409C-BE32-E72D297353CC}">
              <c16:uniqueId val="{00000000-C871-4872-BEAF-BD1EA5933A63}"/>
            </c:ext>
          </c:extLst>
        </c:ser>
        <c:dLbls>
          <c:showLegendKey val="0"/>
          <c:showVal val="0"/>
          <c:showCatName val="0"/>
          <c:showSerName val="0"/>
          <c:showPercent val="0"/>
          <c:showBubbleSize val="0"/>
        </c:dLbls>
        <c:gapWidth val="46"/>
        <c:overlap val="43"/>
        <c:axId val="2096498751"/>
        <c:axId val="2096499167"/>
      </c:barChart>
      <c:catAx>
        <c:axId val="2096498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096499167"/>
        <c:crosses val="autoZero"/>
        <c:auto val="1"/>
        <c:lblAlgn val="ctr"/>
        <c:lblOffset val="100"/>
        <c:noMultiLvlLbl val="0"/>
      </c:catAx>
      <c:valAx>
        <c:axId val="2096499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0964987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400" dirty="0" smtClean="0"/>
              <a:t>ビールの出資額とアイスの出資額</a:t>
            </a:r>
            <a:endParaRPr lang="ja-JP" alt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6792271165089187"/>
          <c:y val="0.16191762108090949"/>
          <c:w val="0.74086534896424672"/>
          <c:h val="0.68507111763361062"/>
        </c:manualLayout>
      </c:layout>
      <c:scatterChart>
        <c:scatterStyle val="lineMarker"/>
        <c:varyColors val="0"/>
        <c:ser>
          <c:idx val="0"/>
          <c:order val="0"/>
          <c:tx>
            <c:strRef>
              <c:f>Sheet1!$B$1</c:f>
              <c:strCache>
                <c:ptCount val="1"/>
                <c:pt idx="0">
                  <c:v>アイス</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Sheet1!$A$2:$A$13</c:f>
              <c:numCache>
                <c:formatCode>General</c:formatCode>
                <c:ptCount val="12"/>
                <c:pt idx="0">
                  <c:v>800</c:v>
                </c:pt>
                <c:pt idx="1">
                  <c:v>1200</c:v>
                </c:pt>
                <c:pt idx="2">
                  <c:v>1500</c:v>
                </c:pt>
                <c:pt idx="3">
                  <c:v>2200</c:v>
                </c:pt>
                <c:pt idx="4">
                  <c:v>1800</c:v>
                </c:pt>
                <c:pt idx="5">
                  <c:v>2000</c:v>
                </c:pt>
                <c:pt idx="6">
                  <c:v>2600</c:v>
                </c:pt>
                <c:pt idx="7">
                  <c:v>3000</c:v>
                </c:pt>
                <c:pt idx="8">
                  <c:v>2500</c:v>
                </c:pt>
                <c:pt idx="9">
                  <c:v>2000</c:v>
                </c:pt>
                <c:pt idx="10">
                  <c:v>1500</c:v>
                </c:pt>
                <c:pt idx="11">
                  <c:v>1000</c:v>
                </c:pt>
              </c:numCache>
            </c:numRef>
          </c:xVal>
          <c:yVal>
            <c:numRef>
              <c:f>Sheet1!$B$2:$B$13</c:f>
              <c:numCache>
                <c:formatCode>General</c:formatCode>
                <c:ptCount val="12"/>
                <c:pt idx="0">
                  <c:v>300</c:v>
                </c:pt>
                <c:pt idx="1">
                  <c:v>500</c:v>
                </c:pt>
                <c:pt idx="2">
                  <c:v>700</c:v>
                </c:pt>
                <c:pt idx="3">
                  <c:v>900</c:v>
                </c:pt>
                <c:pt idx="4">
                  <c:v>1000</c:v>
                </c:pt>
                <c:pt idx="5">
                  <c:v>900</c:v>
                </c:pt>
                <c:pt idx="6">
                  <c:v>1300</c:v>
                </c:pt>
                <c:pt idx="7">
                  <c:v>1500</c:v>
                </c:pt>
                <c:pt idx="8">
                  <c:v>1000</c:v>
                </c:pt>
                <c:pt idx="9">
                  <c:v>700</c:v>
                </c:pt>
                <c:pt idx="10">
                  <c:v>600</c:v>
                </c:pt>
                <c:pt idx="11">
                  <c:v>500</c:v>
                </c:pt>
              </c:numCache>
            </c:numRef>
          </c:yVal>
          <c:smooth val="0"/>
          <c:extLst>
            <c:ext xmlns:c16="http://schemas.microsoft.com/office/drawing/2014/chart" uri="{C3380CC4-5D6E-409C-BE32-E72D297353CC}">
              <c16:uniqueId val="{00000000-03ED-434B-9CD9-E7CC3FBC2DA4}"/>
            </c:ext>
          </c:extLst>
        </c:ser>
        <c:dLbls>
          <c:showLegendKey val="0"/>
          <c:showVal val="0"/>
          <c:showCatName val="0"/>
          <c:showSerName val="0"/>
          <c:showPercent val="0"/>
          <c:showBubbleSize val="0"/>
        </c:dLbls>
        <c:axId val="727025439"/>
        <c:axId val="727018367"/>
      </c:scatterChart>
      <c:valAx>
        <c:axId val="727025439"/>
        <c:scaling>
          <c:orientation val="minMax"/>
          <c:max val="4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27018367"/>
        <c:crosses val="autoZero"/>
        <c:crossBetween val="midCat"/>
        <c:majorUnit val="1000"/>
      </c:valAx>
      <c:valAx>
        <c:axId val="727018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27025439"/>
        <c:crosses val="autoZero"/>
        <c:crossBetween val="midCat"/>
        <c:majorUnit val="50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smtClean="0"/>
              <a:t>出荷額（百万円）</a:t>
            </a:r>
            <a:endParaRPr lang="ja-JP"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Sheet1!$A$2</c:f>
              <c:strCache>
                <c:ptCount val="1"/>
                <c:pt idx="0">
                  <c:v>出荷額</c:v>
                </c:pt>
              </c:strCache>
            </c:strRef>
          </c:tx>
          <c:spPr>
            <a:ln w="28575" cap="rnd">
              <a:solidFill>
                <a:schemeClr val="accent1"/>
              </a:solidFill>
              <a:round/>
            </a:ln>
            <a:effectLst/>
          </c:spPr>
          <c:marker>
            <c:symbol val="none"/>
          </c:marker>
          <c:cat>
            <c:strRef>
              <c:f>Sheet1!$B$1:$K$1</c:f>
              <c:strCache>
                <c:ptCount val="10"/>
                <c:pt idx="0">
                  <c:v>2010</c:v>
                </c:pt>
                <c:pt idx="1">
                  <c:v>2011</c:v>
                </c:pt>
                <c:pt idx="2">
                  <c:v>2012</c:v>
                </c:pt>
                <c:pt idx="3">
                  <c:v>2013</c:v>
                </c:pt>
                <c:pt idx="4">
                  <c:v>2014</c:v>
                </c:pt>
                <c:pt idx="5">
                  <c:v>2015</c:v>
                </c:pt>
                <c:pt idx="6">
                  <c:v>2016</c:v>
                </c:pt>
                <c:pt idx="7">
                  <c:v>2017</c:v>
                </c:pt>
                <c:pt idx="8">
                  <c:v>2018</c:v>
                </c:pt>
                <c:pt idx="9">
                  <c:v>2019</c:v>
                </c:pt>
              </c:strCache>
            </c:strRef>
          </c:cat>
          <c:val>
            <c:numRef>
              <c:f>Sheet1!$B$2:$K$2</c:f>
              <c:numCache>
                <c:formatCode>General</c:formatCode>
                <c:ptCount val="10"/>
                <c:pt idx="0">
                  <c:v>5</c:v>
                </c:pt>
                <c:pt idx="1">
                  <c:v>3</c:v>
                </c:pt>
                <c:pt idx="2">
                  <c:v>6</c:v>
                </c:pt>
                <c:pt idx="3">
                  <c:v>7</c:v>
                </c:pt>
                <c:pt idx="4">
                  <c:v>4</c:v>
                </c:pt>
                <c:pt idx="5">
                  <c:v>5</c:v>
                </c:pt>
                <c:pt idx="6">
                  <c:v>4</c:v>
                </c:pt>
                <c:pt idx="7">
                  <c:v>3</c:v>
                </c:pt>
                <c:pt idx="8">
                  <c:v>4</c:v>
                </c:pt>
                <c:pt idx="9">
                  <c:v>1</c:v>
                </c:pt>
              </c:numCache>
            </c:numRef>
          </c:val>
          <c:smooth val="0"/>
          <c:extLst>
            <c:ext xmlns:c16="http://schemas.microsoft.com/office/drawing/2014/chart" uri="{C3380CC4-5D6E-409C-BE32-E72D297353CC}">
              <c16:uniqueId val="{00000000-C871-4872-BEAF-BD1EA5933A63}"/>
            </c:ext>
          </c:extLst>
        </c:ser>
        <c:dLbls>
          <c:showLegendKey val="0"/>
          <c:showVal val="0"/>
          <c:showCatName val="0"/>
          <c:showSerName val="0"/>
          <c:showPercent val="0"/>
          <c:showBubbleSize val="0"/>
        </c:dLbls>
        <c:smooth val="0"/>
        <c:axId val="2096498751"/>
        <c:axId val="2096499167"/>
      </c:lineChart>
      <c:catAx>
        <c:axId val="20964987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096499167"/>
        <c:crosses val="autoZero"/>
        <c:auto val="1"/>
        <c:lblAlgn val="ctr"/>
        <c:lblOffset val="100"/>
        <c:noMultiLvlLbl val="0"/>
      </c:catAx>
      <c:valAx>
        <c:axId val="2096499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0964987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smtClean="0"/>
              <a:t>スコアの分布</a:t>
            </a:r>
            <a:endParaRPr lang="ja-JP" alt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spPr>
            <a:solidFill>
              <a:schemeClr val="accent1"/>
            </a:solidFill>
            <a:ln>
              <a:solidFill>
                <a:schemeClr val="tx1"/>
              </a:solidFill>
            </a:ln>
            <a:effectLst/>
          </c:spPr>
          <c:invertIfNegative val="0"/>
          <c:cat>
            <c:numRef>
              <c:f>Sheet2!$B$28:$B$32</c:f>
              <c:numCache>
                <c:formatCode>General</c:formatCode>
                <c:ptCount val="5"/>
                <c:pt idx="0">
                  <c:v>10</c:v>
                </c:pt>
                <c:pt idx="1">
                  <c:v>30</c:v>
                </c:pt>
                <c:pt idx="2">
                  <c:v>50</c:v>
                </c:pt>
                <c:pt idx="3">
                  <c:v>70</c:v>
                </c:pt>
                <c:pt idx="4">
                  <c:v>90</c:v>
                </c:pt>
              </c:numCache>
            </c:numRef>
          </c:cat>
          <c:val>
            <c:numRef>
              <c:f>Sheet2!$C$28:$C$32</c:f>
              <c:numCache>
                <c:formatCode>General</c:formatCode>
                <c:ptCount val="5"/>
                <c:pt idx="0">
                  <c:v>28</c:v>
                </c:pt>
                <c:pt idx="1">
                  <c:v>71</c:v>
                </c:pt>
                <c:pt idx="2">
                  <c:v>86</c:v>
                </c:pt>
                <c:pt idx="3">
                  <c:v>67</c:v>
                </c:pt>
                <c:pt idx="4">
                  <c:v>38</c:v>
                </c:pt>
              </c:numCache>
            </c:numRef>
          </c:val>
          <c:extLst>
            <c:ext xmlns:c16="http://schemas.microsoft.com/office/drawing/2014/chart" uri="{C3380CC4-5D6E-409C-BE32-E72D297353CC}">
              <c16:uniqueId val="{00000000-9B9B-487C-A1FB-1D7548E55BF9}"/>
            </c:ext>
          </c:extLst>
        </c:ser>
        <c:dLbls>
          <c:showLegendKey val="0"/>
          <c:showVal val="0"/>
          <c:showCatName val="0"/>
          <c:showSerName val="0"/>
          <c:showPercent val="0"/>
          <c:showBubbleSize val="0"/>
        </c:dLbls>
        <c:gapWidth val="0"/>
        <c:overlap val="-27"/>
        <c:axId val="550119183"/>
        <c:axId val="550114191"/>
      </c:barChart>
      <c:catAx>
        <c:axId val="550119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0114191"/>
        <c:crosses val="autoZero"/>
        <c:auto val="1"/>
        <c:lblAlgn val="ctr"/>
        <c:lblOffset val="100"/>
        <c:noMultiLvlLbl val="0"/>
      </c:catAx>
      <c:valAx>
        <c:axId val="550114191"/>
        <c:scaling>
          <c:orientation val="minMax"/>
          <c:max val="9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501191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sz="1600" dirty="0" smtClean="0"/>
              <a:t>国語（縦軸）と英語（横軸）の点数の散布図</a:t>
            </a:r>
            <a:endParaRPr lang="ja-JP" altLang="en-US" sz="1600"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Sheet1!$B$1</c:f>
              <c:strCache>
                <c:ptCount val="1"/>
                <c:pt idx="0">
                  <c:v>数学</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90</c:v>
                </c:pt>
                <c:pt idx="1">
                  <c:v>55</c:v>
                </c:pt>
                <c:pt idx="2">
                  <c:v>32</c:v>
                </c:pt>
                <c:pt idx="3">
                  <c:v>85</c:v>
                </c:pt>
                <c:pt idx="4">
                  <c:v>65</c:v>
                </c:pt>
                <c:pt idx="5">
                  <c:v>32</c:v>
                </c:pt>
                <c:pt idx="6">
                  <c:v>78</c:v>
                </c:pt>
                <c:pt idx="7">
                  <c:v>56</c:v>
                </c:pt>
                <c:pt idx="8">
                  <c:v>62</c:v>
                </c:pt>
                <c:pt idx="9">
                  <c:v>42</c:v>
                </c:pt>
                <c:pt idx="10">
                  <c:v>96</c:v>
                </c:pt>
                <c:pt idx="11">
                  <c:v>85</c:v>
                </c:pt>
                <c:pt idx="12">
                  <c:v>68</c:v>
                </c:pt>
              </c:numCache>
            </c:numRef>
          </c:xVal>
          <c:yVal>
            <c:numRef>
              <c:f>Sheet1!$B$2:$B$14</c:f>
              <c:numCache>
                <c:formatCode>General</c:formatCode>
                <c:ptCount val="13"/>
                <c:pt idx="0">
                  <c:v>70</c:v>
                </c:pt>
                <c:pt idx="1">
                  <c:v>62</c:v>
                </c:pt>
                <c:pt idx="2">
                  <c:v>45</c:v>
                </c:pt>
                <c:pt idx="3">
                  <c:v>99</c:v>
                </c:pt>
                <c:pt idx="4">
                  <c:v>42</c:v>
                </c:pt>
                <c:pt idx="5">
                  <c:v>34</c:v>
                </c:pt>
                <c:pt idx="6">
                  <c:v>74</c:v>
                </c:pt>
                <c:pt idx="7">
                  <c:v>24</c:v>
                </c:pt>
                <c:pt idx="8">
                  <c:v>52</c:v>
                </c:pt>
                <c:pt idx="9">
                  <c:v>55</c:v>
                </c:pt>
                <c:pt idx="10">
                  <c:v>88</c:v>
                </c:pt>
                <c:pt idx="11">
                  <c:v>78</c:v>
                </c:pt>
                <c:pt idx="12">
                  <c:v>70</c:v>
                </c:pt>
              </c:numCache>
            </c:numRef>
          </c:yVal>
          <c:smooth val="0"/>
          <c:extLst>
            <c:ext xmlns:c16="http://schemas.microsoft.com/office/drawing/2014/chart" uri="{C3380CC4-5D6E-409C-BE32-E72D297353CC}">
              <c16:uniqueId val="{00000000-F2BE-45A6-B138-39FAE7B72C8A}"/>
            </c:ext>
          </c:extLst>
        </c:ser>
        <c:dLbls>
          <c:showLegendKey val="0"/>
          <c:showVal val="0"/>
          <c:showCatName val="0"/>
          <c:showSerName val="0"/>
          <c:showPercent val="0"/>
          <c:showBubbleSize val="0"/>
        </c:dLbls>
        <c:axId val="2131492543"/>
        <c:axId val="2131494207"/>
      </c:scatterChart>
      <c:valAx>
        <c:axId val="2131492543"/>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4207"/>
        <c:crosses val="autoZero"/>
        <c:crossBetween val="midCat"/>
      </c:valAx>
      <c:valAx>
        <c:axId val="213149420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25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数学</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Sheet1!$A$2:$A$14</c:f>
              <c:numCache>
                <c:formatCode>General</c:formatCode>
                <c:ptCount val="13"/>
                <c:pt idx="0">
                  <c:v>90</c:v>
                </c:pt>
                <c:pt idx="1">
                  <c:v>55</c:v>
                </c:pt>
                <c:pt idx="2">
                  <c:v>32</c:v>
                </c:pt>
                <c:pt idx="3">
                  <c:v>85</c:v>
                </c:pt>
                <c:pt idx="4">
                  <c:v>65</c:v>
                </c:pt>
                <c:pt idx="5">
                  <c:v>32</c:v>
                </c:pt>
                <c:pt idx="6">
                  <c:v>78</c:v>
                </c:pt>
                <c:pt idx="7">
                  <c:v>56</c:v>
                </c:pt>
                <c:pt idx="8">
                  <c:v>62</c:v>
                </c:pt>
                <c:pt idx="9">
                  <c:v>42</c:v>
                </c:pt>
                <c:pt idx="10">
                  <c:v>96</c:v>
                </c:pt>
                <c:pt idx="11">
                  <c:v>85</c:v>
                </c:pt>
                <c:pt idx="12">
                  <c:v>68</c:v>
                </c:pt>
              </c:numCache>
            </c:numRef>
          </c:xVal>
          <c:yVal>
            <c:numRef>
              <c:f>Sheet1!$B$2:$B$14</c:f>
              <c:numCache>
                <c:formatCode>General</c:formatCode>
                <c:ptCount val="13"/>
                <c:pt idx="0">
                  <c:v>70</c:v>
                </c:pt>
                <c:pt idx="1">
                  <c:v>62</c:v>
                </c:pt>
                <c:pt idx="2">
                  <c:v>45</c:v>
                </c:pt>
                <c:pt idx="3">
                  <c:v>99</c:v>
                </c:pt>
                <c:pt idx="4">
                  <c:v>42</c:v>
                </c:pt>
                <c:pt idx="5">
                  <c:v>34</c:v>
                </c:pt>
                <c:pt idx="6">
                  <c:v>74</c:v>
                </c:pt>
                <c:pt idx="7">
                  <c:v>24</c:v>
                </c:pt>
                <c:pt idx="8">
                  <c:v>52</c:v>
                </c:pt>
                <c:pt idx="9">
                  <c:v>55</c:v>
                </c:pt>
                <c:pt idx="10">
                  <c:v>88</c:v>
                </c:pt>
                <c:pt idx="11">
                  <c:v>78</c:v>
                </c:pt>
                <c:pt idx="12">
                  <c:v>70</c:v>
                </c:pt>
              </c:numCache>
            </c:numRef>
          </c:yVal>
          <c:smooth val="0"/>
          <c:extLst>
            <c:ext xmlns:c16="http://schemas.microsoft.com/office/drawing/2014/chart" uri="{C3380CC4-5D6E-409C-BE32-E72D297353CC}">
              <c16:uniqueId val="{00000000-C9BD-445D-930C-9CC3D79FBBEC}"/>
            </c:ext>
          </c:extLst>
        </c:ser>
        <c:dLbls>
          <c:showLegendKey val="0"/>
          <c:showVal val="0"/>
          <c:showCatName val="0"/>
          <c:showSerName val="0"/>
          <c:showPercent val="0"/>
          <c:showBubbleSize val="0"/>
        </c:dLbls>
        <c:axId val="2131492543"/>
        <c:axId val="2131494207"/>
      </c:scatterChart>
      <c:valAx>
        <c:axId val="2131492543"/>
        <c:scaling>
          <c:orientation val="minMax"/>
          <c:max val="1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4207"/>
        <c:crosses val="autoZero"/>
        <c:crossBetween val="midCat"/>
      </c:valAx>
      <c:valAx>
        <c:axId val="2131494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25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数学</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Sheet1!$A$2:$A$14</c:f>
              <c:numCache>
                <c:formatCode>General</c:formatCode>
                <c:ptCount val="13"/>
                <c:pt idx="0">
                  <c:v>13</c:v>
                </c:pt>
                <c:pt idx="1">
                  <c:v>7</c:v>
                </c:pt>
                <c:pt idx="2">
                  <c:v>8</c:v>
                </c:pt>
                <c:pt idx="3">
                  <c:v>6</c:v>
                </c:pt>
                <c:pt idx="4">
                  <c:v>20</c:v>
                </c:pt>
                <c:pt idx="5">
                  <c:v>32</c:v>
                </c:pt>
                <c:pt idx="6">
                  <c:v>10</c:v>
                </c:pt>
                <c:pt idx="7">
                  <c:v>25</c:v>
                </c:pt>
                <c:pt idx="8">
                  <c:v>16</c:v>
                </c:pt>
                <c:pt idx="9">
                  <c:v>15</c:v>
                </c:pt>
                <c:pt idx="10">
                  <c:v>9</c:v>
                </c:pt>
                <c:pt idx="11">
                  <c:v>24</c:v>
                </c:pt>
                <c:pt idx="12">
                  <c:v>15</c:v>
                </c:pt>
              </c:numCache>
            </c:numRef>
          </c:xVal>
          <c:yVal>
            <c:numRef>
              <c:f>Sheet1!$B$2:$B$14</c:f>
              <c:numCache>
                <c:formatCode>General</c:formatCode>
                <c:ptCount val="13"/>
                <c:pt idx="0">
                  <c:v>70</c:v>
                </c:pt>
                <c:pt idx="1">
                  <c:v>62</c:v>
                </c:pt>
                <c:pt idx="2">
                  <c:v>72</c:v>
                </c:pt>
                <c:pt idx="3">
                  <c:v>99</c:v>
                </c:pt>
                <c:pt idx="4">
                  <c:v>42</c:v>
                </c:pt>
                <c:pt idx="5">
                  <c:v>0</c:v>
                </c:pt>
                <c:pt idx="6">
                  <c:v>74</c:v>
                </c:pt>
                <c:pt idx="7">
                  <c:v>24</c:v>
                </c:pt>
                <c:pt idx="8">
                  <c:v>52</c:v>
                </c:pt>
                <c:pt idx="9">
                  <c:v>55</c:v>
                </c:pt>
                <c:pt idx="10">
                  <c:v>88</c:v>
                </c:pt>
                <c:pt idx="11">
                  <c:v>40</c:v>
                </c:pt>
                <c:pt idx="12">
                  <c:v>70</c:v>
                </c:pt>
              </c:numCache>
            </c:numRef>
          </c:yVal>
          <c:smooth val="0"/>
          <c:extLst>
            <c:ext xmlns:c16="http://schemas.microsoft.com/office/drawing/2014/chart" uri="{C3380CC4-5D6E-409C-BE32-E72D297353CC}">
              <c16:uniqueId val="{00000000-616A-4AA6-A6D1-BFAA94F74915}"/>
            </c:ext>
          </c:extLst>
        </c:ser>
        <c:dLbls>
          <c:showLegendKey val="0"/>
          <c:showVal val="0"/>
          <c:showCatName val="0"/>
          <c:showSerName val="0"/>
          <c:showPercent val="0"/>
          <c:showBubbleSize val="0"/>
        </c:dLbls>
        <c:axId val="2131492543"/>
        <c:axId val="2131494207"/>
      </c:scatterChart>
      <c:valAx>
        <c:axId val="2131492543"/>
        <c:scaling>
          <c:orientation val="minMax"/>
          <c:max val="30"/>
          <c:min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4207"/>
        <c:crosses val="autoZero"/>
        <c:crossBetween val="midCat"/>
      </c:valAx>
      <c:valAx>
        <c:axId val="2131494207"/>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25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数学</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Sheet1!$A$2:$A$14</c:f>
              <c:numCache>
                <c:formatCode>General</c:formatCode>
                <c:ptCount val="13"/>
                <c:pt idx="0">
                  <c:v>20</c:v>
                </c:pt>
                <c:pt idx="1">
                  <c:v>63</c:v>
                </c:pt>
                <c:pt idx="2">
                  <c:v>82</c:v>
                </c:pt>
                <c:pt idx="3">
                  <c:v>34</c:v>
                </c:pt>
                <c:pt idx="4">
                  <c:v>82</c:v>
                </c:pt>
                <c:pt idx="5">
                  <c:v>36</c:v>
                </c:pt>
                <c:pt idx="6">
                  <c:v>31</c:v>
                </c:pt>
                <c:pt idx="7">
                  <c:v>33</c:v>
                </c:pt>
                <c:pt idx="8">
                  <c:v>59</c:v>
                </c:pt>
                <c:pt idx="9">
                  <c:v>17</c:v>
                </c:pt>
                <c:pt idx="10">
                  <c:v>86</c:v>
                </c:pt>
                <c:pt idx="11">
                  <c:v>46</c:v>
                </c:pt>
                <c:pt idx="12">
                  <c:v>66</c:v>
                </c:pt>
              </c:numCache>
            </c:numRef>
          </c:xVal>
          <c:yVal>
            <c:numRef>
              <c:f>Sheet1!$B$2:$B$14</c:f>
              <c:numCache>
                <c:formatCode>General</c:formatCode>
                <c:ptCount val="13"/>
                <c:pt idx="0">
                  <c:v>75</c:v>
                </c:pt>
                <c:pt idx="1">
                  <c:v>7</c:v>
                </c:pt>
                <c:pt idx="2">
                  <c:v>84</c:v>
                </c:pt>
                <c:pt idx="3">
                  <c:v>4</c:v>
                </c:pt>
                <c:pt idx="4">
                  <c:v>9</c:v>
                </c:pt>
                <c:pt idx="5">
                  <c:v>70</c:v>
                </c:pt>
                <c:pt idx="6">
                  <c:v>80</c:v>
                </c:pt>
                <c:pt idx="7">
                  <c:v>99</c:v>
                </c:pt>
                <c:pt idx="8">
                  <c:v>61</c:v>
                </c:pt>
                <c:pt idx="9">
                  <c:v>55</c:v>
                </c:pt>
                <c:pt idx="10">
                  <c:v>91</c:v>
                </c:pt>
                <c:pt idx="11">
                  <c:v>50</c:v>
                </c:pt>
                <c:pt idx="12">
                  <c:v>5</c:v>
                </c:pt>
              </c:numCache>
            </c:numRef>
          </c:yVal>
          <c:smooth val="0"/>
          <c:extLst>
            <c:ext xmlns:c16="http://schemas.microsoft.com/office/drawing/2014/chart" uri="{C3380CC4-5D6E-409C-BE32-E72D297353CC}">
              <c16:uniqueId val="{00000000-A77E-42CE-A486-022F3196F887}"/>
            </c:ext>
          </c:extLst>
        </c:ser>
        <c:dLbls>
          <c:showLegendKey val="0"/>
          <c:showVal val="0"/>
          <c:showCatName val="0"/>
          <c:showSerName val="0"/>
          <c:showPercent val="0"/>
          <c:showBubbleSize val="0"/>
        </c:dLbls>
        <c:axId val="2131492543"/>
        <c:axId val="2131494207"/>
      </c:scatterChart>
      <c:valAx>
        <c:axId val="2131492543"/>
        <c:scaling>
          <c:orientation val="minMax"/>
          <c:max val="1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4207"/>
        <c:crosses val="autoZero"/>
        <c:crossBetween val="midCat"/>
      </c:valAx>
      <c:valAx>
        <c:axId val="2131494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213149254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400" dirty="0" smtClean="0"/>
              <a:t>月の平均気温とアイスの出資額</a:t>
            </a:r>
            <a:endParaRPr lang="ja-JP" alt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88605440370629"/>
          <c:y val="0.15597997495934868"/>
          <c:w val="0.77847228471977281"/>
          <c:h val="0.69694640571278432"/>
        </c:manualLayout>
      </c:layout>
      <c:scatterChart>
        <c:scatterStyle val="lineMarker"/>
        <c:varyColors val="0"/>
        <c:ser>
          <c:idx val="0"/>
          <c:order val="0"/>
          <c:tx>
            <c:strRef>
              <c:f>Sheet1!$B$1</c:f>
              <c:strCache>
                <c:ptCount val="1"/>
                <c:pt idx="0">
                  <c:v>アイス</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Sheet1!$A$2:$A$13</c:f>
              <c:numCache>
                <c:formatCode>General</c:formatCode>
                <c:ptCount val="12"/>
                <c:pt idx="0">
                  <c:v>5</c:v>
                </c:pt>
                <c:pt idx="1">
                  <c:v>7</c:v>
                </c:pt>
                <c:pt idx="2">
                  <c:v>10</c:v>
                </c:pt>
                <c:pt idx="3">
                  <c:v>15</c:v>
                </c:pt>
                <c:pt idx="4">
                  <c:v>17</c:v>
                </c:pt>
                <c:pt idx="5">
                  <c:v>20</c:v>
                </c:pt>
                <c:pt idx="6">
                  <c:v>24</c:v>
                </c:pt>
                <c:pt idx="7">
                  <c:v>28</c:v>
                </c:pt>
                <c:pt idx="8">
                  <c:v>20</c:v>
                </c:pt>
                <c:pt idx="9">
                  <c:v>15</c:v>
                </c:pt>
                <c:pt idx="10">
                  <c:v>10</c:v>
                </c:pt>
                <c:pt idx="11">
                  <c:v>7</c:v>
                </c:pt>
              </c:numCache>
            </c:numRef>
          </c:xVal>
          <c:yVal>
            <c:numRef>
              <c:f>Sheet1!$B$2:$B$13</c:f>
              <c:numCache>
                <c:formatCode>General</c:formatCode>
                <c:ptCount val="12"/>
                <c:pt idx="0">
                  <c:v>300</c:v>
                </c:pt>
                <c:pt idx="1">
                  <c:v>500</c:v>
                </c:pt>
                <c:pt idx="2">
                  <c:v>700</c:v>
                </c:pt>
                <c:pt idx="3">
                  <c:v>900</c:v>
                </c:pt>
                <c:pt idx="4">
                  <c:v>1000</c:v>
                </c:pt>
                <c:pt idx="5">
                  <c:v>900</c:v>
                </c:pt>
                <c:pt idx="6">
                  <c:v>1300</c:v>
                </c:pt>
                <c:pt idx="7">
                  <c:v>1500</c:v>
                </c:pt>
                <c:pt idx="8">
                  <c:v>1000</c:v>
                </c:pt>
                <c:pt idx="9">
                  <c:v>700</c:v>
                </c:pt>
                <c:pt idx="10">
                  <c:v>600</c:v>
                </c:pt>
                <c:pt idx="11">
                  <c:v>500</c:v>
                </c:pt>
              </c:numCache>
            </c:numRef>
          </c:yVal>
          <c:smooth val="0"/>
          <c:extLst>
            <c:ext xmlns:c16="http://schemas.microsoft.com/office/drawing/2014/chart" uri="{C3380CC4-5D6E-409C-BE32-E72D297353CC}">
              <c16:uniqueId val="{00000000-0D39-4D7F-8D9C-4C300E586F52}"/>
            </c:ext>
          </c:extLst>
        </c:ser>
        <c:dLbls>
          <c:showLegendKey val="0"/>
          <c:showVal val="0"/>
          <c:showCatName val="0"/>
          <c:showSerName val="0"/>
          <c:showPercent val="0"/>
          <c:showBubbleSize val="0"/>
        </c:dLbls>
        <c:axId val="727025439"/>
        <c:axId val="727018367"/>
      </c:scatterChart>
      <c:valAx>
        <c:axId val="7270254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27018367"/>
        <c:crosses val="autoZero"/>
        <c:crossBetween val="midCat"/>
        <c:majorUnit val="5"/>
      </c:valAx>
      <c:valAx>
        <c:axId val="727018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27025439"/>
        <c:crosses val="autoZero"/>
        <c:crossBetween val="midCat"/>
        <c:majorUnit val="500"/>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sz="1400" dirty="0" smtClean="0"/>
              <a:t>月の平均気温とビールの出資額</a:t>
            </a:r>
            <a:endParaRPr lang="ja-JP" alt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88605440370629"/>
          <c:y val="0.15597997495934868"/>
          <c:w val="0.77847228471977281"/>
          <c:h val="0.69694640571278432"/>
        </c:manualLayout>
      </c:layout>
      <c:scatterChart>
        <c:scatterStyle val="lineMarker"/>
        <c:varyColors val="0"/>
        <c:ser>
          <c:idx val="0"/>
          <c:order val="0"/>
          <c:tx>
            <c:strRef>
              <c:f>Sheet1!$B$1</c:f>
              <c:strCache>
                <c:ptCount val="1"/>
                <c:pt idx="0">
                  <c:v>アイス</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Sheet1!$A$2:$A$13</c:f>
              <c:numCache>
                <c:formatCode>General</c:formatCode>
                <c:ptCount val="12"/>
                <c:pt idx="0">
                  <c:v>5</c:v>
                </c:pt>
                <c:pt idx="1">
                  <c:v>7</c:v>
                </c:pt>
                <c:pt idx="2">
                  <c:v>10</c:v>
                </c:pt>
                <c:pt idx="3">
                  <c:v>15</c:v>
                </c:pt>
                <c:pt idx="4">
                  <c:v>17</c:v>
                </c:pt>
                <c:pt idx="5">
                  <c:v>20</c:v>
                </c:pt>
                <c:pt idx="6">
                  <c:v>24</c:v>
                </c:pt>
                <c:pt idx="7">
                  <c:v>28</c:v>
                </c:pt>
                <c:pt idx="8">
                  <c:v>20</c:v>
                </c:pt>
                <c:pt idx="9">
                  <c:v>15</c:v>
                </c:pt>
                <c:pt idx="10">
                  <c:v>10</c:v>
                </c:pt>
                <c:pt idx="11">
                  <c:v>7</c:v>
                </c:pt>
              </c:numCache>
            </c:numRef>
          </c:xVal>
          <c:yVal>
            <c:numRef>
              <c:f>Sheet1!$B$2:$B$13</c:f>
              <c:numCache>
                <c:formatCode>General</c:formatCode>
                <c:ptCount val="12"/>
                <c:pt idx="0">
                  <c:v>800</c:v>
                </c:pt>
                <c:pt idx="1">
                  <c:v>1200</c:v>
                </c:pt>
                <c:pt idx="2">
                  <c:v>1500</c:v>
                </c:pt>
                <c:pt idx="3">
                  <c:v>2200</c:v>
                </c:pt>
                <c:pt idx="4">
                  <c:v>1800</c:v>
                </c:pt>
                <c:pt idx="5">
                  <c:v>2000</c:v>
                </c:pt>
                <c:pt idx="6">
                  <c:v>2600</c:v>
                </c:pt>
                <c:pt idx="7">
                  <c:v>3000</c:v>
                </c:pt>
                <c:pt idx="8">
                  <c:v>2500</c:v>
                </c:pt>
                <c:pt idx="9">
                  <c:v>2000</c:v>
                </c:pt>
                <c:pt idx="10">
                  <c:v>1500</c:v>
                </c:pt>
                <c:pt idx="11">
                  <c:v>1000</c:v>
                </c:pt>
              </c:numCache>
            </c:numRef>
          </c:yVal>
          <c:smooth val="0"/>
          <c:extLst>
            <c:ext xmlns:c16="http://schemas.microsoft.com/office/drawing/2014/chart" uri="{C3380CC4-5D6E-409C-BE32-E72D297353CC}">
              <c16:uniqueId val="{00000000-25E8-485C-8F67-33D351E409FA}"/>
            </c:ext>
          </c:extLst>
        </c:ser>
        <c:dLbls>
          <c:showLegendKey val="0"/>
          <c:showVal val="0"/>
          <c:showCatName val="0"/>
          <c:showSerName val="0"/>
          <c:showPercent val="0"/>
          <c:showBubbleSize val="0"/>
        </c:dLbls>
        <c:axId val="727025439"/>
        <c:axId val="727018367"/>
      </c:scatterChart>
      <c:valAx>
        <c:axId val="7270254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27018367"/>
        <c:crosses val="autoZero"/>
        <c:crossBetween val="midCat"/>
        <c:majorUnit val="5"/>
      </c:valAx>
      <c:valAx>
        <c:axId val="7270183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2702543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Sheet4!$A$1:$A$300</cx:f>
        <cx:lvl ptCount="300" formatCode="G/標準">
          <cx:pt idx="0">3</cx:pt>
          <cx:pt idx="1">16</cx:pt>
          <cx:pt idx="2">18</cx:pt>
          <cx:pt idx="3">26</cx:pt>
          <cx:pt idx="4">28</cx:pt>
          <cx:pt idx="5">31</cx:pt>
          <cx:pt idx="6">35</cx:pt>
          <cx:pt idx="7">36</cx:pt>
          <cx:pt idx="8">36</cx:pt>
          <cx:pt idx="9">44</cx:pt>
          <cx:pt idx="10">48</cx:pt>
          <cx:pt idx="11">49</cx:pt>
          <cx:pt idx="12">52</cx:pt>
          <cx:pt idx="13">55</cx:pt>
          <cx:pt idx="14">57</cx:pt>
          <cx:pt idx="15">60</cx:pt>
          <cx:pt idx="16">61</cx:pt>
          <cx:pt idx="17">61</cx:pt>
          <cx:pt idx="18">62</cx:pt>
          <cx:pt idx="19">69</cx:pt>
          <cx:pt idx="20">70</cx:pt>
          <cx:pt idx="21">70</cx:pt>
          <cx:pt idx="22">78</cx:pt>
          <cx:pt idx="23">90</cx:pt>
          <cx:pt idx="24">98</cx:pt>
          <cx:pt idx="25">73</cx:pt>
          <cx:pt idx="26">29</cx:pt>
          <cx:pt idx="27">36</cx:pt>
          <cx:pt idx="28">38</cx:pt>
          <cx:pt idx="29">45</cx:pt>
          <cx:pt idx="30">41</cx:pt>
          <cx:pt idx="31">59</cx:pt>
          <cx:pt idx="32">85</cx:pt>
          <cx:pt idx="33">25</cx:pt>
          <cx:pt idx="34">41</cx:pt>
          <cx:pt idx="35">46</cx:pt>
          <cx:pt idx="36">41</cx:pt>
          <cx:pt idx="37">51</cx:pt>
          <cx:pt idx="38">58</cx:pt>
          <cx:pt idx="39">15</cx:pt>
          <cx:pt idx="40">80</cx:pt>
          <cx:pt idx="41">50</cx:pt>
          <cx:pt idx="42">97</cx:pt>
          <cx:pt idx="43">90</cx:pt>
          <cx:pt idx="44">34</cx:pt>
          <cx:pt idx="45">72</cx:pt>
          <cx:pt idx="46">28</cx:pt>
          <cx:pt idx="47">26</cx:pt>
          <cx:pt idx="48">37</cx:pt>
          <cx:pt idx="49">38</cx:pt>
          <cx:pt idx="50">97</cx:pt>
          <cx:pt idx="51">35</cx:pt>
          <cx:pt idx="52">53</cx:pt>
          <cx:pt idx="53">61</cx:pt>
          <cx:pt idx="54">60</cx:pt>
          <cx:pt idx="55">75</cx:pt>
          <cx:pt idx="56">56</cx:pt>
          <cx:pt idx="57">42</cx:pt>
          <cx:pt idx="58">36</cx:pt>
          <cx:pt idx="59">57</cx:pt>
          <cx:pt idx="60">41</cx:pt>
          <cx:pt idx="61">56</cx:pt>
          <cx:pt idx="62">50</cx:pt>
          <cx:pt idx="63">6</cx:pt>
          <cx:pt idx="64">31</cx:pt>
          <cx:pt idx="65">3</cx:pt>
          <cx:pt idx="66">5</cx:pt>
          <cx:pt idx="67">38</cx:pt>
          <cx:pt idx="68">80</cx:pt>
          <cx:pt idx="69">97</cx:pt>
          <cx:pt idx="70">72</cx:pt>
          <cx:pt idx="71">91</cx:pt>
          <cx:pt idx="72">84</cx:pt>
          <cx:pt idx="73">88</cx:pt>
          <cx:pt idx="74">62</cx:pt>
          <cx:pt idx="75">79</cx:pt>
          <cx:pt idx="76">25</cx:pt>
          <cx:pt idx="77">27</cx:pt>
          <cx:pt idx="78">73</cx:pt>
          <cx:pt idx="79">11</cx:pt>
          <cx:pt idx="80">45</cx:pt>
          <cx:pt idx="81">64</cx:pt>
          <cx:pt idx="82">2</cx:pt>
          <cx:pt idx="83">69</cx:pt>
          <cx:pt idx="84">44</cx:pt>
          <cx:pt idx="85">54</cx:pt>
          <cx:pt idx="86">47</cx:pt>
          <cx:pt idx="87">52</cx:pt>
          <cx:pt idx="88">65</cx:pt>
          <cx:pt idx="89">5</cx:pt>
          <cx:pt idx="90">96</cx:pt>
          <cx:pt idx="91">70</cx:pt>
          <cx:pt idx="92">24</cx:pt>
          <cx:pt idx="93">78</cx:pt>
          <cx:pt idx="94">82</cx:pt>
          <cx:pt idx="95">63</cx:pt>
          <cx:pt idx="96">56</cx:pt>
          <cx:pt idx="97">90</cx:pt>
          <cx:pt idx="98">56</cx:pt>
          <cx:pt idx="99">69</cx:pt>
          <cx:pt idx="100">32</cx:pt>
          <cx:pt idx="101">43</cx:pt>
          <cx:pt idx="102">91</cx:pt>
          <cx:pt idx="103">77</cx:pt>
          <cx:pt idx="104">90</cx:pt>
          <cx:pt idx="105">35</cx:pt>
          <cx:pt idx="106">33</cx:pt>
          <cx:pt idx="107">28</cx:pt>
          <cx:pt idx="108">47</cx:pt>
          <cx:pt idx="109">47</cx:pt>
          <cx:pt idx="110">44</cx:pt>
          <cx:pt idx="111">53</cx:pt>
          <cx:pt idx="112">47</cx:pt>
          <cx:pt idx="113">80</cx:pt>
          <cx:pt idx="114">99</cx:pt>
          <cx:pt idx="115">87</cx:pt>
          <cx:pt idx="116">22</cx:pt>
          <cx:pt idx="117">18</cx:pt>
          <cx:pt idx="118">99</cx:pt>
          <cx:pt idx="119">70</cx:pt>
          <cx:pt idx="120">24</cx:pt>
          <cx:pt idx="121">18</cx:pt>
          <cx:pt idx="122">47</cx:pt>
          <cx:pt idx="123">79</cx:pt>
          <cx:pt idx="124">53</cx:pt>
          <cx:pt idx="125">99</cx:pt>
          <cx:pt idx="126">52</cx:pt>
          <cx:pt idx="127">91</cx:pt>
          <cx:pt idx="128">22</cx:pt>
          <cx:pt idx="129">53</cx:pt>
          <cx:pt idx="130">65</cx:pt>
          <cx:pt idx="131">30</cx:pt>
          <cx:pt idx="132">13</cx:pt>
          <cx:pt idx="133">31</cx:pt>
          <cx:pt idx="134">43</cx:pt>
          <cx:pt idx="135">56</cx:pt>
          <cx:pt idx="136">49</cx:pt>
          <cx:pt idx="137">57</cx:pt>
          <cx:pt idx="138">61</cx:pt>
          <cx:pt idx="139">67</cx:pt>
          <cx:pt idx="140">88</cx:pt>
          <cx:pt idx="141">78</cx:pt>
          <cx:pt idx="142">31</cx:pt>
          <cx:pt idx="143">31</cx:pt>
          <cx:pt idx="144">89</cx:pt>
          <cx:pt idx="145">53</cx:pt>
          <cx:pt idx="146">44</cx:pt>
          <cx:pt idx="147">6</cx:pt>
          <cx:pt idx="148">47</cx:pt>
          <cx:pt idx="149">26</cx:pt>
          <cx:pt idx="150">37</cx:pt>
          <cx:pt idx="151">87</cx:pt>
          <cx:pt idx="152">49</cx:pt>
          <cx:pt idx="153">60</cx:pt>
          <cx:pt idx="154">34</cx:pt>
          <cx:pt idx="155">73</cx:pt>
          <cx:pt idx="156">75</cx:pt>
          <cx:pt idx="157">30</cx:pt>
          <cx:pt idx="158">77</cx:pt>
          <cx:pt idx="159">47</cx:pt>
          <cx:pt idx="160">48</cx:pt>
          <cx:pt idx="161">42</cx:pt>
          <cx:pt idx="162">54</cx:pt>
          <cx:pt idx="163">67</cx:pt>
          <cx:pt idx="164">37</cx:pt>
          <cx:pt idx="165">92</cx:pt>
          <cx:pt idx="166">14</cx:pt>
          <cx:pt idx="167">6</cx:pt>
          <cx:pt idx="168">66</cx:pt>
          <cx:pt idx="169">26</cx:pt>
          <cx:pt idx="170">25</cx:pt>
          <cx:pt idx="171">70</cx:pt>
          <cx:pt idx="172">90</cx:pt>
          <cx:pt idx="173">33</cx:pt>
          <cx:pt idx="174">53</cx:pt>
          <cx:pt idx="175">71</cx:pt>
          <cx:pt idx="176">58</cx:pt>
          <cx:pt idx="177">69</cx:pt>
          <cx:pt idx="178">63</cx:pt>
          <cx:pt idx="179">50</cx:pt>
          <cx:pt idx="180">32</cx:pt>
          <cx:pt idx="181">53</cx:pt>
          <cx:pt idx="182">15</cx:pt>
          <cx:pt idx="183">51</cx:pt>
          <cx:pt idx="184">48</cx:pt>
          <cx:pt idx="185">53</cx:pt>
          <cx:pt idx="186">59</cx:pt>
          <cx:pt idx="187">53</cx:pt>
          <cx:pt idx="188">8</cx:pt>
          <cx:pt idx="189">99</cx:pt>
          <cx:pt idx="190">35</cx:pt>
          <cx:pt idx="191">35</cx:pt>
          <cx:pt idx="192">39</cx:pt>
          <cx:pt idx="193">70</cx:pt>
          <cx:pt idx="194">52</cx:pt>
          <cx:pt idx="195">36</cx:pt>
          <cx:pt idx="196">93</cx:pt>
          <cx:pt idx="197">6</cx:pt>
          <cx:pt idx="198">93</cx:pt>
          <cx:pt idx="199">23</cx:pt>
          <cx:pt idx="200">34</cx:pt>
          <cx:pt idx="201">25</cx:pt>
          <cx:pt idx="202">49</cx:pt>
          <cx:pt idx="203">44</cx:pt>
          <cx:pt idx="204">25</cx:pt>
          <cx:pt idx="205">65</cx:pt>
          <cx:pt idx="206">35</cx:pt>
          <cx:pt idx="207">71</cx:pt>
          <cx:pt idx="208">64</cx:pt>
          <cx:pt idx="209">56</cx:pt>
          <cx:pt idx="210">44</cx:pt>
          <cx:pt idx="211">53</cx:pt>
          <cx:pt idx="212">51</cx:pt>
          <cx:pt idx="213">44</cx:pt>
          <cx:pt idx="214">42</cx:pt>
          <cx:pt idx="215">98</cx:pt>
          <cx:pt idx="216">89</cx:pt>
          <cx:pt idx="217">90</cx:pt>
          <cx:pt idx="218">77</cx:pt>
          <cx:pt idx="219">69</cx:pt>
          <cx:pt idx="220">75</cx:pt>
          <cx:pt idx="221">98</cx:pt>
          <cx:pt idx="222">83</cx:pt>
          <cx:pt idx="223">33</cx:pt>
          <cx:pt idx="224">71</cx:pt>
          <cx:pt idx="225">77</cx:pt>
          <cx:pt idx="226">3</cx:pt>
          <cx:pt idx="227">91</cx:pt>
          <cx:pt idx="228">74</cx:pt>
          <cx:pt idx="229">66</cx:pt>
          <cx:pt idx="230">64</cx:pt>
          <cx:pt idx="231">64</cx:pt>
          <cx:pt idx="232">23</cx:pt>
          <cx:pt idx="233">62</cx:pt>
          <cx:pt idx="234">49</cx:pt>
          <cx:pt idx="235">46</cx:pt>
          <cx:pt idx="236">51</cx:pt>
          <cx:pt idx="237">48</cx:pt>
          <cx:pt idx="238">14</cx:pt>
          <cx:pt idx="239">23</cx:pt>
          <cx:pt idx="240">29</cx:pt>
          <cx:pt idx="241">16</cx:pt>
          <cx:pt idx="242">84</cx:pt>
          <cx:pt idx="243">33</cx:pt>
          <cx:pt idx="244">69</cx:pt>
          <cx:pt idx="245">78</cx:pt>
          <cx:pt idx="246">80</cx:pt>
          <cx:pt idx="247">43</cx:pt>
          <cx:pt idx="248">79</cx:pt>
          <cx:pt idx="249">25</cx:pt>
          <cx:pt idx="250">18</cx:pt>
          <cx:pt idx="251">33</cx:pt>
          <cx:pt idx="252">74</cx:pt>
          <cx:pt idx="253">33</cx:pt>
          <cx:pt idx="254">73</cx:pt>
          <cx:pt idx="255">37</cx:pt>
          <cx:pt idx="256">25</cx:pt>
          <cx:pt idx="257">25</cx:pt>
          <cx:pt idx="258">58</cx:pt>
          <cx:pt idx="259">50</cx:pt>
          <cx:pt idx="260">42</cx:pt>
          <cx:pt idx="261">59</cx:pt>
          <cx:pt idx="262">53</cx:pt>
          <cx:pt idx="263">2</cx:pt>
          <cx:pt idx="264">68</cx:pt>
          <cx:pt idx="265">35</cx:pt>
          <cx:pt idx="266">33</cx:pt>
          <cx:pt idx="267">9</cx:pt>
          <cx:pt idx="268">30</cx:pt>
          <cx:pt idx="269">99</cx:pt>
          <cx:pt idx="270">28</cx:pt>
          <cx:pt idx="271">61</cx:pt>
          <cx:pt idx="272">77</cx:pt>
          <cx:pt idx="273">9</cx:pt>
          <cx:pt idx="274">92</cx:pt>
          <cx:pt idx="275">76</cx:pt>
          <cx:pt idx="276">28</cx:pt>
          <cx:pt idx="277">38</cx:pt>
          <cx:pt idx="278">48</cx:pt>
          <cx:pt idx="279">38</cx:pt>
          <cx:pt idx="280">66</cx:pt>
          <cx:pt idx="281">60</cx:pt>
          <cx:pt idx="282">76</cx:pt>
          <cx:pt idx="283">63</cx:pt>
          <cx:pt idx="284">56</cx:pt>
          <cx:pt idx="285">44</cx:pt>
          <cx:pt idx="286">59</cx:pt>
          <cx:pt idx="287">47</cx:pt>
          <cx:pt idx="288">85</cx:pt>
          <cx:pt idx="289">79</cx:pt>
          <cx:pt idx="290">71</cx:pt>
          <cx:pt idx="291">72</cx:pt>
          <cx:pt idx="292">15</cx:pt>
          <cx:pt idx="293">40</cx:pt>
          <cx:pt idx="294">5</cx:pt>
          <cx:pt idx="295">52</cx:pt>
          <cx:pt idx="296">21</cx:pt>
          <cx:pt idx="297">57</cx:pt>
          <cx:pt idx="298">20</cx:pt>
          <cx:pt idx="299">27</cx:pt>
        </cx:lvl>
      </cx:numDim>
    </cx:data>
  </cx:chartData>
  <cx:chart>
    <cx:plotArea>
      <cx:plotAreaRegion>
        <cx:series layoutId="clusteredColumn" uniqueId="{9811F076-FF29-4109-AEB3-FA8EB122B7ED}">
          <cx:dataId val="0"/>
          <cx:layoutPr>
            <cx:binning intervalClosed="r" overflow="100">
              <cx:binSize val="2"/>
            </cx:binning>
          </cx:layoutPr>
        </cx:series>
      </cx:plotAreaRegion>
      <cx:axis id="0">
        <cx:catScaling gapWidth="0"/>
        <cx:tickLabels/>
        <cx:txPr>
          <a:bodyPr spcFirstLastPara="1" vertOverflow="ellipsis" wrap="square" lIns="0" tIns="0" rIns="0" bIns="0" anchor="ctr" anchorCtr="1"/>
          <a:lstStyle/>
          <a:p>
            <a:pPr>
              <a:defRPr>
                <a:solidFill>
                  <a:schemeClr val="bg1">
                    <a:alpha val="0"/>
                  </a:schemeClr>
                </a:solidFill>
              </a:defRPr>
            </a:pPr>
            <a:endParaRPr lang="ja-JP">
              <a:solidFill>
                <a:schemeClr val="bg1">
                  <a:alpha val="0"/>
                </a:schemeClr>
              </a:solidFill>
            </a:endParaRPr>
          </a:p>
        </cx:txPr>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Sheet4!$A$1:$A$300</cx:f>
        <cx:lvl ptCount="300" formatCode="G/標準">
          <cx:pt idx="0">3</cx:pt>
          <cx:pt idx="1">16</cx:pt>
          <cx:pt idx="2">18</cx:pt>
          <cx:pt idx="3">26</cx:pt>
          <cx:pt idx="4">28</cx:pt>
          <cx:pt idx="5">31</cx:pt>
          <cx:pt idx="6">35</cx:pt>
          <cx:pt idx="7">36</cx:pt>
          <cx:pt idx="8">36</cx:pt>
          <cx:pt idx="9">44</cx:pt>
          <cx:pt idx="10">48</cx:pt>
          <cx:pt idx="11">49</cx:pt>
          <cx:pt idx="12">52</cx:pt>
          <cx:pt idx="13">55</cx:pt>
          <cx:pt idx="14">57</cx:pt>
          <cx:pt idx="15">60</cx:pt>
          <cx:pt idx="16">61</cx:pt>
          <cx:pt idx="17">61</cx:pt>
          <cx:pt idx="18">62</cx:pt>
          <cx:pt idx="19">69</cx:pt>
          <cx:pt idx="20">70</cx:pt>
          <cx:pt idx="21">70</cx:pt>
          <cx:pt idx="22">78</cx:pt>
          <cx:pt idx="23">90</cx:pt>
          <cx:pt idx="24">98</cx:pt>
          <cx:pt idx="25">73</cx:pt>
          <cx:pt idx="26">29</cx:pt>
          <cx:pt idx="27">36</cx:pt>
          <cx:pt idx="28">38</cx:pt>
          <cx:pt idx="29">45</cx:pt>
          <cx:pt idx="30">41</cx:pt>
          <cx:pt idx="31">59</cx:pt>
          <cx:pt idx="32">85</cx:pt>
          <cx:pt idx="33">25</cx:pt>
          <cx:pt idx="34">41</cx:pt>
          <cx:pt idx="35">46</cx:pt>
          <cx:pt idx="36">41</cx:pt>
          <cx:pt idx="37">51</cx:pt>
          <cx:pt idx="38">58</cx:pt>
          <cx:pt idx="39">15</cx:pt>
          <cx:pt idx="40">80</cx:pt>
          <cx:pt idx="41">50</cx:pt>
          <cx:pt idx="42">97</cx:pt>
          <cx:pt idx="43">90</cx:pt>
          <cx:pt idx="44">34</cx:pt>
          <cx:pt idx="45">72</cx:pt>
          <cx:pt idx="46">28</cx:pt>
          <cx:pt idx="47">26</cx:pt>
          <cx:pt idx="48">37</cx:pt>
          <cx:pt idx="49">38</cx:pt>
          <cx:pt idx="50">97</cx:pt>
          <cx:pt idx="51">35</cx:pt>
          <cx:pt idx="52">53</cx:pt>
          <cx:pt idx="53">61</cx:pt>
          <cx:pt idx="54">60</cx:pt>
          <cx:pt idx="55">75</cx:pt>
          <cx:pt idx="56">56</cx:pt>
          <cx:pt idx="57">42</cx:pt>
          <cx:pt idx="58">36</cx:pt>
          <cx:pt idx="59">57</cx:pt>
          <cx:pt idx="60">41</cx:pt>
          <cx:pt idx="61">56</cx:pt>
          <cx:pt idx="62">50</cx:pt>
          <cx:pt idx="63">6</cx:pt>
          <cx:pt idx="64">31</cx:pt>
          <cx:pt idx="65">3</cx:pt>
          <cx:pt idx="66">5</cx:pt>
          <cx:pt idx="67">38</cx:pt>
          <cx:pt idx="68">80</cx:pt>
          <cx:pt idx="69">97</cx:pt>
          <cx:pt idx="70">72</cx:pt>
          <cx:pt idx="71">91</cx:pt>
          <cx:pt idx="72">84</cx:pt>
          <cx:pt idx="73">88</cx:pt>
          <cx:pt idx="74">62</cx:pt>
          <cx:pt idx="75">79</cx:pt>
          <cx:pt idx="76">25</cx:pt>
          <cx:pt idx="77">27</cx:pt>
          <cx:pt idx="78">73</cx:pt>
          <cx:pt idx="79">11</cx:pt>
          <cx:pt idx="80">45</cx:pt>
          <cx:pt idx="81">64</cx:pt>
          <cx:pt idx="82">2</cx:pt>
          <cx:pt idx="83">69</cx:pt>
          <cx:pt idx="84">44</cx:pt>
          <cx:pt idx="85">54</cx:pt>
          <cx:pt idx="86">47</cx:pt>
          <cx:pt idx="87">52</cx:pt>
          <cx:pt idx="88">65</cx:pt>
          <cx:pt idx="89">5</cx:pt>
          <cx:pt idx="90">96</cx:pt>
          <cx:pt idx="91">70</cx:pt>
          <cx:pt idx="92">24</cx:pt>
          <cx:pt idx="93">78</cx:pt>
          <cx:pt idx="94">82</cx:pt>
          <cx:pt idx="95">63</cx:pt>
          <cx:pt idx="96">56</cx:pt>
          <cx:pt idx="97">90</cx:pt>
          <cx:pt idx="98">56</cx:pt>
          <cx:pt idx="99">69</cx:pt>
          <cx:pt idx="100">32</cx:pt>
          <cx:pt idx="101">43</cx:pt>
          <cx:pt idx="102">91</cx:pt>
          <cx:pt idx="103">77</cx:pt>
          <cx:pt idx="104">90</cx:pt>
          <cx:pt idx="105">35</cx:pt>
          <cx:pt idx="106">33</cx:pt>
          <cx:pt idx="107">28</cx:pt>
          <cx:pt idx="108">47</cx:pt>
          <cx:pt idx="109">47</cx:pt>
          <cx:pt idx="110">44</cx:pt>
          <cx:pt idx="111">53</cx:pt>
          <cx:pt idx="112">47</cx:pt>
          <cx:pt idx="113">80</cx:pt>
          <cx:pt idx="114">99</cx:pt>
          <cx:pt idx="115">87</cx:pt>
          <cx:pt idx="116">22</cx:pt>
          <cx:pt idx="117">18</cx:pt>
          <cx:pt idx="118">99</cx:pt>
          <cx:pt idx="119">70</cx:pt>
          <cx:pt idx="120">24</cx:pt>
          <cx:pt idx="121">18</cx:pt>
          <cx:pt idx="122">47</cx:pt>
          <cx:pt idx="123">79</cx:pt>
          <cx:pt idx="124">53</cx:pt>
          <cx:pt idx="125">99</cx:pt>
          <cx:pt idx="126">52</cx:pt>
          <cx:pt idx="127">91</cx:pt>
          <cx:pt idx="128">22</cx:pt>
          <cx:pt idx="129">53</cx:pt>
          <cx:pt idx="130">65</cx:pt>
          <cx:pt idx="131">30</cx:pt>
          <cx:pt idx="132">13</cx:pt>
          <cx:pt idx="133">31</cx:pt>
          <cx:pt idx="134">43</cx:pt>
          <cx:pt idx="135">56</cx:pt>
          <cx:pt idx="136">49</cx:pt>
          <cx:pt idx="137">57</cx:pt>
          <cx:pt idx="138">61</cx:pt>
          <cx:pt idx="139">67</cx:pt>
          <cx:pt idx="140">88</cx:pt>
          <cx:pt idx="141">78</cx:pt>
          <cx:pt idx="142">31</cx:pt>
          <cx:pt idx="143">31</cx:pt>
          <cx:pt idx="144">89</cx:pt>
          <cx:pt idx="145">53</cx:pt>
          <cx:pt idx="146">44</cx:pt>
          <cx:pt idx="147">6</cx:pt>
          <cx:pt idx="148">47</cx:pt>
          <cx:pt idx="149">26</cx:pt>
          <cx:pt idx="150">37</cx:pt>
          <cx:pt idx="151">87</cx:pt>
          <cx:pt idx="152">49</cx:pt>
          <cx:pt idx="153">60</cx:pt>
          <cx:pt idx="154">34</cx:pt>
          <cx:pt idx="155">73</cx:pt>
          <cx:pt idx="156">75</cx:pt>
          <cx:pt idx="157">30</cx:pt>
          <cx:pt idx="158">77</cx:pt>
          <cx:pt idx="159">47</cx:pt>
          <cx:pt idx="160">48</cx:pt>
          <cx:pt idx="161">42</cx:pt>
          <cx:pt idx="162">54</cx:pt>
          <cx:pt idx="163">67</cx:pt>
          <cx:pt idx="164">37</cx:pt>
          <cx:pt idx="165">92</cx:pt>
          <cx:pt idx="166">14</cx:pt>
          <cx:pt idx="167">6</cx:pt>
          <cx:pt idx="168">66</cx:pt>
          <cx:pt idx="169">26</cx:pt>
          <cx:pt idx="170">25</cx:pt>
          <cx:pt idx="171">70</cx:pt>
          <cx:pt idx="172">90</cx:pt>
          <cx:pt idx="173">33</cx:pt>
          <cx:pt idx="174">53</cx:pt>
          <cx:pt idx="175">71</cx:pt>
          <cx:pt idx="176">58</cx:pt>
          <cx:pt idx="177">69</cx:pt>
          <cx:pt idx="178">63</cx:pt>
          <cx:pt idx="179">50</cx:pt>
          <cx:pt idx="180">32</cx:pt>
          <cx:pt idx="181">53</cx:pt>
          <cx:pt idx="182">15</cx:pt>
          <cx:pt idx="183">51</cx:pt>
          <cx:pt idx="184">48</cx:pt>
          <cx:pt idx="185">53</cx:pt>
          <cx:pt idx="186">59</cx:pt>
          <cx:pt idx="187">53</cx:pt>
          <cx:pt idx="188">8</cx:pt>
          <cx:pt idx="189">99</cx:pt>
          <cx:pt idx="190">35</cx:pt>
          <cx:pt idx="191">35</cx:pt>
          <cx:pt idx="192">39</cx:pt>
          <cx:pt idx="193">70</cx:pt>
          <cx:pt idx="194">52</cx:pt>
          <cx:pt idx="195">36</cx:pt>
          <cx:pt idx="196">93</cx:pt>
          <cx:pt idx="197">6</cx:pt>
          <cx:pt idx="198">93</cx:pt>
          <cx:pt idx="199">23</cx:pt>
          <cx:pt idx="200">34</cx:pt>
          <cx:pt idx="201">25</cx:pt>
          <cx:pt idx="202">49</cx:pt>
          <cx:pt idx="203">44</cx:pt>
          <cx:pt idx="204">25</cx:pt>
          <cx:pt idx="205">65</cx:pt>
          <cx:pt idx="206">35</cx:pt>
          <cx:pt idx="207">71</cx:pt>
          <cx:pt idx="208">64</cx:pt>
          <cx:pt idx="209">56</cx:pt>
          <cx:pt idx="210">44</cx:pt>
          <cx:pt idx="211">53</cx:pt>
          <cx:pt idx="212">51</cx:pt>
          <cx:pt idx="213">44</cx:pt>
          <cx:pt idx="214">42</cx:pt>
          <cx:pt idx="215">98</cx:pt>
          <cx:pt idx="216">89</cx:pt>
          <cx:pt idx="217">90</cx:pt>
          <cx:pt idx="218">77</cx:pt>
          <cx:pt idx="219">69</cx:pt>
          <cx:pt idx="220">75</cx:pt>
          <cx:pt idx="221">98</cx:pt>
          <cx:pt idx="222">83</cx:pt>
          <cx:pt idx="223">33</cx:pt>
          <cx:pt idx="224">71</cx:pt>
          <cx:pt idx="225">77</cx:pt>
          <cx:pt idx="226">3</cx:pt>
          <cx:pt idx="227">91</cx:pt>
          <cx:pt idx="228">74</cx:pt>
          <cx:pt idx="229">66</cx:pt>
          <cx:pt idx="230">64</cx:pt>
          <cx:pt idx="231">64</cx:pt>
          <cx:pt idx="232">23</cx:pt>
          <cx:pt idx="233">62</cx:pt>
          <cx:pt idx="234">49</cx:pt>
          <cx:pt idx="235">46</cx:pt>
          <cx:pt idx="236">51</cx:pt>
          <cx:pt idx="237">48</cx:pt>
          <cx:pt idx="238">14</cx:pt>
          <cx:pt idx="239">23</cx:pt>
          <cx:pt idx="240">29</cx:pt>
          <cx:pt idx="241">16</cx:pt>
          <cx:pt idx="242">84</cx:pt>
          <cx:pt idx="243">33</cx:pt>
          <cx:pt idx="244">69</cx:pt>
          <cx:pt idx="245">78</cx:pt>
          <cx:pt idx="246">80</cx:pt>
          <cx:pt idx="247">43</cx:pt>
          <cx:pt idx="248">79</cx:pt>
          <cx:pt idx="249">25</cx:pt>
          <cx:pt idx="250">18</cx:pt>
          <cx:pt idx="251">33</cx:pt>
          <cx:pt idx="252">74</cx:pt>
          <cx:pt idx="253">33</cx:pt>
          <cx:pt idx="254">73</cx:pt>
          <cx:pt idx="255">37</cx:pt>
          <cx:pt idx="256">25</cx:pt>
          <cx:pt idx="257">25</cx:pt>
          <cx:pt idx="258">58</cx:pt>
          <cx:pt idx="259">50</cx:pt>
          <cx:pt idx="260">42</cx:pt>
          <cx:pt idx="261">59</cx:pt>
          <cx:pt idx="262">53</cx:pt>
          <cx:pt idx="263">2</cx:pt>
          <cx:pt idx="264">68</cx:pt>
          <cx:pt idx="265">35</cx:pt>
          <cx:pt idx="266">33</cx:pt>
          <cx:pt idx="267">9</cx:pt>
          <cx:pt idx="268">30</cx:pt>
          <cx:pt idx="269">99</cx:pt>
          <cx:pt idx="270">28</cx:pt>
          <cx:pt idx="271">61</cx:pt>
          <cx:pt idx="272">77</cx:pt>
          <cx:pt idx="273">9</cx:pt>
          <cx:pt idx="274">92</cx:pt>
          <cx:pt idx="275">76</cx:pt>
          <cx:pt idx="276">28</cx:pt>
          <cx:pt idx="277">38</cx:pt>
          <cx:pt idx="278">48</cx:pt>
          <cx:pt idx="279">38</cx:pt>
          <cx:pt idx="280">66</cx:pt>
          <cx:pt idx="281">60</cx:pt>
          <cx:pt idx="282">76</cx:pt>
          <cx:pt idx="283">63</cx:pt>
          <cx:pt idx="284">56</cx:pt>
          <cx:pt idx="285">44</cx:pt>
          <cx:pt idx="286">59</cx:pt>
          <cx:pt idx="287">47</cx:pt>
          <cx:pt idx="288">85</cx:pt>
          <cx:pt idx="289">79</cx:pt>
          <cx:pt idx="290">71</cx:pt>
          <cx:pt idx="291">72</cx:pt>
          <cx:pt idx="292">15</cx:pt>
          <cx:pt idx="293">40</cx:pt>
          <cx:pt idx="294">5</cx:pt>
          <cx:pt idx="295">52</cx:pt>
          <cx:pt idx="296">21</cx:pt>
          <cx:pt idx="297">57</cx:pt>
          <cx:pt idx="298">20</cx:pt>
          <cx:pt idx="299">27</cx:pt>
        </cx:lvl>
      </cx:numDim>
    </cx:data>
  </cx:chartData>
  <cx:chart>
    <cx:plotArea>
      <cx:plotAreaRegion>
        <cx:series layoutId="clusteredColumn" uniqueId="{9811F076-FF29-4109-AEB3-FA8EB122B7ED}">
          <cx:dataId val="0"/>
          <cx:layoutPr>
            <cx:binning intervalClosed="r" overflow="100">
              <cx:binSize val="30"/>
            </cx:binning>
          </cx:layoutPr>
        </cx:series>
      </cx:plotAreaRegion>
      <cx:axis id="0">
        <cx:catScaling gapWidth="0"/>
        <cx:tickLabels/>
      </cx:axis>
      <cx:axis id="1">
        <cx:valScaling/>
        <cx:majorGridlines/>
        <cx:tickLabels/>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tx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dropLine>
  <cs:errorBar>
    <cs:lnRef idx="0"/>
    <cs:fillRef idx="0"/>
    <cs:effectRef idx="0"/>
    <cs:fontRef idx="minor">
      <a:schemeClr val="tx1"/>
    </cs:fontRef>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a:solidFill>
          <a:schemeClr val="tx1">
            <a:lumMod val="15000"/>
            <a:lumOff val="85000"/>
            <a:lumOff val="10000"/>
          </a:schemeClr>
        </a:solidFill>
      </a:ln>
    </cs:spPr>
  </cs:gridlineMinor>
  <cs:hiLoLine>
    <cs:lnRef idx="0"/>
    <cs:fillRef idx="0"/>
    <cs:effectRef idx="0"/>
    <cs:fontRef idx="minor">
      <a:schemeClr val="tx1"/>
    </cs:fontRef>
  </cs:hiLoLine>
  <cs:leaderLine>
    <cs:lnRef idx="0"/>
    <cs:fillRef idx="0"/>
    <cs:effectRef idx="0"/>
    <cs:fontRef idx="minor">
      <a:schemeClr val="tx1"/>
    </cs:fontRef>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210782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848299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1756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385661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1312101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61149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1919136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267682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50209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368006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D01F26E3-0D55-4951-9CA5-9D53C40B67C0}" type="datetimeFigureOut">
              <a:rPr kumimoji="1" lang="ja-JP" altLang="en-US" smtClean="0"/>
              <a:t>2022/2/4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2228745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1F26E3-0D55-4951-9CA5-9D53C40B67C0}" type="datetimeFigureOut">
              <a:rPr kumimoji="1" lang="ja-JP" altLang="en-US" smtClean="0"/>
              <a:t>2022/2/4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9361E-7CE4-49D3-A093-DC6EAF72FF2F}" type="slidenum">
              <a:rPr kumimoji="1" lang="ja-JP" altLang="en-US" smtClean="0"/>
              <a:t>‹#›</a:t>
            </a:fld>
            <a:endParaRPr kumimoji="1" lang="ja-JP" altLang="en-US"/>
          </a:p>
        </p:txBody>
      </p:sp>
    </p:spTree>
    <p:extLst>
      <p:ext uri="{BB962C8B-B14F-4D97-AF65-F5344CB8AC3E}">
        <p14:creationId xmlns:p14="http://schemas.microsoft.com/office/powerpoint/2010/main" val="50300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2.xml"/><Relationship Id="rId5" Type="http://schemas.openxmlformats.org/officeDocument/2006/relationships/image" Target="../media/image7.png"/><Relationship Id="rId4" Type="http://schemas.microsoft.com/office/2014/relationships/chartEx" Target="../charts/chartEx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予測に必要な</a:t>
            </a:r>
            <a:r>
              <a:rPr kumimoji="1" lang="en-US" altLang="ja-JP" dirty="0" smtClean="0"/>
              <a:t/>
            </a:r>
            <a:br>
              <a:rPr kumimoji="1" lang="en-US" altLang="ja-JP" dirty="0" smtClean="0"/>
            </a:br>
            <a:r>
              <a:rPr kumimoji="1" lang="ja-JP" altLang="en-US" dirty="0" smtClean="0"/>
              <a:t>統計の基礎知識</a:t>
            </a:r>
            <a:endParaRPr kumimoji="1" lang="ja-JP" altLang="en-US" dirty="0"/>
          </a:p>
        </p:txBody>
      </p:sp>
      <p:sp>
        <p:nvSpPr>
          <p:cNvPr id="3" name="サブタイトル 2"/>
          <p:cNvSpPr>
            <a:spLocks noGrp="1"/>
          </p:cNvSpPr>
          <p:nvPr>
            <p:ph type="subTitle" idx="1"/>
          </p:nvPr>
        </p:nvSpPr>
        <p:spPr/>
        <p:txBody>
          <a:bodyPr/>
          <a:lstStyle/>
          <a:p>
            <a:r>
              <a:rPr lang="zh-CN" altLang="en-US" dirty="0">
                <a:latin typeface="HGｺﾞｼｯｸM" panose="020B0609000000000000" pitchFamily="49" charset="-128"/>
                <a:ea typeface="HGｺﾞｼｯｸM" panose="020B0609000000000000" pitchFamily="49" charset="-128"/>
              </a:rPr>
              <a:t>北海道　</a:t>
            </a:r>
            <a:r>
              <a:rPr lang="en-US" altLang="zh-CN" dirty="0">
                <a:latin typeface="HGｺﾞｼｯｸM" panose="020B0609000000000000" pitchFamily="49" charset="-128"/>
                <a:ea typeface="HGｺﾞｼｯｸM" panose="020B0609000000000000" pitchFamily="49" charset="-128"/>
              </a:rPr>
              <a:t>DX</a:t>
            </a:r>
            <a:r>
              <a:rPr lang="zh-CN" altLang="en-US" dirty="0">
                <a:latin typeface="HGｺﾞｼｯｸM" panose="020B0609000000000000" pitchFamily="49" charset="-128"/>
                <a:ea typeface="HGｺﾞｼｯｸM" panose="020B0609000000000000" pitchFamily="49" charset="-128"/>
              </a:rPr>
              <a:t>人材育成研究会</a:t>
            </a:r>
            <a:endParaRPr kumimoji="1" lang="ja-JP" altLang="en-US" dirty="0">
              <a:latin typeface="HGｺﾞｼｯｸM" panose="020B0609000000000000" pitchFamily="49" charset="-128"/>
              <a:ea typeface="HGｺﾞｼｯｸM" panose="020B0609000000000000" pitchFamily="49" charset="-128"/>
            </a:endParaRPr>
          </a:p>
        </p:txBody>
      </p:sp>
    </p:spTree>
    <p:extLst>
      <p:ext uri="{BB962C8B-B14F-4D97-AF65-F5344CB8AC3E}">
        <p14:creationId xmlns:p14="http://schemas.microsoft.com/office/powerpoint/2010/main" val="823526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テキスト：量的変数と質的変数</a:t>
            </a:r>
            <a:endParaRPr kumimoji="1" lang="ja-JP" altLang="en-US" dirty="0"/>
          </a:p>
        </p:txBody>
      </p:sp>
      <p:sp>
        <p:nvSpPr>
          <p:cNvPr id="4" name="コンテンツ プレースホルダー 2"/>
          <p:cNvSpPr txBox="1">
            <a:spLocks/>
          </p:cNvSpPr>
          <p:nvPr/>
        </p:nvSpPr>
        <p:spPr>
          <a:xfrm>
            <a:off x="838200" y="1680913"/>
            <a:ext cx="10515600" cy="556628"/>
          </a:xfrm>
          <a:prstGeom prst="rect">
            <a:avLst/>
          </a:prstGeom>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smtClean="0"/>
              <a:t>【</a:t>
            </a:r>
            <a:r>
              <a:rPr lang="ja-JP" altLang="en-US" dirty="0" smtClean="0"/>
              <a:t>問題</a:t>
            </a:r>
            <a:r>
              <a:rPr lang="en-US" altLang="ja-JP" dirty="0" smtClean="0"/>
              <a:t>】</a:t>
            </a:r>
            <a:r>
              <a:rPr lang="ja-JP" altLang="en-US" dirty="0" smtClean="0"/>
              <a:t>下記の変数は量的変数、質的変数のどちらか。</a:t>
            </a:r>
            <a:endParaRPr lang="en-US" altLang="ja-JP" dirty="0" smtClean="0"/>
          </a:p>
        </p:txBody>
      </p:sp>
      <p:sp>
        <p:nvSpPr>
          <p:cNvPr id="7" name="右矢印 6"/>
          <p:cNvSpPr/>
          <p:nvPr/>
        </p:nvSpPr>
        <p:spPr>
          <a:xfrm>
            <a:off x="3721773" y="3922294"/>
            <a:ext cx="1203157" cy="1275348"/>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3392909" y="3572957"/>
            <a:ext cx="1844842" cy="971969"/>
          </a:xfrm>
          <a:prstGeom prst="rect">
            <a:avLst/>
          </a:prstGeom>
          <a:ln>
            <a:noFill/>
          </a:ln>
        </p:spPr>
        <p:txBody>
          <a:bodyPr vert="horz" lIns="91440" tIns="45720" rIns="91440" bIns="45720" rtlCol="0" anchor="ct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smtClean="0"/>
              <a:t>具体的な変数で</a:t>
            </a:r>
            <a:endParaRPr lang="en-US" altLang="ja-JP" dirty="0" smtClean="0"/>
          </a:p>
          <a:p>
            <a:pPr marL="0" indent="0">
              <a:buNone/>
            </a:pPr>
            <a:r>
              <a:rPr lang="ja-JP" altLang="en-US" dirty="0" smtClean="0"/>
              <a:t>考えてみると</a:t>
            </a:r>
            <a:r>
              <a:rPr lang="en-US" altLang="ja-JP" dirty="0" smtClean="0"/>
              <a:t>…</a:t>
            </a:r>
            <a:endParaRPr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1982120471"/>
              </p:ext>
            </p:extLst>
          </p:nvPr>
        </p:nvGraphicFramePr>
        <p:xfrm>
          <a:off x="1080171" y="2636696"/>
          <a:ext cx="2227179" cy="3708400"/>
        </p:xfrm>
        <a:graphic>
          <a:graphicData uri="http://schemas.openxmlformats.org/drawingml/2006/table">
            <a:tbl>
              <a:tblPr bandRow="1">
                <a:tableStyleId>{5C22544A-7EE6-4342-B048-85BDC9FD1C3A}</a:tableStyleId>
              </a:tblPr>
              <a:tblGrid>
                <a:gridCol w="2227179">
                  <a:extLst>
                    <a:ext uri="{9D8B030D-6E8A-4147-A177-3AD203B41FA5}">
                      <a16:colId xmlns:a16="http://schemas.microsoft.com/office/drawing/2014/main" val="2127007705"/>
                    </a:ext>
                  </a:extLst>
                </a:gridCol>
              </a:tblGrid>
              <a:tr h="370840">
                <a:tc>
                  <a:txBody>
                    <a:bodyPr/>
                    <a:lstStyle/>
                    <a:p>
                      <a:pPr algn="ctr"/>
                      <a:r>
                        <a:rPr lang="ja-JP" altLang="en-US" dirty="0" smtClean="0">
                          <a:solidFill>
                            <a:schemeClr val="bg1"/>
                          </a:solidFill>
                        </a:rPr>
                        <a:t>問題</a:t>
                      </a:r>
                      <a:endParaRPr lang="en-US" altLang="ja-JP" dirty="0" smtClean="0">
                        <a:solidFill>
                          <a:schemeClr val="bg1"/>
                        </a:solidFill>
                      </a:endParaRPr>
                    </a:p>
                  </a:txBody>
                  <a:tcPr>
                    <a:solidFill>
                      <a:schemeClr val="accent1"/>
                    </a:solidFill>
                  </a:tcPr>
                </a:tc>
                <a:extLst>
                  <a:ext uri="{0D108BD9-81ED-4DB2-BD59-A6C34878D82A}">
                    <a16:rowId xmlns:a16="http://schemas.microsoft.com/office/drawing/2014/main" val="3737893912"/>
                  </a:ext>
                </a:extLst>
              </a:tr>
              <a:tr h="370840">
                <a:tc>
                  <a:txBody>
                    <a:bodyPr/>
                    <a:lstStyle/>
                    <a:p>
                      <a:r>
                        <a:rPr lang="ja-JP" altLang="en-US" dirty="0" smtClean="0"/>
                        <a:t>好きな色</a:t>
                      </a:r>
                      <a:endParaRPr lang="en-US" altLang="ja-JP" dirty="0" smtClean="0"/>
                    </a:p>
                  </a:txBody>
                  <a:tcPr/>
                </a:tc>
                <a:extLst>
                  <a:ext uri="{0D108BD9-81ED-4DB2-BD59-A6C34878D82A}">
                    <a16:rowId xmlns:a16="http://schemas.microsoft.com/office/drawing/2014/main" val="1482937964"/>
                  </a:ext>
                </a:extLst>
              </a:tr>
              <a:tr h="370840">
                <a:tc>
                  <a:txBody>
                    <a:bodyPr/>
                    <a:lstStyle/>
                    <a:p>
                      <a:r>
                        <a:rPr lang="ja-JP" altLang="en-US" dirty="0" smtClean="0"/>
                        <a:t>身長</a:t>
                      </a:r>
                    </a:p>
                  </a:txBody>
                  <a:tcPr/>
                </a:tc>
                <a:extLst>
                  <a:ext uri="{0D108BD9-81ED-4DB2-BD59-A6C34878D82A}">
                    <a16:rowId xmlns:a16="http://schemas.microsoft.com/office/drawing/2014/main" val="1874969350"/>
                  </a:ext>
                </a:extLst>
              </a:tr>
              <a:tr h="370840">
                <a:tc>
                  <a:txBody>
                    <a:bodyPr/>
                    <a:lstStyle/>
                    <a:p>
                      <a:r>
                        <a:rPr lang="ja-JP" altLang="en-US" dirty="0" smtClean="0"/>
                        <a:t>順位</a:t>
                      </a:r>
                      <a:endParaRPr lang="en-US" altLang="ja-JP" dirty="0" smtClean="0"/>
                    </a:p>
                  </a:txBody>
                  <a:tcPr/>
                </a:tc>
                <a:extLst>
                  <a:ext uri="{0D108BD9-81ED-4DB2-BD59-A6C34878D82A}">
                    <a16:rowId xmlns:a16="http://schemas.microsoft.com/office/drawing/2014/main" val="2308161850"/>
                  </a:ext>
                </a:extLst>
              </a:tr>
              <a:tr h="370840">
                <a:tc>
                  <a:txBody>
                    <a:bodyPr/>
                    <a:lstStyle/>
                    <a:p>
                      <a:r>
                        <a:rPr lang="ja-JP" altLang="en-US" dirty="0" smtClean="0"/>
                        <a:t>部屋の数</a:t>
                      </a:r>
                      <a:endParaRPr lang="en-US" altLang="ja-JP" dirty="0" smtClean="0"/>
                    </a:p>
                  </a:txBody>
                  <a:tcPr/>
                </a:tc>
                <a:extLst>
                  <a:ext uri="{0D108BD9-81ED-4DB2-BD59-A6C34878D82A}">
                    <a16:rowId xmlns:a16="http://schemas.microsoft.com/office/drawing/2014/main" val="2825423816"/>
                  </a:ext>
                </a:extLst>
              </a:tr>
              <a:tr h="370840">
                <a:tc>
                  <a:txBody>
                    <a:bodyPr/>
                    <a:lstStyle/>
                    <a:p>
                      <a:r>
                        <a:rPr lang="ja-JP" altLang="en-US" dirty="0" smtClean="0"/>
                        <a:t>性別</a:t>
                      </a:r>
                      <a:endParaRPr lang="en-US" altLang="ja-JP" dirty="0" smtClean="0"/>
                    </a:p>
                  </a:txBody>
                  <a:tcPr/>
                </a:tc>
                <a:extLst>
                  <a:ext uri="{0D108BD9-81ED-4DB2-BD59-A6C34878D82A}">
                    <a16:rowId xmlns:a16="http://schemas.microsoft.com/office/drawing/2014/main" val="355660271"/>
                  </a:ext>
                </a:extLst>
              </a:tr>
              <a:tr h="370840">
                <a:tc>
                  <a:txBody>
                    <a:bodyPr/>
                    <a:lstStyle/>
                    <a:p>
                      <a:r>
                        <a:rPr lang="ja-JP" altLang="en-US" dirty="0" smtClean="0"/>
                        <a:t>車のナンバー</a:t>
                      </a:r>
                    </a:p>
                  </a:txBody>
                  <a:tcPr/>
                </a:tc>
                <a:extLst>
                  <a:ext uri="{0D108BD9-81ED-4DB2-BD59-A6C34878D82A}">
                    <a16:rowId xmlns:a16="http://schemas.microsoft.com/office/drawing/2014/main" val="1253434387"/>
                  </a:ext>
                </a:extLst>
              </a:tr>
              <a:tr h="370840">
                <a:tc>
                  <a:txBody>
                    <a:bodyPr/>
                    <a:lstStyle/>
                    <a:p>
                      <a:r>
                        <a:rPr lang="ja-JP" altLang="en-US" dirty="0" smtClean="0"/>
                        <a:t>名前</a:t>
                      </a:r>
                      <a:endParaRPr lang="en-US" altLang="ja-JP" dirty="0" smtClean="0"/>
                    </a:p>
                  </a:txBody>
                  <a:tcPr/>
                </a:tc>
                <a:extLst>
                  <a:ext uri="{0D108BD9-81ED-4DB2-BD59-A6C34878D82A}">
                    <a16:rowId xmlns:a16="http://schemas.microsoft.com/office/drawing/2014/main" val="107521514"/>
                  </a:ext>
                </a:extLst>
              </a:tr>
              <a:tr h="370840">
                <a:tc>
                  <a:txBody>
                    <a:bodyPr/>
                    <a:lstStyle/>
                    <a:p>
                      <a:r>
                        <a:rPr lang="ja-JP" altLang="en-US" dirty="0" smtClean="0"/>
                        <a:t>くじ引きの結果</a:t>
                      </a:r>
                    </a:p>
                  </a:txBody>
                  <a:tcPr/>
                </a:tc>
                <a:extLst>
                  <a:ext uri="{0D108BD9-81ED-4DB2-BD59-A6C34878D82A}">
                    <a16:rowId xmlns:a16="http://schemas.microsoft.com/office/drawing/2014/main" val="8770655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学年</a:t>
                      </a:r>
                      <a:endParaRPr kumimoji="1" lang="ja-JP" altLang="en-US" dirty="0" smtClean="0"/>
                    </a:p>
                  </a:txBody>
                  <a:tcPr/>
                </a:tc>
                <a:extLst>
                  <a:ext uri="{0D108BD9-81ED-4DB2-BD59-A6C34878D82A}">
                    <a16:rowId xmlns:a16="http://schemas.microsoft.com/office/drawing/2014/main" val="1537502937"/>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3322036420"/>
              </p:ext>
            </p:extLst>
          </p:nvPr>
        </p:nvGraphicFramePr>
        <p:xfrm>
          <a:off x="5339353" y="2636696"/>
          <a:ext cx="3382211" cy="3708400"/>
        </p:xfrm>
        <a:graphic>
          <a:graphicData uri="http://schemas.openxmlformats.org/drawingml/2006/table">
            <a:tbl>
              <a:tblPr bandRow="1">
                <a:tableStyleId>{5C22544A-7EE6-4342-B048-85BDC9FD1C3A}</a:tableStyleId>
              </a:tblPr>
              <a:tblGrid>
                <a:gridCol w="3382211">
                  <a:extLst>
                    <a:ext uri="{9D8B030D-6E8A-4147-A177-3AD203B41FA5}">
                      <a16:colId xmlns:a16="http://schemas.microsoft.com/office/drawing/2014/main" val="2127007705"/>
                    </a:ext>
                  </a:extLst>
                </a:gridCol>
              </a:tblGrid>
              <a:tr h="370840">
                <a:tc>
                  <a:txBody>
                    <a:bodyPr/>
                    <a:lstStyle/>
                    <a:p>
                      <a:pPr algn="ctr"/>
                      <a:r>
                        <a:rPr lang="ja-JP" altLang="en-US" dirty="0" smtClean="0">
                          <a:solidFill>
                            <a:schemeClr val="bg1"/>
                          </a:solidFill>
                        </a:rPr>
                        <a:t>具体例</a:t>
                      </a:r>
                      <a:endParaRPr lang="en-US" altLang="ja-JP" dirty="0" smtClean="0">
                        <a:solidFill>
                          <a:schemeClr val="bg1"/>
                        </a:solidFill>
                      </a:endParaRPr>
                    </a:p>
                  </a:txBody>
                  <a:tcPr>
                    <a:solidFill>
                      <a:schemeClr val="accent1"/>
                    </a:solidFill>
                  </a:tcPr>
                </a:tc>
                <a:extLst>
                  <a:ext uri="{0D108BD9-81ED-4DB2-BD59-A6C34878D82A}">
                    <a16:rowId xmlns:a16="http://schemas.microsoft.com/office/drawing/2014/main" val="2643422648"/>
                  </a:ext>
                </a:extLst>
              </a:tr>
              <a:tr h="370840">
                <a:tc>
                  <a:txBody>
                    <a:bodyPr/>
                    <a:lstStyle/>
                    <a:p>
                      <a:r>
                        <a:rPr lang="ja-JP" altLang="en-US" dirty="0" smtClean="0"/>
                        <a:t>赤、青、緑</a:t>
                      </a:r>
                      <a:endParaRPr lang="en-US" altLang="ja-JP" dirty="0" smtClean="0"/>
                    </a:p>
                  </a:txBody>
                  <a:tcPr/>
                </a:tc>
                <a:extLst>
                  <a:ext uri="{0D108BD9-81ED-4DB2-BD59-A6C34878D82A}">
                    <a16:rowId xmlns:a16="http://schemas.microsoft.com/office/drawing/2014/main" val="1482937964"/>
                  </a:ext>
                </a:extLst>
              </a:tr>
              <a:tr h="370840">
                <a:tc>
                  <a:txBody>
                    <a:bodyPr/>
                    <a:lstStyle/>
                    <a:p>
                      <a:r>
                        <a:rPr lang="en-US" altLang="ja-JP" dirty="0" smtClean="0"/>
                        <a:t>160</a:t>
                      </a:r>
                      <a:r>
                        <a:rPr lang="ja-JP" altLang="en-US" dirty="0" smtClean="0"/>
                        <a:t>㎝、</a:t>
                      </a:r>
                      <a:r>
                        <a:rPr lang="en-US" altLang="ja-JP" dirty="0" smtClean="0"/>
                        <a:t>175</a:t>
                      </a:r>
                      <a:r>
                        <a:rPr lang="ja-JP" altLang="en-US" dirty="0" smtClean="0"/>
                        <a:t>㎝、</a:t>
                      </a:r>
                      <a:r>
                        <a:rPr lang="en-US" altLang="ja-JP" dirty="0" smtClean="0"/>
                        <a:t>180</a:t>
                      </a:r>
                      <a:r>
                        <a:rPr lang="ja-JP" altLang="en-US" dirty="0" smtClean="0"/>
                        <a:t>㎝</a:t>
                      </a:r>
                    </a:p>
                  </a:txBody>
                  <a:tcPr/>
                </a:tc>
                <a:extLst>
                  <a:ext uri="{0D108BD9-81ED-4DB2-BD59-A6C34878D82A}">
                    <a16:rowId xmlns:a16="http://schemas.microsoft.com/office/drawing/2014/main" val="1874969350"/>
                  </a:ext>
                </a:extLst>
              </a:tr>
              <a:tr h="370840">
                <a:tc>
                  <a:txBody>
                    <a:bodyPr/>
                    <a:lstStyle/>
                    <a:p>
                      <a:r>
                        <a:rPr lang="en-US" altLang="ja-JP" dirty="0" smtClean="0"/>
                        <a:t>1</a:t>
                      </a:r>
                      <a:r>
                        <a:rPr lang="ja-JP" altLang="en-US" dirty="0" smtClean="0"/>
                        <a:t>位、</a:t>
                      </a:r>
                      <a:r>
                        <a:rPr lang="en-US" altLang="ja-JP" dirty="0" smtClean="0"/>
                        <a:t>2</a:t>
                      </a:r>
                      <a:r>
                        <a:rPr lang="ja-JP" altLang="en-US" dirty="0" smtClean="0"/>
                        <a:t>位、</a:t>
                      </a:r>
                      <a:r>
                        <a:rPr lang="en-US" altLang="ja-JP" dirty="0" smtClean="0"/>
                        <a:t>10</a:t>
                      </a:r>
                      <a:r>
                        <a:rPr lang="ja-JP" altLang="en-US" dirty="0" smtClean="0"/>
                        <a:t>位</a:t>
                      </a:r>
                      <a:endParaRPr lang="en-US" altLang="ja-JP" dirty="0" smtClean="0"/>
                    </a:p>
                  </a:txBody>
                  <a:tcPr/>
                </a:tc>
                <a:extLst>
                  <a:ext uri="{0D108BD9-81ED-4DB2-BD59-A6C34878D82A}">
                    <a16:rowId xmlns:a16="http://schemas.microsoft.com/office/drawing/2014/main" val="2308161850"/>
                  </a:ext>
                </a:extLst>
              </a:tr>
              <a:tr h="370840">
                <a:tc>
                  <a:txBody>
                    <a:bodyPr/>
                    <a:lstStyle/>
                    <a:p>
                      <a:r>
                        <a:rPr lang="en-US" altLang="ja-JP" dirty="0" smtClean="0"/>
                        <a:t>3</a:t>
                      </a:r>
                      <a:r>
                        <a:rPr lang="ja-JP" altLang="en-US" dirty="0" smtClean="0"/>
                        <a:t>部屋、</a:t>
                      </a:r>
                      <a:r>
                        <a:rPr lang="en-US" altLang="ja-JP" dirty="0" smtClean="0"/>
                        <a:t>4</a:t>
                      </a:r>
                      <a:r>
                        <a:rPr lang="ja-JP" altLang="en-US" dirty="0" smtClean="0"/>
                        <a:t>部屋、</a:t>
                      </a:r>
                      <a:r>
                        <a:rPr lang="en-US" altLang="ja-JP" dirty="0" smtClean="0"/>
                        <a:t>5</a:t>
                      </a:r>
                      <a:r>
                        <a:rPr lang="ja-JP" altLang="en-US" dirty="0" smtClean="0"/>
                        <a:t>部屋</a:t>
                      </a:r>
                      <a:endParaRPr lang="en-US" altLang="ja-JP" dirty="0" smtClean="0"/>
                    </a:p>
                  </a:txBody>
                  <a:tcPr/>
                </a:tc>
                <a:extLst>
                  <a:ext uri="{0D108BD9-81ED-4DB2-BD59-A6C34878D82A}">
                    <a16:rowId xmlns:a16="http://schemas.microsoft.com/office/drawing/2014/main" val="2825423816"/>
                  </a:ext>
                </a:extLst>
              </a:tr>
              <a:tr h="370840">
                <a:tc>
                  <a:txBody>
                    <a:bodyPr/>
                    <a:lstStyle/>
                    <a:p>
                      <a:r>
                        <a:rPr lang="ja-JP" altLang="en-US" dirty="0" smtClean="0"/>
                        <a:t>男、女</a:t>
                      </a:r>
                      <a:endParaRPr lang="en-US" altLang="ja-JP" dirty="0" smtClean="0"/>
                    </a:p>
                  </a:txBody>
                  <a:tcPr/>
                </a:tc>
                <a:extLst>
                  <a:ext uri="{0D108BD9-81ED-4DB2-BD59-A6C34878D82A}">
                    <a16:rowId xmlns:a16="http://schemas.microsoft.com/office/drawing/2014/main" val="355660271"/>
                  </a:ext>
                </a:extLst>
              </a:tr>
              <a:tr h="370840">
                <a:tc>
                  <a:txBody>
                    <a:bodyPr/>
                    <a:lstStyle/>
                    <a:p>
                      <a:r>
                        <a:rPr lang="en-US" altLang="ja-JP" dirty="0" smtClean="0"/>
                        <a:t>7777</a:t>
                      </a:r>
                      <a:r>
                        <a:rPr lang="ja-JP" altLang="en-US" dirty="0" err="1" smtClean="0"/>
                        <a:t>、</a:t>
                      </a:r>
                      <a:r>
                        <a:rPr lang="en-US" altLang="ja-JP" dirty="0" smtClean="0"/>
                        <a:t>0001</a:t>
                      </a:r>
                    </a:p>
                  </a:txBody>
                  <a:tcPr/>
                </a:tc>
                <a:extLst>
                  <a:ext uri="{0D108BD9-81ED-4DB2-BD59-A6C34878D82A}">
                    <a16:rowId xmlns:a16="http://schemas.microsoft.com/office/drawing/2014/main" val="1253434387"/>
                  </a:ext>
                </a:extLst>
              </a:tr>
              <a:tr h="370840">
                <a:tc>
                  <a:txBody>
                    <a:bodyPr/>
                    <a:lstStyle/>
                    <a:p>
                      <a:r>
                        <a:rPr lang="ja-JP" altLang="en-US" dirty="0" smtClean="0"/>
                        <a:t>太郎、花子、一郎</a:t>
                      </a:r>
                      <a:endParaRPr lang="en-US" altLang="ja-JP" dirty="0" smtClean="0"/>
                    </a:p>
                  </a:txBody>
                  <a:tcPr/>
                </a:tc>
                <a:extLst>
                  <a:ext uri="{0D108BD9-81ED-4DB2-BD59-A6C34878D82A}">
                    <a16:rowId xmlns:a16="http://schemas.microsoft.com/office/drawing/2014/main" val="107521514"/>
                  </a:ext>
                </a:extLst>
              </a:tr>
              <a:tr h="370840">
                <a:tc>
                  <a:txBody>
                    <a:bodyPr/>
                    <a:lstStyle/>
                    <a:p>
                      <a:r>
                        <a:rPr lang="ja-JP" altLang="en-US" dirty="0" smtClean="0"/>
                        <a:t>１等、</a:t>
                      </a:r>
                      <a:r>
                        <a:rPr lang="en-US" altLang="ja-JP" dirty="0" smtClean="0"/>
                        <a:t>2</a:t>
                      </a:r>
                      <a:r>
                        <a:rPr lang="ja-JP" altLang="en-US" dirty="0" smtClean="0"/>
                        <a:t>等、はずれ</a:t>
                      </a:r>
                    </a:p>
                  </a:txBody>
                  <a:tcPr/>
                </a:tc>
                <a:extLst>
                  <a:ext uri="{0D108BD9-81ED-4DB2-BD59-A6C34878D82A}">
                    <a16:rowId xmlns:a16="http://schemas.microsoft.com/office/drawing/2014/main" val="877065597"/>
                  </a:ext>
                </a:extLst>
              </a:tr>
              <a:tr h="370840">
                <a:tc>
                  <a:txBody>
                    <a:bodyPr/>
                    <a:lstStyle/>
                    <a:p>
                      <a:r>
                        <a:rPr lang="en-US" altLang="ja-JP" dirty="0" smtClean="0"/>
                        <a:t>1</a:t>
                      </a:r>
                      <a:r>
                        <a:rPr lang="ja-JP" altLang="en-US" dirty="0" smtClean="0"/>
                        <a:t>年生、</a:t>
                      </a:r>
                      <a:r>
                        <a:rPr lang="en-US" altLang="ja-JP" dirty="0" smtClean="0"/>
                        <a:t>2</a:t>
                      </a:r>
                      <a:r>
                        <a:rPr lang="ja-JP" altLang="en-US" dirty="0" smtClean="0"/>
                        <a:t>年生、</a:t>
                      </a:r>
                      <a:r>
                        <a:rPr lang="en-US" altLang="ja-JP" dirty="0" smtClean="0"/>
                        <a:t>3</a:t>
                      </a:r>
                      <a:r>
                        <a:rPr lang="ja-JP" altLang="en-US" dirty="0" smtClean="0"/>
                        <a:t>年生</a:t>
                      </a:r>
                      <a:endParaRPr lang="ja-JP" altLang="en-US" dirty="0"/>
                    </a:p>
                  </a:txBody>
                  <a:tcPr/>
                </a:tc>
                <a:extLst>
                  <a:ext uri="{0D108BD9-81ED-4DB2-BD59-A6C34878D82A}">
                    <a16:rowId xmlns:a16="http://schemas.microsoft.com/office/drawing/2014/main" val="1537502937"/>
                  </a:ext>
                </a:extLst>
              </a:tr>
            </a:tbl>
          </a:graphicData>
        </a:graphic>
      </p:graphicFrame>
      <p:sp>
        <p:nvSpPr>
          <p:cNvPr id="14" name="角丸四角形吹き出し 13"/>
          <p:cNvSpPr/>
          <p:nvPr/>
        </p:nvSpPr>
        <p:spPr>
          <a:xfrm>
            <a:off x="9047747" y="3850104"/>
            <a:ext cx="2751221" cy="1500671"/>
          </a:xfrm>
          <a:prstGeom prst="wedgeRoundRectCallout">
            <a:avLst>
              <a:gd name="adj1" fmla="val 38933"/>
              <a:gd name="adj2" fmla="val 7693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a:t>次ページ</a:t>
            </a:r>
            <a:r>
              <a:rPr lang="ja-JP" altLang="en-US" dirty="0" smtClean="0"/>
              <a:t>に</a:t>
            </a:r>
            <a:endParaRPr lang="en-US" altLang="ja-JP" dirty="0" smtClean="0"/>
          </a:p>
          <a:p>
            <a:pPr algn="ctr"/>
            <a:r>
              <a:rPr lang="ja-JP" altLang="en-US" dirty="0" smtClean="0"/>
              <a:t>解答</a:t>
            </a:r>
            <a:r>
              <a:rPr lang="ja-JP" altLang="en-US" dirty="0"/>
              <a:t>があるので、</a:t>
            </a:r>
            <a:endParaRPr lang="en-US" altLang="ja-JP" dirty="0"/>
          </a:p>
          <a:p>
            <a:pPr algn="ctr"/>
            <a:r>
              <a:rPr lang="ja-JP" altLang="en-US" dirty="0"/>
              <a:t>答えを考えて</a:t>
            </a:r>
            <a:r>
              <a:rPr lang="ja-JP" altLang="en-US" dirty="0" smtClean="0"/>
              <a:t>から</a:t>
            </a:r>
            <a:endParaRPr lang="en-US" altLang="ja-JP" dirty="0" smtClean="0"/>
          </a:p>
          <a:p>
            <a:pPr algn="ctr"/>
            <a:r>
              <a:rPr lang="ja-JP" altLang="en-US" dirty="0" smtClean="0"/>
              <a:t>進んで</a:t>
            </a:r>
            <a:r>
              <a:rPr lang="ja-JP" altLang="en-US" dirty="0"/>
              <a:t>ください</a:t>
            </a:r>
            <a:r>
              <a:rPr lang="ja-JP" altLang="en-US" dirty="0" smtClean="0"/>
              <a:t>！</a:t>
            </a:r>
            <a:endParaRPr kumimoji="1" lang="ja-JP" altLang="en-US" dirty="0"/>
          </a:p>
        </p:txBody>
      </p:sp>
    </p:spTree>
    <p:extLst>
      <p:ext uri="{BB962C8B-B14F-4D97-AF65-F5344CB8AC3E}">
        <p14:creationId xmlns:p14="http://schemas.microsoft.com/office/powerpoint/2010/main" val="99145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解答：量的変数と質的変数</a:t>
            </a:r>
            <a:endParaRPr kumimoji="1" lang="ja-JP" altLang="en-US" dirty="0"/>
          </a:p>
        </p:txBody>
      </p:sp>
      <p:sp>
        <p:nvSpPr>
          <p:cNvPr id="4" name="コンテンツ プレースホルダー 2"/>
          <p:cNvSpPr txBox="1">
            <a:spLocks/>
          </p:cNvSpPr>
          <p:nvPr/>
        </p:nvSpPr>
        <p:spPr>
          <a:xfrm>
            <a:off x="838200" y="1680913"/>
            <a:ext cx="10515600" cy="556628"/>
          </a:xfrm>
          <a:prstGeom prst="rect">
            <a:avLst/>
          </a:prstGeom>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問題</a:t>
            </a:r>
            <a:r>
              <a:rPr lang="en-US" altLang="ja-JP" dirty="0"/>
              <a:t>】</a:t>
            </a:r>
            <a:r>
              <a:rPr lang="ja-JP" altLang="en-US" dirty="0" smtClean="0"/>
              <a:t>下記の変数は量的変数、質的変数のどちらか。</a:t>
            </a:r>
            <a:endParaRPr lang="en-US" altLang="ja-JP" dirty="0" smtClean="0"/>
          </a:p>
        </p:txBody>
      </p:sp>
      <p:graphicFrame>
        <p:nvGraphicFramePr>
          <p:cNvPr id="10" name="表 9"/>
          <p:cNvGraphicFramePr>
            <a:graphicFrameLocks noGrp="1"/>
          </p:cNvGraphicFramePr>
          <p:nvPr>
            <p:extLst>
              <p:ext uri="{D42A27DB-BD31-4B8C-83A1-F6EECF244321}">
                <p14:modId xmlns:p14="http://schemas.microsoft.com/office/powerpoint/2010/main" val="1030196689"/>
              </p:ext>
            </p:extLst>
          </p:nvPr>
        </p:nvGraphicFramePr>
        <p:xfrm>
          <a:off x="838201" y="2482114"/>
          <a:ext cx="6918158" cy="3708400"/>
        </p:xfrm>
        <a:graphic>
          <a:graphicData uri="http://schemas.openxmlformats.org/drawingml/2006/table">
            <a:tbl>
              <a:tblPr bandRow="1">
                <a:tableStyleId>{5C22544A-7EE6-4342-B048-85BDC9FD1C3A}</a:tableStyleId>
              </a:tblPr>
              <a:tblGrid>
                <a:gridCol w="2137610">
                  <a:extLst>
                    <a:ext uri="{9D8B030D-6E8A-4147-A177-3AD203B41FA5}">
                      <a16:colId xmlns:a16="http://schemas.microsoft.com/office/drawing/2014/main" val="2127007705"/>
                    </a:ext>
                  </a:extLst>
                </a:gridCol>
                <a:gridCol w="3192378">
                  <a:extLst>
                    <a:ext uri="{9D8B030D-6E8A-4147-A177-3AD203B41FA5}">
                      <a16:colId xmlns:a16="http://schemas.microsoft.com/office/drawing/2014/main" val="1628972855"/>
                    </a:ext>
                  </a:extLst>
                </a:gridCol>
                <a:gridCol w="1588170">
                  <a:extLst>
                    <a:ext uri="{9D8B030D-6E8A-4147-A177-3AD203B41FA5}">
                      <a16:colId xmlns:a16="http://schemas.microsoft.com/office/drawing/2014/main" val="3265048185"/>
                    </a:ext>
                  </a:extLst>
                </a:gridCol>
              </a:tblGrid>
              <a:tr h="370840">
                <a:tc>
                  <a:txBody>
                    <a:bodyPr/>
                    <a:lstStyle/>
                    <a:p>
                      <a:pPr algn="ctr"/>
                      <a:r>
                        <a:rPr lang="ja-JP" altLang="en-US" b="1" dirty="0" smtClean="0">
                          <a:solidFill>
                            <a:schemeClr val="bg1"/>
                          </a:solidFill>
                        </a:rPr>
                        <a:t>問題</a:t>
                      </a:r>
                      <a:endParaRPr lang="en-US" altLang="ja-JP" b="1" dirty="0" smtClean="0">
                        <a:solidFill>
                          <a:schemeClr val="bg1"/>
                        </a:solidFill>
                      </a:endParaRPr>
                    </a:p>
                  </a:txBody>
                  <a:tcPr>
                    <a:solidFill>
                      <a:schemeClr val="accent1"/>
                    </a:solidFill>
                  </a:tcPr>
                </a:tc>
                <a:tc>
                  <a:txBody>
                    <a:bodyPr/>
                    <a:lstStyle/>
                    <a:p>
                      <a:pPr algn="ctr"/>
                      <a:r>
                        <a:rPr lang="ja-JP" altLang="en-US" b="1" dirty="0" smtClean="0">
                          <a:solidFill>
                            <a:schemeClr val="bg1"/>
                          </a:solidFill>
                        </a:rPr>
                        <a:t>具体例</a:t>
                      </a:r>
                      <a:endParaRPr lang="en-US" altLang="ja-JP" b="1" dirty="0" smtClean="0">
                        <a:solidFill>
                          <a:schemeClr val="bg1"/>
                        </a:solidFill>
                      </a:endParaRPr>
                    </a:p>
                  </a:txBody>
                  <a:tcPr>
                    <a:solidFill>
                      <a:schemeClr val="accent1"/>
                    </a:solidFill>
                  </a:tcPr>
                </a:tc>
                <a:tc>
                  <a:txBody>
                    <a:bodyPr/>
                    <a:lstStyle/>
                    <a:p>
                      <a:pPr algn="ctr"/>
                      <a:r>
                        <a:rPr lang="ja-JP" altLang="en-US" b="1" dirty="0" smtClean="0">
                          <a:solidFill>
                            <a:schemeClr val="bg1"/>
                          </a:solidFill>
                        </a:rPr>
                        <a:t>答え</a:t>
                      </a:r>
                      <a:endParaRPr lang="en-US" altLang="ja-JP" b="1" dirty="0" smtClean="0">
                        <a:solidFill>
                          <a:schemeClr val="bg1"/>
                        </a:solidFill>
                      </a:endParaRPr>
                    </a:p>
                  </a:txBody>
                  <a:tcPr>
                    <a:solidFill>
                      <a:schemeClr val="accent2"/>
                    </a:solidFill>
                  </a:tcPr>
                </a:tc>
                <a:extLst>
                  <a:ext uri="{0D108BD9-81ED-4DB2-BD59-A6C34878D82A}">
                    <a16:rowId xmlns:a16="http://schemas.microsoft.com/office/drawing/2014/main" val="4031185428"/>
                  </a:ext>
                </a:extLst>
              </a:tr>
              <a:tr h="370840">
                <a:tc>
                  <a:txBody>
                    <a:bodyPr/>
                    <a:lstStyle/>
                    <a:p>
                      <a:r>
                        <a:rPr lang="ja-JP" altLang="en-US" dirty="0" smtClean="0"/>
                        <a:t>好きな色</a:t>
                      </a:r>
                      <a:endParaRPr lang="en-US" altLang="ja-JP" dirty="0" smtClean="0"/>
                    </a:p>
                  </a:txBody>
                  <a:tcPr/>
                </a:tc>
                <a:tc>
                  <a:txBody>
                    <a:bodyPr/>
                    <a:lstStyle/>
                    <a:p>
                      <a:r>
                        <a:rPr lang="ja-JP" altLang="en-US" dirty="0" smtClean="0"/>
                        <a:t>赤、青、緑</a:t>
                      </a:r>
                      <a:endParaRPr lang="en-US" altLang="ja-JP" dirty="0" smtClean="0"/>
                    </a:p>
                  </a:txBody>
                  <a:tcPr/>
                </a:tc>
                <a:tc>
                  <a:txBody>
                    <a:bodyPr/>
                    <a:lstStyle/>
                    <a:p>
                      <a:pPr algn="ctr"/>
                      <a:r>
                        <a:rPr lang="ja-JP" altLang="en-US" dirty="0" smtClean="0"/>
                        <a:t>質的変数</a:t>
                      </a:r>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1482937964"/>
                  </a:ext>
                </a:extLst>
              </a:tr>
              <a:tr h="370840">
                <a:tc>
                  <a:txBody>
                    <a:bodyPr/>
                    <a:lstStyle/>
                    <a:p>
                      <a:r>
                        <a:rPr lang="ja-JP" altLang="en-US" dirty="0" smtClean="0"/>
                        <a:t>身長</a:t>
                      </a:r>
                    </a:p>
                  </a:txBody>
                  <a:tcPr/>
                </a:tc>
                <a:tc>
                  <a:txBody>
                    <a:bodyPr/>
                    <a:lstStyle/>
                    <a:p>
                      <a:r>
                        <a:rPr lang="en-US" altLang="ja-JP" dirty="0" smtClean="0"/>
                        <a:t>160</a:t>
                      </a:r>
                      <a:r>
                        <a:rPr lang="ja-JP" altLang="en-US" dirty="0" smtClean="0"/>
                        <a:t>㎝、</a:t>
                      </a:r>
                      <a:r>
                        <a:rPr lang="en-US" altLang="ja-JP" dirty="0" smtClean="0"/>
                        <a:t>175</a:t>
                      </a:r>
                      <a:r>
                        <a:rPr lang="ja-JP" altLang="en-US" dirty="0" smtClean="0"/>
                        <a:t>㎝、</a:t>
                      </a:r>
                      <a:r>
                        <a:rPr lang="en-US" altLang="ja-JP" dirty="0" smtClean="0"/>
                        <a:t>180</a:t>
                      </a:r>
                      <a:r>
                        <a:rPr lang="ja-JP" altLang="en-US" dirty="0" smtClean="0"/>
                        <a:t>㎝</a:t>
                      </a:r>
                    </a:p>
                  </a:txBody>
                  <a:tcPr/>
                </a:tc>
                <a:tc>
                  <a:txBody>
                    <a:bodyPr/>
                    <a:lstStyle/>
                    <a:p>
                      <a:pPr algn="ctr"/>
                      <a:r>
                        <a:rPr lang="ja-JP" altLang="en-US" dirty="0" smtClean="0"/>
                        <a:t>量的変数</a:t>
                      </a:r>
                    </a:p>
                  </a:txBody>
                  <a:tcPr>
                    <a:solidFill>
                      <a:schemeClr val="accent2">
                        <a:lumMod val="40000"/>
                        <a:lumOff val="60000"/>
                      </a:schemeClr>
                    </a:solidFill>
                  </a:tcPr>
                </a:tc>
                <a:extLst>
                  <a:ext uri="{0D108BD9-81ED-4DB2-BD59-A6C34878D82A}">
                    <a16:rowId xmlns:a16="http://schemas.microsoft.com/office/drawing/2014/main" val="1874969350"/>
                  </a:ext>
                </a:extLst>
              </a:tr>
              <a:tr h="370840">
                <a:tc>
                  <a:txBody>
                    <a:bodyPr/>
                    <a:lstStyle/>
                    <a:p>
                      <a:r>
                        <a:rPr lang="ja-JP" altLang="en-US" dirty="0" smtClean="0"/>
                        <a:t>順位</a:t>
                      </a:r>
                      <a:endParaRPr lang="en-US" altLang="ja-JP" dirty="0" smtClean="0"/>
                    </a:p>
                  </a:txBody>
                  <a:tcPr/>
                </a:tc>
                <a:tc>
                  <a:txBody>
                    <a:bodyPr/>
                    <a:lstStyle/>
                    <a:p>
                      <a:r>
                        <a:rPr lang="en-US" altLang="ja-JP" dirty="0" smtClean="0"/>
                        <a:t>1</a:t>
                      </a:r>
                      <a:r>
                        <a:rPr lang="ja-JP" altLang="en-US" dirty="0" smtClean="0"/>
                        <a:t>位、</a:t>
                      </a:r>
                      <a:r>
                        <a:rPr lang="en-US" altLang="ja-JP" dirty="0" smtClean="0"/>
                        <a:t>2</a:t>
                      </a:r>
                      <a:r>
                        <a:rPr lang="ja-JP" altLang="en-US" dirty="0" smtClean="0"/>
                        <a:t>位、</a:t>
                      </a:r>
                      <a:r>
                        <a:rPr lang="en-US" altLang="ja-JP" dirty="0" smtClean="0"/>
                        <a:t>10</a:t>
                      </a:r>
                      <a:r>
                        <a:rPr lang="ja-JP" altLang="en-US" dirty="0" smtClean="0"/>
                        <a:t>位</a:t>
                      </a:r>
                      <a:endParaRPr lang="en-US" altLang="ja-JP" dirty="0" smtClean="0"/>
                    </a:p>
                  </a:txBody>
                  <a:tcPr/>
                </a:tc>
                <a:tc>
                  <a:txBody>
                    <a:bodyPr/>
                    <a:lstStyle/>
                    <a:p>
                      <a:pPr algn="ctr"/>
                      <a:r>
                        <a:rPr lang="ja-JP" altLang="en-US" dirty="0" smtClean="0"/>
                        <a:t>量的変数</a:t>
                      </a:r>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2308161850"/>
                  </a:ext>
                </a:extLst>
              </a:tr>
              <a:tr h="370840">
                <a:tc>
                  <a:txBody>
                    <a:bodyPr/>
                    <a:lstStyle/>
                    <a:p>
                      <a:r>
                        <a:rPr lang="ja-JP" altLang="en-US" dirty="0" smtClean="0"/>
                        <a:t>部屋の数</a:t>
                      </a:r>
                      <a:endParaRPr lang="en-US" altLang="ja-JP" dirty="0" smtClean="0"/>
                    </a:p>
                  </a:txBody>
                  <a:tcPr/>
                </a:tc>
                <a:tc>
                  <a:txBody>
                    <a:bodyPr/>
                    <a:lstStyle/>
                    <a:p>
                      <a:r>
                        <a:rPr lang="en-US" altLang="ja-JP" dirty="0" smtClean="0"/>
                        <a:t>3</a:t>
                      </a:r>
                      <a:r>
                        <a:rPr lang="ja-JP" altLang="en-US" dirty="0" smtClean="0"/>
                        <a:t>部屋、</a:t>
                      </a:r>
                      <a:r>
                        <a:rPr lang="en-US" altLang="ja-JP" dirty="0" smtClean="0"/>
                        <a:t>4</a:t>
                      </a:r>
                      <a:r>
                        <a:rPr lang="ja-JP" altLang="en-US" dirty="0" smtClean="0"/>
                        <a:t>部屋、</a:t>
                      </a:r>
                      <a:r>
                        <a:rPr lang="en-US" altLang="ja-JP" dirty="0" smtClean="0"/>
                        <a:t>5</a:t>
                      </a:r>
                      <a:r>
                        <a:rPr lang="ja-JP" altLang="en-US" dirty="0" smtClean="0"/>
                        <a:t>部屋</a:t>
                      </a:r>
                      <a:endParaRPr lang="en-US" altLang="ja-JP" dirty="0" smtClean="0"/>
                    </a:p>
                  </a:txBody>
                  <a:tcPr/>
                </a:tc>
                <a:tc>
                  <a:txBody>
                    <a:bodyPr/>
                    <a:lstStyle/>
                    <a:p>
                      <a:pPr algn="ctr"/>
                      <a:r>
                        <a:rPr lang="ja-JP" altLang="en-US" dirty="0" smtClean="0"/>
                        <a:t>量的変数</a:t>
                      </a:r>
                      <a:endParaRPr lang="en-US" altLang="ja-JP" dirty="0" smtClean="0"/>
                    </a:p>
                  </a:txBody>
                  <a:tcPr>
                    <a:solidFill>
                      <a:schemeClr val="accent2">
                        <a:lumMod val="40000"/>
                        <a:lumOff val="60000"/>
                      </a:schemeClr>
                    </a:solidFill>
                  </a:tcPr>
                </a:tc>
                <a:extLst>
                  <a:ext uri="{0D108BD9-81ED-4DB2-BD59-A6C34878D82A}">
                    <a16:rowId xmlns:a16="http://schemas.microsoft.com/office/drawing/2014/main" val="2825423816"/>
                  </a:ext>
                </a:extLst>
              </a:tr>
              <a:tr h="370840">
                <a:tc>
                  <a:txBody>
                    <a:bodyPr/>
                    <a:lstStyle/>
                    <a:p>
                      <a:r>
                        <a:rPr lang="ja-JP" altLang="en-US" dirty="0" smtClean="0"/>
                        <a:t>性別</a:t>
                      </a:r>
                      <a:endParaRPr lang="en-US" altLang="ja-JP" dirty="0" smtClean="0"/>
                    </a:p>
                  </a:txBody>
                  <a:tcPr/>
                </a:tc>
                <a:tc>
                  <a:txBody>
                    <a:bodyPr/>
                    <a:lstStyle/>
                    <a:p>
                      <a:r>
                        <a:rPr lang="ja-JP" altLang="en-US" dirty="0" smtClean="0"/>
                        <a:t>男、女</a:t>
                      </a:r>
                      <a:endParaRPr lang="en-US" altLang="ja-JP" dirty="0" smtClean="0"/>
                    </a:p>
                  </a:txBody>
                  <a:tcPr/>
                </a:tc>
                <a:tc>
                  <a:txBody>
                    <a:bodyPr/>
                    <a:lstStyle/>
                    <a:p>
                      <a:pPr algn="ctr"/>
                      <a:r>
                        <a:rPr lang="ja-JP" altLang="en-US" dirty="0" smtClean="0"/>
                        <a:t>質的変数</a:t>
                      </a:r>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355660271"/>
                  </a:ext>
                </a:extLst>
              </a:tr>
              <a:tr h="370840">
                <a:tc>
                  <a:txBody>
                    <a:bodyPr/>
                    <a:lstStyle/>
                    <a:p>
                      <a:r>
                        <a:rPr lang="ja-JP" altLang="en-US" dirty="0" smtClean="0"/>
                        <a:t>車のナンバー</a:t>
                      </a:r>
                    </a:p>
                  </a:txBody>
                  <a:tcPr/>
                </a:tc>
                <a:tc>
                  <a:txBody>
                    <a:bodyPr/>
                    <a:lstStyle/>
                    <a:p>
                      <a:r>
                        <a:rPr lang="en-US" altLang="ja-JP" dirty="0" smtClean="0"/>
                        <a:t>7777</a:t>
                      </a:r>
                      <a:r>
                        <a:rPr lang="ja-JP" altLang="en-US" dirty="0" err="1" smtClean="0"/>
                        <a:t>、</a:t>
                      </a:r>
                      <a:r>
                        <a:rPr lang="en-US" altLang="ja-JP" dirty="0" smtClean="0"/>
                        <a:t>0001</a:t>
                      </a:r>
                    </a:p>
                  </a:txBody>
                  <a:tcPr/>
                </a:tc>
                <a:tc>
                  <a:txBody>
                    <a:bodyPr/>
                    <a:lstStyle/>
                    <a:p>
                      <a:pPr algn="ctr"/>
                      <a:r>
                        <a:rPr lang="ja-JP" altLang="en-US" b="1" dirty="0" smtClean="0"/>
                        <a:t>質的変数</a:t>
                      </a:r>
                      <a:endParaRPr lang="en-US" altLang="ja-JP" b="1" dirty="0" smtClean="0"/>
                    </a:p>
                  </a:txBody>
                  <a:tcPr>
                    <a:solidFill>
                      <a:schemeClr val="accent2">
                        <a:lumMod val="40000"/>
                        <a:lumOff val="60000"/>
                      </a:schemeClr>
                    </a:solidFill>
                  </a:tcPr>
                </a:tc>
                <a:extLst>
                  <a:ext uri="{0D108BD9-81ED-4DB2-BD59-A6C34878D82A}">
                    <a16:rowId xmlns:a16="http://schemas.microsoft.com/office/drawing/2014/main" val="1253434387"/>
                  </a:ext>
                </a:extLst>
              </a:tr>
              <a:tr h="370840">
                <a:tc>
                  <a:txBody>
                    <a:bodyPr/>
                    <a:lstStyle/>
                    <a:p>
                      <a:r>
                        <a:rPr lang="ja-JP" altLang="en-US" dirty="0" smtClean="0"/>
                        <a:t>名前</a:t>
                      </a:r>
                      <a:endParaRPr lang="en-US" altLang="ja-JP" dirty="0" smtClean="0"/>
                    </a:p>
                  </a:txBody>
                  <a:tcPr/>
                </a:tc>
                <a:tc>
                  <a:txBody>
                    <a:bodyPr/>
                    <a:lstStyle/>
                    <a:p>
                      <a:r>
                        <a:rPr lang="ja-JP" altLang="en-US" dirty="0" smtClean="0"/>
                        <a:t>太郎、花子、一郎</a:t>
                      </a:r>
                      <a:endParaRPr lang="en-US" altLang="ja-JP" dirty="0" smtClean="0"/>
                    </a:p>
                  </a:txBody>
                  <a:tcPr/>
                </a:tc>
                <a:tc>
                  <a:txBody>
                    <a:bodyPr/>
                    <a:lstStyle/>
                    <a:p>
                      <a:pPr algn="ctr"/>
                      <a:r>
                        <a:rPr lang="ja-JP" altLang="en-US" dirty="0" smtClean="0"/>
                        <a:t>質的変数</a:t>
                      </a:r>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107521514"/>
                  </a:ext>
                </a:extLst>
              </a:tr>
              <a:tr h="370840">
                <a:tc>
                  <a:txBody>
                    <a:bodyPr/>
                    <a:lstStyle/>
                    <a:p>
                      <a:r>
                        <a:rPr lang="ja-JP" altLang="en-US" dirty="0" smtClean="0"/>
                        <a:t>くじ引きの結果</a:t>
                      </a:r>
                    </a:p>
                  </a:txBody>
                  <a:tcPr/>
                </a:tc>
                <a:tc>
                  <a:txBody>
                    <a:bodyPr/>
                    <a:lstStyle/>
                    <a:p>
                      <a:r>
                        <a:rPr lang="ja-JP" altLang="en-US" dirty="0" smtClean="0"/>
                        <a:t>１等、</a:t>
                      </a:r>
                      <a:r>
                        <a:rPr lang="en-US" altLang="ja-JP" dirty="0" smtClean="0"/>
                        <a:t>2</a:t>
                      </a:r>
                      <a:r>
                        <a:rPr lang="ja-JP" altLang="en-US" dirty="0" smtClean="0"/>
                        <a:t>等、はずれ</a:t>
                      </a:r>
                    </a:p>
                  </a:txBody>
                  <a:tcPr/>
                </a:tc>
                <a:tc>
                  <a:txBody>
                    <a:bodyPr/>
                    <a:lstStyle/>
                    <a:p>
                      <a:pPr algn="ctr"/>
                      <a:r>
                        <a:rPr lang="ja-JP" altLang="en-US" b="1" dirty="0" smtClean="0"/>
                        <a:t>質的変数</a:t>
                      </a:r>
                    </a:p>
                  </a:txBody>
                  <a:tcPr>
                    <a:solidFill>
                      <a:schemeClr val="accent2">
                        <a:lumMod val="40000"/>
                        <a:lumOff val="60000"/>
                      </a:schemeClr>
                    </a:solidFill>
                  </a:tcPr>
                </a:tc>
                <a:extLst>
                  <a:ext uri="{0D108BD9-81ED-4DB2-BD59-A6C34878D82A}">
                    <a16:rowId xmlns:a16="http://schemas.microsoft.com/office/drawing/2014/main" val="8770655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学年</a:t>
                      </a:r>
                      <a:endParaRPr kumimoji="1" lang="ja-JP" altLang="en-US" dirty="0" smtClean="0"/>
                    </a:p>
                  </a:txBody>
                  <a:tcPr/>
                </a:tc>
                <a:tc>
                  <a:txBody>
                    <a:bodyPr/>
                    <a:lstStyle/>
                    <a:p>
                      <a:r>
                        <a:rPr lang="en-US" altLang="ja-JP" dirty="0" smtClean="0"/>
                        <a:t>1</a:t>
                      </a:r>
                      <a:r>
                        <a:rPr lang="ja-JP" altLang="en-US" dirty="0" smtClean="0"/>
                        <a:t>年生、</a:t>
                      </a:r>
                      <a:r>
                        <a:rPr lang="en-US" altLang="ja-JP" dirty="0" smtClean="0"/>
                        <a:t>2</a:t>
                      </a:r>
                      <a:r>
                        <a:rPr lang="ja-JP" altLang="en-US" dirty="0" smtClean="0"/>
                        <a:t>年生、</a:t>
                      </a:r>
                      <a:r>
                        <a:rPr lang="en-US" altLang="ja-JP" dirty="0" smtClean="0"/>
                        <a:t>3</a:t>
                      </a:r>
                      <a:r>
                        <a:rPr lang="ja-JP" altLang="en-US" dirty="0" smtClean="0"/>
                        <a:t>年生</a:t>
                      </a:r>
                      <a:endParaRPr lang="ja-JP" altLang="en-US" dirty="0"/>
                    </a:p>
                  </a:txBody>
                  <a:tcPr/>
                </a:tc>
                <a:tc>
                  <a:txBody>
                    <a:bodyPr/>
                    <a:lstStyle/>
                    <a:p>
                      <a:pPr algn="ctr"/>
                      <a:r>
                        <a:rPr lang="ja-JP" altLang="en-US" b="1" dirty="0" smtClean="0"/>
                        <a:t>質的変数</a:t>
                      </a:r>
                      <a:endParaRPr lang="ja-JP" altLang="en-US" b="1" dirty="0"/>
                    </a:p>
                  </a:txBody>
                  <a:tcPr>
                    <a:solidFill>
                      <a:schemeClr val="accent2">
                        <a:lumMod val="20000"/>
                        <a:lumOff val="80000"/>
                      </a:schemeClr>
                    </a:solidFill>
                  </a:tcPr>
                </a:tc>
                <a:extLst>
                  <a:ext uri="{0D108BD9-81ED-4DB2-BD59-A6C34878D82A}">
                    <a16:rowId xmlns:a16="http://schemas.microsoft.com/office/drawing/2014/main" val="1537502937"/>
                  </a:ext>
                </a:extLst>
              </a:tr>
            </a:tbl>
          </a:graphicData>
        </a:graphic>
      </p:graphicFrame>
      <p:sp>
        <p:nvSpPr>
          <p:cNvPr id="9" name="角丸四角形吹き出し 8"/>
          <p:cNvSpPr/>
          <p:nvPr/>
        </p:nvSpPr>
        <p:spPr>
          <a:xfrm>
            <a:off x="8137357" y="4162926"/>
            <a:ext cx="3216443" cy="978570"/>
          </a:xfrm>
          <a:prstGeom prst="wedgeRoundRectCallout">
            <a:avLst>
              <a:gd name="adj1" fmla="val -38112"/>
              <a:gd name="adj2" fmla="val 76753"/>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具体例が数字でも、</a:t>
            </a:r>
            <a:endParaRPr kumimoji="1" lang="en-US" altLang="ja-JP" dirty="0" smtClean="0"/>
          </a:p>
          <a:p>
            <a:pPr algn="ctr"/>
            <a:r>
              <a:rPr lang="ja-JP" altLang="en-US" dirty="0"/>
              <a:t>質的</a:t>
            </a:r>
            <a:r>
              <a:rPr lang="ja-JP" altLang="en-US" dirty="0" smtClean="0"/>
              <a:t>変数となる場合がある。</a:t>
            </a:r>
            <a:endParaRPr kumimoji="1" lang="ja-JP" altLang="en-US" dirty="0"/>
          </a:p>
        </p:txBody>
      </p:sp>
    </p:spTree>
    <p:extLst>
      <p:ext uri="{BB962C8B-B14F-4D97-AF65-F5344CB8AC3E}">
        <p14:creationId xmlns:p14="http://schemas.microsoft.com/office/powerpoint/2010/main" val="149076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下矢印 6"/>
          <p:cNvSpPr/>
          <p:nvPr/>
        </p:nvSpPr>
        <p:spPr>
          <a:xfrm rot="16200000">
            <a:off x="4485170" y="5030703"/>
            <a:ext cx="795285" cy="1111351"/>
          </a:xfrm>
          <a:prstGeom prst="down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smtClean="0"/>
              <a:t>“</a:t>
            </a:r>
            <a:r>
              <a:rPr lang="ja-JP" altLang="en-US" b="1" dirty="0"/>
              <a:t>数字</a:t>
            </a:r>
            <a:r>
              <a:rPr lang="en-US" altLang="ja-JP" dirty="0"/>
              <a:t>”</a:t>
            </a:r>
            <a:r>
              <a:rPr lang="ja-JP" altLang="en-US" dirty="0"/>
              <a:t>と</a:t>
            </a:r>
            <a:r>
              <a:rPr lang="en-US" altLang="ja-JP" dirty="0"/>
              <a:t>“</a:t>
            </a:r>
            <a:r>
              <a:rPr lang="ja-JP" altLang="en-US" b="1" dirty="0"/>
              <a:t>数値</a:t>
            </a:r>
            <a:r>
              <a:rPr lang="en-US" altLang="ja-JP" dirty="0"/>
              <a:t>”</a:t>
            </a:r>
            <a:r>
              <a:rPr lang="ja-JP" altLang="en-US" dirty="0"/>
              <a:t>の違いについて</a:t>
            </a:r>
            <a:endParaRPr kumimoji="1" lang="ja-JP" altLang="en-US" dirty="0"/>
          </a:p>
        </p:txBody>
      </p:sp>
      <p:sp>
        <p:nvSpPr>
          <p:cNvPr id="3" name="コンテンツ プレースホルダー 2"/>
          <p:cNvSpPr>
            <a:spLocks noGrp="1"/>
          </p:cNvSpPr>
          <p:nvPr>
            <p:ph idx="1"/>
          </p:nvPr>
        </p:nvSpPr>
        <p:spPr>
          <a:xfrm>
            <a:off x="838200" y="2837367"/>
            <a:ext cx="10515600" cy="1586285"/>
          </a:xfrm>
        </p:spPr>
        <p:txBody>
          <a:bodyPr>
            <a:normAutofit/>
          </a:bodyPr>
          <a:lstStyle/>
          <a:p>
            <a:pPr marL="0" indent="0">
              <a:lnSpc>
                <a:spcPct val="100000"/>
              </a:lnSpc>
              <a:spcBef>
                <a:spcPts val="600"/>
              </a:spcBef>
              <a:buNone/>
            </a:pPr>
            <a:r>
              <a:rPr lang="ja-JP" altLang="en-US" sz="2400" dirty="0" smtClean="0"/>
              <a:t>例えば</a:t>
            </a:r>
            <a:r>
              <a:rPr lang="ja-JP" altLang="en-US" sz="2400" dirty="0"/>
              <a:t>学年のクラス分けで</a:t>
            </a:r>
            <a:r>
              <a:rPr lang="en-US" altLang="ja-JP" sz="2400" dirty="0"/>
              <a:t>1</a:t>
            </a:r>
            <a:r>
              <a:rPr lang="ja-JP" altLang="en-US" sz="2400" dirty="0"/>
              <a:t>組</a:t>
            </a:r>
            <a:r>
              <a:rPr lang="en-US" altLang="ja-JP" sz="2400" dirty="0"/>
              <a:t>2</a:t>
            </a:r>
            <a:r>
              <a:rPr lang="ja-JP" altLang="en-US" sz="2400" dirty="0"/>
              <a:t>組と分ける場合</a:t>
            </a:r>
            <a:r>
              <a:rPr lang="ja-JP" altLang="en-US" sz="2400" dirty="0" smtClean="0"/>
              <a:t>、</a:t>
            </a:r>
            <a:r>
              <a:rPr lang="en-US" altLang="ja-JP" sz="2400" dirty="0" smtClean="0"/>
              <a:t>Excel</a:t>
            </a:r>
            <a:r>
              <a:rPr lang="ja-JP" altLang="en-US" sz="2400" dirty="0"/>
              <a:t>表にする</a:t>
            </a:r>
            <a:r>
              <a:rPr lang="ja-JP" altLang="en-US" sz="2400" dirty="0" smtClean="0"/>
              <a:t>と</a:t>
            </a:r>
            <a:endParaRPr lang="en-US" altLang="ja-JP" sz="2400" dirty="0" smtClean="0"/>
          </a:p>
          <a:p>
            <a:pPr marL="0" indent="0">
              <a:lnSpc>
                <a:spcPct val="100000"/>
              </a:lnSpc>
              <a:spcBef>
                <a:spcPts val="0"/>
              </a:spcBef>
              <a:buNone/>
            </a:pPr>
            <a:r>
              <a:rPr lang="ja-JP" altLang="en-US" sz="2400" dirty="0" smtClean="0"/>
              <a:t>「</a:t>
            </a:r>
            <a:r>
              <a:rPr lang="ja-JP" altLang="en-US" sz="2400" dirty="0"/>
              <a:t>組」の列の値には </a:t>
            </a:r>
            <a:r>
              <a:rPr lang="en-US" altLang="ja-JP" sz="2400" dirty="0"/>
              <a:t>1</a:t>
            </a:r>
            <a:r>
              <a:rPr lang="ja-JP" altLang="en-US" sz="2400" dirty="0"/>
              <a:t>や</a:t>
            </a:r>
            <a:r>
              <a:rPr lang="en-US" altLang="ja-JP" sz="2400" dirty="0"/>
              <a:t>2 </a:t>
            </a:r>
            <a:r>
              <a:rPr lang="ja-JP" altLang="en-US" sz="2400" dirty="0"/>
              <a:t>が</a:t>
            </a:r>
            <a:r>
              <a:rPr lang="ja-JP" altLang="en-US" sz="2400" dirty="0" smtClean="0"/>
              <a:t>入るが、</a:t>
            </a:r>
            <a:r>
              <a:rPr lang="ja-JP" altLang="en-US" sz="2400" dirty="0"/>
              <a:t/>
            </a:r>
            <a:br>
              <a:rPr lang="ja-JP" altLang="en-US" sz="2400" dirty="0"/>
            </a:br>
            <a:r>
              <a:rPr lang="ja-JP" altLang="en-US" sz="2400" dirty="0" smtClean="0"/>
              <a:t>単</a:t>
            </a:r>
            <a:r>
              <a:rPr lang="ja-JP" altLang="en-US" sz="2400" dirty="0"/>
              <a:t>なるラベル（文字）がたまたま数字であるというだけで</a:t>
            </a:r>
            <a:r>
              <a:rPr lang="ja-JP" altLang="en-US" sz="2400" dirty="0" smtClean="0"/>
              <a:t>、</a:t>
            </a:r>
            <a:endParaRPr lang="en-US" altLang="ja-JP" sz="2400" dirty="0" smtClean="0"/>
          </a:p>
          <a:p>
            <a:pPr marL="0" indent="0">
              <a:lnSpc>
                <a:spcPct val="100000"/>
              </a:lnSpc>
              <a:spcBef>
                <a:spcPts val="0"/>
              </a:spcBef>
              <a:buNone/>
            </a:pPr>
            <a:r>
              <a:rPr lang="ja-JP" altLang="en-US" sz="2400" dirty="0" smtClean="0"/>
              <a:t>この</a:t>
            </a:r>
            <a:r>
              <a:rPr lang="ja-JP" altLang="en-US" sz="2400" dirty="0"/>
              <a:t>場合は計算対象にならないので</a:t>
            </a:r>
            <a:r>
              <a:rPr lang="ja-JP" altLang="en-US" sz="2400" dirty="0" smtClean="0"/>
              <a:t>量的変数では</a:t>
            </a:r>
            <a:r>
              <a:rPr lang="ja-JP" altLang="en-US" sz="2400" dirty="0"/>
              <a:t>なく</a:t>
            </a:r>
            <a:r>
              <a:rPr lang="ja-JP" altLang="en-US" sz="2400" dirty="0" smtClean="0"/>
              <a:t>質的変数になる。</a:t>
            </a:r>
            <a:endParaRPr lang="ja-JP" altLang="en-US" sz="2400" dirty="0"/>
          </a:p>
        </p:txBody>
      </p:sp>
      <p:graphicFrame>
        <p:nvGraphicFramePr>
          <p:cNvPr id="4" name="表 3"/>
          <p:cNvGraphicFramePr>
            <a:graphicFrameLocks noGrp="1"/>
          </p:cNvGraphicFramePr>
          <p:nvPr>
            <p:extLst>
              <p:ext uri="{D42A27DB-BD31-4B8C-83A1-F6EECF244321}">
                <p14:modId xmlns:p14="http://schemas.microsoft.com/office/powerpoint/2010/main" val="1814614265"/>
              </p:ext>
            </p:extLst>
          </p:nvPr>
        </p:nvGraphicFramePr>
        <p:xfrm>
          <a:off x="1126956" y="4713574"/>
          <a:ext cx="2836776" cy="1483360"/>
        </p:xfrm>
        <a:graphic>
          <a:graphicData uri="http://schemas.openxmlformats.org/drawingml/2006/table">
            <a:tbl>
              <a:tblPr firstRow="1" bandRow="1">
                <a:tableStyleId>{5C22544A-7EE6-4342-B048-85BDC9FD1C3A}</a:tableStyleId>
              </a:tblPr>
              <a:tblGrid>
                <a:gridCol w="663071">
                  <a:extLst>
                    <a:ext uri="{9D8B030D-6E8A-4147-A177-3AD203B41FA5}">
                      <a16:colId xmlns:a16="http://schemas.microsoft.com/office/drawing/2014/main" val="4204447649"/>
                    </a:ext>
                  </a:extLst>
                </a:gridCol>
                <a:gridCol w="1034716">
                  <a:extLst>
                    <a:ext uri="{9D8B030D-6E8A-4147-A177-3AD203B41FA5}">
                      <a16:colId xmlns:a16="http://schemas.microsoft.com/office/drawing/2014/main" val="97299870"/>
                    </a:ext>
                  </a:extLst>
                </a:gridCol>
                <a:gridCol w="1138989">
                  <a:extLst>
                    <a:ext uri="{9D8B030D-6E8A-4147-A177-3AD203B41FA5}">
                      <a16:colId xmlns:a16="http://schemas.microsoft.com/office/drawing/2014/main" val="3260540448"/>
                    </a:ext>
                  </a:extLst>
                </a:gridCol>
              </a:tblGrid>
              <a:tr h="370840">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組</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ja-JP" altLang="en-US" dirty="0" smtClean="0"/>
                        <a:t>人数</a:t>
                      </a:r>
                      <a:endParaRPr kumimoji="1" lang="ja-JP" altLang="en-US" dirty="0"/>
                    </a:p>
                  </a:txBody>
                  <a:tcPr/>
                </a:tc>
                <a:extLst>
                  <a:ext uri="{0D108BD9-81ED-4DB2-BD59-A6C34878D82A}">
                    <a16:rowId xmlns:a16="http://schemas.microsoft.com/office/drawing/2014/main" val="3250573032"/>
                  </a:ext>
                </a:extLst>
              </a:tr>
              <a:tr h="370840">
                <a:tc>
                  <a:txBody>
                    <a:bodyPr/>
                    <a:lstStyle/>
                    <a:p>
                      <a:endParaRPr kumimoji="1" lang="en-US" altLang="ja-JP" dirty="0" smtClean="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1</a:t>
                      </a:r>
                    </a:p>
                  </a:txBody>
                  <a:tcPr>
                    <a:lnL w="12700" cap="flat" cmpd="sng" algn="ctr">
                      <a:solidFill>
                        <a:schemeClr val="tx1"/>
                      </a:solidFill>
                      <a:prstDash val="solid"/>
                      <a:round/>
                      <a:headEnd type="none" w="med" len="med"/>
                      <a:tailEnd type="none" w="med" len="med"/>
                    </a:lnL>
                    <a:solidFill>
                      <a:schemeClr val="accent4"/>
                    </a:solidFill>
                  </a:tcPr>
                </a:tc>
                <a:tc>
                  <a:txBody>
                    <a:bodyPr/>
                    <a:lstStyle/>
                    <a:p>
                      <a:r>
                        <a:rPr kumimoji="1" lang="en-US" altLang="ja-JP" dirty="0" smtClean="0"/>
                        <a:t>35</a:t>
                      </a:r>
                      <a:endParaRPr kumimoji="1" lang="ja-JP" altLang="en-US" dirty="0"/>
                    </a:p>
                  </a:txBody>
                  <a:tcPr/>
                </a:tc>
                <a:extLst>
                  <a:ext uri="{0D108BD9-81ED-4DB2-BD59-A6C34878D82A}">
                    <a16:rowId xmlns:a16="http://schemas.microsoft.com/office/drawing/2014/main" val="3039619976"/>
                  </a:ext>
                </a:extLst>
              </a:tr>
              <a:tr h="370840">
                <a:tc>
                  <a:txBody>
                    <a:bodyPr/>
                    <a:lstStyle/>
                    <a:p>
                      <a:endParaRPr kumimoji="1" lang="ja-JP"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kumimoji="1" lang="en-US" altLang="ja-JP" dirty="0" smtClean="0"/>
                        <a:t>2</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4"/>
                    </a:solidFill>
                  </a:tcPr>
                </a:tc>
                <a:tc>
                  <a:txBody>
                    <a:bodyPr/>
                    <a:lstStyle/>
                    <a:p>
                      <a:r>
                        <a:rPr kumimoji="1" lang="en-US" altLang="ja-JP" dirty="0" smtClean="0"/>
                        <a:t>34</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080663"/>
                  </a:ext>
                </a:extLst>
              </a:tr>
              <a:tr h="370840">
                <a:tc>
                  <a:txBody>
                    <a:bodyPr/>
                    <a:lstStyle/>
                    <a:p>
                      <a:r>
                        <a:rPr kumimoji="1" lang="ja-JP" altLang="en-US" dirty="0" smtClean="0"/>
                        <a:t>合計</a:t>
                      </a:r>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dirty="0" smtClean="0"/>
                        <a:t>2</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dirty="0" smtClean="0"/>
                        <a:t>69</a:t>
                      </a:r>
                      <a:endParaRPr kumimoji="1" lang="ja-JP"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48763625"/>
                  </a:ext>
                </a:extLst>
              </a:tr>
            </a:tbl>
          </a:graphicData>
        </a:graphic>
      </p:graphicFrame>
      <p:sp>
        <p:nvSpPr>
          <p:cNvPr id="6" name="コンテンツ プレースホルダー 2"/>
          <p:cNvSpPr txBox="1">
            <a:spLocks/>
          </p:cNvSpPr>
          <p:nvPr/>
        </p:nvSpPr>
        <p:spPr>
          <a:xfrm>
            <a:off x="838200" y="1690688"/>
            <a:ext cx="10515600" cy="1341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dirty="0" err="1" smtClean="0"/>
              <a:t>int</a:t>
            </a:r>
            <a:r>
              <a:rPr lang="ja-JP" altLang="en-US" dirty="0" smtClean="0"/>
              <a:t>型</a:t>
            </a:r>
            <a:r>
              <a:rPr lang="en-US" altLang="ja-JP" dirty="0" smtClean="0"/>
              <a:t>,float</a:t>
            </a:r>
            <a:r>
              <a:rPr lang="ja-JP" altLang="en-US" dirty="0" smtClean="0"/>
              <a:t>型（数字）でも量的変数（数値扱い）ではなく</a:t>
            </a:r>
            <a:endParaRPr lang="en-US" altLang="ja-JP" dirty="0" smtClean="0"/>
          </a:p>
          <a:p>
            <a:pPr marL="0" indent="0">
              <a:buFont typeface="Arial" panose="020B0604020202020204" pitchFamily="34" charset="0"/>
              <a:buNone/>
            </a:pPr>
            <a:r>
              <a:rPr lang="ja-JP" altLang="en-US" dirty="0" smtClean="0"/>
              <a:t>質的変数（文字扱い）になる場合がある。</a:t>
            </a:r>
            <a:endParaRPr lang="en-US" altLang="ja-JP" dirty="0" smtClean="0"/>
          </a:p>
        </p:txBody>
      </p:sp>
      <p:graphicFrame>
        <p:nvGraphicFramePr>
          <p:cNvPr id="13" name="表 12"/>
          <p:cNvGraphicFramePr>
            <a:graphicFrameLocks noGrp="1"/>
          </p:cNvGraphicFramePr>
          <p:nvPr>
            <p:extLst>
              <p:ext uri="{D42A27DB-BD31-4B8C-83A1-F6EECF244321}">
                <p14:modId xmlns:p14="http://schemas.microsoft.com/office/powerpoint/2010/main" val="568072367"/>
              </p:ext>
            </p:extLst>
          </p:nvPr>
        </p:nvGraphicFramePr>
        <p:xfrm>
          <a:off x="5698958" y="4713574"/>
          <a:ext cx="2836776" cy="1483360"/>
        </p:xfrm>
        <a:graphic>
          <a:graphicData uri="http://schemas.openxmlformats.org/drawingml/2006/table">
            <a:tbl>
              <a:tblPr firstRow="1" bandRow="1">
                <a:tableStyleId>{5C22544A-7EE6-4342-B048-85BDC9FD1C3A}</a:tableStyleId>
              </a:tblPr>
              <a:tblGrid>
                <a:gridCol w="663071">
                  <a:extLst>
                    <a:ext uri="{9D8B030D-6E8A-4147-A177-3AD203B41FA5}">
                      <a16:colId xmlns:a16="http://schemas.microsoft.com/office/drawing/2014/main" val="4204447649"/>
                    </a:ext>
                  </a:extLst>
                </a:gridCol>
                <a:gridCol w="1034716">
                  <a:extLst>
                    <a:ext uri="{9D8B030D-6E8A-4147-A177-3AD203B41FA5}">
                      <a16:colId xmlns:a16="http://schemas.microsoft.com/office/drawing/2014/main" val="97299870"/>
                    </a:ext>
                  </a:extLst>
                </a:gridCol>
                <a:gridCol w="1138989">
                  <a:extLst>
                    <a:ext uri="{9D8B030D-6E8A-4147-A177-3AD203B41FA5}">
                      <a16:colId xmlns:a16="http://schemas.microsoft.com/office/drawing/2014/main" val="3260540448"/>
                    </a:ext>
                  </a:extLst>
                </a:gridCol>
              </a:tblGrid>
              <a:tr h="370840">
                <a:tc>
                  <a:txBody>
                    <a:bodyPr/>
                    <a:lstStyle/>
                    <a:p>
                      <a:endParaRPr kumimoji="1" lang="ja-JP" altLang="en-US" dirty="0"/>
                    </a:p>
                  </a:txBody>
                  <a:tcPr>
                    <a:lnR w="12700" cap="flat" cmpd="sng" algn="ctr">
                      <a:solidFill>
                        <a:schemeClr val="tx1"/>
                      </a:solidFill>
                      <a:prstDash val="solid"/>
                      <a:round/>
                      <a:headEnd type="none" w="med" len="med"/>
                      <a:tailEnd type="none" w="med" len="med"/>
                    </a:lnR>
                  </a:tcPr>
                </a:tc>
                <a:tc>
                  <a:txBody>
                    <a:bodyPr/>
                    <a:lstStyle/>
                    <a:p>
                      <a:r>
                        <a:rPr kumimoji="1" lang="ja-JP" altLang="en-US" dirty="0" smtClean="0"/>
                        <a:t>組</a:t>
                      </a:r>
                      <a:endParaRPr kumimoji="1" lang="ja-JP" altLang="en-US" dirty="0"/>
                    </a:p>
                  </a:txBody>
                  <a:tcPr>
                    <a:lnL w="12700" cap="flat" cmpd="sng" algn="ctr">
                      <a:solidFill>
                        <a:schemeClr val="tx1"/>
                      </a:solidFill>
                      <a:prstDash val="solid"/>
                      <a:round/>
                      <a:headEnd type="none" w="med" len="med"/>
                      <a:tailEnd type="none" w="med" len="med"/>
                    </a:lnL>
                  </a:tcPr>
                </a:tc>
                <a:tc>
                  <a:txBody>
                    <a:bodyPr/>
                    <a:lstStyle/>
                    <a:p>
                      <a:r>
                        <a:rPr kumimoji="1" lang="ja-JP" altLang="en-US" dirty="0" smtClean="0"/>
                        <a:t>人数</a:t>
                      </a:r>
                      <a:endParaRPr kumimoji="1" lang="ja-JP" altLang="en-US" dirty="0"/>
                    </a:p>
                  </a:txBody>
                  <a:tcPr/>
                </a:tc>
                <a:extLst>
                  <a:ext uri="{0D108BD9-81ED-4DB2-BD59-A6C34878D82A}">
                    <a16:rowId xmlns:a16="http://schemas.microsoft.com/office/drawing/2014/main" val="3250573032"/>
                  </a:ext>
                </a:extLst>
              </a:tr>
              <a:tr h="370840">
                <a:tc>
                  <a:txBody>
                    <a:bodyPr/>
                    <a:lstStyle/>
                    <a:p>
                      <a:endParaRPr kumimoji="1" lang="en-US" altLang="ja-JP" dirty="0" smtClean="0"/>
                    </a:p>
                  </a:txBody>
                  <a:tcPr>
                    <a:lnR w="12700" cap="flat" cmpd="sng" algn="ctr">
                      <a:solidFill>
                        <a:schemeClr val="tx1"/>
                      </a:solidFill>
                      <a:prstDash val="solid"/>
                      <a:round/>
                      <a:headEnd type="none" w="med" len="med"/>
                      <a:tailEnd type="none" w="med" len="med"/>
                    </a:lnR>
                  </a:tcPr>
                </a:tc>
                <a:tc>
                  <a:txBody>
                    <a:bodyPr/>
                    <a:lstStyle/>
                    <a:p>
                      <a:r>
                        <a:rPr kumimoji="1" lang="en-US" altLang="ja-JP" dirty="0" smtClean="0"/>
                        <a:t>A</a:t>
                      </a:r>
                    </a:p>
                  </a:txBody>
                  <a:tcPr>
                    <a:lnL w="12700" cap="flat" cmpd="sng" algn="ctr">
                      <a:solidFill>
                        <a:schemeClr val="tx1"/>
                      </a:solidFill>
                      <a:prstDash val="solid"/>
                      <a:round/>
                      <a:headEnd type="none" w="med" len="med"/>
                      <a:tailEnd type="none" w="med" len="med"/>
                    </a:lnL>
                    <a:solidFill>
                      <a:schemeClr val="accent4"/>
                    </a:solidFill>
                  </a:tcPr>
                </a:tc>
                <a:tc>
                  <a:txBody>
                    <a:bodyPr/>
                    <a:lstStyle/>
                    <a:p>
                      <a:r>
                        <a:rPr kumimoji="1" lang="en-US" altLang="ja-JP" dirty="0" smtClean="0"/>
                        <a:t>35</a:t>
                      </a:r>
                      <a:endParaRPr kumimoji="1" lang="ja-JP" altLang="en-US" dirty="0"/>
                    </a:p>
                  </a:txBody>
                  <a:tcPr/>
                </a:tc>
                <a:extLst>
                  <a:ext uri="{0D108BD9-81ED-4DB2-BD59-A6C34878D82A}">
                    <a16:rowId xmlns:a16="http://schemas.microsoft.com/office/drawing/2014/main" val="3039619976"/>
                  </a:ext>
                </a:extLst>
              </a:tr>
              <a:tr h="370840">
                <a:tc>
                  <a:txBody>
                    <a:bodyPr/>
                    <a:lstStyle/>
                    <a:p>
                      <a:endParaRPr kumimoji="1" lang="ja-JP" alt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kumimoji="1" lang="en-US" altLang="ja-JP" dirty="0" smtClean="0"/>
                        <a:t>B</a:t>
                      </a:r>
                      <a:endParaRPr kumimoji="1" lang="ja-JP" alt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4"/>
                    </a:solidFill>
                  </a:tcPr>
                </a:tc>
                <a:tc>
                  <a:txBody>
                    <a:bodyPr/>
                    <a:lstStyle/>
                    <a:p>
                      <a:r>
                        <a:rPr kumimoji="1" lang="en-US" altLang="ja-JP" dirty="0" smtClean="0"/>
                        <a:t>34</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9080663"/>
                  </a:ext>
                </a:extLst>
              </a:tr>
              <a:tr h="370840">
                <a:tc>
                  <a:txBody>
                    <a:bodyPr/>
                    <a:lstStyle/>
                    <a:p>
                      <a:r>
                        <a:rPr kumimoji="1" lang="ja-JP" altLang="en-US" dirty="0" smtClean="0"/>
                        <a:t>合計</a:t>
                      </a:r>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kumimoji="1" lang="en-US" altLang="ja-JP" dirty="0" smtClean="0"/>
                        <a:t>2</a:t>
                      </a: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kumimoji="1" lang="en-US" altLang="ja-JP" dirty="0" smtClean="0"/>
                        <a:t>69</a:t>
                      </a:r>
                      <a:endParaRPr kumimoji="1" lang="ja-JP" alt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48763625"/>
                  </a:ext>
                </a:extLst>
              </a:tr>
            </a:tbl>
          </a:graphicData>
        </a:graphic>
      </p:graphicFrame>
      <p:sp>
        <p:nvSpPr>
          <p:cNvPr id="14" name="テキスト ボックス 13"/>
          <p:cNvSpPr txBox="1"/>
          <p:nvPr/>
        </p:nvSpPr>
        <p:spPr>
          <a:xfrm>
            <a:off x="2761912" y="4940048"/>
            <a:ext cx="4106780" cy="646331"/>
          </a:xfrm>
          <a:prstGeom prst="rect">
            <a:avLst/>
          </a:prstGeom>
          <a:noFill/>
        </p:spPr>
        <p:txBody>
          <a:bodyPr wrap="square" rtlCol="0">
            <a:spAutoFit/>
          </a:bodyPr>
          <a:lstStyle/>
          <a:p>
            <a:pPr algn="ctr"/>
            <a:r>
              <a:rPr kumimoji="1" lang="ja-JP" altLang="en-US" dirty="0" smtClean="0"/>
              <a:t>「組」の数字を</a:t>
            </a:r>
            <a:endParaRPr kumimoji="1" lang="en-US" altLang="ja-JP" dirty="0" smtClean="0"/>
          </a:p>
          <a:p>
            <a:pPr algn="ctr"/>
            <a:r>
              <a:rPr kumimoji="1" lang="ja-JP" altLang="en-US" dirty="0" smtClean="0"/>
              <a:t>文字に置き換え</a:t>
            </a:r>
            <a:endParaRPr kumimoji="1" lang="ja-JP" altLang="en-US" dirty="0"/>
          </a:p>
        </p:txBody>
      </p:sp>
      <p:grpSp>
        <p:nvGrpSpPr>
          <p:cNvPr id="16" name="グループ化 15"/>
          <p:cNvGrpSpPr/>
          <p:nvPr/>
        </p:nvGrpSpPr>
        <p:grpSpPr>
          <a:xfrm>
            <a:off x="8655715" y="4644176"/>
            <a:ext cx="3048000" cy="1219216"/>
            <a:chOff x="8719883" y="4836680"/>
            <a:chExt cx="3048000" cy="1219216"/>
          </a:xfrm>
        </p:grpSpPr>
        <p:sp>
          <p:nvSpPr>
            <p:cNvPr id="15" name="角丸四角形吹き出し 14"/>
            <p:cNvSpPr/>
            <p:nvPr/>
          </p:nvSpPr>
          <p:spPr>
            <a:xfrm>
              <a:off x="8783052" y="4836680"/>
              <a:ext cx="2921663" cy="1219216"/>
            </a:xfrm>
            <a:prstGeom prst="wedgeRoundRectCallout">
              <a:avLst>
                <a:gd name="adj1" fmla="val -45917"/>
                <a:gd name="adj2" fmla="val 6808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テキスト ボックス 9"/>
            <p:cNvSpPr txBox="1"/>
            <p:nvPr/>
          </p:nvSpPr>
          <p:spPr>
            <a:xfrm>
              <a:off x="8719883" y="4994052"/>
              <a:ext cx="3048000" cy="923330"/>
            </a:xfrm>
            <a:prstGeom prst="rect">
              <a:avLst/>
            </a:prstGeom>
            <a:noFill/>
          </p:spPr>
          <p:txBody>
            <a:bodyPr wrap="square" rtlCol="0">
              <a:spAutoFit/>
            </a:bodyPr>
            <a:lstStyle/>
            <a:p>
              <a:pPr algn="ctr"/>
              <a:r>
                <a:rPr kumimoji="1" lang="ja-JP" altLang="en-US" dirty="0" smtClean="0"/>
                <a:t>数字を文字に置き換えても</a:t>
              </a:r>
              <a:endParaRPr kumimoji="1" lang="en-US" altLang="ja-JP" dirty="0" smtClean="0"/>
            </a:p>
            <a:p>
              <a:pPr algn="ctr"/>
              <a:r>
                <a:rPr kumimoji="1" lang="ja-JP" altLang="en-US" u="sng" dirty="0" smtClean="0"/>
                <a:t>合計に影響はない</a:t>
              </a:r>
              <a:r>
                <a:rPr kumimoji="1" lang="ja-JP" altLang="en-US" dirty="0" smtClean="0"/>
                <a:t>ので</a:t>
              </a:r>
              <a:endParaRPr kumimoji="1" lang="en-US" altLang="ja-JP" dirty="0" smtClean="0"/>
            </a:p>
            <a:p>
              <a:pPr algn="ctr"/>
              <a:r>
                <a:rPr lang="ja-JP" altLang="en-US" dirty="0" smtClean="0"/>
                <a:t>「組」の値は</a:t>
              </a:r>
              <a:r>
                <a:rPr lang="ja-JP" altLang="en-US" u="sng" dirty="0" smtClean="0"/>
                <a:t>質的変数</a:t>
              </a:r>
              <a:endParaRPr kumimoji="1" lang="ja-JP" altLang="en-US" u="sng" dirty="0"/>
            </a:p>
          </p:txBody>
        </p:sp>
      </p:grpSp>
      <p:sp>
        <p:nvSpPr>
          <p:cNvPr id="17" name="正方形/長方形 16"/>
          <p:cNvSpPr/>
          <p:nvPr/>
        </p:nvSpPr>
        <p:spPr>
          <a:xfrm>
            <a:off x="838200" y="1628274"/>
            <a:ext cx="10126579" cy="1051721"/>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58965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解答：量的変数と質的変数</a:t>
            </a:r>
            <a:endParaRPr kumimoji="1" lang="ja-JP" altLang="en-US" dirty="0"/>
          </a:p>
        </p:txBody>
      </p:sp>
      <p:sp>
        <p:nvSpPr>
          <p:cNvPr id="4" name="コンテンツ プレースホルダー 2"/>
          <p:cNvSpPr txBox="1">
            <a:spLocks/>
          </p:cNvSpPr>
          <p:nvPr/>
        </p:nvSpPr>
        <p:spPr>
          <a:xfrm>
            <a:off x="838200" y="1680913"/>
            <a:ext cx="10515600" cy="556628"/>
          </a:xfrm>
          <a:prstGeom prst="rect">
            <a:avLst/>
          </a:prstGeom>
          <a:ln/>
        </p:spPr>
        <p:style>
          <a:lnRef idx="3">
            <a:schemeClr val="lt1"/>
          </a:lnRef>
          <a:fillRef idx="1">
            <a:schemeClr val="accent4"/>
          </a:fillRef>
          <a:effectRef idx="1">
            <a:schemeClr val="accent4"/>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a:t>
            </a:r>
            <a:r>
              <a:rPr lang="ja-JP" altLang="en-US" dirty="0"/>
              <a:t>問題</a:t>
            </a:r>
            <a:r>
              <a:rPr lang="en-US" altLang="ja-JP" dirty="0"/>
              <a:t>】</a:t>
            </a:r>
            <a:r>
              <a:rPr lang="ja-JP" altLang="en-US" dirty="0" smtClean="0"/>
              <a:t>下記の変数は量的変数、質的変数のどちらか。</a:t>
            </a:r>
            <a:endParaRPr lang="en-US" altLang="ja-JP" dirty="0" smtClean="0"/>
          </a:p>
        </p:txBody>
      </p:sp>
      <p:graphicFrame>
        <p:nvGraphicFramePr>
          <p:cNvPr id="10" name="表 9"/>
          <p:cNvGraphicFramePr>
            <a:graphicFrameLocks noGrp="1"/>
          </p:cNvGraphicFramePr>
          <p:nvPr>
            <p:extLst>
              <p:ext uri="{D42A27DB-BD31-4B8C-83A1-F6EECF244321}">
                <p14:modId xmlns:p14="http://schemas.microsoft.com/office/powerpoint/2010/main" val="1505347725"/>
              </p:ext>
            </p:extLst>
          </p:nvPr>
        </p:nvGraphicFramePr>
        <p:xfrm>
          <a:off x="838200" y="2482114"/>
          <a:ext cx="10515600" cy="3708400"/>
        </p:xfrm>
        <a:graphic>
          <a:graphicData uri="http://schemas.openxmlformats.org/drawingml/2006/table">
            <a:tbl>
              <a:tblPr bandRow="1">
                <a:tableStyleId>{5C22544A-7EE6-4342-B048-85BDC9FD1C3A}</a:tableStyleId>
              </a:tblPr>
              <a:tblGrid>
                <a:gridCol w="1937084">
                  <a:extLst>
                    <a:ext uri="{9D8B030D-6E8A-4147-A177-3AD203B41FA5}">
                      <a16:colId xmlns:a16="http://schemas.microsoft.com/office/drawing/2014/main" val="2127007705"/>
                    </a:ext>
                  </a:extLst>
                </a:gridCol>
                <a:gridCol w="3023937">
                  <a:extLst>
                    <a:ext uri="{9D8B030D-6E8A-4147-A177-3AD203B41FA5}">
                      <a16:colId xmlns:a16="http://schemas.microsoft.com/office/drawing/2014/main" val="1628972855"/>
                    </a:ext>
                  </a:extLst>
                </a:gridCol>
                <a:gridCol w="1427747">
                  <a:extLst>
                    <a:ext uri="{9D8B030D-6E8A-4147-A177-3AD203B41FA5}">
                      <a16:colId xmlns:a16="http://schemas.microsoft.com/office/drawing/2014/main" val="3265048185"/>
                    </a:ext>
                  </a:extLst>
                </a:gridCol>
                <a:gridCol w="4126832">
                  <a:extLst>
                    <a:ext uri="{9D8B030D-6E8A-4147-A177-3AD203B41FA5}">
                      <a16:colId xmlns:a16="http://schemas.microsoft.com/office/drawing/2014/main" val="3383123242"/>
                    </a:ext>
                  </a:extLst>
                </a:gridCol>
              </a:tblGrid>
              <a:tr h="370840">
                <a:tc>
                  <a:txBody>
                    <a:bodyPr/>
                    <a:lstStyle/>
                    <a:p>
                      <a:pPr algn="ctr"/>
                      <a:r>
                        <a:rPr lang="ja-JP" altLang="en-US" b="1" dirty="0" smtClean="0">
                          <a:solidFill>
                            <a:schemeClr val="bg1"/>
                          </a:solidFill>
                        </a:rPr>
                        <a:t>問題</a:t>
                      </a:r>
                      <a:endParaRPr lang="en-US" altLang="ja-JP" b="1" dirty="0" smtClean="0">
                        <a:solidFill>
                          <a:schemeClr val="bg1"/>
                        </a:solidFill>
                      </a:endParaRPr>
                    </a:p>
                  </a:txBody>
                  <a:tcPr>
                    <a:solidFill>
                      <a:schemeClr val="accent1"/>
                    </a:solidFill>
                  </a:tcPr>
                </a:tc>
                <a:tc>
                  <a:txBody>
                    <a:bodyPr/>
                    <a:lstStyle/>
                    <a:p>
                      <a:pPr algn="ctr"/>
                      <a:r>
                        <a:rPr lang="ja-JP" altLang="en-US" b="1" dirty="0" smtClean="0">
                          <a:solidFill>
                            <a:schemeClr val="bg1"/>
                          </a:solidFill>
                        </a:rPr>
                        <a:t>具体例</a:t>
                      </a:r>
                      <a:endParaRPr lang="en-US" altLang="ja-JP" b="1" dirty="0" smtClean="0">
                        <a:solidFill>
                          <a:schemeClr val="bg1"/>
                        </a:solidFill>
                      </a:endParaRPr>
                    </a:p>
                  </a:txBody>
                  <a:tcPr>
                    <a:solidFill>
                      <a:schemeClr val="accent1"/>
                    </a:solidFill>
                  </a:tcPr>
                </a:tc>
                <a:tc>
                  <a:txBody>
                    <a:bodyPr/>
                    <a:lstStyle/>
                    <a:p>
                      <a:pPr algn="ctr"/>
                      <a:r>
                        <a:rPr lang="ja-JP" altLang="en-US" b="1" dirty="0" smtClean="0">
                          <a:solidFill>
                            <a:schemeClr val="bg1"/>
                          </a:solidFill>
                        </a:rPr>
                        <a:t>答え</a:t>
                      </a:r>
                      <a:endParaRPr lang="en-US" altLang="ja-JP" b="1" dirty="0" smtClean="0">
                        <a:solidFill>
                          <a:schemeClr val="bg1"/>
                        </a:solidFill>
                      </a:endParaRPr>
                    </a:p>
                  </a:txBody>
                  <a:tcPr>
                    <a:solidFill>
                      <a:schemeClr val="accent2"/>
                    </a:solidFill>
                  </a:tcPr>
                </a:tc>
                <a:tc>
                  <a:txBody>
                    <a:bodyPr/>
                    <a:lstStyle/>
                    <a:p>
                      <a:pPr algn="ctr"/>
                      <a:r>
                        <a:rPr lang="ja-JP" altLang="en-US" b="1" dirty="0" smtClean="0">
                          <a:solidFill>
                            <a:schemeClr val="bg1"/>
                          </a:solidFill>
                        </a:rPr>
                        <a:t>数字が含まれる場合、置き換え可能か</a:t>
                      </a:r>
                      <a:endParaRPr lang="en-US" altLang="ja-JP" b="1" dirty="0" smtClean="0">
                        <a:solidFill>
                          <a:schemeClr val="bg1"/>
                        </a:solidFill>
                      </a:endParaRPr>
                    </a:p>
                  </a:txBody>
                  <a:tcPr>
                    <a:solidFill>
                      <a:schemeClr val="accent2"/>
                    </a:solidFill>
                  </a:tcPr>
                </a:tc>
                <a:extLst>
                  <a:ext uri="{0D108BD9-81ED-4DB2-BD59-A6C34878D82A}">
                    <a16:rowId xmlns:a16="http://schemas.microsoft.com/office/drawing/2014/main" val="4031185428"/>
                  </a:ext>
                </a:extLst>
              </a:tr>
              <a:tr h="370840">
                <a:tc>
                  <a:txBody>
                    <a:bodyPr/>
                    <a:lstStyle/>
                    <a:p>
                      <a:r>
                        <a:rPr lang="ja-JP" altLang="en-US" dirty="0" smtClean="0"/>
                        <a:t>好きな色</a:t>
                      </a:r>
                      <a:endParaRPr lang="en-US" altLang="ja-JP" dirty="0" smtClean="0"/>
                    </a:p>
                  </a:txBody>
                  <a:tcPr/>
                </a:tc>
                <a:tc>
                  <a:txBody>
                    <a:bodyPr/>
                    <a:lstStyle/>
                    <a:p>
                      <a:r>
                        <a:rPr lang="ja-JP" altLang="en-US" dirty="0" smtClean="0"/>
                        <a:t>赤、青、緑</a:t>
                      </a:r>
                      <a:endParaRPr lang="en-US" altLang="ja-JP" dirty="0" smtClean="0"/>
                    </a:p>
                  </a:txBody>
                  <a:tcPr/>
                </a:tc>
                <a:tc>
                  <a:txBody>
                    <a:bodyPr/>
                    <a:lstStyle/>
                    <a:p>
                      <a:pPr algn="ctr"/>
                      <a:r>
                        <a:rPr lang="ja-JP" altLang="en-US" dirty="0" smtClean="0"/>
                        <a:t>質的変数</a:t>
                      </a:r>
                      <a:endParaRPr lang="en-US" altLang="ja-JP" dirty="0" smtClean="0"/>
                    </a:p>
                  </a:txBody>
                  <a:tcPr>
                    <a:solidFill>
                      <a:schemeClr val="accent2">
                        <a:lumMod val="20000"/>
                        <a:lumOff val="80000"/>
                      </a:schemeClr>
                    </a:solidFill>
                  </a:tcPr>
                </a:tc>
                <a:tc>
                  <a:txBody>
                    <a:bodyPr/>
                    <a:lstStyle/>
                    <a:p>
                      <a:pPr algn="l"/>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1482937964"/>
                  </a:ext>
                </a:extLst>
              </a:tr>
              <a:tr h="370840">
                <a:tc>
                  <a:txBody>
                    <a:bodyPr/>
                    <a:lstStyle/>
                    <a:p>
                      <a:r>
                        <a:rPr lang="ja-JP" altLang="en-US" dirty="0" smtClean="0"/>
                        <a:t>身長</a:t>
                      </a:r>
                    </a:p>
                  </a:txBody>
                  <a:tcPr/>
                </a:tc>
                <a:tc>
                  <a:txBody>
                    <a:bodyPr/>
                    <a:lstStyle/>
                    <a:p>
                      <a:r>
                        <a:rPr lang="en-US" altLang="ja-JP" dirty="0" smtClean="0"/>
                        <a:t>160</a:t>
                      </a:r>
                      <a:r>
                        <a:rPr lang="ja-JP" altLang="en-US" dirty="0" smtClean="0"/>
                        <a:t>㎝、</a:t>
                      </a:r>
                      <a:r>
                        <a:rPr lang="en-US" altLang="ja-JP" dirty="0" smtClean="0"/>
                        <a:t>175</a:t>
                      </a:r>
                      <a:r>
                        <a:rPr lang="ja-JP" altLang="en-US" dirty="0" smtClean="0"/>
                        <a:t>㎝、</a:t>
                      </a:r>
                      <a:r>
                        <a:rPr lang="en-US" altLang="ja-JP" dirty="0" smtClean="0"/>
                        <a:t>180</a:t>
                      </a:r>
                      <a:r>
                        <a:rPr lang="ja-JP" altLang="en-US" dirty="0" smtClean="0"/>
                        <a:t>㎝</a:t>
                      </a:r>
                    </a:p>
                  </a:txBody>
                  <a:tcPr/>
                </a:tc>
                <a:tc>
                  <a:txBody>
                    <a:bodyPr/>
                    <a:lstStyle/>
                    <a:p>
                      <a:pPr algn="ctr"/>
                      <a:r>
                        <a:rPr lang="ja-JP" altLang="en-US" dirty="0" smtClean="0"/>
                        <a:t>量的変数</a:t>
                      </a:r>
                    </a:p>
                  </a:txBody>
                  <a:tcPr>
                    <a:solidFill>
                      <a:schemeClr val="accent2">
                        <a:lumMod val="40000"/>
                        <a:lumOff val="60000"/>
                      </a:schemeClr>
                    </a:solidFill>
                  </a:tcPr>
                </a:tc>
                <a:tc>
                  <a:txBody>
                    <a:bodyPr/>
                    <a:lstStyle/>
                    <a:p>
                      <a:pPr algn="l"/>
                      <a:r>
                        <a:rPr lang="ja-JP" altLang="en-US" dirty="0" smtClean="0"/>
                        <a:t>置き換え不可</a:t>
                      </a:r>
                    </a:p>
                  </a:txBody>
                  <a:tcPr>
                    <a:solidFill>
                      <a:schemeClr val="accent2">
                        <a:lumMod val="40000"/>
                        <a:lumOff val="60000"/>
                      </a:schemeClr>
                    </a:solidFill>
                  </a:tcPr>
                </a:tc>
                <a:extLst>
                  <a:ext uri="{0D108BD9-81ED-4DB2-BD59-A6C34878D82A}">
                    <a16:rowId xmlns:a16="http://schemas.microsoft.com/office/drawing/2014/main" val="1874969350"/>
                  </a:ext>
                </a:extLst>
              </a:tr>
              <a:tr h="370840">
                <a:tc>
                  <a:txBody>
                    <a:bodyPr/>
                    <a:lstStyle/>
                    <a:p>
                      <a:r>
                        <a:rPr lang="ja-JP" altLang="en-US" dirty="0" smtClean="0"/>
                        <a:t>順位</a:t>
                      </a:r>
                      <a:endParaRPr lang="en-US" altLang="ja-JP" dirty="0" smtClean="0"/>
                    </a:p>
                  </a:txBody>
                  <a:tcPr/>
                </a:tc>
                <a:tc>
                  <a:txBody>
                    <a:bodyPr/>
                    <a:lstStyle/>
                    <a:p>
                      <a:r>
                        <a:rPr lang="en-US" altLang="ja-JP" dirty="0" smtClean="0"/>
                        <a:t>1</a:t>
                      </a:r>
                      <a:r>
                        <a:rPr lang="ja-JP" altLang="en-US" dirty="0" smtClean="0"/>
                        <a:t>位、</a:t>
                      </a:r>
                      <a:r>
                        <a:rPr lang="en-US" altLang="ja-JP" dirty="0" smtClean="0"/>
                        <a:t>2</a:t>
                      </a:r>
                      <a:r>
                        <a:rPr lang="ja-JP" altLang="en-US" dirty="0" smtClean="0"/>
                        <a:t>位、</a:t>
                      </a:r>
                      <a:r>
                        <a:rPr lang="en-US" altLang="ja-JP" dirty="0" smtClean="0"/>
                        <a:t>10</a:t>
                      </a:r>
                      <a:r>
                        <a:rPr lang="ja-JP" altLang="en-US" dirty="0" smtClean="0"/>
                        <a:t>位</a:t>
                      </a:r>
                      <a:endParaRPr lang="en-US" altLang="ja-JP" dirty="0" smtClean="0"/>
                    </a:p>
                  </a:txBody>
                  <a:tcPr/>
                </a:tc>
                <a:tc>
                  <a:txBody>
                    <a:bodyPr/>
                    <a:lstStyle/>
                    <a:p>
                      <a:pPr algn="ctr"/>
                      <a:r>
                        <a:rPr lang="ja-JP" altLang="en-US" dirty="0" smtClean="0"/>
                        <a:t>量的変数</a:t>
                      </a:r>
                      <a:endParaRPr lang="en-US" altLang="ja-JP" dirty="0" smtClean="0"/>
                    </a:p>
                  </a:txBody>
                  <a:tcPr>
                    <a:solidFill>
                      <a:schemeClr val="accent2">
                        <a:lumMod val="20000"/>
                        <a:lumOff val="80000"/>
                      </a:schemeClr>
                    </a:solidFill>
                  </a:tcPr>
                </a:tc>
                <a:tc>
                  <a:txBody>
                    <a:bodyPr/>
                    <a:lstStyle/>
                    <a:p>
                      <a:pPr algn="l"/>
                      <a:r>
                        <a:rPr lang="ja-JP" altLang="en-US" dirty="0" smtClean="0"/>
                        <a:t>置き換え不可</a:t>
                      </a:r>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2308161850"/>
                  </a:ext>
                </a:extLst>
              </a:tr>
              <a:tr h="370840">
                <a:tc>
                  <a:txBody>
                    <a:bodyPr/>
                    <a:lstStyle/>
                    <a:p>
                      <a:r>
                        <a:rPr lang="ja-JP" altLang="en-US" dirty="0" smtClean="0"/>
                        <a:t>部屋の数</a:t>
                      </a:r>
                      <a:endParaRPr lang="en-US" altLang="ja-JP" dirty="0" smtClean="0"/>
                    </a:p>
                  </a:txBody>
                  <a:tcPr/>
                </a:tc>
                <a:tc>
                  <a:txBody>
                    <a:bodyPr/>
                    <a:lstStyle/>
                    <a:p>
                      <a:r>
                        <a:rPr lang="en-US" altLang="ja-JP" dirty="0" smtClean="0"/>
                        <a:t>3</a:t>
                      </a:r>
                      <a:r>
                        <a:rPr lang="ja-JP" altLang="en-US" dirty="0" smtClean="0"/>
                        <a:t>部屋、</a:t>
                      </a:r>
                      <a:r>
                        <a:rPr lang="en-US" altLang="ja-JP" dirty="0" smtClean="0"/>
                        <a:t>4</a:t>
                      </a:r>
                      <a:r>
                        <a:rPr lang="ja-JP" altLang="en-US" dirty="0" smtClean="0"/>
                        <a:t>部屋、</a:t>
                      </a:r>
                      <a:r>
                        <a:rPr lang="en-US" altLang="ja-JP" dirty="0" smtClean="0"/>
                        <a:t>5</a:t>
                      </a:r>
                      <a:r>
                        <a:rPr lang="ja-JP" altLang="en-US" dirty="0" smtClean="0"/>
                        <a:t>部屋</a:t>
                      </a:r>
                      <a:endParaRPr lang="en-US" altLang="ja-JP" dirty="0" smtClean="0"/>
                    </a:p>
                  </a:txBody>
                  <a:tcPr/>
                </a:tc>
                <a:tc>
                  <a:txBody>
                    <a:bodyPr/>
                    <a:lstStyle/>
                    <a:p>
                      <a:pPr algn="ctr"/>
                      <a:r>
                        <a:rPr lang="ja-JP" altLang="en-US" dirty="0" smtClean="0"/>
                        <a:t>量的変数</a:t>
                      </a:r>
                      <a:endParaRPr lang="en-US" altLang="ja-JP" dirty="0" smtClean="0"/>
                    </a:p>
                  </a:txBody>
                  <a:tcPr>
                    <a:solidFill>
                      <a:schemeClr val="accent2">
                        <a:lumMod val="40000"/>
                        <a:lumOff val="60000"/>
                      </a:schemeClr>
                    </a:solidFill>
                  </a:tcPr>
                </a:tc>
                <a:tc>
                  <a:txBody>
                    <a:bodyPr/>
                    <a:lstStyle/>
                    <a:p>
                      <a:pPr algn="l"/>
                      <a:r>
                        <a:rPr lang="ja-JP" altLang="en-US" dirty="0" smtClean="0"/>
                        <a:t>置き換え不可</a:t>
                      </a:r>
                      <a:endParaRPr lang="en-US" altLang="ja-JP" dirty="0" smtClean="0"/>
                    </a:p>
                  </a:txBody>
                  <a:tcPr>
                    <a:solidFill>
                      <a:schemeClr val="accent2">
                        <a:lumMod val="40000"/>
                        <a:lumOff val="60000"/>
                      </a:schemeClr>
                    </a:solidFill>
                  </a:tcPr>
                </a:tc>
                <a:extLst>
                  <a:ext uri="{0D108BD9-81ED-4DB2-BD59-A6C34878D82A}">
                    <a16:rowId xmlns:a16="http://schemas.microsoft.com/office/drawing/2014/main" val="2825423816"/>
                  </a:ext>
                </a:extLst>
              </a:tr>
              <a:tr h="370840">
                <a:tc>
                  <a:txBody>
                    <a:bodyPr/>
                    <a:lstStyle/>
                    <a:p>
                      <a:r>
                        <a:rPr lang="ja-JP" altLang="en-US" dirty="0" smtClean="0"/>
                        <a:t>性別</a:t>
                      </a:r>
                      <a:endParaRPr lang="en-US" altLang="ja-JP" dirty="0" smtClean="0"/>
                    </a:p>
                  </a:txBody>
                  <a:tcPr/>
                </a:tc>
                <a:tc>
                  <a:txBody>
                    <a:bodyPr/>
                    <a:lstStyle/>
                    <a:p>
                      <a:r>
                        <a:rPr lang="ja-JP" altLang="en-US" dirty="0" smtClean="0"/>
                        <a:t>男、女</a:t>
                      </a:r>
                      <a:endParaRPr lang="en-US" altLang="ja-JP" dirty="0" smtClean="0"/>
                    </a:p>
                  </a:txBody>
                  <a:tcPr/>
                </a:tc>
                <a:tc>
                  <a:txBody>
                    <a:bodyPr/>
                    <a:lstStyle/>
                    <a:p>
                      <a:pPr algn="ctr"/>
                      <a:r>
                        <a:rPr lang="ja-JP" altLang="en-US" dirty="0" smtClean="0"/>
                        <a:t>質的変数</a:t>
                      </a:r>
                      <a:endParaRPr lang="en-US" altLang="ja-JP" dirty="0" smtClean="0"/>
                    </a:p>
                  </a:txBody>
                  <a:tcPr>
                    <a:solidFill>
                      <a:schemeClr val="accent2">
                        <a:lumMod val="20000"/>
                        <a:lumOff val="80000"/>
                      </a:schemeClr>
                    </a:solidFill>
                  </a:tcPr>
                </a:tc>
                <a:tc>
                  <a:txBody>
                    <a:bodyPr/>
                    <a:lstStyle/>
                    <a:p>
                      <a:pPr algn="l"/>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355660271"/>
                  </a:ext>
                </a:extLst>
              </a:tr>
              <a:tr h="370840">
                <a:tc>
                  <a:txBody>
                    <a:bodyPr/>
                    <a:lstStyle/>
                    <a:p>
                      <a:r>
                        <a:rPr lang="ja-JP" altLang="en-US" dirty="0" smtClean="0"/>
                        <a:t>車のナンバー</a:t>
                      </a:r>
                    </a:p>
                  </a:txBody>
                  <a:tcPr/>
                </a:tc>
                <a:tc>
                  <a:txBody>
                    <a:bodyPr/>
                    <a:lstStyle/>
                    <a:p>
                      <a:r>
                        <a:rPr lang="en-US" altLang="ja-JP" dirty="0" smtClean="0"/>
                        <a:t>7777</a:t>
                      </a:r>
                      <a:r>
                        <a:rPr lang="ja-JP" altLang="en-US" dirty="0" err="1" smtClean="0"/>
                        <a:t>、</a:t>
                      </a:r>
                      <a:r>
                        <a:rPr lang="en-US" altLang="ja-JP" dirty="0" smtClean="0"/>
                        <a:t>0001</a:t>
                      </a:r>
                    </a:p>
                  </a:txBody>
                  <a:tcPr/>
                </a:tc>
                <a:tc>
                  <a:txBody>
                    <a:bodyPr/>
                    <a:lstStyle/>
                    <a:p>
                      <a:pPr algn="ctr"/>
                      <a:r>
                        <a:rPr lang="ja-JP" altLang="en-US" b="1" dirty="0" smtClean="0"/>
                        <a:t>質的変数</a:t>
                      </a:r>
                      <a:endParaRPr lang="en-US" altLang="ja-JP" b="1" dirty="0" smtClean="0"/>
                    </a:p>
                  </a:txBody>
                  <a:tcPr>
                    <a:solidFill>
                      <a:schemeClr val="accent2">
                        <a:lumMod val="40000"/>
                        <a:lumOff val="60000"/>
                      </a:schemeClr>
                    </a:solidFill>
                  </a:tcPr>
                </a:tc>
                <a:tc>
                  <a:txBody>
                    <a:bodyPr/>
                    <a:lstStyle/>
                    <a:p>
                      <a:pPr algn="l"/>
                      <a:r>
                        <a:rPr lang="ja-JP" altLang="en-US" b="1" dirty="0" smtClean="0"/>
                        <a:t>***</a:t>
                      </a:r>
                      <a:r>
                        <a:rPr lang="en-US" altLang="ja-JP" b="1" dirty="0" smtClean="0"/>
                        <a:t>7</a:t>
                      </a:r>
                      <a:r>
                        <a:rPr lang="ja-JP" altLang="en-US" b="1" dirty="0" err="1" smtClean="0"/>
                        <a:t>、</a:t>
                      </a:r>
                      <a:r>
                        <a:rPr lang="ja-JP" altLang="en-US" b="1" dirty="0" smtClean="0"/>
                        <a:t>***</a:t>
                      </a:r>
                      <a:r>
                        <a:rPr lang="en-US" altLang="ja-JP" b="1" dirty="0" smtClean="0"/>
                        <a:t>1</a:t>
                      </a:r>
                      <a:r>
                        <a:rPr lang="ja-JP" altLang="en-US" b="1" dirty="0" smtClean="0"/>
                        <a:t>に置き換え可</a:t>
                      </a:r>
                      <a:endParaRPr lang="en-US" altLang="ja-JP" b="1" dirty="0" smtClean="0"/>
                    </a:p>
                  </a:txBody>
                  <a:tcPr>
                    <a:solidFill>
                      <a:schemeClr val="accent2">
                        <a:lumMod val="40000"/>
                        <a:lumOff val="60000"/>
                      </a:schemeClr>
                    </a:solidFill>
                  </a:tcPr>
                </a:tc>
                <a:extLst>
                  <a:ext uri="{0D108BD9-81ED-4DB2-BD59-A6C34878D82A}">
                    <a16:rowId xmlns:a16="http://schemas.microsoft.com/office/drawing/2014/main" val="1253434387"/>
                  </a:ext>
                </a:extLst>
              </a:tr>
              <a:tr h="370840">
                <a:tc>
                  <a:txBody>
                    <a:bodyPr/>
                    <a:lstStyle/>
                    <a:p>
                      <a:r>
                        <a:rPr lang="ja-JP" altLang="en-US" dirty="0" smtClean="0"/>
                        <a:t>名前</a:t>
                      </a:r>
                      <a:endParaRPr lang="en-US" altLang="ja-JP" dirty="0" smtClean="0"/>
                    </a:p>
                  </a:txBody>
                  <a:tcPr/>
                </a:tc>
                <a:tc>
                  <a:txBody>
                    <a:bodyPr/>
                    <a:lstStyle/>
                    <a:p>
                      <a:r>
                        <a:rPr lang="ja-JP" altLang="en-US" dirty="0" smtClean="0"/>
                        <a:t>太郎、花子、一郎</a:t>
                      </a:r>
                      <a:endParaRPr lang="en-US" altLang="ja-JP" dirty="0" smtClean="0"/>
                    </a:p>
                  </a:txBody>
                  <a:tcPr/>
                </a:tc>
                <a:tc>
                  <a:txBody>
                    <a:bodyPr/>
                    <a:lstStyle/>
                    <a:p>
                      <a:pPr algn="ctr"/>
                      <a:r>
                        <a:rPr lang="ja-JP" altLang="en-US" dirty="0" smtClean="0"/>
                        <a:t>質的変数</a:t>
                      </a:r>
                      <a:endParaRPr lang="en-US" altLang="ja-JP" dirty="0" smtClean="0"/>
                    </a:p>
                  </a:txBody>
                  <a:tcPr>
                    <a:solidFill>
                      <a:schemeClr val="accent2">
                        <a:lumMod val="20000"/>
                        <a:lumOff val="80000"/>
                      </a:schemeClr>
                    </a:solidFill>
                  </a:tcPr>
                </a:tc>
                <a:tc>
                  <a:txBody>
                    <a:bodyPr/>
                    <a:lstStyle/>
                    <a:p>
                      <a:pPr algn="l"/>
                      <a:endParaRPr lang="en-US" altLang="ja-JP" dirty="0" smtClean="0"/>
                    </a:p>
                  </a:txBody>
                  <a:tcPr>
                    <a:solidFill>
                      <a:schemeClr val="accent2">
                        <a:lumMod val="20000"/>
                        <a:lumOff val="80000"/>
                      </a:schemeClr>
                    </a:solidFill>
                  </a:tcPr>
                </a:tc>
                <a:extLst>
                  <a:ext uri="{0D108BD9-81ED-4DB2-BD59-A6C34878D82A}">
                    <a16:rowId xmlns:a16="http://schemas.microsoft.com/office/drawing/2014/main" val="107521514"/>
                  </a:ext>
                </a:extLst>
              </a:tr>
              <a:tr h="370840">
                <a:tc>
                  <a:txBody>
                    <a:bodyPr/>
                    <a:lstStyle/>
                    <a:p>
                      <a:r>
                        <a:rPr lang="ja-JP" altLang="en-US" dirty="0" smtClean="0"/>
                        <a:t>くじ引きの結果</a:t>
                      </a:r>
                    </a:p>
                  </a:txBody>
                  <a:tcPr/>
                </a:tc>
                <a:tc>
                  <a:txBody>
                    <a:bodyPr/>
                    <a:lstStyle/>
                    <a:p>
                      <a:r>
                        <a:rPr lang="ja-JP" altLang="en-US" dirty="0" smtClean="0"/>
                        <a:t>１等、</a:t>
                      </a:r>
                      <a:r>
                        <a:rPr lang="en-US" altLang="ja-JP" dirty="0" smtClean="0"/>
                        <a:t>2</a:t>
                      </a:r>
                      <a:r>
                        <a:rPr lang="ja-JP" altLang="en-US" dirty="0" smtClean="0"/>
                        <a:t>等、はずれ</a:t>
                      </a:r>
                    </a:p>
                  </a:txBody>
                  <a:tcPr/>
                </a:tc>
                <a:tc>
                  <a:txBody>
                    <a:bodyPr/>
                    <a:lstStyle/>
                    <a:p>
                      <a:pPr algn="ctr"/>
                      <a:r>
                        <a:rPr lang="ja-JP" altLang="en-US" b="1" dirty="0" smtClean="0"/>
                        <a:t>質的変数</a:t>
                      </a:r>
                    </a:p>
                  </a:txBody>
                  <a:tcPr>
                    <a:solidFill>
                      <a:schemeClr val="accent2">
                        <a:lumMod val="40000"/>
                        <a:lumOff val="60000"/>
                      </a:schemeClr>
                    </a:solidFill>
                  </a:tcPr>
                </a:tc>
                <a:tc>
                  <a:txBody>
                    <a:bodyPr/>
                    <a:lstStyle/>
                    <a:p>
                      <a:pPr algn="l"/>
                      <a:r>
                        <a:rPr lang="ja-JP" altLang="en-US" b="1" dirty="0" smtClean="0"/>
                        <a:t>大賞、副賞、落選に置き換え可</a:t>
                      </a:r>
                    </a:p>
                  </a:txBody>
                  <a:tcPr>
                    <a:solidFill>
                      <a:schemeClr val="accent2">
                        <a:lumMod val="40000"/>
                        <a:lumOff val="60000"/>
                      </a:schemeClr>
                    </a:solidFill>
                  </a:tcPr>
                </a:tc>
                <a:extLst>
                  <a:ext uri="{0D108BD9-81ED-4DB2-BD59-A6C34878D82A}">
                    <a16:rowId xmlns:a16="http://schemas.microsoft.com/office/drawing/2014/main" val="87706559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smtClean="0"/>
                        <a:t>学年</a:t>
                      </a:r>
                      <a:endParaRPr kumimoji="1" lang="ja-JP" altLang="en-US" dirty="0" smtClean="0"/>
                    </a:p>
                  </a:txBody>
                  <a:tcPr/>
                </a:tc>
                <a:tc>
                  <a:txBody>
                    <a:bodyPr/>
                    <a:lstStyle/>
                    <a:p>
                      <a:r>
                        <a:rPr lang="en-US" altLang="ja-JP" dirty="0" smtClean="0"/>
                        <a:t>1</a:t>
                      </a:r>
                      <a:r>
                        <a:rPr lang="ja-JP" altLang="en-US" dirty="0" smtClean="0"/>
                        <a:t>年生、</a:t>
                      </a:r>
                      <a:r>
                        <a:rPr lang="en-US" altLang="ja-JP" dirty="0" smtClean="0"/>
                        <a:t>2</a:t>
                      </a:r>
                      <a:r>
                        <a:rPr lang="ja-JP" altLang="en-US" dirty="0" smtClean="0"/>
                        <a:t>年生、</a:t>
                      </a:r>
                      <a:r>
                        <a:rPr lang="en-US" altLang="ja-JP" dirty="0" smtClean="0"/>
                        <a:t>3</a:t>
                      </a:r>
                      <a:r>
                        <a:rPr lang="ja-JP" altLang="en-US" dirty="0" smtClean="0"/>
                        <a:t>年生</a:t>
                      </a:r>
                      <a:endParaRPr lang="ja-JP" altLang="en-US" dirty="0"/>
                    </a:p>
                  </a:txBody>
                  <a:tcPr/>
                </a:tc>
                <a:tc>
                  <a:txBody>
                    <a:bodyPr/>
                    <a:lstStyle/>
                    <a:p>
                      <a:pPr algn="ctr"/>
                      <a:r>
                        <a:rPr lang="ja-JP" altLang="en-US" b="1" dirty="0" smtClean="0"/>
                        <a:t>質的変数</a:t>
                      </a:r>
                      <a:endParaRPr lang="ja-JP" altLang="en-US" b="1" dirty="0"/>
                    </a:p>
                  </a:txBody>
                  <a:tcPr>
                    <a:solidFill>
                      <a:schemeClr val="accent2">
                        <a:lumMod val="20000"/>
                        <a:lumOff val="80000"/>
                      </a:schemeClr>
                    </a:solidFill>
                  </a:tcPr>
                </a:tc>
                <a:tc>
                  <a:txBody>
                    <a:bodyPr/>
                    <a:lstStyle/>
                    <a:p>
                      <a:pPr algn="l"/>
                      <a:r>
                        <a:rPr lang="ja-JP" altLang="en-US" b="1" dirty="0" smtClean="0"/>
                        <a:t>初等、中等、上級に置き換え可</a:t>
                      </a:r>
                      <a:endParaRPr lang="ja-JP" altLang="en-US" b="1" dirty="0"/>
                    </a:p>
                  </a:txBody>
                  <a:tcPr>
                    <a:solidFill>
                      <a:schemeClr val="accent2">
                        <a:lumMod val="20000"/>
                        <a:lumOff val="80000"/>
                      </a:schemeClr>
                    </a:solidFill>
                  </a:tcPr>
                </a:tc>
                <a:extLst>
                  <a:ext uri="{0D108BD9-81ED-4DB2-BD59-A6C34878D82A}">
                    <a16:rowId xmlns:a16="http://schemas.microsoft.com/office/drawing/2014/main" val="1537502937"/>
                  </a:ext>
                </a:extLst>
              </a:tr>
            </a:tbl>
          </a:graphicData>
        </a:graphic>
      </p:graphicFrame>
    </p:spTree>
    <p:extLst>
      <p:ext uri="{BB962C8B-B14F-4D97-AF65-F5344CB8AC3E}">
        <p14:creationId xmlns:p14="http://schemas.microsoft.com/office/powerpoint/2010/main" val="3178337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グラフの種類</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90568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棒グラフ</a:t>
            </a:r>
            <a:endParaRPr kumimoji="1" lang="ja-JP" altLang="en-US" b="1" dirty="0"/>
          </a:p>
        </p:txBody>
      </p:sp>
      <p:sp>
        <p:nvSpPr>
          <p:cNvPr id="3" name="コンテンツ プレースホルダー 2"/>
          <p:cNvSpPr>
            <a:spLocks noGrp="1"/>
          </p:cNvSpPr>
          <p:nvPr>
            <p:ph idx="1"/>
          </p:nvPr>
        </p:nvSpPr>
        <p:spPr>
          <a:xfrm>
            <a:off x="838200" y="1825625"/>
            <a:ext cx="5734051" cy="4351338"/>
          </a:xfrm>
        </p:spPr>
        <p:txBody>
          <a:bodyPr>
            <a:normAutofit/>
          </a:bodyPr>
          <a:lstStyle/>
          <a:p>
            <a:pPr marL="0" indent="0">
              <a:buNone/>
            </a:pPr>
            <a:r>
              <a:rPr lang="ja-JP" altLang="en-US" sz="2400" dirty="0" smtClean="0"/>
              <a:t>縦軸</a:t>
            </a:r>
            <a:r>
              <a:rPr lang="ja-JP" altLang="en-US" sz="2400" dirty="0"/>
              <a:t>にデータ量をとり</a:t>
            </a:r>
            <a:r>
              <a:rPr lang="ja-JP" altLang="en-US" sz="2400" dirty="0" smtClean="0"/>
              <a:t>、棒</a:t>
            </a:r>
            <a:r>
              <a:rPr lang="ja-JP" altLang="en-US" sz="2400" dirty="0"/>
              <a:t>の高さでデータの大小を表した</a:t>
            </a:r>
            <a:r>
              <a:rPr lang="ja-JP" altLang="en-US" sz="2400" dirty="0" smtClean="0"/>
              <a:t>グラフ。</a:t>
            </a:r>
            <a:br>
              <a:rPr lang="ja-JP" altLang="en-US" sz="2400" dirty="0" smtClean="0"/>
            </a:br>
            <a:endParaRPr lang="en-US" altLang="ja-JP" sz="2400" dirty="0" smtClean="0"/>
          </a:p>
          <a:p>
            <a:pPr marL="0" indent="0">
              <a:buNone/>
            </a:pPr>
            <a:r>
              <a:rPr lang="ja-JP" altLang="en-US" sz="2400" dirty="0" smtClean="0"/>
              <a:t>値</a:t>
            </a:r>
            <a:r>
              <a:rPr lang="ja-JP" altLang="en-US" sz="2400" dirty="0"/>
              <a:t>の高い項目や低い項目を判別するのに</a:t>
            </a:r>
            <a:r>
              <a:rPr lang="ja-JP" altLang="en-US" sz="2400" dirty="0" smtClean="0"/>
              <a:t>有効</a:t>
            </a:r>
            <a:r>
              <a:rPr lang="ja-JP" altLang="en-US" sz="2400" dirty="0"/>
              <a:t>で、</a:t>
            </a:r>
            <a:r>
              <a:rPr lang="ja-JP" altLang="en-US" sz="2400" dirty="0" smtClean="0"/>
              <a:t>データ</a:t>
            </a:r>
            <a:r>
              <a:rPr lang="ja-JP" altLang="en-US" sz="2400" dirty="0"/>
              <a:t>の大小を比較するのに適して</a:t>
            </a:r>
            <a:r>
              <a:rPr lang="ja-JP" altLang="en-US" sz="2400" dirty="0" smtClean="0"/>
              <a:t>いる。</a:t>
            </a:r>
            <a:endParaRPr kumimoji="1" lang="ja-JP" altLang="en-US" sz="2400" dirty="0"/>
          </a:p>
        </p:txBody>
      </p:sp>
      <p:graphicFrame>
        <p:nvGraphicFramePr>
          <p:cNvPr id="6" name="グラフ 5"/>
          <p:cNvGraphicFramePr/>
          <p:nvPr>
            <p:extLst>
              <p:ext uri="{D42A27DB-BD31-4B8C-83A1-F6EECF244321}">
                <p14:modId xmlns:p14="http://schemas.microsoft.com/office/powerpoint/2010/main" val="336877076"/>
              </p:ext>
            </p:extLst>
          </p:nvPr>
        </p:nvGraphicFramePr>
        <p:xfrm>
          <a:off x="6486526" y="1690688"/>
          <a:ext cx="5172074" cy="4312708"/>
        </p:xfrm>
        <a:graphic>
          <a:graphicData uri="http://schemas.openxmlformats.org/drawingml/2006/chart">
            <c:chart xmlns:c="http://schemas.openxmlformats.org/drawingml/2006/chart" xmlns:r="http://schemas.openxmlformats.org/officeDocument/2006/relationships" r:id="rId2"/>
          </a:graphicData>
        </a:graphic>
      </p:graphicFrame>
      <p:sp>
        <p:nvSpPr>
          <p:cNvPr id="5" name="コンテンツ プレースホルダー 2"/>
          <p:cNvSpPr txBox="1">
            <a:spLocks/>
          </p:cNvSpPr>
          <p:nvPr/>
        </p:nvSpPr>
        <p:spPr>
          <a:xfrm>
            <a:off x="838200" y="4835386"/>
            <a:ext cx="5734051" cy="1038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縦軸：量的変数</a:t>
            </a:r>
            <a:endParaRPr lang="en-US" altLang="ja-JP" sz="2000" dirty="0" smtClean="0"/>
          </a:p>
          <a:p>
            <a:pPr marL="0" indent="0">
              <a:buNone/>
            </a:pPr>
            <a:r>
              <a:rPr lang="ja-JP" altLang="en-US" sz="2000" dirty="0" smtClean="0"/>
              <a:t>横軸</a:t>
            </a:r>
            <a:r>
              <a:rPr lang="ja-JP" altLang="en-US" sz="2000" dirty="0"/>
              <a:t>：質的変数（量的変数の場合もあり）</a:t>
            </a:r>
          </a:p>
        </p:txBody>
      </p:sp>
    </p:spTree>
    <p:extLst>
      <p:ext uri="{BB962C8B-B14F-4D97-AF65-F5344CB8AC3E}">
        <p14:creationId xmlns:p14="http://schemas.microsoft.com/office/powerpoint/2010/main" val="64745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折れ線</a:t>
            </a:r>
            <a:r>
              <a:rPr kumimoji="1" lang="ja-JP" altLang="en-US" b="1" dirty="0" smtClean="0"/>
              <a:t>グラフ</a:t>
            </a:r>
            <a:endParaRPr kumimoji="1" lang="ja-JP" altLang="en-US" b="1" dirty="0"/>
          </a:p>
        </p:txBody>
      </p:sp>
      <p:sp>
        <p:nvSpPr>
          <p:cNvPr id="3" name="コンテンツ プレースホルダー 2"/>
          <p:cNvSpPr>
            <a:spLocks noGrp="1"/>
          </p:cNvSpPr>
          <p:nvPr>
            <p:ph idx="1"/>
          </p:nvPr>
        </p:nvSpPr>
        <p:spPr>
          <a:xfrm>
            <a:off x="1054768" y="5430253"/>
            <a:ext cx="5734051" cy="1038226"/>
          </a:xfrm>
        </p:spPr>
        <p:txBody>
          <a:bodyPr>
            <a:normAutofit/>
          </a:bodyPr>
          <a:lstStyle/>
          <a:p>
            <a:pPr marL="0" indent="0">
              <a:buNone/>
            </a:pPr>
            <a:r>
              <a:rPr kumimoji="1" lang="ja-JP" altLang="en-US" sz="2000" dirty="0" smtClean="0"/>
              <a:t>縦軸：量的変数</a:t>
            </a:r>
            <a:endParaRPr kumimoji="1" lang="en-US" altLang="ja-JP" sz="2000" dirty="0" smtClean="0"/>
          </a:p>
          <a:p>
            <a:pPr marL="0" indent="0">
              <a:buNone/>
            </a:pPr>
            <a:r>
              <a:rPr lang="ja-JP" altLang="en-US" sz="2000" dirty="0"/>
              <a:t>横軸：日付型（量的変数）</a:t>
            </a:r>
            <a:endParaRPr kumimoji="1" lang="ja-JP" altLang="en-US" sz="2000" dirty="0"/>
          </a:p>
        </p:txBody>
      </p:sp>
      <p:graphicFrame>
        <p:nvGraphicFramePr>
          <p:cNvPr id="6" name="グラフ 5"/>
          <p:cNvGraphicFramePr/>
          <p:nvPr>
            <p:extLst>
              <p:ext uri="{D42A27DB-BD31-4B8C-83A1-F6EECF244321}">
                <p14:modId xmlns:p14="http://schemas.microsoft.com/office/powerpoint/2010/main" val="2847367268"/>
              </p:ext>
            </p:extLst>
          </p:nvPr>
        </p:nvGraphicFramePr>
        <p:xfrm>
          <a:off x="6788818" y="1690688"/>
          <a:ext cx="4869781" cy="4312708"/>
        </p:xfrm>
        <a:graphic>
          <a:graphicData uri="http://schemas.openxmlformats.org/drawingml/2006/chart">
            <c:chart xmlns:c="http://schemas.openxmlformats.org/drawingml/2006/chart" xmlns:r="http://schemas.openxmlformats.org/officeDocument/2006/relationships" r:id="rId2"/>
          </a:graphicData>
        </a:graphic>
      </p:graphicFrame>
      <p:sp>
        <p:nvSpPr>
          <p:cNvPr id="5" name="コンテンツ プレースホルダー 2"/>
          <p:cNvSpPr txBox="1">
            <a:spLocks/>
          </p:cNvSpPr>
          <p:nvPr/>
        </p:nvSpPr>
        <p:spPr>
          <a:xfrm>
            <a:off x="990600" y="1978025"/>
            <a:ext cx="5734051" cy="34522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主に時系列などの連続的変化を捉える ときに使用する。</a:t>
            </a:r>
            <a:endParaRPr lang="en-US" altLang="ja-JP" sz="2400" dirty="0" smtClean="0"/>
          </a:p>
          <a:p>
            <a:pPr marL="0" indent="0">
              <a:buFont typeface="Arial" panose="020B0604020202020204" pitchFamily="34" charset="0"/>
              <a:buNone/>
            </a:pPr>
            <a:r>
              <a:rPr lang="ja-JP" altLang="en-US" sz="2400" dirty="0" smtClean="0"/>
              <a:t>横軸に年や月といった時間を、縦軸にデータ量をとり、それぞれのデータを 折れ線で結んだグラフ。</a:t>
            </a:r>
            <a:endParaRPr lang="en-US" altLang="ja-JP" sz="2400" dirty="0" smtClean="0"/>
          </a:p>
          <a:p>
            <a:pPr marL="0" indent="0">
              <a:buFont typeface="Arial" panose="020B0604020202020204" pitchFamily="34" charset="0"/>
              <a:buNone/>
            </a:pPr>
            <a:r>
              <a:rPr lang="ja-JP" altLang="en-US" sz="2400" dirty="0" smtClean="0"/>
              <a:t>データの増減を見るのに適しており、</a:t>
            </a:r>
            <a:r>
              <a:rPr lang="ja-JP" altLang="en-US" sz="2400" dirty="0"/>
              <a:t> </a:t>
            </a:r>
            <a:r>
              <a:rPr lang="ja-JP" altLang="en-US" sz="2400" dirty="0" smtClean="0"/>
              <a:t>グラフの傾きから、変化の大きさを読み取ることができる。</a:t>
            </a:r>
            <a:endParaRPr lang="ja-JP" altLang="en-US" sz="2400" dirty="0"/>
          </a:p>
        </p:txBody>
      </p:sp>
    </p:spTree>
    <p:extLst>
      <p:ext uri="{BB962C8B-B14F-4D97-AF65-F5344CB8AC3E}">
        <p14:creationId xmlns:p14="http://schemas.microsoft.com/office/powerpoint/2010/main" val="2408092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データの</a:t>
            </a:r>
            <a:r>
              <a:rPr lang="ja-JP" altLang="en-US" dirty="0" smtClean="0"/>
              <a:t>集計・散らばり</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9229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単純集計</a:t>
            </a:r>
            <a:endParaRPr kumimoji="1" lang="ja-JP" altLang="en-US" b="1" dirty="0"/>
          </a:p>
        </p:txBody>
      </p:sp>
      <p:sp>
        <p:nvSpPr>
          <p:cNvPr id="3" name="コンテンツ プレースホルダー 2"/>
          <p:cNvSpPr>
            <a:spLocks noGrp="1"/>
          </p:cNvSpPr>
          <p:nvPr>
            <p:ph idx="1"/>
          </p:nvPr>
        </p:nvSpPr>
        <p:spPr>
          <a:xfrm>
            <a:off x="838200" y="1492968"/>
            <a:ext cx="9172074" cy="502829"/>
          </a:xfrm>
          <a:ln w="12700">
            <a:solidFill>
              <a:schemeClr val="accent1"/>
            </a:solidFill>
          </a:ln>
        </p:spPr>
        <p:txBody>
          <a:bodyPr>
            <a:normAutofit/>
          </a:bodyPr>
          <a:lstStyle/>
          <a:p>
            <a:pPr marL="0" indent="0">
              <a:buNone/>
            </a:pPr>
            <a:r>
              <a:rPr kumimoji="1" lang="ja-JP" altLang="en-US" dirty="0" smtClean="0"/>
              <a:t>アンケート等の設問ごとの集計のこと。</a:t>
            </a:r>
            <a:endParaRPr kumimoji="1" lang="en-US" altLang="ja-JP" dirty="0" smtClean="0"/>
          </a:p>
        </p:txBody>
      </p:sp>
      <p:graphicFrame>
        <p:nvGraphicFramePr>
          <p:cNvPr id="4" name="表 3"/>
          <p:cNvGraphicFramePr>
            <a:graphicFrameLocks noGrp="1"/>
          </p:cNvGraphicFramePr>
          <p:nvPr>
            <p:extLst>
              <p:ext uri="{D42A27DB-BD31-4B8C-83A1-F6EECF244321}">
                <p14:modId xmlns:p14="http://schemas.microsoft.com/office/powerpoint/2010/main" val="4070018774"/>
              </p:ext>
            </p:extLst>
          </p:nvPr>
        </p:nvGraphicFramePr>
        <p:xfrm>
          <a:off x="838200" y="5204072"/>
          <a:ext cx="4078704" cy="1107440"/>
        </p:xfrm>
        <a:graphic>
          <a:graphicData uri="http://schemas.openxmlformats.org/drawingml/2006/table">
            <a:tbl>
              <a:tblPr firstRow="1" firstCol="1" bandCol="1">
                <a:tableStyleId>{5C22544A-7EE6-4342-B048-85BDC9FD1C3A}</a:tableStyleId>
              </a:tblPr>
              <a:tblGrid>
                <a:gridCol w="1359568">
                  <a:extLst>
                    <a:ext uri="{9D8B030D-6E8A-4147-A177-3AD203B41FA5}">
                      <a16:colId xmlns:a16="http://schemas.microsoft.com/office/drawing/2014/main" val="2487856540"/>
                    </a:ext>
                  </a:extLst>
                </a:gridCol>
                <a:gridCol w="1359568">
                  <a:extLst>
                    <a:ext uri="{9D8B030D-6E8A-4147-A177-3AD203B41FA5}">
                      <a16:colId xmlns:a16="http://schemas.microsoft.com/office/drawing/2014/main" val="2520240311"/>
                    </a:ext>
                  </a:extLst>
                </a:gridCol>
                <a:gridCol w="1359568">
                  <a:extLst>
                    <a:ext uri="{9D8B030D-6E8A-4147-A177-3AD203B41FA5}">
                      <a16:colId xmlns:a16="http://schemas.microsoft.com/office/drawing/2014/main" val="1938493324"/>
                    </a:ext>
                  </a:extLst>
                </a:gridCol>
              </a:tblGrid>
              <a:tr h="0">
                <a:tc>
                  <a:txBody>
                    <a:bodyPr/>
                    <a:lstStyle/>
                    <a:p>
                      <a:r>
                        <a:rPr kumimoji="1" lang="ja-JP" altLang="en-US" dirty="0" smtClean="0"/>
                        <a:t>性別</a:t>
                      </a:r>
                      <a:endParaRPr kumimoji="1" lang="en-US" altLang="ja-JP" dirty="0" smtClean="0"/>
                    </a:p>
                  </a:txBody>
                  <a:tcPr/>
                </a:tc>
                <a:tc>
                  <a:txBody>
                    <a:bodyPr/>
                    <a:lstStyle/>
                    <a:p>
                      <a:r>
                        <a:rPr kumimoji="1" lang="ja-JP" altLang="en-US" dirty="0" smtClean="0"/>
                        <a:t>実数（人）</a:t>
                      </a:r>
                      <a:endParaRPr kumimoji="1" lang="en-US" altLang="ja-JP" dirty="0" smtClean="0"/>
                    </a:p>
                  </a:txBody>
                  <a:tcPr/>
                </a:tc>
                <a:tc>
                  <a:txBody>
                    <a:bodyPr/>
                    <a:lstStyle/>
                    <a:p>
                      <a:r>
                        <a:rPr kumimoji="1" lang="ja-JP" altLang="en-US" dirty="0" smtClean="0"/>
                        <a:t>比率（％）</a:t>
                      </a:r>
                      <a:endParaRPr kumimoji="1" lang="ja-JP" altLang="en-US" dirty="0"/>
                    </a:p>
                  </a:txBody>
                  <a:tcPr/>
                </a:tc>
                <a:extLst>
                  <a:ext uri="{0D108BD9-81ED-4DB2-BD59-A6C34878D82A}">
                    <a16:rowId xmlns:a16="http://schemas.microsoft.com/office/drawing/2014/main" val="2609607207"/>
                  </a:ext>
                </a:extLst>
              </a:tr>
              <a:tr h="370840">
                <a:tc>
                  <a:txBody>
                    <a:bodyPr/>
                    <a:lstStyle/>
                    <a:p>
                      <a:r>
                        <a:rPr kumimoji="1" lang="ja-JP" altLang="en-US" dirty="0" smtClean="0"/>
                        <a:t>男</a:t>
                      </a:r>
                      <a:endParaRPr kumimoji="1" lang="en-US" altLang="ja-JP" dirty="0" smtClean="0"/>
                    </a:p>
                  </a:txBody>
                  <a:tcPr/>
                </a:tc>
                <a:tc>
                  <a:txBody>
                    <a:bodyPr/>
                    <a:lstStyle/>
                    <a:p>
                      <a:r>
                        <a:rPr kumimoji="1" lang="en-US" altLang="ja-JP" dirty="0" smtClean="0"/>
                        <a:t>20</a:t>
                      </a:r>
                    </a:p>
                  </a:txBody>
                  <a:tcPr/>
                </a:tc>
                <a:tc>
                  <a:txBody>
                    <a:bodyPr/>
                    <a:lstStyle/>
                    <a:p>
                      <a:r>
                        <a:rPr kumimoji="1" lang="en-US" altLang="ja-JP" dirty="0" smtClean="0"/>
                        <a:t>40</a:t>
                      </a:r>
                      <a:endParaRPr kumimoji="1" lang="ja-JP" altLang="en-US" dirty="0"/>
                    </a:p>
                  </a:txBody>
                  <a:tcPr/>
                </a:tc>
                <a:extLst>
                  <a:ext uri="{0D108BD9-81ED-4DB2-BD59-A6C34878D82A}">
                    <a16:rowId xmlns:a16="http://schemas.microsoft.com/office/drawing/2014/main" val="4124486518"/>
                  </a:ext>
                </a:extLst>
              </a:tr>
              <a:tr h="370840">
                <a:tc>
                  <a:txBody>
                    <a:bodyPr/>
                    <a:lstStyle/>
                    <a:p>
                      <a:r>
                        <a:rPr kumimoji="1" lang="ja-JP" altLang="en-US" dirty="0" smtClean="0"/>
                        <a:t>女</a:t>
                      </a:r>
                      <a:endParaRPr kumimoji="1" lang="en-US" altLang="ja-JP" dirty="0" smtClean="0"/>
                    </a:p>
                  </a:txBody>
                  <a:tcPr/>
                </a:tc>
                <a:tc>
                  <a:txBody>
                    <a:bodyPr/>
                    <a:lstStyle/>
                    <a:p>
                      <a:r>
                        <a:rPr kumimoji="1" lang="en-US" altLang="ja-JP" dirty="0" smtClean="0"/>
                        <a:t>30</a:t>
                      </a:r>
                      <a:endParaRPr kumimoji="1" lang="ja-JP" altLang="en-US" dirty="0"/>
                    </a:p>
                  </a:txBody>
                  <a:tcPr/>
                </a:tc>
                <a:tc>
                  <a:txBody>
                    <a:bodyPr/>
                    <a:lstStyle/>
                    <a:p>
                      <a:r>
                        <a:rPr kumimoji="1" lang="en-US" altLang="ja-JP" dirty="0" smtClean="0"/>
                        <a:t>60</a:t>
                      </a:r>
                      <a:endParaRPr kumimoji="1" lang="ja-JP" altLang="en-US" dirty="0"/>
                    </a:p>
                  </a:txBody>
                  <a:tcPr/>
                </a:tc>
                <a:extLst>
                  <a:ext uri="{0D108BD9-81ED-4DB2-BD59-A6C34878D82A}">
                    <a16:rowId xmlns:a16="http://schemas.microsoft.com/office/drawing/2014/main" val="1279637582"/>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3174405691"/>
              </p:ext>
            </p:extLst>
          </p:nvPr>
        </p:nvGraphicFramePr>
        <p:xfrm>
          <a:off x="6497051" y="5002319"/>
          <a:ext cx="4768515" cy="1483360"/>
        </p:xfrm>
        <a:graphic>
          <a:graphicData uri="http://schemas.openxmlformats.org/drawingml/2006/table">
            <a:tbl>
              <a:tblPr firstRow="1" firstCol="1" bandCol="1">
                <a:tableStyleId>{93296810-A885-4BE3-A3E7-6D5BEEA58F35}</a:tableStyleId>
              </a:tblPr>
              <a:tblGrid>
                <a:gridCol w="1589505">
                  <a:extLst>
                    <a:ext uri="{9D8B030D-6E8A-4147-A177-3AD203B41FA5}">
                      <a16:colId xmlns:a16="http://schemas.microsoft.com/office/drawing/2014/main" val="1647142791"/>
                    </a:ext>
                  </a:extLst>
                </a:gridCol>
                <a:gridCol w="1589505">
                  <a:extLst>
                    <a:ext uri="{9D8B030D-6E8A-4147-A177-3AD203B41FA5}">
                      <a16:colId xmlns:a16="http://schemas.microsoft.com/office/drawing/2014/main" val="1635292144"/>
                    </a:ext>
                  </a:extLst>
                </a:gridCol>
                <a:gridCol w="1589505">
                  <a:extLst>
                    <a:ext uri="{9D8B030D-6E8A-4147-A177-3AD203B41FA5}">
                      <a16:colId xmlns:a16="http://schemas.microsoft.com/office/drawing/2014/main" val="4067359849"/>
                    </a:ext>
                  </a:extLst>
                </a:gridCol>
              </a:tblGrid>
              <a:tr h="370840">
                <a:tc>
                  <a:txBody>
                    <a:bodyPr/>
                    <a:lstStyle/>
                    <a:p>
                      <a:r>
                        <a:rPr kumimoji="1" lang="ja-JP" altLang="en-US" dirty="0" smtClean="0"/>
                        <a:t>評価</a:t>
                      </a:r>
                      <a:endParaRPr kumimoji="1" lang="en-US" altLang="ja-JP" dirty="0" smtClean="0"/>
                    </a:p>
                  </a:txBody>
                  <a:tcPr/>
                </a:tc>
                <a:tc>
                  <a:txBody>
                    <a:bodyPr/>
                    <a:lstStyle/>
                    <a:p>
                      <a:r>
                        <a:rPr kumimoji="1" lang="ja-JP" altLang="en-US" dirty="0" smtClean="0"/>
                        <a:t>実数（人）</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比率（％）</a:t>
                      </a:r>
                    </a:p>
                  </a:txBody>
                  <a:tcPr/>
                </a:tc>
                <a:extLst>
                  <a:ext uri="{0D108BD9-81ED-4DB2-BD59-A6C34878D82A}">
                    <a16:rowId xmlns:a16="http://schemas.microsoft.com/office/drawing/2014/main" val="3406112696"/>
                  </a:ext>
                </a:extLst>
              </a:tr>
              <a:tr h="370840">
                <a:tc>
                  <a:txBody>
                    <a:bodyPr/>
                    <a:lstStyle/>
                    <a:p>
                      <a:r>
                        <a:rPr kumimoji="1" lang="ja-JP" altLang="en-US" dirty="0" smtClean="0"/>
                        <a:t>良い</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40</a:t>
                      </a:r>
                    </a:p>
                  </a:txBody>
                  <a:tcPr/>
                </a:tc>
                <a:extLst>
                  <a:ext uri="{0D108BD9-81ED-4DB2-BD59-A6C34878D82A}">
                    <a16:rowId xmlns:a16="http://schemas.microsoft.com/office/drawing/2014/main" val="116374309"/>
                  </a:ext>
                </a:extLst>
              </a:tr>
              <a:tr h="370840">
                <a:tc>
                  <a:txBody>
                    <a:bodyPr/>
                    <a:lstStyle/>
                    <a:p>
                      <a:r>
                        <a:rPr kumimoji="1" lang="ja-JP" altLang="en-US" dirty="0" smtClean="0"/>
                        <a:t>普通</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40</a:t>
                      </a:r>
                      <a:endParaRPr kumimoji="1" lang="ja-JP" altLang="en-US" dirty="0"/>
                    </a:p>
                  </a:txBody>
                  <a:tcPr/>
                </a:tc>
                <a:extLst>
                  <a:ext uri="{0D108BD9-81ED-4DB2-BD59-A6C34878D82A}">
                    <a16:rowId xmlns:a16="http://schemas.microsoft.com/office/drawing/2014/main" val="890637410"/>
                  </a:ext>
                </a:extLst>
              </a:tr>
              <a:tr h="370840">
                <a:tc>
                  <a:txBody>
                    <a:bodyPr/>
                    <a:lstStyle/>
                    <a:p>
                      <a:r>
                        <a:rPr kumimoji="1" lang="ja-JP" altLang="en-US" dirty="0" smtClean="0"/>
                        <a:t>悪い</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20</a:t>
                      </a:r>
                      <a:endParaRPr kumimoji="1" lang="ja-JP" altLang="en-US" dirty="0"/>
                    </a:p>
                  </a:txBody>
                  <a:tcPr/>
                </a:tc>
                <a:extLst>
                  <a:ext uri="{0D108BD9-81ED-4DB2-BD59-A6C34878D82A}">
                    <a16:rowId xmlns:a16="http://schemas.microsoft.com/office/drawing/2014/main" val="2298552614"/>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3920811762"/>
              </p:ext>
            </p:extLst>
          </p:nvPr>
        </p:nvGraphicFramePr>
        <p:xfrm>
          <a:off x="2794295" y="2083955"/>
          <a:ext cx="6096000" cy="2194560"/>
        </p:xfrm>
        <a:graphic>
          <a:graphicData uri="http://schemas.openxmlformats.org/drawingml/2006/table">
            <a:tbl>
              <a:tblPr firstRow="1">
                <a:tableStyleId>{616DA210-FB5B-4158-B5E0-FEB733F419BA}</a:tableStyleId>
              </a:tblPr>
              <a:tblGrid>
                <a:gridCol w="927768">
                  <a:extLst>
                    <a:ext uri="{9D8B030D-6E8A-4147-A177-3AD203B41FA5}">
                      <a16:colId xmlns:a16="http://schemas.microsoft.com/office/drawing/2014/main" val="128991951"/>
                    </a:ext>
                  </a:extLst>
                </a:gridCol>
                <a:gridCol w="2430379">
                  <a:extLst>
                    <a:ext uri="{9D8B030D-6E8A-4147-A177-3AD203B41FA5}">
                      <a16:colId xmlns:a16="http://schemas.microsoft.com/office/drawing/2014/main" val="3187143311"/>
                    </a:ext>
                  </a:extLst>
                </a:gridCol>
                <a:gridCol w="2737853">
                  <a:extLst>
                    <a:ext uri="{9D8B030D-6E8A-4147-A177-3AD203B41FA5}">
                      <a16:colId xmlns:a16="http://schemas.microsoft.com/office/drawing/2014/main" val="293811747"/>
                    </a:ext>
                  </a:extLst>
                </a:gridCol>
              </a:tblGrid>
              <a:tr h="355195">
                <a:tc>
                  <a:txBody>
                    <a:bodyPr/>
                    <a:lstStyle/>
                    <a:p>
                      <a:r>
                        <a:rPr kumimoji="1" lang="ja-JP" altLang="en-US" dirty="0" smtClean="0"/>
                        <a:t>回答者</a:t>
                      </a:r>
                      <a:endParaRPr kumimoji="1" lang="en-US" altLang="ja-JP" dirty="0" smtClean="0"/>
                    </a:p>
                  </a:txBody>
                  <a:tcPr/>
                </a:tc>
                <a:tc>
                  <a:txBody>
                    <a:bodyPr/>
                    <a:lstStyle/>
                    <a:p>
                      <a:r>
                        <a:rPr kumimoji="1" lang="ja-JP" altLang="en-US" dirty="0" smtClean="0"/>
                        <a:t>性別</a:t>
                      </a:r>
                      <a:endParaRPr kumimoji="1" lang="ja-JP" altLang="en-US" dirty="0"/>
                    </a:p>
                  </a:txBody>
                  <a:tcPr>
                    <a:solidFill>
                      <a:schemeClr val="accent1">
                        <a:lumMod val="20000"/>
                        <a:lumOff val="80000"/>
                      </a:schemeClr>
                    </a:solidFill>
                  </a:tcPr>
                </a:tc>
                <a:tc>
                  <a:txBody>
                    <a:bodyPr/>
                    <a:lstStyle/>
                    <a:p>
                      <a:r>
                        <a:rPr kumimoji="1" lang="ja-JP" altLang="en-US" dirty="0" smtClean="0"/>
                        <a:t>評価</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753307083"/>
                  </a:ext>
                </a:extLst>
              </a:tr>
              <a:tr h="355195">
                <a:tc>
                  <a:txBody>
                    <a:bodyPr/>
                    <a:lstStyle/>
                    <a:p>
                      <a:r>
                        <a:rPr kumimoji="1" lang="en-US" altLang="ja-JP" dirty="0" smtClean="0"/>
                        <a:t>1</a:t>
                      </a:r>
                      <a:endParaRPr kumimoji="1" lang="ja-JP" altLang="en-US" dirty="0"/>
                    </a:p>
                  </a:txBody>
                  <a:tcPr/>
                </a:tc>
                <a:tc>
                  <a:txBody>
                    <a:bodyPr/>
                    <a:lstStyle/>
                    <a:p>
                      <a:r>
                        <a:rPr kumimoji="1" lang="ja-JP" altLang="en-US" dirty="0" smtClean="0"/>
                        <a:t>男</a:t>
                      </a:r>
                      <a:endParaRPr kumimoji="1" lang="ja-JP" altLang="en-US" dirty="0"/>
                    </a:p>
                  </a:txBody>
                  <a:tcPr>
                    <a:solidFill>
                      <a:schemeClr val="accent1">
                        <a:lumMod val="20000"/>
                        <a:lumOff val="80000"/>
                      </a:schemeClr>
                    </a:solidFill>
                  </a:tcPr>
                </a:tc>
                <a:tc>
                  <a:txBody>
                    <a:bodyPr/>
                    <a:lstStyle/>
                    <a:p>
                      <a:r>
                        <a:rPr kumimoji="1" lang="ja-JP" altLang="en-US" dirty="0" smtClean="0"/>
                        <a:t>良い</a:t>
                      </a:r>
                      <a:endParaRPr kumimoji="1" lang="en-US" altLang="ja-JP" dirty="0" smtClean="0"/>
                    </a:p>
                  </a:txBody>
                  <a:tcPr>
                    <a:solidFill>
                      <a:schemeClr val="accent6">
                        <a:lumMod val="20000"/>
                        <a:lumOff val="80000"/>
                      </a:schemeClr>
                    </a:solidFill>
                  </a:tcPr>
                </a:tc>
                <a:extLst>
                  <a:ext uri="{0D108BD9-81ED-4DB2-BD59-A6C34878D82A}">
                    <a16:rowId xmlns:a16="http://schemas.microsoft.com/office/drawing/2014/main" val="501867539"/>
                  </a:ext>
                </a:extLst>
              </a:tr>
              <a:tr h="355195">
                <a:tc>
                  <a:txBody>
                    <a:bodyPr/>
                    <a:lstStyle/>
                    <a:p>
                      <a:r>
                        <a:rPr kumimoji="1" lang="en-US" altLang="ja-JP" dirty="0" smtClean="0"/>
                        <a:t>2</a:t>
                      </a:r>
                      <a:endParaRPr kumimoji="1" lang="ja-JP" altLang="en-US" dirty="0"/>
                    </a:p>
                  </a:txBody>
                  <a:tcPr/>
                </a:tc>
                <a:tc>
                  <a:txBody>
                    <a:bodyPr/>
                    <a:lstStyle/>
                    <a:p>
                      <a:r>
                        <a:rPr kumimoji="1" lang="ja-JP" altLang="en-US" dirty="0" smtClean="0"/>
                        <a:t>女</a:t>
                      </a:r>
                      <a:endParaRPr kumimoji="1" lang="ja-JP" altLang="en-US" dirty="0"/>
                    </a:p>
                  </a:txBody>
                  <a:tcPr>
                    <a:solidFill>
                      <a:schemeClr val="accent1">
                        <a:lumMod val="20000"/>
                        <a:lumOff val="80000"/>
                      </a:schemeClr>
                    </a:solidFill>
                  </a:tcPr>
                </a:tc>
                <a:tc>
                  <a:txBody>
                    <a:bodyPr/>
                    <a:lstStyle/>
                    <a:p>
                      <a:r>
                        <a:rPr kumimoji="1" lang="ja-JP" altLang="en-US" dirty="0" smtClean="0"/>
                        <a:t>普通</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2560494243"/>
                  </a:ext>
                </a:extLst>
              </a:tr>
              <a:tr h="355195">
                <a:tc>
                  <a:txBody>
                    <a:bodyPr/>
                    <a:lstStyle/>
                    <a:p>
                      <a:r>
                        <a:rPr kumimoji="1" lang="en-US" altLang="ja-JP" dirty="0" smtClean="0"/>
                        <a:t>3</a:t>
                      </a:r>
                      <a:endParaRPr kumimoji="1" lang="ja-JP" altLang="en-US" dirty="0"/>
                    </a:p>
                  </a:txBody>
                  <a:tcPr/>
                </a:tc>
                <a:tc>
                  <a:txBody>
                    <a:bodyPr/>
                    <a:lstStyle/>
                    <a:p>
                      <a:r>
                        <a:rPr kumimoji="1" lang="ja-JP" altLang="en-US" dirty="0" smtClean="0"/>
                        <a:t>男</a:t>
                      </a:r>
                      <a:endParaRPr kumimoji="1" lang="ja-JP" altLang="en-US" dirty="0"/>
                    </a:p>
                  </a:txBody>
                  <a:tcPr>
                    <a:solidFill>
                      <a:schemeClr val="accent1">
                        <a:lumMod val="20000"/>
                        <a:lumOff val="80000"/>
                      </a:schemeClr>
                    </a:solidFill>
                  </a:tcPr>
                </a:tc>
                <a:tc>
                  <a:txBody>
                    <a:bodyPr/>
                    <a:lstStyle/>
                    <a:p>
                      <a:r>
                        <a:rPr kumimoji="1" lang="ja-JP" altLang="en-US" dirty="0" smtClean="0"/>
                        <a:t>普通</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704432780"/>
                  </a:ext>
                </a:extLst>
              </a:tr>
              <a:tr h="355195">
                <a:tc>
                  <a:txBody>
                    <a:bodyPr/>
                    <a:lstStyle/>
                    <a:p>
                      <a:endParaRPr kumimoji="1" lang="ja-JP" altLang="en-US" dirty="0"/>
                    </a:p>
                  </a:txBody>
                  <a:tcPr/>
                </a:tc>
                <a:tc>
                  <a:txBody>
                    <a:bodyPr/>
                    <a:lstStyle/>
                    <a:p>
                      <a:endParaRPr kumimoji="1" lang="ja-JP" altLang="en-US" dirty="0"/>
                    </a:p>
                  </a:txBody>
                  <a:tcPr>
                    <a:solidFill>
                      <a:schemeClr val="accent1">
                        <a:lumMod val="20000"/>
                        <a:lumOff val="80000"/>
                      </a:schemeClr>
                    </a:solidFill>
                  </a:tcPr>
                </a:tc>
                <a:tc>
                  <a:txBody>
                    <a:bodyPr/>
                    <a:lstStyle/>
                    <a:p>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1891345576"/>
                  </a:ext>
                </a:extLst>
              </a:tr>
              <a:tr h="355195">
                <a:tc>
                  <a:txBody>
                    <a:bodyPr/>
                    <a:lstStyle/>
                    <a:p>
                      <a:r>
                        <a:rPr kumimoji="1" lang="en-US" altLang="ja-JP" dirty="0" smtClean="0"/>
                        <a:t>50</a:t>
                      </a:r>
                      <a:endParaRPr kumimoji="1" lang="ja-JP" altLang="en-US" dirty="0"/>
                    </a:p>
                  </a:txBody>
                  <a:tcPr/>
                </a:tc>
                <a:tc>
                  <a:txBody>
                    <a:bodyPr/>
                    <a:lstStyle/>
                    <a:p>
                      <a:r>
                        <a:rPr kumimoji="1" lang="ja-JP" altLang="en-US" dirty="0" smtClean="0"/>
                        <a:t>女</a:t>
                      </a:r>
                      <a:endParaRPr kumimoji="1" lang="ja-JP" altLang="en-US" dirty="0"/>
                    </a:p>
                  </a:txBody>
                  <a:tcPr>
                    <a:solidFill>
                      <a:schemeClr val="accent1">
                        <a:lumMod val="20000"/>
                        <a:lumOff val="80000"/>
                      </a:schemeClr>
                    </a:solidFill>
                  </a:tcPr>
                </a:tc>
                <a:tc>
                  <a:txBody>
                    <a:bodyPr/>
                    <a:lstStyle/>
                    <a:p>
                      <a:r>
                        <a:rPr kumimoji="1" lang="ja-JP" altLang="en-US" dirty="0" smtClean="0"/>
                        <a:t>普通</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2270635127"/>
                  </a:ext>
                </a:extLst>
              </a:tr>
            </a:tbl>
          </a:graphicData>
        </a:graphic>
      </p:graphicFrame>
      <p:grpSp>
        <p:nvGrpSpPr>
          <p:cNvPr id="19" name="グループ化 18"/>
          <p:cNvGrpSpPr/>
          <p:nvPr/>
        </p:nvGrpSpPr>
        <p:grpSpPr>
          <a:xfrm>
            <a:off x="2706063" y="3560836"/>
            <a:ext cx="6272463" cy="329167"/>
            <a:chOff x="2045368" y="2959465"/>
            <a:chExt cx="6065253" cy="418974"/>
          </a:xfrm>
        </p:grpSpPr>
        <p:sp>
          <p:nvSpPr>
            <p:cNvPr id="17" name="フリーフォーム 16"/>
            <p:cNvSpPr/>
            <p:nvPr/>
          </p:nvSpPr>
          <p:spPr>
            <a:xfrm>
              <a:off x="2045368" y="2959465"/>
              <a:ext cx="6047874" cy="345560"/>
            </a:xfrm>
            <a:custGeom>
              <a:avLst/>
              <a:gdLst>
                <a:gd name="connsiteX0" fmla="*/ 0 w 6047874"/>
                <a:gd name="connsiteY0" fmla="*/ 297082 h 345560"/>
                <a:gd name="connsiteX1" fmla="*/ 1836821 w 6047874"/>
                <a:gd name="connsiteY1" fmla="*/ 303 h 345560"/>
                <a:gd name="connsiteX2" fmla="*/ 4716379 w 6047874"/>
                <a:gd name="connsiteY2" fmla="*/ 345209 h 345560"/>
                <a:gd name="connsiteX3" fmla="*/ 6047874 w 6047874"/>
                <a:gd name="connsiteY3" fmla="*/ 64472 h 345560"/>
              </a:gdLst>
              <a:ahLst/>
              <a:cxnLst>
                <a:cxn ang="0">
                  <a:pos x="connsiteX0" y="connsiteY0"/>
                </a:cxn>
                <a:cxn ang="0">
                  <a:pos x="connsiteX1" y="connsiteY1"/>
                </a:cxn>
                <a:cxn ang="0">
                  <a:pos x="connsiteX2" y="connsiteY2"/>
                </a:cxn>
                <a:cxn ang="0">
                  <a:pos x="connsiteX3" y="connsiteY3"/>
                </a:cxn>
              </a:cxnLst>
              <a:rect l="l" t="t" r="r" b="b"/>
              <a:pathLst>
                <a:path w="6047874" h="345560">
                  <a:moveTo>
                    <a:pt x="0" y="297082"/>
                  </a:moveTo>
                  <a:cubicBezTo>
                    <a:pt x="525379" y="144682"/>
                    <a:pt x="1050758" y="-7718"/>
                    <a:pt x="1836821" y="303"/>
                  </a:cubicBezTo>
                  <a:cubicBezTo>
                    <a:pt x="2622884" y="8324"/>
                    <a:pt x="4014537" y="334514"/>
                    <a:pt x="4716379" y="345209"/>
                  </a:cubicBezTo>
                  <a:cubicBezTo>
                    <a:pt x="5418221" y="355904"/>
                    <a:pt x="5831306" y="119282"/>
                    <a:pt x="6047874" y="644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17"/>
            <p:cNvSpPr/>
            <p:nvPr/>
          </p:nvSpPr>
          <p:spPr>
            <a:xfrm>
              <a:off x="2062747" y="3032879"/>
              <a:ext cx="6047874" cy="345560"/>
            </a:xfrm>
            <a:custGeom>
              <a:avLst/>
              <a:gdLst>
                <a:gd name="connsiteX0" fmla="*/ 0 w 6047874"/>
                <a:gd name="connsiteY0" fmla="*/ 297082 h 345560"/>
                <a:gd name="connsiteX1" fmla="*/ 1836821 w 6047874"/>
                <a:gd name="connsiteY1" fmla="*/ 303 h 345560"/>
                <a:gd name="connsiteX2" fmla="*/ 4716379 w 6047874"/>
                <a:gd name="connsiteY2" fmla="*/ 345209 h 345560"/>
                <a:gd name="connsiteX3" fmla="*/ 6047874 w 6047874"/>
                <a:gd name="connsiteY3" fmla="*/ 64472 h 345560"/>
              </a:gdLst>
              <a:ahLst/>
              <a:cxnLst>
                <a:cxn ang="0">
                  <a:pos x="connsiteX0" y="connsiteY0"/>
                </a:cxn>
                <a:cxn ang="0">
                  <a:pos x="connsiteX1" y="connsiteY1"/>
                </a:cxn>
                <a:cxn ang="0">
                  <a:pos x="connsiteX2" y="connsiteY2"/>
                </a:cxn>
                <a:cxn ang="0">
                  <a:pos x="connsiteX3" y="connsiteY3"/>
                </a:cxn>
              </a:cxnLst>
              <a:rect l="l" t="t" r="r" b="b"/>
              <a:pathLst>
                <a:path w="6047874" h="345560">
                  <a:moveTo>
                    <a:pt x="0" y="297082"/>
                  </a:moveTo>
                  <a:cubicBezTo>
                    <a:pt x="525379" y="144682"/>
                    <a:pt x="1050758" y="-7718"/>
                    <a:pt x="1836821" y="303"/>
                  </a:cubicBezTo>
                  <a:cubicBezTo>
                    <a:pt x="2622884" y="8324"/>
                    <a:pt x="4014537" y="334514"/>
                    <a:pt x="4716379" y="345209"/>
                  </a:cubicBezTo>
                  <a:cubicBezTo>
                    <a:pt x="5418221" y="355904"/>
                    <a:pt x="5831306" y="119282"/>
                    <a:pt x="6047874" y="644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p:cNvGrpSpPr/>
          <p:nvPr/>
        </p:nvGrpSpPr>
        <p:grpSpPr>
          <a:xfrm>
            <a:off x="3066065" y="4352446"/>
            <a:ext cx="2262158" cy="704719"/>
            <a:chOff x="3194401" y="4400572"/>
            <a:chExt cx="2262158" cy="704719"/>
          </a:xfrm>
        </p:grpSpPr>
        <p:sp>
          <p:nvSpPr>
            <p:cNvPr id="20" name="下矢印 19"/>
            <p:cNvSpPr/>
            <p:nvPr/>
          </p:nvSpPr>
          <p:spPr>
            <a:xfrm rot="1757904">
              <a:off x="4019001" y="4400572"/>
              <a:ext cx="822175" cy="704719"/>
            </a:xfrm>
            <a:prstGeom prst="downArrow">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194401" y="4632987"/>
              <a:ext cx="2262158" cy="369332"/>
            </a:xfrm>
            <a:prstGeom prst="rect">
              <a:avLst/>
            </a:prstGeom>
            <a:noFill/>
          </p:spPr>
          <p:txBody>
            <a:bodyPr wrap="none" rtlCol="0">
              <a:spAutoFit/>
            </a:bodyPr>
            <a:lstStyle/>
            <a:p>
              <a:r>
                <a:rPr kumimoji="1" lang="ja-JP" altLang="en-US" dirty="0" smtClean="0"/>
                <a:t>「性別」を単純集計</a:t>
              </a:r>
              <a:endParaRPr kumimoji="1" lang="ja-JP" altLang="en-US" dirty="0"/>
            </a:p>
          </p:txBody>
        </p:sp>
      </p:grpSp>
      <p:grpSp>
        <p:nvGrpSpPr>
          <p:cNvPr id="26" name="グループ化 25"/>
          <p:cNvGrpSpPr/>
          <p:nvPr/>
        </p:nvGrpSpPr>
        <p:grpSpPr>
          <a:xfrm>
            <a:off x="7408788" y="4336495"/>
            <a:ext cx="2262158" cy="704719"/>
            <a:chOff x="6991696" y="4336495"/>
            <a:chExt cx="2262158" cy="704719"/>
          </a:xfrm>
        </p:grpSpPr>
        <p:sp>
          <p:nvSpPr>
            <p:cNvPr id="21" name="下矢印 20"/>
            <p:cNvSpPr/>
            <p:nvPr/>
          </p:nvSpPr>
          <p:spPr>
            <a:xfrm rot="19406552">
              <a:off x="7434166" y="4336495"/>
              <a:ext cx="822175" cy="704719"/>
            </a:xfrm>
            <a:prstGeom prst="downArrow">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6991696" y="4481437"/>
              <a:ext cx="2262158" cy="369332"/>
            </a:xfrm>
            <a:prstGeom prst="rect">
              <a:avLst/>
            </a:prstGeom>
            <a:noFill/>
          </p:spPr>
          <p:txBody>
            <a:bodyPr wrap="none" rtlCol="0">
              <a:spAutoFit/>
            </a:bodyPr>
            <a:lstStyle/>
            <a:p>
              <a:r>
                <a:rPr lang="ja-JP" altLang="en-US" dirty="0" smtClean="0"/>
                <a:t>「評価」</a:t>
              </a:r>
              <a:r>
                <a:rPr kumimoji="1" lang="ja-JP" altLang="en-US" dirty="0" smtClean="0"/>
                <a:t>を単純集計</a:t>
              </a:r>
              <a:endParaRPr kumimoji="1" lang="ja-JP" altLang="en-US" dirty="0"/>
            </a:p>
          </p:txBody>
        </p:sp>
      </p:grpSp>
      <p:sp>
        <p:nvSpPr>
          <p:cNvPr id="27" name="テキスト ボックス 26"/>
          <p:cNvSpPr txBox="1"/>
          <p:nvPr/>
        </p:nvSpPr>
        <p:spPr>
          <a:xfrm rot="5400000">
            <a:off x="2779325" y="3545529"/>
            <a:ext cx="415498"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28" name="テキスト ボックス 27"/>
          <p:cNvSpPr txBox="1"/>
          <p:nvPr/>
        </p:nvSpPr>
        <p:spPr>
          <a:xfrm rot="5400000">
            <a:off x="3702943" y="3545529"/>
            <a:ext cx="415498"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30" name="テキスト ボックス 29"/>
          <p:cNvSpPr txBox="1"/>
          <p:nvPr/>
        </p:nvSpPr>
        <p:spPr>
          <a:xfrm rot="5400000">
            <a:off x="6229575" y="3539062"/>
            <a:ext cx="415498" cy="369332"/>
          </a:xfrm>
          <a:prstGeom prst="rect">
            <a:avLst/>
          </a:prstGeom>
          <a:noFill/>
        </p:spPr>
        <p:txBody>
          <a:bodyPr wrap="none" rtlCol="0">
            <a:spAutoFit/>
          </a:bodyPr>
          <a:lstStyle/>
          <a:p>
            <a:r>
              <a:rPr kumimoji="1" lang="en-US" altLang="ja-JP" dirty="0" smtClean="0"/>
              <a:t>…</a:t>
            </a:r>
            <a:endParaRPr kumimoji="1" lang="ja-JP" altLang="en-US" dirty="0"/>
          </a:p>
        </p:txBody>
      </p:sp>
    </p:spTree>
    <p:extLst>
      <p:ext uri="{BB962C8B-B14F-4D97-AF65-F5344CB8AC3E}">
        <p14:creationId xmlns:p14="http://schemas.microsoft.com/office/powerpoint/2010/main" val="8789852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クロス集計</a:t>
            </a:r>
            <a:endParaRPr kumimoji="1" lang="ja-JP" altLang="en-US" b="1" dirty="0"/>
          </a:p>
        </p:txBody>
      </p:sp>
      <p:sp>
        <p:nvSpPr>
          <p:cNvPr id="3" name="コンテンツ プレースホルダー 2"/>
          <p:cNvSpPr>
            <a:spLocks noGrp="1"/>
          </p:cNvSpPr>
          <p:nvPr>
            <p:ph idx="1"/>
          </p:nvPr>
        </p:nvSpPr>
        <p:spPr>
          <a:xfrm>
            <a:off x="838200" y="1574489"/>
            <a:ext cx="9717505" cy="943927"/>
          </a:xfrm>
          <a:ln w="12700">
            <a:solidFill>
              <a:schemeClr val="accent1"/>
            </a:solidFill>
          </a:ln>
        </p:spPr>
        <p:txBody>
          <a:bodyPr>
            <a:normAutofit/>
          </a:bodyPr>
          <a:lstStyle/>
          <a:p>
            <a:pPr marL="0" indent="0">
              <a:buNone/>
            </a:pPr>
            <a:r>
              <a:rPr lang="ja-JP" altLang="en-US" dirty="0" smtClean="0"/>
              <a:t>単純集計をかけ合わせた集計のこと。</a:t>
            </a:r>
            <a:endParaRPr lang="en-US" altLang="ja-JP" dirty="0" smtClean="0"/>
          </a:p>
          <a:p>
            <a:pPr marL="0" indent="0">
              <a:buNone/>
            </a:pPr>
            <a:r>
              <a:rPr lang="ja-JP" altLang="en-US" sz="2000" dirty="0" smtClean="0"/>
              <a:t>・量的</a:t>
            </a:r>
            <a:r>
              <a:rPr lang="ja-JP" altLang="en-US" sz="2000" dirty="0"/>
              <a:t>変数同士の関係性</a:t>
            </a:r>
            <a:r>
              <a:rPr lang="ja-JP" altLang="en-US" sz="2000" dirty="0" smtClean="0"/>
              <a:t>を検証</a:t>
            </a:r>
            <a:r>
              <a:rPr lang="ja-JP" altLang="en-US" sz="2000" dirty="0"/>
              <a:t>するのに</a:t>
            </a:r>
            <a:r>
              <a:rPr lang="ja-JP" altLang="en-US" sz="2000" dirty="0" smtClean="0"/>
              <a:t>有効。</a:t>
            </a:r>
            <a:endParaRPr lang="en-US" altLang="ja-JP" sz="2000" dirty="0" smtClean="0"/>
          </a:p>
        </p:txBody>
      </p:sp>
      <p:graphicFrame>
        <p:nvGraphicFramePr>
          <p:cNvPr id="5" name="表 4"/>
          <p:cNvGraphicFramePr>
            <a:graphicFrameLocks noGrp="1"/>
          </p:cNvGraphicFramePr>
          <p:nvPr>
            <p:extLst>
              <p:ext uri="{D42A27DB-BD31-4B8C-83A1-F6EECF244321}">
                <p14:modId xmlns:p14="http://schemas.microsoft.com/office/powerpoint/2010/main" val="523148049"/>
              </p:ext>
            </p:extLst>
          </p:nvPr>
        </p:nvGraphicFramePr>
        <p:xfrm>
          <a:off x="3027628" y="4684297"/>
          <a:ext cx="5472905" cy="1494004"/>
        </p:xfrm>
        <a:graphic>
          <a:graphicData uri="http://schemas.openxmlformats.org/drawingml/2006/table">
            <a:tbl>
              <a:tblPr firstRow="1" firstCol="1" bandRow="1">
                <a:tableStyleId>{5C22544A-7EE6-4342-B048-85BDC9FD1C3A}</a:tableStyleId>
              </a:tblPr>
              <a:tblGrid>
                <a:gridCol w="1094581">
                  <a:extLst>
                    <a:ext uri="{9D8B030D-6E8A-4147-A177-3AD203B41FA5}">
                      <a16:colId xmlns:a16="http://schemas.microsoft.com/office/drawing/2014/main" val="4050916173"/>
                    </a:ext>
                  </a:extLst>
                </a:gridCol>
                <a:gridCol w="1094581">
                  <a:extLst>
                    <a:ext uri="{9D8B030D-6E8A-4147-A177-3AD203B41FA5}">
                      <a16:colId xmlns:a16="http://schemas.microsoft.com/office/drawing/2014/main" val="1032532807"/>
                    </a:ext>
                  </a:extLst>
                </a:gridCol>
                <a:gridCol w="1094581">
                  <a:extLst>
                    <a:ext uri="{9D8B030D-6E8A-4147-A177-3AD203B41FA5}">
                      <a16:colId xmlns:a16="http://schemas.microsoft.com/office/drawing/2014/main" val="3969529996"/>
                    </a:ext>
                  </a:extLst>
                </a:gridCol>
                <a:gridCol w="1094581">
                  <a:extLst>
                    <a:ext uri="{9D8B030D-6E8A-4147-A177-3AD203B41FA5}">
                      <a16:colId xmlns:a16="http://schemas.microsoft.com/office/drawing/2014/main" val="1758306265"/>
                    </a:ext>
                  </a:extLst>
                </a:gridCol>
                <a:gridCol w="1094581">
                  <a:extLst>
                    <a:ext uri="{9D8B030D-6E8A-4147-A177-3AD203B41FA5}">
                      <a16:colId xmlns:a16="http://schemas.microsoft.com/office/drawing/2014/main" val="3802080206"/>
                    </a:ext>
                  </a:extLst>
                </a:gridCol>
              </a:tblGrid>
              <a:tr h="373501">
                <a:tc>
                  <a:txBody>
                    <a:bodyPr/>
                    <a:lstStyle/>
                    <a:p>
                      <a:endParaRPr kumimoji="1" lang="ja-JP" altLang="en-US" dirty="0"/>
                    </a:p>
                  </a:txBody>
                  <a:tcPr>
                    <a:solidFill>
                      <a:schemeClr val="bg1">
                        <a:lumMod val="85000"/>
                      </a:schemeClr>
                    </a:solidFill>
                  </a:tcPr>
                </a:tc>
                <a:tc>
                  <a:txBody>
                    <a:bodyPr/>
                    <a:lstStyle/>
                    <a:p>
                      <a:r>
                        <a:rPr kumimoji="1" lang="ja-JP" altLang="en-US" dirty="0" smtClean="0"/>
                        <a:t>良い</a:t>
                      </a:r>
                      <a:endParaRPr kumimoji="1" lang="ja-JP" altLang="en-US" dirty="0"/>
                    </a:p>
                  </a:txBody>
                  <a:tcPr>
                    <a:solidFill>
                      <a:schemeClr val="accent6"/>
                    </a:solidFill>
                  </a:tcPr>
                </a:tc>
                <a:tc>
                  <a:txBody>
                    <a:bodyPr/>
                    <a:lstStyle/>
                    <a:p>
                      <a:r>
                        <a:rPr kumimoji="1" lang="ja-JP" altLang="en-US" dirty="0" smtClean="0"/>
                        <a:t>普通</a:t>
                      </a:r>
                      <a:endParaRPr kumimoji="1" lang="ja-JP" altLang="en-US" dirty="0"/>
                    </a:p>
                  </a:txBody>
                  <a:tcPr>
                    <a:solidFill>
                      <a:schemeClr val="accent6"/>
                    </a:solidFill>
                  </a:tcPr>
                </a:tc>
                <a:tc>
                  <a:txBody>
                    <a:bodyPr/>
                    <a:lstStyle/>
                    <a:p>
                      <a:r>
                        <a:rPr kumimoji="1" lang="ja-JP" altLang="en-US" dirty="0" smtClean="0"/>
                        <a:t>悪い</a:t>
                      </a:r>
                      <a:endParaRPr kumimoji="1" lang="ja-JP" altLang="en-US" dirty="0"/>
                    </a:p>
                  </a:txBody>
                  <a:tcPr>
                    <a:solidFill>
                      <a:schemeClr val="accent6"/>
                    </a:solidFill>
                  </a:tcPr>
                </a:tc>
                <a:tc>
                  <a:txBody>
                    <a:bodyPr/>
                    <a:lstStyle/>
                    <a:p>
                      <a:r>
                        <a:rPr kumimoji="1" lang="ja-JP" altLang="en-US" dirty="0" smtClean="0"/>
                        <a:t>合計</a:t>
                      </a:r>
                      <a:endParaRPr kumimoji="1" lang="ja-JP" altLang="en-US" dirty="0"/>
                    </a:p>
                  </a:txBody>
                  <a:tcPr>
                    <a:solidFill>
                      <a:schemeClr val="accent6"/>
                    </a:solidFill>
                  </a:tcPr>
                </a:tc>
                <a:extLst>
                  <a:ext uri="{0D108BD9-81ED-4DB2-BD59-A6C34878D82A}">
                    <a16:rowId xmlns:a16="http://schemas.microsoft.com/office/drawing/2014/main" val="3526888232"/>
                  </a:ext>
                </a:extLst>
              </a:tr>
              <a:tr h="373501">
                <a:tc>
                  <a:txBody>
                    <a:bodyPr/>
                    <a:lstStyle/>
                    <a:p>
                      <a:r>
                        <a:rPr kumimoji="1" lang="ja-JP" altLang="en-US" dirty="0" smtClean="0"/>
                        <a:t>男</a:t>
                      </a:r>
                      <a:endParaRPr kumimoji="1" lang="ja-JP" altLang="en-US" dirty="0"/>
                    </a:p>
                  </a:txBody>
                  <a:tcPr/>
                </a:tc>
                <a:tc>
                  <a:txBody>
                    <a:bodyPr/>
                    <a:lstStyle/>
                    <a:p>
                      <a:r>
                        <a:rPr kumimoji="1" lang="en-US" altLang="ja-JP" dirty="0" smtClean="0"/>
                        <a:t>12</a:t>
                      </a:r>
                      <a:endParaRPr kumimoji="1" lang="ja-JP" altLang="en-US" dirty="0"/>
                    </a:p>
                  </a:txBody>
                  <a:tcPr>
                    <a:solidFill>
                      <a:schemeClr val="bg1">
                        <a:lumMod val="85000"/>
                      </a:schemeClr>
                    </a:solidFill>
                  </a:tcPr>
                </a:tc>
                <a:tc>
                  <a:txBody>
                    <a:bodyPr/>
                    <a:lstStyle/>
                    <a:p>
                      <a:r>
                        <a:rPr kumimoji="1" lang="en-US" altLang="ja-JP" dirty="0" smtClean="0"/>
                        <a:t>2</a:t>
                      </a:r>
                      <a:endParaRPr kumimoji="1" lang="ja-JP" altLang="en-US" dirty="0"/>
                    </a:p>
                  </a:txBody>
                  <a:tcPr>
                    <a:solidFill>
                      <a:schemeClr val="bg1">
                        <a:lumMod val="85000"/>
                      </a:schemeClr>
                    </a:solidFill>
                  </a:tcPr>
                </a:tc>
                <a:tc>
                  <a:txBody>
                    <a:bodyPr/>
                    <a:lstStyle/>
                    <a:p>
                      <a:r>
                        <a:rPr kumimoji="1" lang="en-US" altLang="ja-JP" dirty="0" smtClean="0"/>
                        <a:t>6</a:t>
                      </a:r>
                    </a:p>
                  </a:txBody>
                  <a:tcPr>
                    <a:solidFill>
                      <a:schemeClr val="bg1">
                        <a:lumMod val="85000"/>
                      </a:schemeClr>
                    </a:solidFill>
                  </a:tcPr>
                </a:tc>
                <a:tc>
                  <a:txBody>
                    <a:bodyPr/>
                    <a:lstStyle/>
                    <a:p>
                      <a:r>
                        <a:rPr kumimoji="1" lang="en-US" altLang="ja-JP" dirty="0" smtClean="0"/>
                        <a:t>20</a:t>
                      </a:r>
                    </a:p>
                  </a:txBody>
                  <a:tcPr>
                    <a:solidFill>
                      <a:srgbClr val="D5E3CF"/>
                    </a:solidFill>
                  </a:tcPr>
                </a:tc>
                <a:extLst>
                  <a:ext uri="{0D108BD9-81ED-4DB2-BD59-A6C34878D82A}">
                    <a16:rowId xmlns:a16="http://schemas.microsoft.com/office/drawing/2014/main" val="2335637929"/>
                  </a:ext>
                </a:extLst>
              </a:tr>
              <a:tr h="373501">
                <a:tc>
                  <a:txBody>
                    <a:bodyPr/>
                    <a:lstStyle/>
                    <a:p>
                      <a:r>
                        <a:rPr kumimoji="1" lang="ja-JP" altLang="en-US" dirty="0" smtClean="0"/>
                        <a:t>女</a:t>
                      </a:r>
                      <a:endParaRPr kumimoji="1" lang="ja-JP" altLang="en-US" dirty="0"/>
                    </a:p>
                  </a:txBody>
                  <a:tcPr/>
                </a:tc>
                <a:tc>
                  <a:txBody>
                    <a:bodyPr/>
                    <a:lstStyle/>
                    <a:p>
                      <a:r>
                        <a:rPr kumimoji="1" lang="en-US" altLang="ja-JP" dirty="0" smtClean="0"/>
                        <a:t>8</a:t>
                      </a:r>
                      <a:endParaRPr kumimoji="1" lang="ja-JP" altLang="en-US" dirty="0"/>
                    </a:p>
                  </a:txBody>
                  <a:tcPr>
                    <a:solidFill>
                      <a:schemeClr val="bg1">
                        <a:lumMod val="85000"/>
                      </a:schemeClr>
                    </a:solidFill>
                  </a:tcPr>
                </a:tc>
                <a:tc>
                  <a:txBody>
                    <a:bodyPr/>
                    <a:lstStyle/>
                    <a:p>
                      <a:r>
                        <a:rPr kumimoji="1" lang="en-US" altLang="ja-JP" dirty="0" smtClean="0"/>
                        <a:t>18</a:t>
                      </a:r>
                      <a:endParaRPr kumimoji="1" lang="ja-JP" altLang="en-US" dirty="0"/>
                    </a:p>
                  </a:txBody>
                  <a:tcPr>
                    <a:solidFill>
                      <a:schemeClr val="bg1">
                        <a:lumMod val="85000"/>
                      </a:schemeClr>
                    </a:solidFill>
                  </a:tcPr>
                </a:tc>
                <a:tc>
                  <a:txBody>
                    <a:bodyPr/>
                    <a:lstStyle/>
                    <a:p>
                      <a:r>
                        <a:rPr kumimoji="1" lang="en-US" altLang="ja-JP" dirty="0" smtClean="0"/>
                        <a:t>4</a:t>
                      </a:r>
                      <a:endParaRPr kumimoji="1" lang="ja-JP" altLang="en-US" dirty="0"/>
                    </a:p>
                  </a:txBody>
                  <a:tcPr>
                    <a:solidFill>
                      <a:schemeClr val="bg1">
                        <a:lumMod val="85000"/>
                      </a:schemeClr>
                    </a:solidFill>
                  </a:tcPr>
                </a:tc>
                <a:tc>
                  <a:txBody>
                    <a:bodyPr/>
                    <a:lstStyle/>
                    <a:p>
                      <a:r>
                        <a:rPr kumimoji="1" lang="en-US" altLang="ja-JP" dirty="0" smtClean="0"/>
                        <a:t>30</a:t>
                      </a:r>
                      <a:endParaRPr kumimoji="1" lang="ja-JP" altLang="en-US" dirty="0"/>
                    </a:p>
                  </a:txBody>
                  <a:tcPr>
                    <a:solidFill>
                      <a:srgbClr val="D5E3CF"/>
                    </a:solidFill>
                  </a:tcPr>
                </a:tc>
                <a:extLst>
                  <a:ext uri="{0D108BD9-81ED-4DB2-BD59-A6C34878D82A}">
                    <a16:rowId xmlns:a16="http://schemas.microsoft.com/office/drawing/2014/main" val="1860702143"/>
                  </a:ext>
                </a:extLst>
              </a:tr>
              <a:tr h="373501">
                <a:tc>
                  <a:txBody>
                    <a:bodyPr/>
                    <a:lstStyle/>
                    <a:p>
                      <a:r>
                        <a:rPr kumimoji="1" lang="ja-JP" altLang="en-US" dirty="0" smtClean="0"/>
                        <a:t>合計</a:t>
                      </a:r>
                      <a:endParaRPr kumimoji="1" lang="en-US" altLang="ja-JP" dirty="0" smtClean="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20</a:t>
                      </a:r>
                      <a:endParaRPr kumimoji="1" lang="ja-JP" altLang="en-US" dirty="0"/>
                    </a:p>
                  </a:txBody>
                  <a:tcPr/>
                </a:tc>
                <a:tc>
                  <a:txBody>
                    <a:bodyPr/>
                    <a:lstStyle/>
                    <a:p>
                      <a:r>
                        <a:rPr kumimoji="1" lang="en-US" altLang="ja-JP" dirty="0" smtClean="0"/>
                        <a:t>10</a:t>
                      </a:r>
                      <a:endParaRPr kumimoji="1" lang="ja-JP" altLang="en-US" dirty="0"/>
                    </a:p>
                  </a:txBody>
                  <a:tcPr/>
                </a:tc>
                <a:tc>
                  <a:txBody>
                    <a:bodyPr/>
                    <a:lstStyle/>
                    <a:p>
                      <a:r>
                        <a:rPr kumimoji="1" lang="en-US" altLang="ja-JP" dirty="0" smtClean="0"/>
                        <a:t>50</a:t>
                      </a:r>
                      <a:endParaRPr kumimoji="1" lang="ja-JP" altLang="en-US" dirty="0"/>
                    </a:p>
                  </a:txBody>
                  <a:tcPr>
                    <a:solidFill>
                      <a:schemeClr val="bg1">
                        <a:lumMod val="85000"/>
                      </a:schemeClr>
                    </a:solidFill>
                  </a:tcPr>
                </a:tc>
                <a:extLst>
                  <a:ext uri="{0D108BD9-81ED-4DB2-BD59-A6C34878D82A}">
                    <a16:rowId xmlns:a16="http://schemas.microsoft.com/office/drawing/2014/main" val="1996779844"/>
                  </a:ext>
                </a:extLst>
              </a:tr>
            </a:tbl>
          </a:graphicData>
        </a:graphic>
      </p:graphicFrame>
      <p:sp>
        <p:nvSpPr>
          <p:cNvPr id="7" name="コンテンツ プレースホルダー 2"/>
          <p:cNvSpPr txBox="1">
            <a:spLocks/>
          </p:cNvSpPr>
          <p:nvPr/>
        </p:nvSpPr>
        <p:spPr>
          <a:xfrm>
            <a:off x="7928811" y="4715430"/>
            <a:ext cx="3520240" cy="1038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ja-JP" altLang="en-US" sz="2000" dirty="0"/>
          </a:p>
        </p:txBody>
      </p:sp>
      <p:graphicFrame>
        <p:nvGraphicFramePr>
          <p:cNvPr id="8" name="表 7"/>
          <p:cNvGraphicFramePr>
            <a:graphicFrameLocks noGrp="1"/>
          </p:cNvGraphicFramePr>
          <p:nvPr>
            <p:extLst>
              <p:ext uri="{D42A27DB-BD31-4B8C-83A1-F6EECF244321}">
                <p14:modId xmlns:p14="http://schemas.microsoft.com/office/powerpoint/2010/main" val="802643637"/>
              </p:ext>
            </p:extLst>
          </p:nvPr>
        </p:nvGraphicFramePr>
        <p:xfrm>
          <a:off x="1459609" y="2826023"/>
          <a:ext cx="3757863" cy="1005840"/>
        </p:xfrm>
        <a:graphic>
          <a:graphicData uri="http://schemas.openxmlformats.org/drawingml/2006/table">
            <a:tbl>
              <a:tblPr firstRow="1" firstCol="1" bandCol="1">
                <a:tableStyleId>{5C22544A-7EE6-4342-B048-85BDC9FD1C3A}</a:tableStyleId>
              </a:tblPr>
              <a:tblGrid>
                <a:gridCol w="1252621">
                  <a:extLst>
                    <a:ext uri="{9D8B030D-6E8A-4147-A177-3AD203B41FA5}">
                      <a16:colId xmlns:a16="http://schemas.microsoft.com/office/drawing/2014/main" val="2487856540"/>
                    </a:ext>
                  </a:extLst>
                </a:gridCol>
                <a:gridCol w="1252621">
                  <a:extLst>
                    <a:ext uri="{9D8B030D-6E8A-4147-A177-3AD203B41FA5}">
                      <a16:colId xmlns:a16="http://schemas.microsoft.com/office/drawing/2014/main" val="2520240311"/>
                    </a:ext>
                  </a:extLst>
                </a:gridCol>
                <a:gridCol w="1252621">
                  <a:extLst>
                    <a:ext uri="{9D8B030D-6E8A-4147-A177-3AD203B41FA5}">
                      <a16:colId xmlns:a16="http://schemas.microsoft.com/office/drawing/2014/main" val="1938493324"/>
                    </a:ext>
                  </a:extLst>
                </a:gridCol>
              </a:tblGrid>
              <a:tr h="302203">
                <a:tc>
                  <a:txBody>
                    <a:bodyPr/>
                    <a:lstStyle/>
                    <a:p>
                      <a:r>
                        <a:rPr kumimoji="1" lang="ja-JP" altLang="en-US" sz="1600" dirty="0" smtClean="0"/>
                        <a:t>性別</a:t>
                      </a:r>
                      <a:endParaRPr kumimoji="1" lang="en-US" altLang="ja-JP" sz="1600" dirty="0" smtClean="0"/>
                    </a:p>
                  </a:txBody>
                  <a:tcPr/>
                </a:tc>
                <a:tc>
                  <a:txBody>
                    <a:bodyPr/>
                    <a:lstStyle/>
                    <a:p>
                      <a:r>
                        <a:rPr kumimoji="1" lang="ja-JP" altLang="en-US" sz="1600" dirty="0" smtClean="0"/>
                        <a:t>実数（人）</a:t>
                      </a:r>
                      <a:endParaRPr kumimoji="1" lang="en-US" altLang="ja-JP" sz="1600" dirty="0" smtClean="0"/>
                    </a:p>
                  </a:txBody>
                  <a:tcPr/>
                </a:tc>
                <a:tc>
                  <a:txBody>
                    <a:bodyPr/>
                    <a:lstStyle/>
                    <a:p>
                      <a:r>
                        <a:rPr kumimoji="1" lang="ja-JP" altLang="en-US" sz="1600" dirty="0" smtClean="0"/>
                        <a:t>比率（％）</a:t>
                      </a:r>
                      <a:endParaRPr kumimoji="1" lang="ja-JP" altLang="en-US" sz="1600" dirty="0"/>
                    </a:p>
                  </a:txBody>
                  <a:tcPr/>
                </a:tc>
                <a:extLst>
                  <a:ext uri="{0D108BD9-81ED-4DB2-BD59-A6C34878D82A}">
                    <a16:rowId xmlns:a16="http://schemas.microsoft.com/office/drawing/2014/main" val="2609607207"/>
                  </a:ext>
                </a:extLst>
              </a:tr>
              <a:tr h="301015">
                <a:tc>
                  <a:txBody>
                    <a:bodyPr/>
                    <a:lstStyle/>
                    <a:p>
                      <a:r>
                        <a:rPr kumimoji="1" lang="ja-JP" altLang="en-US" sz="1600" dirty="0" smtClean="0"/>
                        <a:t>男</a:t>
                      </a:r>
                      <a:endParaRPr kumimoji="1" lang="en-US" altLang="ja-JP" sz="1600" dirty="0" smtClean="0"/>
                    </a:p>
                  </a:txBody>
                  <a:tcPr/>
                </a:tc>
                <a:tc>
                  <a:txBody>
                    <a:bodyPr/>
                    <a:lstStyle/>
                    <a:p>
                      <a:r>
                        <a:rPr kumimoji="1" lang="en-US" altLang="ja-JP" sz="1600" dirty="0" smtClean="0"/>
                        <a:t>20</a:t>
                      </a:r>
                    </a:p>
                  </a:txBody>
                  <a:tcPr/>
                </a:tc>
                <a:tc>
                  <a:txBody>
                    <a:bodyPr/>
                    <a:lstStyle/>
                    <a:p>
                      <a:r>
                        <a:rPr kumimoji="1" lang="en-US" altLang="ja-JP" sz="1600" dirty="0" smtClean="0"/>
                        <a:t>40</a:t>
                      </a:r>
                      <a:endParaRPr kumimoji="1" lang="ja-JP" altLang="en-US" sz="1600" dirty="0"/>
                    </a:p>
                  </a:txBody>
                  <a:tcPr/>
                </a:tc>
                <a:extLst>
                  <a:ext uri="{0D108BD9-81ED-4DB2-BD59-A6C34878D82A}">
                    <a16:rowId xmlns:a16="http://schemas.microsoft.com/office/drawing/2014/main" val="4124486518"/>
                  </a:ext>
                </a:extLst>
              </a:tr>
              <a:tr h="301015">
                <a:tc>
                  <a:txBody>
                    <a:bodyPr/>
                    <a:lstStyle/>
                    <a:p>
                      <a:r>
                        <a:rPr kumimoji="1" lang="ja-JP" altLang="en-US" sz="1600" dirty="0" smtClean="0"/>
                        <a:t>女</a:t>
                      </a:r>
                      <a:endParaRPr kumimoji="1" lang="en-US" altLang="ja-JP" sz="1600" dirty="0" smtClean="0"/>
                    </a:p>
                  </a:txBody>
                  <a:tcPr/>
                </a:tc>
                <a:tc>
                  <a:txBody>
                    <a:bodyPr/>
                    <a:lstStyle/>
                    <a:p>
                      <a:r>
                        <a:rPr kumimoji="1" lang="en-US" altLang="ja-JP" sz="1600" dirty="0" smtClean="0"/>
                        <a:t>30</a:t>
                      </a:r>
                      <a:endParaRPr kumimoji="1" lang="ja-JP" altLang="en-US" sz="1600" dirty="0"/>
                    </a:p>
                  </a:txBody>
                  <a:tcPr/>
                </a:tc>
                <a:tc>
                  <a:txBody>
                    <a:bodyPr/>
                    <a:lstStyle/>
                    <a:p>
                      <a:r>
                        <a:rPr kumimoji="1" lang="en-US" altLang="ja-JP" sz="1600" dirty="0" smtClean="0"/>
                        <a:t>60</a:t>
                      </a:r>
                      <a:endParaRPr kumimoji="1" lang="ja-JP" altLang="en-US" sz="1600" dirty="0"/>
                    </a:p>
                  </a:txBody>
                  <a:tcPr/>
                </a:tc>
                <a:extLst>
                  <a:ext uri="{0D108BD9-81ED-4DB2-BD59-A6C34878D82A}">
                    <a16:rowId xmlns:a16="http://schemas.microsoft.com/office/drawing/2014/main" val="1279637582"/>
                  </a:ext>
                </a:extLst>
              </a:tr>
            </a:tbl>
          </a:graphicData>
        </a:graphic>
      </p:graphicFrame>
      <p:graphicFrame>
        <p:nvGraphicFramePr>
          <p:cNvPr id="9" name="表 8"/>
          <p:cNvGraphicFramePr>
            <a:graphicFrameLocks noGrp="1"/>
          </p:cNvGraphicFramePr>
          <p:nvPr>
            <p:extLst>
              <p:ext uri="{D42A27DB-BD31-4B8C-83A1-F6EECF244321}">
                <p14:modId xmlns:p14="http://schemas.microsoft.com/office/powerpoint/2010/main" val="417260357"/>
              </p:ext>
            </p:extLst>
          </p:nvPr>
        </p:nvGraphicFramePr>
        <p:xfrm>
          <a:off x="6368715" y="2603130"/>
          <a:ext cx="3757863" cy="1341120"/>
        </p:xfrm>
        <a:graphic>
          <a:graphicData uri="http://schemas.openxmlformats.org/drawingml/2006/table">
            <a:tbl>
              <a:tblPr firstRow="1" firstCol="1" bandCol="1">
                <a:tableStyleId>{93296810-A885-4BE3-A3E7-6D5BEEA58F35}</a:tableStyleId>
              </a:tblPr>
              <a:tblGrid>
                <a:gridCol w="1252621">
                  <a:extLst>
                    <a:ext uri="{9D8B030D-6E8A-4147-A177-3AD203B41FA5}">
                      <a16:colId xmlns:a16="http://schemas.microsoft.com/office/drawing/2014/main" val="1647142791"/>
                    </a:ext>
                  </a:extLst>
                </a:gridCol>
                <a:gridCol w="1252621">
                  <a:extLst>
                    <a:ext uri="{9D8B030D-6E8A-4147-A177-3AD203B41FA5}">
                      <a16:colId xmlns:a16="http://schemas.microsoft.com/office/drawing/2014/main" val="1635292144"/>
                    </a:ext>
                  </a:extLst>
                </a:gridCol>
                <a:gridCol w="1252621">
                  <a:extLst>
                    <a:ext uri="{9D8B030D-6E8A-4147-A177-3AD203B41FA5}">
                      <a16:colId xmlns:a16="http://schemas.microsoft.com/office/drawing/2014/main" val="4067359849"/>
                    </a:ext>
                  </a:extLst>
                </a:gridCol>
              </a:tblGrid>
              <a:tr h="298504">
                <a:tc>
                  <a:txBody>
                    <a:bodyPr/>
                    <a:lstStyle/>
                    <a:p>
                      <a:r>
                        <a:rPr kumimoji="1" lang="ja-JP" altLang="en-US" sz="1600" dirty="0" smtClean="0"/>
                        <a:t>評価</a:t>
                      </a:r>
                      <a:endParaRPr kumimoji="1" lang="en-US" altLang="ja-JP" sz="1600" dirty="0" smtClean="0"/>
                    </a:p>
                  </a:txBody>
                  <a:tcPr/>
                </a:tc>
                <a:tc>
                  <a:txBody>
                    <a:bodyPr/>
                    <a:lstStyle/>
                    <a:p>
                      <a:r>
                        <a:rPr kumimoji="1" lang="ja-JP" altLang="en-US" sz="1600" dirty="0" smtClean="0"/>
                        <a:t>実数（人）</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比率（％）</a:t>
                      </a:r>
                    </a:p>
                  </a:txBody>
                  <a:tcPr/>
                </a:tc>
                <a:extLst>
                  <a:ext uri="{0D108BD9-81ED-4DB2-BD59-A6C34878D82A}">
                    <a16:rowId xmlns:a16="http://schemas.microsoft.com/office/drawing/2014/main" val="3406112696"/>
                  </a:ext>
                </a:extLst>
              </a:tr>
              <a:tr h="298504">
                <a:tc>
                  <a:txBody>
                    <a:bodyPr/>
                    <a:lstStyle/>
                    <a:p>
                      <a:r>
                        <a:rPr kumimoji="1" lang="ja-JP" altLang="en-US" sz="1600" dirty="0" smtClean="0"/>
                        <a:t>良い</a:t>
                      </a:r>
                      <a:endParaRPr kumimoji="1" lang="ja-JP" altLang="en-US" sz="1600" dirty="0"/>
                    </a:p>
                  </a:txBody>
                  <a:tcPr/>
                </a:tc>
                <a:tc>
                  <a:txBody>
                    <a:bodyPr/>
                    <a:lstStyle/>
                    <a:p>
                      <a:r>
                        <a:rPr kumimoji="1" lang="en-US" altLang="ja-JP" sz="1600" dirty="0" smtClean="0"/>
                        <a:t>20</a:t>
                      </a:r>
                      <a:endParaRPr kumimoji="1" lang="ja-JP" altLang="en-US" sz="1600" dirty="0"/>
                    </a:p>
                  </a:txBody>
                  <a:tcPr/>
                </a:tc>
                <a:tc>
                  <a:txBody>
                    <a:bodyPr/>
                    <a:lstStyle/>
                    <a:p>
                      <a:r>
                        <a:rPr kumimoji="1" lang="en-US" altLang="ja-JP" sz="1600" dirty="0" smtClean="0"/>
                        <a:t>40</a:t>
                      </a:r>
                    </a:p>
                  </a:txBody>
                  <a:tcPr/>
                </a:tc>
                <a:extLst>
                  <a:ext uri="{0D108BD9-81ED-4DB2-BD59-A6C34878D82A}">
                    <a16:rowId xmlns:a16="http://schemas.microsoft.com/office/drawing/2014/main" val="116374309"/>
                  </a:ext>
                </a:extLst>
              </a:tr>
              <a:tr h="298504">
                <a:tc>
                  <a:txBody>
                    <a:bodyPr/>
                    <a:lstStyle/>
                    <a:p>
                      <a:r>
                        <a:rPr kumimoji="1" lang="ja-JP" altLang="en-US" sz="1600" dirty="0" smtClean="0"/>
                        <a:t>普通</a:t>
                      </a:r>
                      <a:endParaRPr kumimoji="1" lang="ja-JP" altLang="en-US" sz="1600" dirty="0"/>
                    </a:p>
                  </a:txBody>
                  <a:tcPr/>
                </a:tc>
                <a:tc>
                  <a:txBody>
                    <a:bodyPr/>
                    <a:lstStyle/>
                    <a:p>
                      <a:r>
                        <a:rPr kumimoji="1" lang="en-US" altLang="ja-JP" sz="1600" dirty="0" smtClean="0"/>
                        <a:t>20</a:t>
                      </a:r>
                      <a:endParaRPr kumimoji="1" lang="ja-JP" altLang="en-US" sz="1600" dirty="0"/>
                    </a:p>
                  </a:txBody>
                  <a:tcPr/>
                </a:tc>
                <a:tc>
                  <a:txBody>
                    <a:bodyPr/>
                    <a:lstStyle/>
                    <a:p>
                      <a:r>
                        <a:rPr kumimoji="1" lang="en-US" altLang="ja-JP" sz="1600" dirty="0" smtClean="0"/>
                        <a:t>40</a:t>
                      </a:r>
                      <a:endParaRPr kumimoji="1" lang="ja-JP" altLang="en-US" sz="1600" dirty="0"/>
                    </a:p>
                  </a:txBody>
                  <a:tcPr/>
                </a:tc>
                <a:extLst>
                  <a:ext uri="{0D108BD9-81ED-4DB2-BD59-A6C34878D82A}">
                    <a16:rowId xmlns:a16="http://schemas.microsoft.com/office/drawing/2014/main" val="890637410"/>
                  </a:ext>
                </a:extLst>
              </a:tr>
              <a:tr h="298504">
                <a:tc>
                  <a:txBody>
                    <a:bodyPr/>
                    <a:lstStyle/>
                    <a:p>
                      <a:r>
                        <a:rPr kumimoji="1" lang="ja-JP" altLang="en-US" sz="1600" dirty="0" smtClean="0"/>
                        <a:t>悪い</a:t>
                      </a:r>
                      <a:endParaRPr kumimoji="1" lang="ja-JP" altLang="en-US" sz="1600" dirty="0"/>
                    </a:p>
                  </a:txBody>
                  <a:tcPr/>
                </a:tc>
                <a:tc>
                  <a:txBody>
                    <a:bodyPr/>
                    <a:lstStyle/>
                    <a:p>
                      <a:r>
                        <a:rPr kumimoji="1" lang="en-US" altLang="ja-JP" sz="1600" dirty="0" smtClean="0"/>
                        <a:t>10</a:t>
                      </a:r>
                      <a:endParaRPr kumimoji="1" lang="ja-JP" altLang="en-US" sz="1600" dirty="0"/>
                    </a:p>
                  </a:txBody>
                  <a:tcPr/>
                </a:tc>
                <a:tc>
                  <a:txBody>
                    <a:bodyPr/>
                    <a:lstStyle/>
                    <a:p>
                      <a:r>
                        <a:rPr kumimoji="1" lang="en-US" altLang="ja-JP" sz="1600" dirty="0" smtClean="0"/>
                        <a:t>20</a:t>
                      </a:r>
                      <a:endParaRPr kumimoji="1" lang="ja-JP" altLang="en-US" sz="1600" dirty="0"/>
                    </a:p>
                  </a:txBody>
                  <a:tcPr/>
                </a:tc>
                <a:extLst>
                  <a:ext uri="{0D108BD9-81ED-4DB2-BD59-A6C34878D82A}">
                    <a16:rowId xmlns:a16="http://schemas.microsoft.com/office/drawing/2014/main" val="2298552614"/>
                  </a:ext>
                </a:extLst>
              </a:tr>
            </a:tbl>
          </a:graphicData>
        </a:graphic>
      </p:graphicFrame>
      <p:sp>
        <p:nvSpPr>
          <p:cNvPr id="10" name="下矢印 9"/>
          <p:cNvSpPr/>
          <p:nvPr/>
        </p:nvSpPr>
        <p:spPr>
          <a:xfrm rot="19564058">
            <a:off x="3154313" y="3936612"/>
            <a:ext cx="822175" cy="704719"/>
          </a:xfrm>
          <a:prstGeom prst="downArrow">
            <a:avLst/>
          </a:prstGeom>
          <a:solidFill>
            <a:schemeClr val="accent1">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sp>
        <p:nvSpPr>
          <p:cNvPr id="11" name="下矢印 10"/>
          <p:cNvSpPr/>
          <p:nvPr/>
        </p:nvSpPr>
        <p:spPr>
          <a:xfrm rot="1719222">
            <a:off x="7731574" y="3990402"/>
            <a:ext cx="822175" cy="704719"/>
          </a:xfrm>
          <a:prstGeom prst="downArrow">
            <a:avLst/>
          </a:prstGeom>
          <a:solidFill>
            <a:schemeClr val="accent6">
              <a:lumMod val="60000"/>
              <a:lumOff val="4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094666" y="4306359"/>
            <a:ext cx="1338828" cy="369332"/>
          </a:xfrm>
          <a:prstGeom prst="rect">
            <a:avLst/>
          </a:prstGeom>
          <a:noFill/>
        </p:spPr>
        <p:txBody>
          <a:bodyPr wrap="none" rtlCol="0">
            <a:spAutoFit/>
          </a:bodyPr>
          <a:lstStyle/>
          <a:p>
            <a:r>
              <a:rPr kumimoji="1" lang="ja-JP" altLang="en-US" dirty="0" smtClean="0"/>
              <a:t>クロス集計</a:t>
            </a:r>
            <a:endParaRPr kumimoji="1" lang="ja-JP" altLang="en-US" dirty="0"/>
          </a:p>
        </p:txBody>
      </p:sp>
    </p:spTree>
    <p:extLst>
      <p:ext uri="{BB962C8B-B14F-4D97-AF65-F5344CB8AC3E}">
        <p14:creationId xmlns:p14="http://schemas.microsoft.com/office/powerpoint/2010/main" val="1171067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統計を学ぶ意義、目標（ゴール）について</a:t>
            </a:r>
            <a:endParaRPr kumimoji="1" lang="en-US" altLang="ja-JP" dirty="0" smtClean="0"/>
          </a:p>
          <a:p>
            <a:r>
              <a:rPr kumimoji="1" lang="ja-JP" altLang="en-US" dirty="0" smtClean="0"/>
              <a:t>データの代表値</a:t>
            </a:r>
            <a:endParaRPr kumimoji="1" lang="en-US" altLang="ja-JP" dirty="0" smtClean="0"/>
          </a:p>
          <a:p>
            <a:r>
              <a:rPr kumimoji="1" lang="ja-JP" altLang="en-US" dirty="0" smtClean="0"/>
              <a:t>データの種類</a:t>
            </a:r>
            <a:endParaRPr kumimoji="1" lang="en-US" altLang="ja-JP" dirty="0" smtClean="0"/>
          </a:p>
          <a:p>
            <a:r>
              <a:rPr kumimoji="1" lang="ja-JP" altLang="en-US" dirty="0" smtClean="0"/>
              <a:t>グラフの種類</a:t>
            </a:r>
            <a:endParaRPr kumimoji="1" lang="en-US" altLang="ja-JP" dirty="0" smtClean="0"/>
          </a:p>
          <a:p>
            <a:r>
              <a:rPr lang="ja-JP" altLang="en-US" dirty="0"/>
              <a:t>データ</a:t>
            </a:r>
            <a:r>
              <a:rPr lang="ja-JP" altLang="en-US" dirty="0" smtClean="0"/>
              <a:t>の集計</a:t>
            </a:r>
            <a:r>
              <a:rPr lang="ja-JP" altLang="en-US" dirty="0"/>
              <a:t>・</a:t>
            </a:r>
            <a:r>
              <a:rPr kumimoji="1" lang="ja-JP" altLang="en-US" dirty="0" smtClean="0"/>
              <a:t>散らばり</a:t>
            </a:r>
            <a:endParaRPr kumimoji="1" lang="en-US" altLang="ja-JP" dirty="0" smtClean="0"/>
          </a:p>
          <a:p>
            <a:r>
              <a:rPr kumimoji="1" lang="ja-JP" altLang="en-US" dirty="0" smtClean="0"/>
              <a:t>相関関係</a:t>
            </a:r>
            <a:endParaRPr kumimoji="1" lang="en-US" altLang="ja-JP" dirty="0" smtClean="0"/>
          </a:p>
          <a:p>
            <a:r>
              <a:rPr lang="ja-JP" altLang="en-US" dirty="0"/>
              <a:t>混同行列</a:t>
            </a:r>
            <a:endParaRPr kumimoji="1" lang="ja-JP" altLang="en-US" dirty="0"/>
          </a:p>
        </p:txBody>
      </p:sp>
    </p:spTree>
    <p:extLst>
      <p:ext uri="{BB962C8B-B14F-4D97-AF65-F5344CB8AC3E}">
        <p14:creationId xmlns:p14="http://schemas.microsoft.com/office/powerpoint/2010/main" val="3565005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度数</a:t>
            </a:r>
            <a:r>
              <a:rPr lang="ja-JP" altLang="en-US" b="1" dirty="0" smtClean="0"/>
              <a:t>分布表</a:t>
            </a:r>
            <a:endParaRPr kumimoji="1" lang="ja-JP" altLang="en-US" b="1" dirty="0"/>
          </a:p>
        </p:txBody>
      </p:sp>
      <p:sp>
        <p:nvSpPr>
          <p:cNvPr id="3" name="コンテンツ プレースホルダー 2"/>
          <p:cNvSpPr>
            <a:spLocks noGrp="1"/>
          </p:cNvSpPr>
          <p:nvPr>
            <p:ph idx="1"/>
          </p:nvPr>
        </p:nvSpPr>
        <p:spPr>
          <a:xfrm>
            <a:off x="838200" y="1690688"/>
            <a:ext cx="10515600" cy="4486275"/>
          </a:xfrm>
        </p:spPr>
        <p:txBody>
          <a:bodyPr/>
          <a:lstStyle/>
          <a:p>
            <a:pPr marL="0" indent="0">
              <a:buNone/>
            </a:pPr>
            <a:r>
              <a:rPr lang="ja-JP" altLang="en-US" dirty="0"/>
              <a:t>データを任意の範囲ごとに分割し</a:t>
            </a:r>
            <a:r>
              <a:rPr lang="ja-JP" altLang="en-US" dirty="0" smtClean="0"/>
              <a:t>、</a:t>
            </a:r>
            <a:endParaRPr lang="en-US" altLang="ja-JP" dirty="0" smtClean="0"/>
          </a:p>
          <a:p>
            <a:pPr marL="0" indent="0">
              <a:buNone/>
            </a:pPr>
            <a:r>
              <a:rPr lang="ja-JP" altLang="en-US" dirty="0" smtClean="0"/>
              <a:t>それぞれ</a:t>
            </a:r>
            <a:r>
              <a:rPr lang="ja-JP" altLang="en-US" dirty="0"/>
              <a:t>の範囲内に存在するデータ数を表にまとめたもの</a:t>
            </a:r>
            <a:endParaRPr kumimoji="1" lang="ja-JP" altLang="en-US" dirty="0"/>
          </a:p>
        </p:txBody>
      </p:sp>
      <p:sp>
        <p:nvSpPr>
          <p:cNvPr id="14" name="コンテンツ プレースホルダー 2"/>
          <p:cNvSpPr txBox="1">
            <a:spLocks/>
          </p:cNvSpPr>
          <p:nvPr/>
        </p:nvSpPr>
        <p:spPr>
          <a:xfrm>
            <a:off x="6136105" y="2968208"/>
            <a:ext cx="5828350" cy="361707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smtClean="0"/>
              <a:t>階級</a:t>
            </a:r>
            <a:r>
              <a:rPr lang="ja-JP" altLang="en-US" dirty="0" smtClean="0"/>
              <a:t>：度数を集計するための区間。</a:t>
            </a:r>
            <a:endParaRPr lang="en-US" altLang="ja-JP" dirty="0" smtClean="0"/>
          </a:p>
          <a:p>
            <a:pPr marL="0" indent="0">
              <a:buFont typeface="Arial" panose="020B0604020202020204" pitchFamily="34" charset="0"/>
              <a:buNone/>
            </a:pPr>
            <a:endParaRPr lang="ja-JP" altLang="en-US" dirty="0" smtClean="0"/>
          </a:p>
          <a:p>
            <a:pPr marL="0" indent="0">
              <a:buFont typeface="Arial" panose="020B0604020202020204" pitchFamily="34" charset="0"/>
              <a:buNone/>
            </a:pPr>
            <a:r>
              <a:rPr lang="ja-JP" altLang="en-US" b="1" dirty="0" smtClean="0"/>
              <a:t>階級値</a:t>
            </a:r>
            <a:r>
              <a:rPr lang="ja-JP" altLang="en-US" dirty="0" smtClean="0"/>
              <a:t>：その階級を代表する値、階級の中央値。</a:t>
            </a:r>
          </a:p>
          <a:p>
            <a:endParaRPr lang="ja-JP" altLang="en-US" dirty="0" smtClean="0"/>
          </a:p>
          <a:p>
            <a:pPr marL="0" indent="0">
              <a:buFont typeface="Arial" panose="020B0604020202020204" pitchFamily="34" charset="0"/>
              <a:buNone/>
            </a:pPr>
            <a:r>
              <a:rPr lang="ja-JP" altLang="en-US" b="1" dirty="0" smtClean="0"/>
              <a:t>度数</a:t>
            </a:r>
            <a:r>
              <a:rPr lang="ja-JP" altLang="en-US" dirty="0" smtClean="0"/>
              <a:t>：各階級に含まれるデータ数。</a:t>
            </a:r>
          </a:p>
          <a:p>
            <a:endParaRPr lang="ja-JP" altLang="en-US" dirty="0" smtClean="0"/>
          </a:p>
          <a:p>
            <a:pPr marL="0" indent="0">
              <a:buFont typeface="Arial" panose="020B0604020202020204" pitchFamily="34" charset="0"/>
              <a:buNone/>
            </a:pPr>
            <a:r>
              <a:rPr lang="ja-JP" altLang="en-US" b="1" dirty="0" smtClean="0"/>
              <a:t>相対度数</a:t>
            </a:r>
            <a:r>
              <a:rPr lang="ja-JP" altLang="en-US" dirty="0" smtClean="0"/>
              <a:t>：各階級の度数が全体に占める割合。             </a:t>
            </a:r>
            <a:endParaRPr lang="en-US" altLang="ja-JP" dirty="0" smtClean="0"/>
          </a:p>
          <a:p>
            <a:pPr marL="0" indent="0">
              <a:buFont typeface="Arial" panose="020B0604020202020204" pitchFamily="34" charset="0"/>
              <a:buNone/>
            </a:pPr>
            <a:r>
              <a:rPr lang="ja-JP" altLang="en-US" dirty="0"/>
              <a:t> </a:t>
            </a:r>
            <a:r>
              <a:rPr lang="ja-JP" altLang="en-US" dirty="0" smtClean="0"/>
              <a:t>                 度数</a:t>
            </a:r>
            <a:r>
              <a:rPr lang="en-US" altLang="ja-JP" dirty="0" smtClean="0"/>
              <a:t>÷</a:t>
            </a:r>
            <a:r>
              <a:rPr lang="ja-JP" altLang="en-US" dirty="0" smtClean="0"/>
              <a:t>総データ数。</a:t>
            </a:r>
          </a:p>
          <a:p>
            <a:endParaRPr lang="ja-JP" altLang="en-US" dirty="0" smtClean="0"/>
          </a:p>
          <a:p>
            <a:pPr marL="0" indent="0">
              <a:buFont typeface="Arial" panose="020B0604020202020204" pitchFamily="34" charset="0"/>
              <a:buNone/>
            </a:pPr>
            <a:r>
              <a:rPr lang="ja-JP" altLang="en-US" b="1" dirty="0" smtClean="0"/>
              <a:t>累積相対度数</a:t>
            </a:r>
            <a:r>
              <a:rPr lang="ja-JP" altLang="en-US" dirty="0" smtClean="0"/>
              <a:t>：その階級までの相対度数の全ての和。</a:t>
            </a:r>
            <a:endParaRPr lang="en-US" altLang="ja-JP" dirty="0" smtClean="0"/>
          </a:p>
          <a:p>
            <a:pPr marL="0" indent="0">
              <a:buFont typeface="Arial" panose="020B0604020202020204" pitchFamily="34" charset="0"/>
              <a:buNone/>
            </a:pPr>
            <a:r>
              <a:rPr lang="ja-JP" altLang="en-US" dirty="0"/>
              <a:t> </a:t>
            </a:r>
            <a:r>
              <a:rPr lang="ja-JP" altLang="en-US" dirty="0" smtClean="0"/>
              <a:t>                      （累積和）</a:t>
            </a:r>
            <a:endParaRPr lang="ja-JP" altLang="en-US" dirty="0"/>
          </a:p>
        </p:txBody>
      </p:sp>
      <p:sp>
        <p:nvSpPr>
          <p:cNvPr id="8" name="正方形/長方形 7"/>
          <p:cNvSpPr/>
          <p:nvPr/>
        </p:nvSpPr>
        <p:spPr>
          <a:xfrm>
            <a:off x="838200" y="1690688"/>
            <a:ext cx="10515600" cy="98432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4" name="グループ化 3"/>
          <p:cNvGrpSpPr/>
          <p:nvPr/>
        </p:nvGrpSpPr>
        <p:grpSpPr>
          <a:xfrm>
            <a:off x="838200" y="3417782"/>
            <a:ext cx="5234987" cy="2157921"/>
            <a:chOff x="508087" y="3142565"/>
            <a:chExt cx="5772150" cy="2441160"/>
          </a:xfrm>
        </p:grpSpPr>
        <p:sp>
          <p:nvSpPr>
            <p:cNvPr id="13" name="コンテンツ プレースホルダー 2"/>
            <p:cNvSpPr txBox="1">
              <a:spLocks/>
            </p:cNvSpPr>
            <p:nvPr/>
          </p:nvSpPr>
          <p:spPr>
            <a:xfrm>
              <a:off x="1494403" y="3142565"/>
              <a:ext cx="3656253" cy="33613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smtClean="0"/>
                <a:t>度数分布表</a:t>
              </a:r>
              <a:endParaRPr lang="ja-JP" altLang="en-US" dirty="0"/>
            </a:p>
          </p:txBody>
        </p:sp>
        <p:graphicFrame>
          <p:nvGraphicFramePr>
            <p:cNvPr id="9" name="オブジェクト 8"/>
            <p:cNvGraphicFramePr>
              <a:graphicFrameLocks noChangeAspect="1"/>
            </p:cNvGraphicFramePr>
            <p:nvPr>
              <p:extLst>
                <p:ext uri="{D42A27DB-BD31-4B8C-83A1-F6EECF244321}">
                  <p14:modId xmlns:p14="http://schemas.microsoft.com/office/powerpoint/2010/main" val="4253456622"/>
                </p:ext>
              </p:extLst>
            </p:nvPr>
          </p:nvGraphicFramePr>
          <p:xfrm>
            <a:off x="508087" y="3478700"/>
            <a:ext cx="5772150" cy="2105025"/>
          </p:xfrm>
          <a:graphic>
            <a:graphicData uri="http://schemas.openxmlformats.org/presentationml/2006/ole">
              <mc:AlternateContent xmlns:mc="http://schemas.openxmlformats.org/markup-compatibility/2006">
                <mc:Choice xmlns:v="urn:schemas-microsoft-com:vml" Requires="v">
                  <p:oleObj spid="_x0000_s1090" name="ワークシート" r:id="rId3" imgW="3943218" imgH="1438275" progId="Excel.Sheet.12">
                    <p:embed/>
                  </p:oleObj>
                </mc:Choice>
                <mc:Fallback>
                  <p:oleObj name="ワークシート" r:id="rId3" imgW="3943218" imgH="1438275" progId="Excel.Sheet.12">
                    <p:embed/>
                    <p:pic>
                      <p:nvPicPr>
                        <p:cNvPr id="11" name="オブジェクト 10"/>
                        <p:cNvPicPr/>
                        <p:nvPr/>
                      </p:nvPicPr>
                      <p:blipFill>
                        <a:blip r:embed="rId4"/>
                        <a:stretch>
                          <a:fillRect/>
                        </a:stretch>
                      </p:blipFill>
                      <p:spPr>
                        <a:xfrm>
                          <a:off x="508087" y="3478700"/>
                          <a:ext cx="5772150" cy="2105025"/>
                        </a:xfrm>
                        <a:prstGeom prst="rect">
                          <a:avLst/>
                        </a:prstGeom>
                      </p:spPr>
                    </p:pic>
                  </p:oleObj>
                </mc:Fallback>
              </mc:AlternateContent>
            </a:graphicData>
          </a:graphic>
        </p:graphicFrame>
      </p:grpSp>
    </p:spTree>
    <p:extLst>
      <p:ext uri="{BB962C8B-B14F-4D97-AF65-F5344CB8AC3E}">
        <p14:creationId xmlns:p14="http://schemas.microsoft.com/office/powerpoint/2010/main" val="125949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度数分布表の作り方</a:t>
            </a:r>
            <a:endParaRPr kumimoji="1" lang="ja-JP" altLang="en-US" dirty="0"/>
          </a:p>
        </p:txBody>
      </p:sp>
      <p:grpSp>
        <p:nvGrpSpPr>
          <p:cNvPr id="4" name="グループ化 3"/>
          <p:cNvGrpSpPr/>
          <p:nvPr/>
        </p:nvGrpSpPr>
        <p:grpSpPr>
          <a:xfrm>
            <a:off x="838200" y="1455073"/>
            <a:ext cx="10515600" cy="2616366"/>
            <a:chOff x="838200" y="2782552"/>
            <a:chExt cx="12538167" cy="3844340"/>
          </a:xfrm>
        </p:grpSpPr>
        <p:sp>
          <p:nvSpPr>
            <p:cNvPr id="5" name="右矢印 4"/>
            <p:cNvSpPr/>
            <p:nvPr/>
          </p:nvSpPr>
          <p:spPr>
            <a:xfrm>
              <a:off x="6577550" y="4098455"/>
              <a:ext cx="1059467" cy="1532021"/>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graphicFrame>
          <p:nvGraphicFramePr>
            <p:cNvPr id="6" name="オブジェクト 5"/>
            <p:cNvGraphicFramePr>
              <a:graphicFrameLocks noChangeAspect="1"/>
            </p:cNvGraphicFramePr>
            <p:nvPr>
              <p:extLst>
                <p:ext uri="{D42A27DB-BD31-4B8C-83A1-F6EECF244321}">
                  <p14:modId xmlns:p14="http://schemas.microsoft.com/office/powerpoint/2010/main" val="3463657538"/>
                </p:ext>
              </p:extLst>
            </p:nvPr>
          </p:nvGraphicFramePr>
          <p:xfrm>
            <a:off x="838200" y="2782552"/>
            <a:ext cx="4690357" cy="3394409"/>
          </p:xfrm>
          <a:graphic>
            <a:graphicData uri="http://schemas.openxmlformats.org/presentationml/2006/ole">
              <mc:AlternateContent xmlns:mc="http://schemas.openxmlformats.org/markup-compatibility/2006">
                <mc:Choice xmlns:v="urn:schemas-microsoft-com:vml" Requires="v">
                  <p:oleObj spid="_x0000_s3176" name="ワークシート" r:id="rId3" imgW="8239132" imgH="5962650" progId="Excel.Sheet.12">
                    <p:embed/>
                  </p:oleObj>
                </mc:Choice>
                <mc:Fallback>
                  <p:oleObj name="ワークシート" r:id="rId3" imgW="8239132" imgH="5962650" progId="Excel.Sheet.12">
                    <p:embed/>
                    <p:pic>
                      <p:nvPicPr>
                        <p:cNvPr id="10" name="オブジェクト 9"/>
                        <p:cNvPicPr/>
                        <p:nvPr/>
                      </p:nvPicPr>
                      <p:blipFill>
                        <a:blip r:embed="rId4"/>
                        <a:stretch>
                          <a:fillRect/>
                        </a:stretch>
                      </p:blipFill>
                      <p:spPr>
                        <a:xfrm>
                          <a:off x="838200" y="2782552"/>
                          <a:ext cx="4690357" cy="3394409"/>
                        </a:xfrm>
                        <a:prstGeom prst="rect">
                          <a:avLst/>
                        </a:prstGeom>
                      </p:spPr>
                    </p:pic>
                  </p:oleObj>
                </mc:Fallback>
              </mc:AlternateContent>
            </a:graphicData>
          </a:graphic>
        </p:graphicFrame>
        <p:graphicFrame>
          <p:nvGraphicFramePr>
            <p:cNvPr id="7" name="オブジェクト 6"/>
            <p:cNvGraphicFramePr>
              <a:graphicFrameLocks noChangeAspect="1"/>
            </p:cNvGraphicFramePr>
            <p:nvPr>
              <p:extLst>
                <p:ext uri="{D42A27DB-BD31-4B8C-83A1-F6EECF244321}">
                  <p14:modId xmlns:p14="http://schemas.microsoft.com/office/powerpoint/2010/main" val="1701794882"/>
                </p:ext>
              </p:extLst>
            </p:nvPr>
          </p:nvGraphicFramePr>
          <p:xfrm>
            <a:off x="8686009" y="2782552"/>
            <a:ext cx="4690358" cy="3394409"/>
          </p:xfrm>
          <a:graphic>
            <a:graphicData uri="http://schemas.openxmlformats.org/presentationml/2006/ole">
              <mc:AlternateContent xmlns:mc="http://schemas.openxmlformats.org/markup-compatibility/2006">
                <mc:Choice xmlns:v="urn:schemas-microsoft-com:vml" Requires="v">
                  <p:oleObj spid="_x0000_s3177" name="ワークシート" r:id="rId5" imgW="8239132" imgH="5962650" progId="Excel.Sheet.12">
                    <p:embed/>
                  </p:oleObj>
                </mc:Choice>
                <mc:Fallback>
                  <p:oleObj name="ワークシート" r:id="rId5" imgW="8239132" imgH="5962650" progId="Excel.Sheet.12">
                    <p:embed/>
                    <p:pic>
                      <p:nvPicPr>
                        <p:cNvPr id="16" name="オブジェクト 15"/>
                        <p:cNvPicPr/>
                        <p:nvPr/>
                      </p:nvPicPr>
                      <p:blipFill>
                        <a:blip r:embed="rId6"/>
                        <a:stretch>
                          <a:fillRect/>
                        </a:stretch>
                      </p:blipFill>
                      <p:spPr>
                        <a:xfrm>
                          <a:off x="8686009" y="2782552"/>
                          <a:ext cx="4690358" cy="3394409"/>
                        </a:xfrm>
                        <a:prstGeom prst="rect">
                          <a:avLst/>
                        </a:prstGeom>
                      </p:spPr>
                    </p:pic>
                  </p:oleObj>
                </mc:Fallback>
              </mc:AlternateContent>
            </a:graphicData>
          </a:graphic>
        </p:graphicFrame>
        <p:sp>
          <p:nvSpPr>
            <p:cNvPr id="8" name="コンテンツ プレースホルダー 2"/>
            <p:cNvSpPr txBox="1">
              <a:spLocks/>
            </p:cNvSpPr>
            <p:nvPr/>
          </p:nvSpPr>
          <p:spPr>
            <a:xfrm>
              <a:off x="838200" y="6176961"/>
              <a:ext cx="4778827" cy="44993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2000" dirty="0" smtClean="0"/>
                <a:t>元データ</a:t>
              </a:r>
              <a:endParaRPr lang="ja-JP" altLang="en-US" sz="2000" dirty="0"/>
            </a:p>
          </p:txBody>
        </p:sp>
        <p:sp>
          <p:nvSpPr>
            <p:cNvPr id="9" name="コンテンツ プレースホルダー 2"/>
            <p:cNvSpPr txBox="1">
              <a:spLocks/>
            </p:cNvSpPr>
            <p:nvPr/>
          </p:nvSpPr>
          <p:spPr>
            <a:xfrm>
              <a:off x="5528557" y="3128751"/>
              <a:ext cx="3418722" cy="106719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smtClean="0"/>
                <a:t>小さい順に並べ替え、</a:t>
              </a:r>
              <a:endParaRPr lang="en-US" altLang="ja-JP" dirty="0" smtClean="0"/>
            </a:p>
            <a:p>
              <a:pPr marL="0" indent="0" algn="ctr">
                <a:buNone/>
              </a:pPr>
              <a:r>
                <a:rPr lang="ja-JP" altLang="en-US" dirty="0"/>
                <a:t>階級ごと</a:t>
              </a:r>
              <a:r>
                <a:rPr lang="ja-JP" altLang="en-US" dirty="0" smtClean="0"/>
                <a:t>に区切る</a:t>
              </a:r>
              <a:endParaRPr lang="en-US" altLang="ja-JP" dirty="0" smtClean="0"/>
            </a:p>
          </p:txBody>
        </p:sp>
      </p:grpSp>
      <p:grpSp>
        <p:nvGrpSpPr>
          <p:cNvPr id="10" name="グループ化 9"/>
          <p:cNvGrpSpPr/>
          <p:nvPr/>
        </p:nvGrpSpPr>
        <p:grpSpPr>
          <a:xfrm>
            <a:off x="2705856" y="4281281"/>
            <a:ext cx="9307196" cy="2248928"/>
            <a:chOff x="4899225" y="1602762"/>
            <a:chExt cx="9307196" cy="2248928"/>
          </a:xfrm>
        </p:grpSpPr>
        <p:graphicFrame>
          <p:nvGraphicFramePr>
            <p:cNvPr id="11" name="オブジェクト 10"/>
            <p:cNvGraphicFramePr>
              <a:graphicFrameLocks noChangeAspect="1"/>
            </p:cNvGraphicFramePr>
            <p:nvPr>
              <p:extLst>
                <p:ext uri="{D42A27DB-BD31-4B8C-83A1-F6EECF244321}">
                  <p14:modId xmlns:p14="http://schemas.microsoft.com/office/powerpoint/2010/main" val="694935263"/>
                </p:ext>
              </p:extLst>
            </p:nvPr>
          </p:nvGraphicFramePr>
          <p:xfrm>
            <a:off x="4899225" y="1746665"/>
            <a:ext cx="5772150" cy="2105025"/>
          </p:xfrm>
          <a:graphic>
            <a:graphicData uri="http://schemas.openxmlformats.org/presentationml/2006/ole">
              <mc:AlternateContent xmlns:mc="http://schemas.openxmlformats.org/markup-compatibility/2006">
                <mc:Choice xmlns:v="urn:schemas-microsoft-com:vml" Requires="v">
                  <p:oleObj spid="_x0000_s3178" name="ワークシート" r:id="rId7" imgW="3943218" imgH="1438275" progId="Excel.Sheet.12">
                    <p:embed/>
                  </p:oleObj>
                </mc:Choice>
                <mc:Fallback>
                  <p:oleObj name="ワークシート" r:id="rId7" imgW="3943218" imgH="1438275" progId="Excel.Sheet.12">
                    <p:embed/>
                    <p:pic>
                      <p:nvPicPr>
                        <p:cNvPr id="5" name="オブジェクト 4"/>
                        <p:cNvPicPr/>
                        <p:nvPr/>
                      </p:nvPicPr>
                      <p:blipFill>
                        <a:blip r:embed="rId8"/>
                        <a:stretch>
                          <a:fillRect/>
                        </a:stretch>
                      </p:blipFill>
                      <p:spPr>
                        <a:xfrm>
                          <a:off x="4899225" y="1746665"/>
                          <a:ext cx="5772150" cy="2105025"/>
                        </a:xfrm>
                        <a:prstGeom prst="rect">
                          <a:avLst/>
                        </a:prstGeom>
                      </p:spPr>
                    </p:pic>
                  </p:oleObj>
                </mc:Fallback>
              </mc:AlternateContent>
            </a:graphicData>
          </a:graphic>
        </p:graphicFrame>
        <p:sp>
          <p:nvSpPr>
            <p:cNvPr id="12" name="コンテンツ プレースホルダー 2"/>
            <p:cNvSpPr txBox="1">
              <a:spLocks/>
            </p:cNvSpPr>
            <p:nvPr/>
          </p:nvSpPr>
          <p:spPr>
            <a:xfrm>
              <a:off x="10550168" y="1602762"/>
              <a:ext cx="3656253" cy="33613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smtClean="0"/>
                <a:t>各項目を計算</a:t>
              </a:r>
              <a:endParaRPr lang="ja-JP" altLang="en-US" dirty="0"/>
            </a:p>
          </p:txBody>
        </p:sp>
      </p:grpSp>
      <p:sp>
        <p:nvSpPr>
          <p:cNvPr id="13" name="右矢印 12"/>
          <p:cNvSpPr/>
          <p:nvPr/>
        </p:nvSpPr>
        <p:spPr>
          <a:xfrm rot="7900629">
            <a:off x="8431651" y="3759953"/>
            <a:ext cx="888561" cy="1042657"/>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0793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ヒストグラム</a:t>
            </a:r>
            <a:endParaRPr kumimoji="1" lang="ja-JP" altLang="en-US" b="1" dirty="0"/>
          </a:p>
        </p:txBody>
      </p:sp>
      <p:sp>
        <p:nvSpPr>
          <p:cNvPr id="3" name="コンテンツ プレースホルダー 2"/>
          <p:cNvSpPr>
            <a:spLocks noGrp="1"/>
          </p:cNvSpPr>
          <p:nvPr>
            <p:ph idx="1"/>
          </p:nvPr>
        </p:nvSpPr>
        <p:spPr>
          <a:xfrm>
            <a:off x="838200" y="1825624"/>
            <a:ext cx="5905500" cy="4479926"/>
          </a:xfrm>
        </p:spPr>
        <p:txBody>
          <a:bodyPr>
            <a:normAutofit fontScale="70000" lnSpcReduction="20000"/>
          </a:bodyPr>
          <a:lstStyle/>
          <a:p>
            <a:pPr>
              <a:lnSpc>
                <a:spcPct val="120000"/>
              </a:lnSpc>
            </a:pPr>
            <a:r>
              <a:rPr lang="ja-JP" altLang="en-US" dirty="0" smtClean="0"/>
              <a:t>縦軸に度数、横軸に階級または階級値をとり、各区間</a:t>
            </a:r>
            <a:r>
              <a:rPr lang="ja-JP" altLang="en-US" dirty="0"/>
              <a:t>の個数や数値のばらつき</a:t>
            </a:r>
            <a:r>
              <a:rPr lang="ja-JP" altLang="en-US" dirty="0" smtClean="0"/>
              <a:t>を表現</a:t>
            </a:r>
            <a:r>
              <a:rPr lang="ja-JP" altLang="en-US" dirty="0"/>
              <a:t>する</a:t>
            </a:r>
            <a:r>
              <a:rPr lang="ja-JP" altLang="en-US" dirty="0" smtClean="0"/>
              <a:t>グラフ。</a:t>
            </a:r>
            <a:endParaRPr lang="en-US" altLang="ja-JP" dirty="0" smtClean="0"/>
          </a:p>
          <a:p>
            <a:pPr>
              <a:lnSpc>
                <a:spcPct val="120000"/>
              </a:lnSpc>
            </a:pPr>
            <a:r>
              <a:rPr lang="ja-JP" altLang="en-US" dirty="0" smtClean="0"/>
              <a:t>分布の可視化に適している。</a:t>
            </a:r>
            <a:endParaRPr lang="en-US" altLang="ja-JP" dirty="0" smtClean="0"/>
          </a:p>
          <a:p>
            <a:pPr>
              <a:lnSpc>
                <a:spcPct val="120000"/>
              </a:lnSpc>
            </a:pPr>
            <a:endParaRPr lang="en-US" altLang="ja-JP" dirty="0" smtClean="0"/>
          </a:p>
          <a:p>
            <a:pPr>
              <a:lnSpc>
                <a:spcPct val="120000"/>
              </a:lnSpc>
            </a:pPr>
            <a:r>
              <a:rPr lang="ja-JP" altLang="en-US" dirty="0"/>
              <a:t>ヒストグラムで</a:t>
            </a:r>
            <a:r>
              <a:rPr lang="ja-JP" altLang="en-US" dirty="0" smtClean="0"/>
              <a:t>は横軸</a:t>
            </a:r>
            <a:r>
              <a:rPr lang="ja-JP" altLang="en-US" dirty="0"/>
              <a:t>の階級に連続した順番が</a:t>
            </a:r>
            <a:r>
              <a:rPr lang="ja-JP" altLang="en-US" dirty="0" smtClean="0"/>
              <a:t>あり、一つ</a:t>
            </a:r>
            <a:r>
              <a:rPr lang="ja-JP" altLang="en-US" dirty="0"/>
              <a:t>の連続したデータの度数の分布を伝える</a:t>
            </a:r>
            <a:r>
              <a:rPr lang="ja-JP" altLang="en-US" dirty="0" smtClean="0"/>
              <a:t>ツール。</a:t>
            </a:r>
            <a:endParaRPr lang="ja-JP" altLang="en-US" dirty="0"/>
          </a:p>
          <a:p>
            <a:pPr>
              <a:lnSpc>
                <a:spcPct val="120000"/>
              </a:lnSpc>
            </a:pPr>
            <a:r>
              <a:rPr lang="ja-JP" altLang="en-US" dirty="0" smtClean="0"/>
              <a:t>棒グラフと似ているが、一つ</a:t>
            </a:r>
            <a:r>
              <a:rPr lang="ja-JP" altLang="en-US" dirty="0"/>
              <a:t>ひとつの棒グラフが表す内容はそれぞれ独立した意味を</a:t>
            </a:r>
            <a:r>
              <a:rPr lang="ja-JP" altLang="en-US" dirty="0" smtClean="0"/>
              <a:t>持っており、こちらは対等</a:t>
            </a:r>
            <a:r>
              <a:rPr lang="ja-JP" altLang="en-US" dirty="0"/>
              <a:t>な</a:t>
            </a:r>
            <a:r>
              <a:rPr lang="ja-JP" altLang="en-US" dirty="0" smtClean="0"/>
              <a:t>関係</a:t>
            </a:r>
            <a:r>
              <a:rPr lang="ja-JP" altLang="en-US" dirty="0"/>
              <a:t>で</a:t>
            </a:r>
            <a:r>
              <a:rPr lang="ja-JP" altLang="en-US" dirty="0" smtClean="0"/>
              <a:t>比較</a:t>
            </a:r>
            <a:r>
              <a:rPr lang="ja-JP" altLang="en-US" dirty="0"/>
              <a:t>・対象するために</a:t>
            </a:r>
            <a:r>
              <a:rPr lang="ja-JP" altLang="en-US" dirty="0" smtClean="0"/>
              <a:t>用いられる。</a:t>
            </a:r>
            <a:endParaRPr lang="en-US" altLang="ja-JP" dirty="0" smtClean="0"/>
          </a:p>
        </p:txBody>
      </p:sp>
      <p:sp>
        <p:nvSpPr>
          <p:cNvPr id="9" name="コンテンツ プレースホルダー 2"/>
          <p:cNvSpPr txBox="1">
            <a:spLocks/>
          </p:cNvSpPr>
          <p:nvPr/>
        </p:nvSpPr>
        <p:spPr>
          <a:xfrm>
            <a:off x="7307180" y="4908820"/>
            <a:ext cx="5734051" cy="1038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縦軸：度数</a:t>
            </a:r>
            <a:endParaRPr lang="en-US" altLang="ja-JP" sz="2000" dirty="0" smtClean="0"/>
          </a:p>
          <a:p>
            <a:pPr marL="0" indent="0">
              <a:buFont typeface="Arial" panose="020B0604020202020204" pitchFamily="34" charset="0"/>
              <a:buNone/>
            </a:pPr>
            <a:r>
              <a:rPr lang="ja-JP" altLang="en-US" sz="2000" dirty="0" smtClean="0"/>
              <a:t>横軸：階級または階級値</a:t>
            </a:r>
            <a:endParaRPr lang="ja-JP" altLang="en-US" sz="2000" dirty="0"/>
          </a:p>
        </p:txBody>
      </p:sp>
      <p:graphicFrame>
        <p:nvGraphicFramePr>
          <p:cNvPr id="10" name="グラフ 9"/>
          <p:cNvGraphicFramePr>
            <a:graphicFrameLocks/>
          </p:cNvGraphicFramePr>
          <p:nvPr>
            <p:extLst>
              <p:ext uri="{D42A27DB-BD31-4B8C-83A1-F6EECF244321}">
                <p14:modId xmlns:p14="http://schemas.microsoft.com/office/powerpoint/2010/main" val="1637422518"/>
              </p:ext>
            </p:extLst>
          </p:nvPr>
        </p:nvGraphicFramePr>
        <p:xfrm>
          <a:off x="6890084" y="1564856"/>
          <a:ext cx="4705350" cy="273367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98793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4000" dirty="0" smtClean="0"/>
              <a:t>ヒストグラムと他のグラフとの違い</a:t>
            </a:r>
            <a:endParaRPr kumimoji="1" lang="ja-JP" altLang="en-US" sz="4000" dirty="0"/>
          </a:p>
        </p:txBody>
      </p:sp>
      <p:sp>
        <p:nvSpPr>
          <p:cNvPr id="3" name="コンテンツ プレースホルダー 2"/>
          <p:cNvSpPr>
            <a:spLocks noGrp="1"/>
          </p:cNvSpPr>
          <p:nvPr>
            <p:ph idx="1"/>
          </p:nvPr>
        </p:nvSpPr>
        <p:spPr>
          <a:xfrm>
            <a:off x="838200" y="1690688"/>
            <a:ext cx="10515600" cy="1883692"/>
          </a:xfrm>
          <a:ln w="12700">
            <a:noFill/>
          </a:ln>
        </p:spPr>
        <p:txBody>
          <a:bodyPr anchor="ctr">
            <a:normAutofit/>
          </a:bodyPr>
          <a:lstStyle/>
          <a:p>
            <a:r>
              <a:rPr kumimoji="1" lang="ja-JP" altLang="en-US" sz="2400" dirty="0" smtClean="0"/>
              <a:t>棒グラフや折れ線グラフ等、ヒストグラム以外のグラフでは縦軸と横軸に</a:t>
            </a:r>
            <a:r>
              <a:rPr kumimoji="1" lang="en-US" altLang="ja-JP" sz="2400" dirty="0" smtClean="0"/>
              <a:t>2</a:t>
            </a:r>
            <a:r>
              <a:rPr lang="ja-JP" altLang="en-US" sz="2400" dirty="0"/>
              <a:t>種類</a:t>
            </a:r>
            <a:r>
              <a:rPr kumimoji="1" lang="ja-JP" altLang="en-US" sz="2400" dirty="0" smtClean="0"/>
              <a:t>のデータを用いる。</a:t>
            </a:r>
            <a:endParaRPr kumimoji="1" lang="en-US" altLang="ja-JP" sz="2400" dirty="0" smtClean="0"/>
          </a:p>
          <a:p>
            <a:r>
              <a:rPr lang="ja-JP" altLang="en-US" sz="2400" dirty="0"/>
              <a:t>一方</a:t>
            </a:r>
            <a:r>
              <a:rPr lang="ja-JP" altLang="en-US" sz="2400" dirty="0" smtClean="0"/>
              <a:t>でヒストグラム</a:t>
            </a:r>
            <a:r>
              <a:rPr lang="ja-JP" altLang="en-US" sz="2400" dirty="0"/>
              <a:t>では、</a:t>
            </a:r>
            <a:r>
              <a:rPr kumimoji="1" lang="ja-JP" altLang="en-US" sz="2400" dirty="0" smtClean="0"/>
              <a:t>縦軸に取る度数も横軸に取る階級または階級値も、先述の通り横軸に取ったデータをもとに算出されるため、用いるデータは</a:t>
            </a:r>
            <a:r>
              <a:rPr kumimoji="1" lang="en-US" altLang="ja-JP" sz="2400" dirty="0" smtClean="0"/>
              <a:t>1</a:t>
            </a:r>
            <a:r>
              <a:rPr kumimoji="1" lang="ja-JP" altLang="en-US" sz="2400" dirty="0" smtClean="0"/>
              <a:t>種類のみとなる。</a:t>
            </a:r>
            <a:endParaRPr kumimoji="1" lang="ja-JP" altLang="en-US" sz="2400" dirty="0"/>
          </a:p>
        </p:txBody>
      </p:sp>
      <p:grpSp>
        <p:nvGrpSpPr>
          <p:cNvPr id="6" name="グループ化 5"/>
          <p:cNvGrpSpPr/>
          <p:nvPr/>
        </p:nvGrpSpPr>
        <p:grpSpPr>
          <a:xfrm>
            <a:off x="1363579" y="3681664"/>
            <a:ext cx="4251158" cy="2712620"/>
            <a:chOff x="1050758" y="4415589"/>
            <a:chExt cx="4459705" cy="1102893"/>
          </a:xfrm>
        </p:grpSpPr>
        <p:sp>
          <p:nvSpPr>
            <p:cNvPr id="4" name="正方形/長方形 3"/>
            <p:cNvSpPr/>
            <p:nvPr/>
          </p:nvSpPr>
          <p:spPr>
            <a:xfrm>
              <a:off x="1050758" y="4530353"/>
              <a:ext cx="4459705" cy="988129"/>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en-US" altLang="ja-JP" sz="2000" dirty="0" smtClean="0"/>
            </a:p>
            <a:p>
              <a:pPr algn="ctr"/>
              <a:r>
                <a:rPr kumimoji="1" lang="ja-JP" altLang="en-US" sz="2000" dirty="0" smtClean="0"/>
                <a:t>縦軸：売上額</a:t>
              </a:r>
              <a:endParaRPr kumimoji="1" lang="en-US" altLang="ja-JP" sz="2000" dirty="0" smtClean="0"/>
            </a:p>
            <a:p>
              <a:pPr algn="ctr"/>
              <a:r>
                <a:rPr lang="ja-JP" altLang="en-US" sz="2000" dirty="0" smtClean="0"/>
                <a:t>横軸：都道府県名</a:t>
              </a:r>
              <a:endParaRPr lang="en-US" altLang="ja-JP" sz="2000" dirty="0" smtClean="0"/>
            </a:p>
            <a:p>
              <a:pPr algn="ctr"/>
              <a:endParaRPr kumimoji="1" lang="en-US" altLang="ja-JP" sz="2000" dirty="0"/>
            </a:p>
            <a:p>
              <a:pPr algn="ctr"/>
              <a:r>
                <a:rPr lang="en-US" altLang="ja-JP" sz="2000" dirty="0" smtClean="0"/>
                <a:t>【</a:t>
              </a:r>
              <a:r>
                <a:rPr lang="ja-JP" altLang="en-US" sz="2000" dirty="0" smtClean="0"/>
                <a:t>使うデータ</a:t>
              </a:r>
              <a:r>
                <a:rPr lang="en-US" altLang="ja-JP" sz="2000" dirty="0" smtClean="0"/>
                <a:t>】</a:t>
              </a:r>
            </a:p>
            <a:p>
              <a:pPr algn="ctr"/>
              <a:r>
                <a:rPr kumimoji="1" lang="ja-JP" altLang="en-US" sz="2000" dirty="0" smtClean="0"/>
                <a:t>・売上額のデータ</a:t>
              </a:r>
              <a:r>
                <a:rPr lang="ja-JP" altLang="en-US" sz="2000" dirty="0"/>
                <a:t>（量的変数</a:t>
              </a:r>
              <a:r>
                <a:rPr lang="ja-JP" altLang="en-US" sz="2000" dirty="0" smtClean="0"/>
                <a:t>）</a:t>
              </a:r>
              <a:endParaRPr lang="en-US" altLang="ja-JP" sz="2000" dirty="0"/>
            </a:p>
            <a:p>
              <a:pPr algn="ctr"/>
              <a:r>
                <a:rPr lang="ja-JP" altLang="en-US" sz="2000" dirty="0" smtClean="0"/>
                <a:t>・都道府県のデータ</a:t>
              </a:r>
              <a:r>
                <a:rPr lang="ja-JP" altLang="en-US" sz="2000" dirty="0"/>
                <a:t>（質的変数</a:t>
              </a:r>
              <a:r>
                <a:rPr lang="ja-JP" altLang="en-US" sz="2000" dirty="0" smtClean="0"/>
                <a:t>）</a:t>
              </a:r>
              <a:endParaRPr lang="en-US" altLang="ja-JP" sz="2000" dirty="0"/>
            </a:p>
          </p:txBody>
        </p:sp>
        <p:sp>
          <p:nvSpPr>
            <p:cNvPr id="5" name="角丸四角形 4"/>
            <p:cNvSpPr/>
            <p:nvPr/>
          </p:nvSpPr>
          <p:spPr>
            <a:xfrm>
              <a:off x="1231230" y="4415589"/>
              <a:ext cx="1941095" cy="2509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棒</a:t>
              </a:r>
              <a:r>
                <a:rPr kumimoji="1" lang="ja-JP" altLang="en-US" sz="2400" b="1" dirty="0" smtClean="0"/>
                <a:t>グラフ</a:t>
              </a:r>
              <a:endParaRPr kumimoji="1" lang="ja-JP" altLang="en-US" sz="2400" b="1" dirty="0"/>
            </a:p>
          </p:txBody>
        </p:sp>
      </p:grpSp>
      <p:grpSp>
        <p:nvGrpSpPr>
          <p:cNvPr id="7" name="グループ化 6"/>
          <p:cNvGrpSpPr/>
          <p:nvPr/>
        </p:nvGrpSpPr>
        <p:grpSpPr>
          <a:xfrm>
            <a:off x="5799430" y="3681664"/>
            <a:ext cx="4804402" cy="2712619"/>
            <a:chOff x="1106906" y="4509252"/>
            <a:chExt cx="4688193" cy="2273969"/>
          </a:xfrm>
        </p:grpSpPr>
        <p:sp>
          <p:nvSpPr>
            <p:cNvPr id="8" name="正方形/長方形 7"/>
            <p:cNvSpPr/>
            <p:nvPr/>
          </p:nvSpPr>
          <p:spPr>
            <a:xfrm>
              <a:off x="1106906" y="4745875"/>
              <a:ext cx="4688193" cy="2037346"/>
            </a:xfrm>
            <a:prstGeom prst="rect">
              <a:avLst/>
            </a:prstGeom>
          </p:spPr>
          <p:style>
            <a:lnRef idx="2">
              <a:schemeClr val="accent1"/>
            </a:lnRef>
            <a:fillRef idx="1">
              <a:schemeClr val="lt1"/>
            </a:fillRef>
            <a:effectRef idx="0">
              <a:schemeClr val="accent1"/>
            </a:effectRef>
            <a:fontRef idx="minor">
              <a:schemeClr val="dk1"/>
            </a:fontRef>
          </p:style>
          <p:txBody>
            <a:bodyPr rtlCol="0" anchor="b"/>
            <a:lstStyle/>
            <a:p>
              <a:pPr algn="ctr"/>
              <a:endParaRPr kumimoji="1" lang="en-US" altLang="ja-JP" sz="2000" dirty="0" smtClean="0"/>
            </a:p>
            <a:p>
              <a:pPr algn="ctr"/>
              <a:r>
                <a:rPr kumimoji="1" lang="ja-JP" altLang="en-US" sz="2000" dirty="0" smtClean="0"/>
                <a:t>縦軸：度数（スコアのデータから算出）</a:t>
              </a:r>
              <a:endParaRPr kumimoji="1" lang="en-US" altLang="ja-JP" sz="2000" dirty="0" smtClean="0"/>
            </a:p>
            <a:p>
              <a:pPr algn="ctr"/>
              <a:r>
                <a:rPr lang="ja-JP" altLang="en-US" sz="2000" dirty="0" smtClean="0"/>
                <a:t>横軸：階級</a:t>
              </a:r>
              <a:r>
                <a:rPr lang="ja-JP" altLang="en-US" sz="2000" dirty="0">
                  <a:sym typeface="Wingdings" panose="05000000000000000000" pitchFamily="2" charset="2"/>
                </a:rPr>
                <a:t>（</a:t>
              </a:r>
              <a:r>
                <a:rPr lang="ja-JP" altLang="en-US" sz="2000" dirty="0" smtClean="0">
                  <a:sym typeface="Wingdings" panose="05000000000000000000" pitchFamily="2" charset="2"/>
                </a:rPr>
                <a:t>スコアのデータから算出）</a:t>
              </a:r>
              <a:endParaRPr kumimoji="1" lang="en-US" altLang="ja-JP" sz="2000" dirty="0" smtClean="0"/>
            </a:p>
            <a:p>
              <a:pPr algn="ctr"/>
              <a:endParaRPr kumimoji="1" lang="en-US" altLang="ja-JP" sz="2000" dirty="0" smtClean="0"/>
            </a:p>
            <a:p>
              <a:pPr algn="ctr"/>
              <a:r>
                <a:rPr kumimoji="1" lang="en-US" altLang="ja-JP" sz="2000" dirty="0" smtClean="0"/>
                <a:t>【</a:t>
              </a:r>
              <a:r>
                <a:rPr kumimoji="1" lang="ja-JP" altLang="en-US" sz="2000" dirty="0" smtClean="0"/>
                <a:t>使うデータ</a:t>
              </a:r>
              <a:r>
                <a:rPr kumimoji="1" lang="en-US" altLang="ja-JP" sz="2000" dirty="0" smtClean="0"/>
                <a:t>】</a:t>
              </a:r>
              <a:endParaRPr kumimoji="1" lang="en-US" altLang="ja-JP" sz="2000" dirty="0"/>
            </a:p>
            <a:p>
              <a:pPr algn="ctr"/>
              <a:r>
                <a:rPr lang="ja-JP" altLang="en-US" sz="2000" dirty="0"/>
                <a:t>・</a:t>
              </a:r>
              <a:r>
                <a:rPr lang="ja-JP" altLang="en-US" sz="2000" dirty="0" smtClean="0"/>
                <a:t>スコアのデータ（量的変数）</a:t>
              </a:r>
              <a:endParaRPr lang="en-US" altLang="ja-JP" sz="2000" dirty="0"/>
            </a:p>
            <a:p>
              <a:pPr algn="ctr"/>
              <a:endParaRPr lang="en-US" altLang="ja-JP" sz="2000" dirty="0"/>
            </a:p>
          </p:txBody>
        </p:sp>
        <p:sp>
          <p:nvSpPr>
            <p:cNvPr id="9" name="角丸四角形 8"/>
            <p:cNvSpPr/>
            <p:nvPr/>
          </p:nvSpPr>
          <p:spPr>
            <a:xfrm>
              <a:off x="1275347" y="4509252"/>
              <a:ext cx="2077453" cy="517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ヒストグラム</a:t>
              </a:r>
              <a:endParaRPr kumimoji="1" lang="ja-JP" altLang="en-US" sz="2400" b="1" dirty="0"/>
            </a:p>
          </p:txBody>
        </p:sp>
      </p:grpSp>
      <p:grpSp>
        <p:nvGrpSpPr>
          <p:cNvPr id="12" name="グループ化 11"/>
          <p:cNvGrpSpPr/>
          <p:nvPr/>
        </p:nvGrpSpPr>
        <p:grpSpPr>
          <a:xfrm>
            <a:off x="335182" y="4354038"/>
            <a:ext cx="1613934" cy="1348930"/>
            <a:chOff x="4321525" y="4138526"/>
            <a:chExt cx="1481707" cy="1237084"/>
          </a:xfrm>
        </p:grpSpPr>
        <p:sp>
          <p:nvSpPr>
            <p:cNvPr id="11" name="正方形/長方形 10"/>
            <p:cNvSpPr/>
            <p:nvPr/>
          </p:nvSpPr>
          <p:spPr>
            <a:xfrm>
              <a:off x="4321526" y="4138526"/>
              <a:ext cx="1481706" cy="1237084"/>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0" name="図 9"/>
            <p:cNvPicPr>
              <a:picLocks noChangeAspect="1"/>
            </p:cNvPicPr>
            <p:nvPr/>
          </p:nvPicPr>
          <p:blipFill>
            <a:blip r:embed="rId2"/>
            <a:stretch>
              <a:fillRect/>
            </a:stretch>
          </p:blipFill>
          <p:spPr>
            <a:xfrm>
              <a:off x="4321525" y="4138526"/>
              <a:ext cx="1481706" cy="1237084"/>
            </a:xfrm>
            <a:prstGeom prst="rect">
              <a:avLst/>
            </a:prstGeom>
            <a:ln>
              <a:solidFill>
                <a:schemeClr val="accent1"/>
              </a:solidFill>
            </a:ln>
          </p:spPr>
        </p:pic>
      </p:grpSp>
      <p:grpSp>
        <p:nvGrpSpPr>
          <p:cNvPr id="15" name="グループ化 14"/>
          <p:cNvGrpSpPr/>
          <p:nvPr/>
        </p:nvGrpSpPr>
        <p:grpSpPr>
          <a:xfrm>
            <a:off x="9880433" y="5125453"/>
            <a:ext cx="1958641" cy="1190627"/>
            <a:chOff x="6332873" y="2381109"/>
            <a:chExt cx="4706520" cy="2731246"/>
          </a:xfrm>
        </p:grpSpPr>
        <p:sp>
          <p:nvSpPr>
            <p:cNvPr id="13" name="正方形/長方形 12"/>
            <p:cNvSpPr/>
            <p:nvPr/>
          </p:nvSpPr>
          <p:spPr>
            <a:xfrm>
              <a:off x="6332873" y="2381110"/>
              <a:ext cx="4706520" cy="2731245"/>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14" name="図 13"/>
            <p:cNvPicPr>
              <a:picLocks noChangeAspect="1"/>
            </p:cNvPicPr>
            <p:nvPr/>
          </p:nvPicPr>
          <p:blipFill>
            <a:blip r:embed="rId3"/>
            <a:stretch>
              <a:fillRect/>
            </a:stretch>
          </p:blipFill>
          <p:spPr>
            <a:xfrm>
              <a:off x="6332873" y="2381109"/>
              <a:ext cx="4706520" cy="2731245"/>
            </a:xfrm>
            <a:prstGeom prst="rect">
              <a:avLst/>
            </a:prstGeom>
          </p:spPr>
        </p:pic>
      </p:grpSp>
    </p:spTree>
    <p:extLst>
      <p:ext uri="{BB962C8B-B14F-4D97-AF65-F5344CB8AC3E}">
        <p14:creationId xmlns:p14="http://schemas.microsoft.com/office/powerpoint/2010/main" val="3822549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ヒストグラムの階級分けについて</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mc:AlternateContent xmlns:mc="http://schemas.openxmlformats.org/markup-compatibility/2006" xmlns:cx1="http://schemas.microsoft.com/office/drawing/2015/9/8/chartex">
        <mc:Choice Requires="cx1">
          <p:graphicFrame>
            <p:nvGraphicFramePr>
              <p:cNvPr id="4" name="グラフ 3"/>
              <p:cNvGraphicFramePr/>
              <p:nvPr>
                <p:extLst>
                  <p:ext uri="{D42A27DB-BD31-4B8C-83A1-F6EECF244321}">
                    <p14:modId xmlns:p14="http://schemas.microsoft.com/office/powerpoint/2010/main" val="1223440060"/>
                  </p:ext>
                </p:extLst>
              </p:nvPr>
            </p:nvGraphicFramePr>
            <p:xfrm>
              <a:off x="1314450" y="2371725"/>
              <a:ext cx="4572000" cy="27432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グラフ 3"/>
              <p:cNvPicPr>
                <a:picLocks noGrp="1" noRot="1" noChangeAspect="1" noMove="1" noResize="1" noEditPoints="1" noAdjustHandles="1" noChangeArrowheads="1" noChangeShapeType="1"/>
              </p:cNvPicPr>
              <p:nvPr/>
            </p:nvPicPr>
            <p:blipFill>
              <a:blip r:embed="rId3"/>
              <a:stretch>
                <a:fillRect/>
              </a:stretch>
            </p:blipFill>
            <p:spPr>
              <a:xfrm>
                <a:off x="1314450" y="2371725"/>
                <a:ext cx="4572000" cy="27432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グラフ 5"/>
              <p:cNvGraphicFramePr/>
              <p:nvPr>
                <p:extLst>
                  <p:ext uri="{D42A27DB-BD31-4B8C-83A1-F6EECF244321}">
                    <p14:modId xmlns:p14="http://schemas.microsoft.com/office/powerpoint/2010/main" val="2899733889"/>
                  </p:ext>
                </p:extLst>
              </p:nvPr>
            </p:nvGraphicFramePr>
            <p:xfrm>
              <a:off x="6591300" y="2371725"/>
              <a:ext cx="4572000" cy="274320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グラフ 5"/>
              <p:cNvPicPr>
                <a:picLocks noGrp="1" noRot="1" noChangeAspect="1" noMove="1" noResize="1" noEditPoints="1" noAdjustHandles="1" noChangeArrowheads="1" noChangeShapeType="1"/>
              </p:cNvPicPr>
              <p:nvPr/>
            </p:nvPicPr>
            <p:blipFill>
              <a:blip r:embed="rId5"/>
              <a:stretch>
                <a:fillRect/>
              </a:stretch>
            </p:blipFill>
            <p:spPr>
              <a:xfrm>
                <a:off x="6591300" y="2371725"/>
                <a:ext cx="4572000" cy="2743200"/>
              </a:xfrm>
              <a:prstGeom prst="rect">
                <a:avLst/>
              </a:prstGeom>
            </p:spPr>
          </p:pic>
        </mc:Fallback>
      </mc:AlternateContent>
    </p:spTree>
    <p:extLst>
      <p:ext uri="{BB962C8B-B14F-4D97-AF65-F5344CB8AC3E}">
        <p14:creationId xmlns:p14="http://schemas.microsoft.com/office/powerpoint/2010/main" val="2212500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相関関係</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202435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相関関係</a:t>
            </a:r>
            <a:endParaRPr kumimoji="1" lang="ja-JP" altLang="en-US" b="1" dirty="0"/>
          </a:p>
        </p:txBody>
      </p:sp>
      <p:sp>
        <p:nvSpPr>
          <p:cNvPr id="3" name="コンテンツ プレースホルダー 2"/>
          <p:cNvSpPr>
            <a:spLocks noGrp="1"/>
          </p:cNvSpPr>
          <p:nvPr>
            <p:ph idx="1"/>
          </p:nvPr>
        </p:nvSpPr>
        <p:spPr>
          <a:xfrm>
            <a:off x="838200" y="1690688"/>
            <a:ext cx="10515600" cy="933617"/>
          </a:xfrm>
          <a:ln w="12700">
            <a:solidFill>
              <a:schemeClr val="accent1"/>
            </a:solidFill>
          </a:ln>
        </p:spPr>
        <p:txBody>
          <a:bodyPr>
            <a:normAutofit/>
          </a:bodyPr>
          <a:lstStyle/>
          <a:p>
            <a:pPr marL="0" indent="0">
              <a:buNone/>
            </a:pPr>
            <a:r>
              <a:rPr lang="ja-JP" altLang="en-US" sz="2400" dirty="0" smtClean="0"/>
              <a:t>一方</a:t>
            </a:r>
            <a:r>
              <a:rPr lang="ja-JP" altLang="en-US" sz="2400" dirty="0"/>
              <a:t>が他方との関係を離れては意味をなさないようなものの間の</a:t>
            </a:r>
            <a:r>
              <a:rPr lang="ja-JP" altLang="en-US" sz="2400" dirty="0" smtClean="0"/>
              <a:t>関係。</a:t>
            </a:r>
            <a:endParaRPr lang="en-US" altLang="ja-JP" sz="2400" dirty="0"/>
          </a:p>
          <a:p>
            <a:pPr marL="0" indent="0">
              <a:buNone/>
            </a:pPr>
            <a:r>
              <a:rPr lang="ja-JP" altLang="en-US" sz="2400" dirty="0" smtClean="0"/>
              <a:t>どちら</a:t>
            </a:r>
            <a:r>
              <a:rPr lang="ja-JP" altLang="en-US" sz="2400" dirty="0"/>
              <a:t>かの事象がもう片方の事象の直接的な原因かどうかは</a:t>
            </a:r>
            <a:r>
              <a:rPr lang="ja-JP" altLang="en-US" sz="2400" dirty="0" smtClean="0"/>
              <a:t>不明。</a:t>
            </a:r>
            <a:endParaRPr lang="en-US" altLang="ja-JP" sz="2400" dirty="0" smtClean="0"/>
          </a:p>
        </p:txBody>
      </p:sp>
      <p:sp>
        <p:nvSpPr>
          <p:cNvPr id="4" name="コンテンツ プレースホルダー 2"/>
          <p:cNvSpPr txBox="1">
            <a:spLocks/>
          </p:cNvSpPr>
          <p:nvPr/>
        </p:nvSpPr>
        <p:spPr>
          <a:xfrm>
            <a:off x="838200" y="2894179"/>
            <a:ext cx="10515600" cy="277704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b="1" dirty="0" smtClean="0"/>
              <a:t>相関係数</a:t>
            </a:r>
            <a:endParaRPr lang="en-US" altLang="ja-JP" b="1" dirty="0" smtClean="0"/>
          </a:p>
          <a:p>
            <a:pPr marL="0" indent="0">
              <a:buNone/>
            </a:pPr>
            <a:r>
              <a:rPr lang="ja-JP" altLang="en-US" dirty="0" smtClean="0"/>
              <a:t>あるデータ同士の関係性を数値化したもので、「</a:t>
            </a:r>
            <a:r>
              <a:rPr lang="en-US" altLang="ja-JP" dirty="0" smtClean="0"/>
              <a:t>-1</a:t>
            </a:r>
            <a:r>
              <a:rPr lang="ja-JP" altLang="en-US" dirty="0" smtClean="0"/>
              <a:t>～</a:t>
            </a:r>
            <a:r>
              <a:rPr lang="en-US" altLang="ja-JP" dirty="0" smtClean="0"/>
              <a:t>+1</a:t>
            </a:r>
            <a:r>
              <a:rPr lang="ja-JP" altLang="en-US" dirty="0" smtClean="0"/>
              <a:t>」の間で表現する手法。</a:t>
            </a:r>
            <a:endParaRPr lang="en-US" altLang="ja-JP" dirty="0" smtClean="0"/>
          </a:p>
          <a:p>
            <a:pPr marL="0" indent="0">
              <a:buNone/>
            </a:pPr>
            <a:r>
              <a:rPr lang="ja-JP" altLang="en-US" dirty="0" smtClean="0"/>
              <a:t>データ同士の関連性を数値で表す際などに活用される。</a:t>
            </a:r>
            <a:endParaRPr lang="en-US" altLang="ja-JP" dirty="0" smtClean="0"/>
          </a:p>
          <a:p>
            <a:pPr marL="0" indent="0">
              <a:buNone/>
            </a:pPr>
            <a:endParaRPr lang="en-US" altLang="ja-JP" dirty="0"/>
          </a:p>
          <a:p>
            <a:pPr marL="0" indent="0">
              <a:buNone/>
            </a:pPr>
            <a:r>
              <a:rPr lang="en-US" altLang="ja-JP" dirty="0"/>
              <a:t>1</a:t>
            </a:r>
            <a:r>
              <a:rPr lang="ja-JP" altLang="en-US" dirty="0"/>
              <a:t>に近いほど正の相関がある、</a:t>
            </a:r>
            <a:r>
              <a:rPr lang="en-US" altLang="ja-JP" dirty="0"/>
              <a:t>-1</a:t>
            </a:r>
            <a:r>
              <a:rPr lang="ja-JP" altLang="en-US" dirty="0"/>
              <a:t>に近いほど負の相関がある、</a:t>
            </a:r>
            <a:r>
              <a:rPr lang="en-US" altLang="ja-JP" dirty="0"/>
              <a:t>0</a:t>
            </a:r>
            <a:r>
              <a:rPr lang="ja-JP" altLang="en-US" dirty="0"/>
              <a:t>に近いほど相関がないことを</a:t>
            </a:r>
            <a:r>
              <a:rPr lang="ja-JP" altLang="en-US" dirty="0" smtClean="0"/>
              <a:t>意味する。</a:t>
            </a:r>
            <a:endParaRPr lang="en-US" altLang="ja-JP" dirty="0" smtClean="0"/>
          </a:p>
          <a:p>
            <a:endParaRPr lang="en-US" altLang="ja-JP" dirty="0" smtClean="0"/>
          </a:p>
          <a:p>
            <a:pPr marL="0" indent="0">
              <a:buFont typeface="Arial" panose="020B0604020202020204" pitchFamily="34" charset="0"/>
              <a:buNone/>
            </a:pPr>
            <a:endParaRPr lang="ja-JP" altLang="en-US" dirty="0" smtClean="0"/>
          </a:p>
          <a:p>
            <a:endParaRPr lang="ja-JP" altLang="en-US" dirty="0"/>
          </a:p>
        </p:txBody>
      </p:sp>
    </p:spTree>
    <p:extLst>
      <p:ext uri="{BB962C8B-B14F-4D97-AF65-F5344CB8AC3E}">
        <p14:creationId xmlns:p14="http://schemas.microsoft.com/office/powerpoint/2010/main" val="874234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散布図</a:t>
            </a:r>
            <a:endParaRPr kumimoji="1" lang="ja-JP" altLang="en-US" b="1" dirty="0"/>
          </a:p>
        </p:txBody>
      </p:sp>
      <p:sp>
        <p:nvSpPr>
          <p:cNvPr id="3" name="コンテンツ プレースホルダー 2"/>
          <p:cNvSpPr>
            <a:spLocks noGrp="1"/>
          </p:cNvSpPr>
          <p:nvPr>
            <p:ph idx="1"/>
          </p:nvPr>
        </p:nvSpPr>
        <p:spPr>
          <a:xfrm>
            <a:off x="838200" y="1825625"/>
            <a:ext cx="5381625" cy="3803650"/>
          </a:xfrm>
        </p:spPr>
        <p:txBody>
          <a:bodyPr>
            <a:normAutofit/>
          </a:bodyPr>
          <a:lstStyle/>
          <a:p>
            <a:pPr marL="0" indent="0">
              <a:buNone/>
            </a:pPr>
            <a:r>
              <a:rPr lang="ja-JP" altLang="en-US" sz="2400" dirty="0" smtClean="0"/>
              <a:t>横軸</a:t>
            </a:r>
            <a:r>
              <a:rPr lang="ja-JP" altLang="en-US" sz="2400" dirty="0"/>
              <a:t>と縦軸にそれぞれ別の量をとり、データが当てはまるところに点を打って示す</a:t>
            </a:r>
            <a:r>
              <a:rPr lang="ja-JP" altLang="en-US" sz="2400" dirty="0" smtClean="0"/>
              <a:t>（プロットする）グラフ。</a:t>
            </a:r>
            <a:endParaRPr lang="en-US" altLang="ja-JP" sz="2400" dirty="0" smtClean="0"/>
          </a:p>
          <a:p>
            <a:pPr marL="0" indent="0">
              <a:buNone/>
            </a:pPr>
            <a:r>
              <a:rPr lang="ja-JP" altLang="en-US" sz="2400" dirty="0" smtClean="0"/>
              <a:t/>
            </a:r>
            <a:br>
              <a:rPr lang="ja-JP" altLang="en-US" sz="2400" dirty="0" smtClean="0"/>
            </a:br>
            <a:r>
              <a:rPr lang="en-US" altLang="ja-JP" sz="2400" dirty="0" smtClean="0"/>
              <a:t>2</a:t>
            </a:r>
            <a:r>
              <a:rPr lang="ja-JP" altLang="en-US" sz="2400" dirty="0" err="1"/>
              <a:t>つの</a:t>
            </a:r>
            <a:r>
              <a:rPr lang="ja-JP" altLang="en-US" sz="2400" dirty="0"/>
              <a:t>量の</a:t>
            </a:r>
            <a:r>
              <a:rPr lang="ja-JP" altLang="en-US" sz="2400" dirty="0" smtClean="0"/>
              <a:t>間に関係</a:t>
            </a:r>
            <a:r>
              <a:rPr lang="ja-JP" altLang="en-US" sz="2400" dirty="0"/>
              <a:t>がある</a:t>
            </a:r>
            <a:r>
              <a:rPr lang="ja-JP" altLang="en-US" sz="2400" dirty="0" smtClean="0"/>
              <a:t>かを示すだけで</a:t>
            </a:r>
            <a:r>
              <a:rPr lang="ja-JP" altLang="en-US" sz="2400" dirty="0"/>
              <a:t>あり</a:t>
            </a:r>
            <a:r>
              <a:rPr lang="ja-JP" altLang="en-US" sz="2400" dirty="0" smtClean="0"/>
              <a:t>、どちら</a:t>
            </a:r>
            <a:r>
              <a:rPr lang="ja-JP" altLang="en-US" sz="2400" dirty="0"/>
              <a:t>かが原因と</a:t>
            </a:r>
            <a:r>
              <a:rPr lang="ja-JP" altLang="en-US" sz="2400" dirty="0" smtClean="0"/>
              <a:t>なってもう</a:t>
            </a:r>
            <a:r>
              <a:rPr lang="ja-JP" altLang="en-US" sz="2400" dirty="0"/>
              <a:t>一方が</a:t>
            </a:r>
            <a:r>
              <a:rPr lang="ja-JP" altLang="en-US" sz="2400" dirty="0" smtClean="0"/>
              <a:t>起こるといった因果関係を</a:t>
            </a:r>
            <a:r>
              <a:rPr lang="ja-JP" altLang="en-US" sz="2400" dirty="0"/>
              <a:t>示すもので</a:t>
            </a:r>
            <a:r>
              <a:rPr lang="ja-JP" altLang="en-US" sz="2400" dirty="0" smtClean="0"/>
              <a:t>はない。</a:t>
            </a:r>
            <a:endParaRPr kumimoji="1" lang="ja-JP" altLang="en-US" sz="2400" dirty="0"/>
          </a:p>
        </p:txBody>
      </p:sp>
      <p:graphicFrame>
        <p:nvGraphicFramePr>
          <p:cNvPr id="10" name="グラフ 9"/>
          <p:cNvGraphicFramePr/>
          <p:nvPr>
            <p:extLst>
              <p:ext uri="{D42A27DB-BD31-4B8C-83A1-F6EECF244321}">
                <p14:modId xmlns:p14="http://schemas.microsoft.com/office/powerpoint/2010/main" val="1229420254"/>
              </p:ext>
            </p:extLst>
          </p:nvPr>
        </p:nvGraphicFramePr>
        <p:xfrm>
          <a:off x="6219825" y="1690688"/>
          <a:ext cx="5495925" cy="4621212"/>
        </p:xfrm>
        <a:graphic>
          <a:graphicData uri="http://schemas.openxmlformats.org/drawingml/2006/chart">
            <c:chart xmlns:c="http://schemas.openxmlformats.org/drawingml/2006/chart" xmlns:r="http://schemas.openxmlformats.org/officeDocument/2006/relationships" r:id="rId2"/>
          </a:graphicData>
        </a:graphic>
      </p:graphicFrame>
      <p:sp>
        <p:nvSpPr>
          <p:cNvPr id="5" name="コンテンツ プレースホルダー 2"/>
          <p:cNvSpPr txBox="1">
            <a:spLocks/>
          </p:cNvSpPr>
          <p:nvPr/>
        </p:nvSpPr>
        <p:spPr>
          <a:xfrm>
            <a:off x="838200" y="5408611"/>
            <a:ext cx="5734051" cy="1038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dirty="0" smtClean="0"/>
              <a:t>縦軸：量的変数</a:t>
            </a:r>
            <a:endParaRPr lang="en-US" altLang="ja-JP" sz="2000" dirty="0" smtClean="0"/>
          </a:p>
          <a:p>
            <a:pPr marL="0" indent="0">
              <a:buFont typeface="Arial" panose="020B0604020202020204" pitchFamily="34" charset="0"/>
              <a:buNone/>
            </a:pPr>
            <a:r>
              <a:rPr lang="ja-JP" altLang="en-US" sz="2000" dirty="0" smtClean="0"/>
              <a:t>横軸：量的変数</a:t>
            </a:r>
            <a:endParaRPr lang="ja-JP" altLang="en-US" sz="2000" dirty="0"/>
          </a:p>
        </p:txBody>
      </p:sp>
    </p:spTree>
    <p:extLst>
      <p:ext uri="{BB962C8B-B14F-4D97-AF65-F5344CB8AC3E}">
        <p14:creationId xmlns:p14="http://schemas.microsoft.com/office/powerpoint/2010/main" val="25684588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正の</a:t>
            </a:r>
            <a:r>
              <a:rPr lang="ja-JP" altLang="en-US" dirty="0" smtClean="0"/>
              <a:t>相関・相関なし・負の相関</a:t>
            </a:r>
            <a:endParaRPr kumimoji="1" lang="ja-JP" altLang="en-US" dirty="0"/>
          </a:p>
        </p:txBody>
      </p:sp>
      <p:sp>
        <p:nvSpPr>
          <p:cNvPr id="3" name="コンテンツ プレースホルダー 2"/>
          <p:cNvSpPr>
            <a:spLocks noGrp="1"/>
          </p:cNvSpPr>
          <p:nvPr>
            <p:ph idx="1"/>
          </p:nvPr>
        </p:nvSpPr>
        <p:spPr>
          <a:xfrm>
            <a:off x="838199" y="1832924"/>
            <a:ext cx="3393329" cy="1525883"/>
          </a:xfrm>
        </p:spPr>
        <p:txBody>
          <a:bodyPr>
            <a:normAutofit fontScale="85000" lnSpcReduction="20000"/>
          </a:bodyPr>
          <a:lstStyle/>
          <a:p>
            <a:pPr marL="0" indent="0">
              <a:buNone/>
            </a:pPr>
            <a:r>
              <a:rPr lang="ja-JP" altLang="en-US" sz="3100" b="1" dirty="0" smtClean="0"/>
              <a:t>正</a:t>
            </a:r>
            <a:r>
              <a:rPr lang="ja-JP" altLang="en-US" sz="3100" b="1" dirty="0"/>
              <a:t>の</a:t>
            </a:r>
            <a:r>
              <a:rPr lang="ja-JP" altLang="en-US" sz="3100" b="1" dirty="0" smtClean="0"/>
              <a:t>相関</a:t>
            </a:r>
            <a:endParaRPr lang="en-US" altLang="ja-JP" sz="3100" b="1" dirty="0" smtClean="0"/>
          </a:p>
          <a:p>
            <a:pPr marL="0" indent="0">
              <a:buNone/>
            </a:pPr>
            <a:r>
              <a:rPr lang="ja-JP" altLang="en-US" dirty="0" smtClean="0"/>
              <a:t>横軸</a:t>
            </a:r>
            <a:r>
              <a:rPr lang="ja-JP" altLang="en-US" dirty="0"/>
              <a:t>の値（</a:t>
            </a:r>
            <a:r>
              <a:rPr lang="en-US" altLang="ja-JP" dirty="0"/>
              <a:t>x</a:t>
            </a:r>
            <a:r>
              <a:rPr lang="ja-JP" altLang="en-US" dirty="0"/>
              <a:t>）が増加すると縦軸の値（</a:t>
            </a:r>
            <a:r>
              <a:rPr lang="en-US" altLang="ja-JP" dirty="0"/>
              <a:t>y</a:t>
            </a:r>
            <a:r>
              <a:rPr lang="ja-JP" altLang="en-US" dirty="0"/>
              <a:t>）も増加するという関係の</a:t>
            </a:r>
            <a:r>
              <a:rPr lang="ja-JP" altLang="en-US" dirty="0" smtClean="0"/>
              <a:t>こと。</a:t>
            </a:r>
            <a:endParaRPr lang="en-US" altLang="ja-JP" dirty="0" smtClean="0"/>
          </a:p>
        </p:txBody>
      </p:sp>
      <p:graphicFrame>
        <p:nvGraphicFramePr>
          <p:cNvPr id="4" name="グラフ 3"/>
          <p:cNvGraphicFramePr/>
          <p:nvPr>
            <p:extLst>
              <p:ext uri="{D42A27DB-BD31-4B8C-83A1-F6EECF244321}">
                <p14:modId xmlns:p14="http://schemas.microsoft.com/office/powerpoint/2010/main" val="612927965"/>
              </p:ext>
            </p:extLst>
          </p:nvPr>
        </p:nvGraphicFramePr>
        <p:xfrm>
          <a:off x="717290" y="3358808"/>
          <a:ext cx="3514240" cy="2656722"/>
        </p:xfrm>
        <a:graphic>
          <a:graphicData uri="http://schemas.openxmlformats.org/drawingml/2006/chart">
            <c:chart xmlns:c="http://schemas.openxmlformats.org/drawingml/2006/chart" xmlns:r="http://schemas.openxmlformats.org/officeDocument/2006/relationships" r:id="rId2"/>
          </a:graphicData>
        </a:graphic>
      </p:graphicFrame>
      <p:sp>
        <p:nvSpPr>
          <p:cNvPr id="9" name="角丸四角形 8"/>
          <p:cNvSpPr/>
          <p:nvPr/>
        </p:nvSpPr>
        <p:spPr>
          <a:xfrm>
            <a:off x="714891" y="1721800"/>
            <a:ext cx="3567972" cy="4610906"/>
          </a:xfrm>
          <a:prstGeom prst="roundRect">
            <a:avLst>
              <a:gd name="adj" fmla="val 693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nvGrpSpPr>
          <p:cNvPr id="12" name="グループ化 11"/>
          <p:cNvGrpSpPr/>
          <p:nvPr/>
        </p:nvGrpSpPr>
        <p:grpSpPr>
          <a:xfrm>
            <a:off x="7962868" y="1731530"/>
            <a:ext cx="3514240" cy="4601176"/>
            <a:chOff x="4283326" y="1721799"/>
            <a:chExt cx="3514240" cy="4601176"/>
          </a:xfrm>
        </p:grpSpPr>
        <p:graphicFrame>
          <p:nvGraphicFramePr>
            <p:cNvPr id="5" name="グラフ 4"/>
            <p:cNvGraphicFramePr/>
            <p:nvPr>
              <p:extLst>
                <p:ext uri="{D42A27DB-BD31-4B8C-83A1-F6EECF244321}">
                  <p14:modId xmlns:p14="http://schemas.microsoft.com/office/powerpoint/2010/main" val="99672121"/>
                </p:ext>
              </p:extLst>
            </p:nvPr>
          </p:nvGraphicFramePr>
          <p:xfrm>
            <a:off x="4283326" y="3349076"/>
            <a:ext cx="3514240" cy="2656723"/>
          </p:xfrm>
          <a:graphic>
            <a:graphicData uri="http://schemas.openxmlformats.org/drawingml/2006/chart">
              <c:chart xmlns:c="http://schemas.openxmlformats.org/drawingml/2006/chart" xmlns:r="http://schemas.openxmlformats.org/officeDocument/2006/relationships" r:id="rId3"/>
            </a:graphicData>
          </a:graphic>
        </p:graphicFrame>
        <p:sp>
          <p:nvSpPr>
            <p:cNvPr id="7" name="コンテンツ プレースホルダー 2"/>
            <p:cNvSpPr txBox="1">
              <a:spLocks/>
            </p:cNvSpPr>
            <p:nvPr/>
          </p:nvSpPr>
          <p:spPr>
            <a:xfrm>
              <a:off x="4396901" y="1832923"/>
              <a:ext cx="3400661" cy="15258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600" b="1" dirty="0" smtClean="0"/>
                <a:t>負の相関</a:t>
              </a:r>
              <a:endParaRPr lang="en-US" altLang="ja-JP" sz="2600" b="1" dirty="0" smtClean="0"/>
            </a:p>
            <a:p>
              <a:pPr marL="0" indent="0">
                <a:buNone/>
              </a:pPr>
              <a:r>
                <a:rPr lang="en-US" altLang="ja-JP" sz="2400" dirty="0" smtClean="0"/>
                <a:t>x</a:t>
              </a:r>
              <a:r>
                <a:rPr lang="ja-JP" altLang="en-US" sz="2400" dirty="0" smtClean="0"/>
                <a:t>が増加すると</a:t>
              </a:r>
              <a:r>
                <a:rPr lang="en-US" altLang="ja-JP" sz="2400" dirty="0" smtClean="0"/>
                <a:t>y</a:t>
              </a:r>
              <a:r>
                <a:rPr lang="ja-JP" altLang="en-US" sz="2400" dirty="0" smtClean="0"/>
                <a:t>が減少するという関係のこと。</a:t>
              </a:r>
              <a:endParaRPr lang="en-US" altLang="ja-JP" sz="2400" dirty="0" smtClean="0"/>
            </a:p>
          </p:txBody>
        </p:sp>
        <p:sp>
          <p:nvSpPr>
            <p:cNvPr id="10" name="角丸四角形 9"/>
            <p:cNvSpPr/>
            <p:nvPr/>
          </p:nvSpPr>
          <p:spPr>
            <a:xfrm>
              <a:off x="4289898" y="1721799"/>
              <a:ext cx="3507666" cy="4601176"/>
            </a:xfrm>
            <a:prstGeom prst="roundRect">
              <a:avLst>
                <a:gd name="adj" fmla="val 693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grpSp>
        <p:nvGrpSpPr>
          <p:cNvPr id="13" name="グループ化 12"/>
          <p:cNvGrpSpPr/>
          <p:nvPr/>
        </p:nvGrpSpPr>
        <p:grpSpPr>
          <a:xfrm>
            <a:off x="4365443" y="1731529"/>
            <a:ext cx="3550496" cy="4601177"/>
            <a:chOff x="7855932" y="1721798"/>
            <a:chExt cx="3654331" cy="4293731"/>
          </a:xfrm>
        </p:grpSpPr>
        <p:sp>
          <p:nvSpPr>
            <p:cNvPr id="6" name="コンテンツ プレースホルダー 2"/>
            <p:cNvSpPr txBox="1">
              <a:spLocks/>
            </p:cNvSpPr>
            <p:nvPr/>
          </p:nvSpPr>
          <p:spPr>
            <a:xfrm>
              <a:off x="7934493" y="1820271"/>
              <a:ext cx="3575770" cy="14125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dirty="0" smtClean="0"/>
                <a:t>相関関係なし</a:t>
              </a:r>
              <a:endParaRPr lang="en-US" altLang="ja-JP" b="1" dirty="0" smtClean="0"/>
            </a:p>
            <a:p>
              <a:pPr marL="0" indent="0">
                <a:buFont typeface="Arial" panose="020B0604020202020204" pitchFamily="34" charset="0"/>
                <a:buNone/>
              </a:pPr>
              <a:r>
                <a:rPr lang="en-US" altLang="ja-JP" sz="2600" dirty="0" smtClean="0"/>
                <a:t>x</a:t>
              </a:r>
              <a:r>
                <a:rPr lang="ja-JP" altLang="en-US" sz="2600" dirty="0" smtClean="0"/>
                <a:t>が増加しても</a:t>
              </a:r>
              <a:r>
                <a:rPr lang="en-US" altLang="ja-JP" sz="2600" dirty="0" smtClean="0"/>
                <a:t>y</a:t>
              </a:r>
              <a:r>
                <a:rPr lang="ja-JP" altLang="en-US" sz="2600" dirty="0" smtClean="0"/>
                <a:t>に増減の傾向が見られない関係のこと。</a:t>
              </a:r>
              <a:endParaRPr lang="en-US" altLang="ja-JP" sz="2600" dirty="0" smtClean="0"/>
            </a:p>
          </p:txBody>
        </p:sp>
        <p:graphicFrame>
          <p:nvGraphicFramePr>
            <p:cNvPr id="8" name="グラフ 7"/>
            <p:cNvGraphicFramePr/>
            <p:nvPr>
              <p:extLst>
                <p:ext uri="{D42A27DB-BD31-4B8C-83A1-F6EECF244321}">
                  <p14:modId xmlns:p14="http://schemas.microsoft.com/office/powerpoint/2010/main" val="941786088"/>
                </p:ext>
              </p:extLst>
            </p:nvPr>
          </p:nvGraphicFramePr>
          <p:xfrm>
            <a:off x="7855932" y="3240343"/>
            <a:ext cx="3624403" cy="2479203"/>
          </p:xfrm>
          <a:graphic>
            <a:graphicData uri="http://schemas.openxmlformats.org/drawingml/2006/chart">
              <c:chart xmlns:c="http://schemas.openxmlformats.org/drawingml/2006/chart" xmlns:r="http://schemas.openxmlformats.org/officeDocument/2006/relationships" r:id="rId4"/>
            </a:graphicData>
          </a:graphic>
        </p:graphicFrame>
        <p:sp>
          <p:nvSpPr>
            <p:cNvPr id="11" name="角丸四角形 10"/>
            <p:cNvSpPr/>
            <p:nvPr/>
          </p:nvSpPr>
          <p:spPr>
            <a:xfrm>
              <a:off x="7858331" y="1721798"/>
              <a:ext cx="3622004" cy="4293731"/>
            </a:xfrm>
            <a:prstGeom prst="roundRect">
              <a:avLst>
                <a:gd name="adj" fmla="val 6930"/>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14" name="テキスト ボックス 13"/>
          <p:cNvSpPr txBox="1"/>
          <p:nvPr/>
        </p:nvSpPr>
        <p:spPr>
          <a:xfrm>
            <a:off x="1404367" y="5957483"/>
            <a:ext cx="2140085" cy="369332"/>
          </a:xfrm>
          <a:prstGeom prst="rect">
            <a:avLst/>
          </a:prstGeom>
          <a:noFill/>
        </p:spPr>
        <p:txBody>
          <a:bodyPr wrap="square" rtlCol="0">
            <a:spAutoFit/>
          </a:bodyPr>
          <a:lstStyle/>
          <a:p>
            <a:r>
              <a:rPr lang="ja-JP" altLang="en-US" dirty="0"/>
              <a:t>相関</a:t>
            </a:r>
            <a:r>
              <a:rPr lang="ja-JP" altLang="en-US" dirty="0" smtClean="0"/>
              <a:t>係数：</a:t>
            </a:r>
            <a:r>
              <a:rPr lang="en-US" altLang="ja-JP" dirty="0" smtClean="0"/>
              <a:t>0.769</a:t>
            </a:r>
            <a:endParaRPr kumimoji="1" lang="ja-JP" altLang="en-US" dirty="0"/>
          </a:p>
        </p:txBody>
      </p:sp>
      <p:sp>
        <p:nvSpPr>
          <p:cNvPr id="15" name="テキスト ボックス 14"/>
          <p:cNvSpPr txBox="1"/>
          <p:nvPr/>
        </p:nvSpPr>
        <p:spPr>
          <a:xfrm>
            <a:off x="5079733" y="5957483"/>
            <a:ext cx="2140085" cy="369332"/>
          </a:xfrm>
          <a:prstGeom prst="rect">
            <a:avLst/>
          </a:prstGeom>
          <a:noFill/>
        </p:spPr>
        <p:txBody>
          <a:bodyPr wrap="square" rtlCol="0">
            <a:spAutoFit/>
          </a:bodyPr>
          <a:lstStyle/>
          <a:p>
            <a:r>
              <a:rPr lang="ja-JP" altLang="en-US" dirty="0"/>
              <a:t>相関</a:t>
            </a:r>
            <a:r>
              <a:rPr lang="ja-JP" altLang="en-US" dirty="0" smtClean="0"/>
              <a:t>係数：</a:t>
            </a:r>
            <a:r>
              <a:rPr lang="en-US" altLang="ja-JP" dirty="0" smtClean="0"/>
              <a:t>0.178</a:t>
            </a:r>
            <a:endParaRPr kumimoji="1" lang="ja-JP" altLang="en-US" dirty="0"/>
          </a:p>
        </p:txBody>
      </p:sp>
      <p:sp>
        <p:nvSpPr>
          <p:cNvPr id="16" name="テキスト ボックス 15"/>
          <p:cNvSpPr txBox="1"/>
          <p:nvPr/>
        </p:nvSpPr>
        <p:spPr>
          <a:xfrm>
            <a:off x="8706730" y="5957483"/>
            <a:ext cx="2140085" cy="369332"/>
          </a:xfrm>
          <a:prstGeom prst="rect">
            <a:avLst/>
          </a:prstGeom>
          <a:noFill/>
        </p:spPr>
        <p:txBody>
          <a:bodyPr wrap="square" rtlCol="0">
            <a:spAutoFit/>
          </a:bodyPr>
          <a:lstStyle/>
          <a:p>
            <a:r>
              <a:rPr lang="ja-JP" altLang="en-US" dirty="0"/>
              <a:t>相関</a:t>
            </a:r>
            <a:r>
              <a:rPr lang="ja-JP" altLang="en-US" dirty="0" smtClean="0"/>
              <a:t>係数：</a:t>
            </a:r>
            <a:r>
              <a:rPr lang="en-US" altLang="ja-JP" dirty="0" smtClean="0"/>
              <a:t>-0.932</a:t>
            </a:r>
            <a:endParaRPr kumimoji="1" lang="ja-JP" altLang="en-US" dirty="0"/>
          </a:p>
        </p:txBody>
      </p:sp>
    </p:spTree>
    <p:extLst>
      <p:ext uri="{BB962C8B-B14F-4D97-AF65-F5344CB8AC3E}">
        <p14:creationId xmlns:p14="http://schemas.microsoft.com/office/powerpoint/2010/main" val="354757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因果関係</a:t>
            </a:r>
            <a:endParaRPr kumimoji="1" lang="ja-JP" altLang="en-US" b="1" dirty="0"/>
          </a:p>
        </p:txBody>
      </p:sp>
      <p:sp>
        <p:nvSpPr>
          <p:cNvPr id="3" name="コンテンツ プレースホルダー 2"/>
          <p:cNvSpPr>
            <a:spLocks noGrp="1"/>
          </p:cNvSpPr>
          <p:nvPr>
            <p:ph idx="1"/>
          </p:nvPr>
        </p:nvSpPr>
        <p:spPr>
          <a:xfrm>
            <a:off x="838200" y="1631725"/>
            <a:ext cx="10515600" cy="663405"/>
          </a:xfrm>
          <a:ln w="12700">
            <a:solidFill>
              <a:schemeClr val="accent1"/>
            </a:solidFill>
          </a:ln>
        </p:spPr>
        <p:txBody>
          <a:bodyPr anchor="ctr">
            <a:normAutofit/>
          </a:bodyPr>
          <a:lstStyle/>
          <a:p>
            <a:pPr marL="0" indent="0">
              <a:buNone/>
            </a:pPr>
            <a:r>
              <a:rPr lang="en-US" altLang="ja-JP" sz="2400" dirty="0" smtClean="0"/>
              <a:t>2</a:t>
            </a:r>
            <a:r>
              <a:rPr lang="ja-JP" altLang="en-US" sz="2400" dirty="0" err="1"/>
              <a:t>つの</a:t>
            </a:r>
            <a:r>
              <a:rPr lang="ja-JP" altLang="en-US" sz="2400" dirty="0"/>
              <a:t>事象のうち一方が原因となって他方の結果があるという関係の</a:t>
            </a:r>
            <a:r>
              <a:rPr lang="ja-JP" altLang="en-US" sz="2400" dirty="0" smtClean="0"/>
              <a:t>こと。</a:t>
            </a:r>
            <a:endParaRPr lang="en-US" altLang="ja-JP" sz="2400" dirty="0" smtClean="0"/>
          </a:p>
        </p:txBody>
      </p:sp>
      <p:graphicFrame>
        <p:nvGraphicFramePr>
          <p:cNvPr id="6" name="グラフ 5"/>
          <p:cNvGraphicFramePr/>
          <p:nvPr>
            <p:extLst>
              <p:ext uri="{D42A27DB-BD31-4B8C-83A1-F6EECF244321}">
                <p14:modId xmlns:p14="http://schemas.microsoft.com/office/powerpoint/2010/main" val="4033882449"/>
              </p:ext>
            </p:extLst>
          </p:nvPr>
        </p:nvGraphicFramePr>
        <p:xfrm>
          <a:off x="746602" y="3721101"/>
          <a:ext cx="3767031" cy="2685597"/>
        </p:xfrm>
        <a:graphic>
          <a:graphicData uri="http://schemas.openxmlformats.org/drawingml/2006/chart">
            <c:chart xmlns:c="http://schemas.openxmlformats.org/drawingml/2006/chart" xmlns:r="http://schemas.openxmlformats.org/officeDocument/2006/relationships" r:id="rId2"/>
          </a:graphicData>
        </a:graphic>
      </p:graphicFrame>
      <p:sp>
        <p:nvSpPr>
          <p:cNvPr id="8" name="角丸四角形吹き出し 7"/>
          <p:cNvSpPr/>
          <p:nvPr/>
        </p:nvSpPr>
        <p:spPr>
          <a:xfrm>
            <a:off x="3560345" y="2644867"/>
            <a:ext cx="3160360" cy="1075756"/>
          </a:xfrm>
          <a:prstGeom prst="wedgeRoundRectCallout">
            <a:avLst>
              <a:gd name="adj1" fmla="val -39608"/>
              <a:gd name="adj2" fmla="val 79648"/>
              <a:gd name="adj3" fmla="val 16667"/>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月の平均気温が高い</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アイスの出資額が高くなる</a:t>
            </a:r>
            <a:endParaRPr kumimoji="1" lang="en-US" altLang="ja-JP" dirty="0" smtClean="0"/>
          </a:p>
        </p:txBody>
      </p:sp>
      <p:graphicFrame>
        <p:nvGraphicFramePr>
          <p:cNvPr id="23" name="グラフ 22"/>
          <p:cNvGraphicFramePr/>
          <p:nvPr>
            <p:extLst>
              <p:ext uri="{D42A27DB-BD31-4B8C-83A1-F6EECF244321}">
                <p14:modId xmlns:p14="http://schemas.microsoft.com/office/powerpoint/2010/main" val="4223613351"/>
              </p:ext>
            </p:extLst>
          </p:nvPr>
        </p:nvGraphicFramePr>
        <p:xfrm>
          <a:off x="5767416" y="3720623"/>
          <a:ext cx="3903775" cy="2686552"/>
        </p:xfrm>
        <a:graphic>
          <a:graphicData uri="http://schemas.openxmlformats.org/drawingml/2006/chart">
            <c:chart xmlns:c="http://schemas.openxmlformats.org/drawingml/2006/chart" xmlns:r="http://schemas.openxmlformats.org/officeDocument/2006/relationships" r:id="rId3"/>
          </a:graphicData>
        </a:graphic>
      </p:graphicFrame>
      <p:sp>
        <p:nvSpPr>
          <p:cNvPr id="22" name="角丸四角形吹き出し 21"/>
          <p:cNvSpPr/>
          <p:nvPr/>
        </p:nvSpPr>
        <p:spPr>
          <a:xfrm>
            <a:off x="8717902" y="2644867"/>
            <a:ext cx="3160360" cy="1075756"/>
          </a:xfrm>
          <a:prstGeom prst="wedgeRoundRectCallout">
            <a:avLst>
              <a:gd name="adj1" fmla="val -39608"/>
              <a:gd name="adj2" fmla="val 79648"/>
              <a:gd name="adj3" fmla="val 16667"/>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kumimoji="1" lang="ja-JP" altLang="en-US" dirty="0" smtClean="0"/>
              <a:t>月の平均気温が高い</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ビールの出資額が高くなる</a:t>
            </a:r>
            <a:endParaRPr kumimoji="1" lang="en-US" altLang="ja-JP" dirty="0" smtClean="0"/>
          </a:p>
        </p:txBody>
      </p:sp>
    </p:spTree>
    <p:extLst>
      <p:ext uri="{BB962C8B-B14F-4D97-AF65-F5344CB8AC3E}">
        <p14:creationId xmlns:p14="http://schemas.microsoft.com/office/powerpoint/2010/main" val="319586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000" dirty="0"/>
              <a:t>統計を</a:t>
            </a:r>
            <a:r>
              <a:rPr lang="ja-JP" altLang="en-US" sz="4000" dirty="0" smtClean="0"/>
              <a:t>学ぶ</a:t>
            </a:r>
            <a:r>
              <a:rPr lang="ja-JP" altLang="en-US" sz="4000" dirty="0"/>
              <a:t>意義</a:t>
            </a:r>
            <a:r>
              <a:rPr lang="ja-JP" altLang="en-US" sz="4000" dirty="0" smtClean="0"/>
              <a:t>、目標（ゴール）について</a:t>
            </a:r>
            <a:endParaRPr kumimoji="1" lang="ja-JP" altLang="en-US" sz="4000" dirty="0"/>
          </a:p>
        </p:txBody>
      </p:sp>
      <p:sp>
        <p:nvSpPr>
          <p:cNvPr id="3" name="コンテンツ プレースホルダー 2"/>
          <p:cNvSpPr>
            <a:spLocks noGrp="1"/>
          </p:cNvSpPr>
          <p:nvPr>
            <p:ph idx="1"/>
          </p:nvPr>
        </p:nvSpPr>
        <p:spPr/>
        <p:txBody>
          <a:bodyPr>
            <a:normAutofit fontScale="85000" lnSpcReduction="20000"/>
          </a:bodyPr>
          <a:lstStyle/>
          <a:p>
            <a:pPr marL="0" indent="0">
              <a:buNone/>
            </a:pPr>
            <a:r>
              <a:rPr lang="en-US" altLang="ja-JP" dirty="0" smtClean="0"/>
              <a:t>python</a:t>
            </a:r>
            <a:r>
              <a:rPr lang="ja-JP" altLang="en-US" dirty="0" smtClean="0"/>
              <a:t>や実際の予測を学習していく上で、先に統計のみを学ぶ意義について簡単に説明します。</a:t>
            </a:r>
            <a:endParaRPr lang="en-US" altLang="ja-JP" dirty="0" smtClean="0"/>
          </a:p>
          <a:p>
            <a:pPr marL="0" indent="0">
              <a:buNone/>
            </a:pPr>
            <a:r>
              <a:rPr lang="ja-JP" altLang="en-US" dirty="0" smtClean="0"/>
              <a:t>統計は上記を学習する流れの中でも学ぶことができますが、それだけでは理解を深めるには厳しい場合もあります。</a:t>
            </a:r>
            <a:endParaRPr lang="en-US" altLang="ja-JP" dirty="0"/>
          </a:p>
          <a:p>
            <a:pPr marL="0" indent="0">
              <a:buNone/>
            </a:pPr>
            <a:endParaRPr lang="en-US" altLang="ja-JP" dirty="0" smtClean="0"/>
          </a:p>
          <a:p>
            <a:pPr marL="0" indent="0">
              <a:buNone/>
            </a:pPr>
            <a:r>
              <a:rPr lang="ja-JP" altLang="en-US" dirty="0" smtClean="0"/>
              <a:t>例えば、ヒストグラムの作成にあたり、実際</a:t>
            </a:r>
            <a:r>
              <a:rPr lang="ja-JP" altLang="en-US" dirty="0"/>
              <a:t>は</a:t>
            </a:r>
            <a:r>
              <a:rPr lang="en-US" altLang="ja-JP" dirty="0"/>
              <a:t>python</a:t>
            </a:r>
            <a:r>
              <a:rPr lang="ja-JP" altLang="en-US" dirty="0"/>
              <a:t>（</a:t>
            </a:r>
            <a:r>
              <a:rPr lang="en-US" altLang="ja-JP" dirty="0" err="1"/>
              <a:t>matplotlib</a:t>
            </a:r>
            <a:r>
              <a:rPr lang="ja-JP" altLang="en-US" dirty="0"/>
              <a:t>）が自動的</a:t>
            </a:r>
            <a:r>
              <a:rPr lang="ja-JP" altLang="en-US" dirty="0" smtClean="0"/>
              <a:t>に描いてくれる</a:t>
            </a:r>
            <a:r>
              <a:rPr lang="ja-JP" altLang="en-US" dirty="0"/>
              <a:t>ため</a:t>
            </a:r>
            <a:r>
              <a:rPr lang="ja-JP" altLang="en-US" dirty="0" smtClean="0"/>
              <a:t>、その過程である度数分布表については自分で作る</a:t>
            </a:r>
            <a:r>
              <a:rPr lang="ja-JP" altLang="en-US" dirty="0"/>
              <a:t>必要はありません</a:t>
            </a:r>
            <a:r>
              <a:rPr lang="ja-JP" altLang="en-US" dirty="0" smtClean="0"/>
              <a:t>。</a:t>
            </a:r>
            <a:endParaRPr lang="en-US" altLang="ja-JP" dirty="0"/>
          </a:p>
          <a:p>
            <a:pPr marL="0" indent="0">
              <a:buNone/>
            </a:pPr>
            <a:r>
              <a:rPr lang="ja-JP" altLang="en-US" dirty="0" smtClean="0"/>
              <a:t>しかし、</a:t>
            </a:r>
            <a:r>
              <a:rPr lang="en-US" altLang="ja-JP" dirty="0" smtClean="0"/>
              <a:t>python</a:t>
            </a:r>
            <a:r>
              <a:rPr lang="ja-JP" altLang="en-US" dirty="0"/>
              <a:t>の中で何が行われて</a:t>
            </a:r>
            <a:r>
              <a:rPr lang="ja-JP" altLang="en-US" dirty="0" smtClean="0"/>
              <a:t>いるのかについて知識があった</a:t>
            </a:r>
            <a:r>
              <a:rPr lang="ja-JP" altLang="en-US" dirty="0"/>
              <a:t>方</a:t>
            </a:r>
            <a:r>
              <a:rPr lang="ja-JP" altLang="en-US" dirty="0" smtClean="0"/>
              <a:t>が、今後の予測の学習の理解が深まると考えられます。</a:t>
            </a:r>
            <a:endParaRPr lang="en-US" altLang="ja-JP" dirty="0" smtClean="0"/>
          </a:p>
          <a:p>
            <a:pPr marL="0" indent="0">
              <a:buNone/>
            </a:pPr>
            <a:endParaRPr lang="en-US" altLang="ja-JP" dirty="0"/>
          </a:p>
          <a:p>
            <a:pPr marL="0" indent="0">
              <a:buNone/>
            </a:pPr>
            <a:r>
              <a:rPr lang="ja-JP" altLang="en-US" dirty="0" smtClean="0"/>
              <a:t>ここでは、統計学を通して、実際に</a:t>
            </a:r>
            <a:r>
              <a:rPr lang="en-US" altLang="ja-JP" dirty="0" smtClean="0"/>
              <a:t>python</a:t>
            </a:r>
            <a:r>
              <a:rPr lang="ja-JP" altLang="en-US" dirty="0" smtClean="0"/>
              <a:t>の中で何が行われているのか理解し、今後の予の学習の理解を深めることを目標に学習していきましょう。</a:t>
            </a:r>
            <a:endParaRPr kumimoji="1" lang="ja-JP" altLang="en-US" dirty="0"/>
          </a:p>
        </p:txBody>
      </p:sp>
    </p:spTree>
    <p:extLst>
      <p:ext uri="{BB962C8B-B14F-4D97-AF65-F5344CB8AC3E}">
        <p14:creationId xmlns:p14="http://schemas.microsoft.com/office/powerpoint/2010/main" val="2538086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疑似相関</a:t>
            </a:r>
            <a:endParaRPr kumimoji="1" lang="ja-JP" altLang="en-US" dirty="0"/>
          </a:p>
        </p:txBody>
      </p:sp>
      <p:sp>
        <p:nvSpPr>
          <p:cNvPr id="3" name="コンテンツ プレースホルダー 2"/>
          <p:cNvSpPr>
            <a:spLocks noGrp="1"/>
          </p:cNvSpPr>
          <p:nvPr>
            <p:ph idx="1"/>
          </p:nvPr>
        </p:nvSpPr>
        <p:spPr>
          <a:xfrm>
            <a:off x="838200" y="1609584"/>
            <a:ext cx="10515600" cy="935944"/>
          </a:xfrm>
          <a:ln w="12700">
            <a:solidFill>
              <a:schemeClr val="accent1"/>
            </a:solidFill>
          </a:ln>
        </p:spPr>
        <p:txBody>
          <a:bodyPr anchor="ctr">
            <a:normAutofit/>
          </a:bodyPr>
          <a:lstStyle/>
          <a:p>
            <a:pPr marL="0" indent="0">
              <a:buNone/>
            </a:pPr>
            <a:r>
              <a:rPr lang="ja-JP" altLang="en-US" sz="2400" b="1" dirty="0" smtClean="0"/>
              <a:t>疑似相関</a:t>
            </a:r>
            <a:endParaRPr lang="en-US" altLang="ja-JP" sz="2400" b="1" dirty="0" smtClean="0"/>
          </a:p>
          <a:p>
            <a:pPr marL="0" indent="0">
              <a:buNone/>
            </a:pPr>
            <a:r>
              <a:rPr lang="ja-JP" altLang="en-US" sz="2400" dirty="0"/>
              <a:t>因果関係がないのにあたかも因果関係があるように見える</a:t>
            </a:r>
            <a:r>
              <a:rPr lang="ja-JP" altLang="en-US" sz="2400" dirty="0" smtClean="0"/>
              <a:t>こと。</a:t>
            </a:r>
            <a:endParaRPr lang="en-US" altLang="ja-JP" sz="2400" dirty="0" smtClean="0"/>
          </a:p>
        </p:txBody>
      </p:sp>
      <p:graphicFrame>
        <p:nvGraphicFramePr>
          <p:cNvPr id="7" name="グラフ 6"/>
          <p:cNvGraphicFramePr/>
          <p:nvPr>
            <p:extLst>
              <p:ext uri="{D42A27DB-BD31-4B8C-83A1-F6EECF244321}">
                <p14:modId xmlns:p14="http://schemas.microsoft.com/office/powerpoint/2010/main" val="2622872356"/>
              </p:ext>
            </p:extLst>
          </p:nvPr>
        </p:nvGraphicFramePr>
        <p:xfrm>
          <a:off x="1151030" y="3140468"/>
          <a:ext cx="4315086" cy="2996865"/>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グループ化 12"/>
          <p:cNvGrpSpPr/>
          <p:nvPr/>
        </p:nvGrpSpPr>
        <p:grpSpPr>
          <a:xfrm>
            <a:off x="5509283" y="2699908"/>
            <a:ext cx="3079259" cy="1938992"/>
            <a:chOff x="8749575" y="3340417"/>
            <a:chExt cx="3079259" cy="1968355"/>
          </a:xfrm>
        </p:grpSpPr>
        <p:sp>
          <p:nvSpPr>
            <p:cNvPr id="11" name="テキスト ボックス 10"/>
            <p:cNvSpPr txBox="1"/>
            <p:nvPr/>
          </p:nvSpPr>
          <p:spPr>
            <a:xfrm>
              <a:off x="9434435" y="3340417"/>
              <a:ext cx="1376010" cy="1968355"/>
            </a:xfrm>
            <a:prstGeom prst="rect">
              <a:avLst/>
            </a:prstGeom>
            <a:noFill/>
          </p:spPr>
          <p:txBody>
            <a:bodyPr wrap="square" rtlCol="0">
              <a:spAutoFit/>
            </a:bodyPr>
            <a:lstStyle/>
            <a:p>
              <a:r>
                <a:rPr kumimoji="1" lang="en-US" altLang="ja-JP" sz="12000" dirty="0" smtClean="0">
                  <a:solidFill>
                    <a:schemeClr val="accent1"/>
                  </a:solidFill>
                </a:rPr>
                <a:t>×</a:t>
              </a:r>
              <a:endParaRPr kumimoji="1" lang="ja-JP" altLang="en-US" sz="12000" dirty="0">
                <a:solidFill>
                  <a:schemeClr val="accent1"/>
                </a:solidFill>
              </a:endParaRPr>
            </a:p>
          </p:txBody>
        </p:sp>
        <p:sp>
          <p:nvSpPr>
            <p:cNvPr id="9" name="角丸四角形吹き出し 8"/>
            <p:cNvSpPr/>
            <p:nvPr/>
          </p:nvSpPr>
          <p:spPr>
            <a:xfrm>
              <a:off x="8749575" y="3598199"/>
              <a:ext cx="3079259" cy="1285172"/>
            </a:xfrm>
            <a:prstGeom prst="wedgeRoundRectCallout">
              <a:avLst>
                <a:gd name="adj1" fmla="val -44307"/>
                <a:gd name="adj2" fmla="val 71655"/>
                <a:gd name="adj3" fmla="val 16667"/>
              </a:avLst>
            </a:prstGeom>
            <a:no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dirty="0" smtClean="0"/>
                <a:t>ビールの出資額</a:t>
              </a:r>
              <a:r>
                <a:rPr kumimoji="1" lang="ja-JP" altLang="en-US" dirty="0" smtClean="0"/>
                <a:t>が高い</a:t>
              </a:r>
              <a:endParaRPr kumimoji="1" lang="en-US" altLang="ja-JP" dirty="0" smtClean="0"/>
            </a:p>
            <a:p>
              <a:pPr algn="ctr"/>
              <a:r>
                <a:rPr kumimoji="1" lang="ja-JP" altLang="en-US" dirty="0" smtClean="0"/>
                <a:t>↓</a:t>
              </a:r>
              <a:endParaRPr kumimoji="1" lang="en-US" altLang="ja-JP" dirty="0" smtClean="0"/>
            </a:p>
            <a:p>
              <a:pPr algn="ctr"/>
              <a:r>
                <a:rPr kumimoji="1" lang="ja-JP" altLang="en-US" dirty="0" smtClean="0"/>
                <a:t>アイスの出資額が高くなる</a:t>
              </a:r>
              <a:endParaRPr kumimoji="1" lang="en-US" altLang="ja-JP" dirty="0" smtClean="0"/>
            </a:p>
          </p:txBody>
        </p:sp>
      </p:grpSp>
      <p:sp>
        <p:nvSpPr>
          <p:cNvPr id="16" name="テキスト ボックス 15"/>
          <p:cNvSpPr txBox="1"/>
          <p:nvPr/>
        </p:nvSpPr>
        <p:spPr>
          <a:xfrm>
            <a:off x="6572656" y="4473782"/>
            <a:ext cx="4391282" cy="1338828"/>
          </a:xfrm>
          <a:prstGeom prst="rect">
            <a:avLst/>
          </a:prstGeom>
          <a:noFill/>
        </p:spPr>
        <p:txBody>
          <a:bodyPr wrap="square" rtlCol="0">
            <a:spAutoFit/>
          </a:bodyPr>
          <a:lstStyle/>
          <a:p>
            <a:pPr algn="ctr">
              <a:lnSpc>
                <a:spcPct val="150000"/>
              </a:lnSpc>
            </a:pPr>
            <a:r>
              <a:rPr kumimoji="1" lang="ja-JP" altLang="en-US" dirty="0" smtClean="0"/>
              <a:t>ビールの出資額もアイスの出資額も</a:t>
            </a:r>
            <a:endParaRPr kumimoji="1" lang="en-US" altLang="ja-JP" dirty="0" smtClean="0"/>
          </a:p>
          <a:p>
            <a:pPr algn="ctr">
              <a:lnSpc>
                <a:spcPct val="150000"/>
              </a:lnSpc>
            </a:pPr>
            <a:r>
              <a:rPr lang="ja-JP" altLang="en-US" u="sng" dirty="0"/>
              <a:t>気温</a:t>
            </a:r>
            <a:r>
              <a:rPr lang="ja-JP" altLang="en-US" u="sng" dirty="0" smtClean="0"/>
              <a:t>の高さ</a:t>
            </a:r>
            <a:r>
              <a:rPr lang="ja-JP" altLang="en-US" dirty="0" smtClean="0"/>
              <a:t>が原因で変化しており</a:t>
            </a:r>
            <a:endParaRPr lang="en-US" altLang="ja-JP" dirty="0" smtClean="0"/>
          </a:p>
          <a:p>
            <a:pPr algn="ctr">
              <a:lnSpc>
                <a:spcPct val="150000"/>
              </a:lnSpc>
            </a:pPr>
            <a:r>
              <a:rPr kumimoji="1" lang="ja-JP" altLang="en-US" dirty="0" smtClean="0"/>
              <a:t>どちらかが原因というわけではない。</a:t>
            </a:r>
            <a:endParaRPr kumimoji="1" lang="ja-JP" altLang="en-US" dirty="0"/>
          </a:p>
        </p:txBody>
      </p:sp>
    </p:spTree>
    <p:extLst>
      <p:ext uri="{BB962C8B-B14F-4D97-AF65-F5344CB8AC3E}">
        <p14:creationId xmlns:p14="http://schemas.microsoft.com/office/powerpoint/2010/main" val="4054231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混同行列</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608676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混同</a:t>
            </a:r>
            <a:r>
              <a:rPr kumimoji="1" lang="ja-JP" altLang="en-US" b="1" dirty="0" smtClean="0"/>
              <a:t>行列</a:t>
            </a:r>
            <a:endParaRPr kumimoji="1" lang="ja-JP" altLang="en-US" b="1" dirty="0"/>
          </a:p>
        </p:txBody>
      </p:sp>
      <p:graphicFrame>
        <p:nvGraphicFramePr>
          <p:cNvPr id="5" name="表 4"/>
          <p:cNvGraphicFramePr>
            <a:graphicFrameLocks noGrp="1"/>
          </p:cNvGraphicFramePr>
          <p:nvPr>
            <p:extLst>
              <p:ext uri="{D42A27DB-BD31-4B8C-83A1-F6EECF244321}">
                <p14:modId xmlns:p14="http://schemas.microsoft.com/office/powerpoint/2010/main" val="4195136217"/>
              </p:ext>
            </p:extLst>
          </p:nvPr>
        </p:nvGraphicFramePr>
        <p:xfrm>
          <a:off x="681790" y="2830784"/>
          <a:ext cx="10788316" cy="3401574"/>
        </p:xfrm>
        <a:graphic>
          <a:graphicData uri="http://schemas.openxmlformats.org/drawingml/2006/table">
            <a:tbl>
              <a:tblPr firstRow="1" firstCol="1">
                <a:tableStyleId>{5C22544A-7EE6-4342-B048-85BDC9FD1C3A}</a:tableStyleId>
              </a:tblPr>
              <a:tblGrid>
                <a:gridCol w="1649928">
                  <a:extLst>
                    <a:ext uri="{9D8B030D-6E8A-4147-A177-3AD203B41FA5}">
                      <a16:colId xmlns:a16="http://schemas.microsoft.com/office/drawing/2014/main" val="48739587"/>
                    </a:ext>
                  </a:extLst>
                </a:gridCol>
                <a:gridCol w="4542449">
                  <a:extLst>
                    <a:ext uri="{9D8B030D-6E8A-4147-A177-3AD203B41FA5}">
                      <a16:colId xmlns:a16="http://schemas.microsoft.com/office/drawing/2014/main" val="1335813701"/>
                    </a:ext>
                  </a:extLst>
                </a:gridCol>
                <a:gridCol w="4595939">
                  <a:extLst>
                    <a:ext uri="{9D8B030D-6E8A-4147-A177-3AD203B41FA5}">
                      <a16:colId xmlns:a16="http://schemas.microsoft.com/office/drawing/2014/main" val="1129904054"/>
                    </a:ext>
                  </a:extLst>
                </a:gridCol>
              </a:tblGrid>
              <a:tr h="443365">
                <a:tc>
                  <a:txBody>
                    <a:bodyPr/>
                    <a:lstStyle/>
                    <a:p>
                      <a:pPr algn="ctr"/>
                      <a:endParaRPr kumimoji="1" lang="ja-JP" altLang="en-US" dirty="0"/>
                    </a:p>
                  </a:txBody>
                  <a:tcPr anchor="ctr">
                    <a:solidFill>
                      <a:schemeClr val="bg1"/>
                    </a:solidFill>
                  </a:tcPr>
                </a:tc>
                <a:tc>
                  <a:txBody>
                    <a:bodyPr/>
                    <a:lstStyle/>
                    <a:p>
                      <a:pPr algn="ctr"/>
                      <a:r>
                        <a:rPr kumimoji="1" lang="en-US" altLang="ja-JP" b="0" dirty="0" smtClean="0"/>
                        <a:t>PCR</a:t>
                      </a:r>
                      <a:r>
                        <a:rPr kumimoji="1" lang="ja-JP" altLang="en-US" b="0" dirty="0" smtClean="0"/>
                        <a:t>検査で陽性反応</a:t>
                      </a:r>
                      <a:endParaRPr kumimoji="1" lang="ja-JP" altLang="en-US"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b="0" dirty="0" smtClean="0"/>
                        <a:t>PCR</a:t>
                      </a:r>
                      <a:r>
                        <a:rPr kumimoji="1" lang="ja-JP" altLang="en-US" b="0" dirty="0" smtClean="0"/>
                        <a:t>検査で陰性反応</a:t>
                      </a:r>
                      <a:endParaRPr kumimoji="1" lang="ja-JP" altLang="en-US" b="0" dirty="0"/>
                    </a:p>
                  </a:txBody>
                  <a:tcPr anchor="ctr"/>
                </a:tc>
                <a:extLst>
                  <a:ext uri="{0D108BD9-81ED-4DB2-BD59-A6C34878D82A}">
                    <a16:rowId xmlns:a16="http://schemas.microsoft.com/office/drawing/2014/main" val="4000603673"/>
                  </a:ext>
                </a:extLst>
              </a:tr>
              <a:tr h="1462485">
                <a:tc>
                  <a:txBody>
                    <a:bodyPr/>
                    <a:lstStyle/>
                    <a:p>
                      <a:pPr algn="ctr"/>
                      <a:r>
                        <a:rPr kumimoji="1" lang="ja-JP" altLang="en-US" sz="1400" b="0" dirty="0" smtClean="0"/>
                        <a:t>コロナウイルス</a:t>
                      </a:r>
                      <a:r>
                        <a:rPr lang="ja-JP" altLang="en-US" sz="1400" b="0" dirty="0" smtClean="0"/>
                        <a:t>に</a:t>
                      </a:r>
                      <a:endParaRPr lang="en-US" altLang="ja-JP" sz="1400" b="0" dirty="0" smtClean="0"/>
                    </a:p>
                    <a:p>
                      <a:pPr algn="ctr"/>
                      <a:r>
                        <a:rPr lang="ja-JP" altLang="en-US" sz="1400" b="0" dirty="0" smtClean="0"/>
                        <a:t>罹患している</a:t>
                      </a:r>
                      <a:endParaRPr kumimoji="1" lang="ja-JP" altLang="en-US" sz="1400" b="0" dirty="0"/>
                    </a:p>
                  </a:txBody>
                  <a:tcPr anchor="ctr"/>
                </a:tc>
                <a:tc>
                  <a:txBody>
                    <a:bodyPr/>
                    <a:lstStyle/>
                    <a:p>
                      <a:pPr algn="ctr"/>
                      <a:r>
                        <a:rPr lang="ja-JP" altLang="en-US" b="1" dirty="0" smtClean="0"/>
                        <a:t>真陽性</a:t>
                      </a:r>
                      <a:r>
                        <a:rPr lang="en-US" altLang="ja-JP" b="1" dirty="0" smtClean="0"/>
                        <a:t>(True Positive)</a:t>
                      </a:r>
                    </a:p>
                    <a:p>
                      <a:pPr algn="ctr"/>
                      <a:endParaRPr lang="en-US" altLang="ja-JP" b="1" dirty="0" smtClean="0"/>
                    </a:p>
                    <a:p>
                      <a:pPr marL="0" indent="0" algn="ctr">
                        <a:buNone/>
                      </a:pPr>
                      <a:r>
                        <a:rPr lang="ja-JP" altLang="en-US" sz="1600" dirty="0" smtClean="0"/>
                        <a:t>判別したいものを正しく判別できた数</a:t>
                      </a:r>
                      <a:endParaRPr lang="en-US" altLang="ja-JP" sz="1600" dirty="0" smtClean="0"/>
                    </a:p>
                    <a:p>
                      <a:pPr marL="0" indent="0" algn="ctr">
                        <a:buNone/>
                      </a:pPr>
                      <a:r>
                        <a:rPr lang="ja-JP" altLang="en-US" sz="1600" dirty="0" smtClean="0"/>
                        <a:t>・陽性と判定したものが正解（真）である</a:t>
                      </a:r>
                      <a:endParaRPr lang="en-US" altLang="ja-JP" sz="1600" dirty="0" smtClean="0"/>
                    </a:p>
                  </a:txBody>
                  <a:tcPr anchor="ctr">
                    <a:solidFill>
                      <a:schemeClr val="accent2"/>
                    </a:solidFill>
                  </a:tcPr>
                </a:tc>
                <a:tc>
                  <a:txBody>
                    <a:bodyPr/>
                    <a:lstStyle/>
                    <a:p>
                      <a:pPr algn="ctr"/>
                      <a:r>
                        <a:rPr lang="ja-JP" altLang="en-US" b="1" dirty="0" smtClean="0"/>
                        <a:t>偽陰性</a:t>
                      </a:r>
                      <a:r>
                        <a:rPr lang="en-US" altLang="ja-JP" b="1" dirty="0" smtClean="0"/>
                        <a:t>(False Negative)</a:t>
                      </a:r>
                    </a:p>
                    <a:p>
                      <a:pPr algn="ctr"/>
                      <a:endParaRPr lang="en-US" altLang="ja-JP" b="1" dirty="0" smtClean="0"/>
                    </a:p>
                    <a:p>
                      <a:pPr marL="0" indent="0" algn="ctr">
                        <a:buNone/>
                      </a:pPr>
                      <a:r>
                        <a:rPr lang="ja-JP" altLang="en-US" sz="1600" dirty="0" smtClean="0"/>
                        <a:t>判別したいものを誤って判別できなかった数 </a:t>
                      </a:r>
                      <a:endParaRPr lang="en-US" altLang="ja-JP" sz="1600" dirty="0" smtClean="0"/>
                    </a:p>
                    <a:p>
                      <a:pPr marL="0" indent="0" algn="ctr">
                        <a:buNone/>
                      </a:pPr>
                      <a:r>
                        <a:rPr lang="ja-JP" altLang="en-US" sz="1600" dirty="0" smtClean="0"/>
                        <a:t>・陰性と判定したものが不正解（偽）である</a:t>
                      </a:r>
                      <a:endParaRPr lang="en-US" altLang="ja-JP" sz="1600" b="1" dirty="0" smtClean="0"/>
                    </a:p>
                  </a:txBody>
                  <a:tcPr anchor="ctr"/>
                </a:tc>
                <a:extLst>
                  <a:ext uri="{0D108BD9-81ED-4DB2-BD59-A6C34878D82A}">
                    <a16:rowId xmlns:a16="http://schemas.microsoft.com/office/drawing/2014/main" val="4009462225"/>
                  </a:ext>
                </a:extLst>
              </a:tr>
              <a:tr h="14957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t>実際は</a:t>
                      </a:r>
                      <a:endParaRPr kumimoji="1" lang="en-US" altLang="ja-JP" sz="14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smtClean="0"/>
                        <a:t>コロナウイルス</a:t>
                      </a:r>
                      <a:r>
                        <a:rPr lang="ja-JP" altLang="en-US" sz="1400" b="0" dirty="0" smtClean="0"/>
                        <a:t>に</a:t>
                      </a:r>
                      <a:endParaRPr lang="en-US" altLang="ja-JP" sz="14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0" dirty="0" smtClean="0"/>
                        <a:t>罹患</a:t>
                      </a:r>
                      <a:r>
                        <a:rPr kumimoji="1" lang="ja-JP" altLang="en-US" sz="1400" b="0" dirty="0"/>
                        <a:t>していない</a:t>
                      </a:r>
                      <a:endParaRPr kumimoji="1" lang="ja-JP" altLang="en-US" sz="1400" b="0" dirty="0" smtClean="0"/>
                    </a:p>
                  </a:txBody>
                  <a:tcPr anchor="ctr"/>
                </a:tc>
                <a:tc>
                  <a:txBody>
                    <a:bodyPr/>
                    <a:lstStyle/>
                    <a:p>
                      <a:pPr algn="ctr"/>
                      <a:r>
                        <a:rPr lang="ja-JP" altLang="en-US" b="1" dirty="0" smtClean="0"/>
                        <a:t>偽陽性</a:t>
                      </a:r>
                      <a:r>
                        <a:rPr lang="en-US" altLang="ja-JP" b="1" dirty="0" smtClean="0"/>
                        <a:t>(False Positive)</a:t>
                      </a:r>
                      <a:r>
                        <a:rPr lang="ja-JP" altLang="en-US" b="0" dirty="0" smtClean="0"/>
                        <a:t> </a:t>
                      </a:r>
                      <a:endParaRPr lang="en-US" altLang="ja-JP" b="0" dirty="0" smtClean="0"/>
                    </a:p>
                    <a:p>
                      <a:pPr algn="ctr"/>
                      <a:endParaRPr lang="en-US" altLang="ja-JP" b="0" dirty="0" smtClean="0"/>
                    </a:p>
                    <a:p>
                      <a:pPr marL="0" indent="0" algn="ctr">
                        <a:buNone/>
                      </a:pPr>
                      <a:r>
                        <a:rPr lang="ja-JP" altLang="en-US" b="1" dirty="0" smtClean="0"/>
                        <a:t> </a:t>
                      </a:r>
                      <a:r>
                        <a:rPr lang="ja-JP" altLang="en-US" sz="1600" dirty="0" smtClean="0"/>
                        <a:t>判別対象外のものを誤って判別してしまった数</a:t>
                      </a:r>
                      <a:endParaRPr lang="en-US" altLang="ja-JP" sz="1600" dirty="0" smtClean="0"/>
                    </a:p>
                    <a:p>
                      <a:pPr marL="0" indent="0" algn="ctr">
                        <a:buNone/>
                      </a:pPr>
                      <a:r>
                        <a:rPr lang="ja-JP" altLang="en-US" sz="1600" dirty="0" smtClean="0"/>
                        <a:t>・陽性と判定したものが不正解（偽）である</a:t>
                      </a:r>
                      <a:endParaRPr lang="en-US" altLang="ja-JP" sz="1600" dirty="0" smtClean="0"/>
                    </a:p>
                  </a:txBody>
                  <a:tcPr anchor="ctr"/>
                </a:tc>
                <a:tc>
                  <a:txBody>
                    <a:bodyPr/>
                    <a:lstStyle/>
                    <a:p>
                      <a:pPr algn="ctr"/>
                      <a:r>
                        <a:rPr lang="ja-JP" altLang="en-US" b="1" dirty="0" smtClean="0"/>
                        <a:t>真陰性</a:t>
                      </a:r>
                      <a:r>
                        <a:rPr lang="en-US" altLang="ja-JP" b="1" dirty="0" smtClean="0"/>
                        <a:t>(True Negative)</a:t>
                      </a:r>
                      <a:r>
                        <a:rPr lang="ja-JP" altLang="en-US" b="1" dirty="0" smtClean="0"/>
                        <a:t> </a:t>
                      </a:r>
                      <a:endParaRPr lang="en-US" altLang="ja-JP" b="1" dirty="0" smtClean="0"/>
                    </a:p>
                    <a:p>
                      <a:pPr algn="ctr"/>
                      <a:endParaRPr lang="en-US" altLang="ja-JP" b="1" dirty="0" smtClean="0"/>
                    </a:p>
                    <a:p>
                      <a:pPr marL="0" indent="0" algn="ctr">
                        <a:buNone/>
                      </a:pPr>
                      <a:r>
                        <a:rPr lang="ja-JP" altLang="en-US" b="1" dirty="0" smtClean="0"/>
                        <a:t> </a:t>
                      </a:r>
                      <a:r>
                        <a:rPr lang="ja-JP" altLang="en-US" sz="1600" dirty="0" smtClean="0"/>
                        <a:t>判別対象外のものを正しく判別できなかった数</a:t>
                      </a:r>
                      <a:endParaRPr lang="en-US" altLang="ja-JP" sz="1600" dirty="0" smtClean="0"/>
                    </a:p>
                    <a:p>
                      <a:pPr marL="0" indent="0" algn="ctr">
                        <a:buNone/>
                      </a:pPr>
                      <a:r>
                        <a:rPr lang="ja-JP" altLang="en-US" sz="1600" dirty="0" smtClean="0"/>
                        <a:t>・陰性と判定したものが正解（真）である</a:t>
                      </a:r>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sp>
        <p:nvSpPr>
          <p:cNvPr id="6" name="正方形/長方形 5"/>
          <p:cNvSpPr/>
          <p:nvPr/>
        </p:nvSpPr>
        <p:spPr>
          <a:xfrm>
            <a:off x="838200" y="1568869"/>
            <a:ext cx="10515600" cy="731498"/>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r>
              <a:rPr lang="ja-JP" altLang="en-US" sz="2400" dirty="0"/>
              <a:t>あるデータを分類したときに</a:t>
            </a:r>
            <a:r>
              <a:rPr lang="ja-JP" altLang="en-US" sz="2400" dirty="0" smtClean="0"/>
              <a:t>、その</a:t>
            </a:r>
            <a:r>
              <a:rPr lang="ja-JP" altLang="en-US" sz="2400" dirty="0"/>
              <a:t>正解・不正解の数</a:t>
            </a:r>
            <a:r>
              <a:rPr lang="ja-JP" altLang="en-US" sz="2400" dirty="0" smtClean="0"/>
              <a:t>を</a:t>
            </a:r>
            <a:endParaRPr lang="en-US" altLang="ja-JP" sz="2400" dirty="0" smtClean="0"/>
          </a:p>
          <a:p>
            <a:r>
              <a:rPr lang="ja-JP" altLang="en-US" sz="2400" dirty="0" smtClean="0"/>
              <a:t>整理</a:t>
            </a:r>
            <a:r>
              <a:rPr lang="ja-JP" altLang="en-US" sz="2400" dirty="0"/>
              <a:t>しておく</a:t>
            </a:r>
            <a:r>
              <a:rPr lang="ja-JP" altLang="en-US" sz="2400" dirty="0" smtClean="0"/>
              <a:t>表のこと。</a:t>
            </a:r>
            <a:endParaRPr lang="en-US" altLang="ja-JP" sz="2400" dirty="0"/>
          </a:p>
        </p:txBody>
      </p:sp>
      <p:sp>
        <p:nvSpPr>
          <p:cNvPr id="7" name="正方形/長方形 6"/>
          <p:cNvSpPr/>
          <p:nvPr/>
        </p:nvSpPr>
        <p:spPr>
          <a:xfrm>
            <a:off x="838200" y="2357572"/>
            <a:ext cx="10515600" cy="416006"/>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000" dirty="0" smtClean="0"/>
              <a:t>例）</a:t>
            </a:r>
            <a:r>
              <a:rPr lang="en-US" altLang="ja-JP" sz="2000" dirty="0" smtClean="0"/>
              <a:t>100</a:t>
            </a:r>
            <a:r>
              <a:rPr lang="ja-JP" altLang="en-US" sz="2000" dirty="0"/>
              <a:t>人が</a:t>
            </a:r>
            <a:r>
              <a:rPr lang="en-US" altLang="ja-JP" sz="2000" dirty="0"/>
              <a:t>PCR</a:t>
            </a:r>
            <a:r>
              <a:rPr lang="ja-JP" altLang="en-US" sz="2000" dirty="0"/>
              <a:t>検査を受けた際の検査結果と、実際にコロナに罹患して</a:t>
            </a:r>
            <a:r>
              <a:rPr lang="ja-JP" altLang="en-US" sz="2000" dirty="0" smtClean="0"/>
              <a:t>いたかどうか。</a:t>
            </a:r>
            <a:endParaRPr lang="en-US" altLang="ja-JP" sz="2000" dirty="0"/>
          </a:p>
        </p:txBody>
      </p:sp>
    </p:spTree>
    <p:extLst>
      <p:ext uri="{BB962C8B-B14F-4D97-AF65-F5344CB8AC3E}">
        <p14:creationId xmlns:p14="http://schemas.microsoft.com/office/powerpoint/2010/main" val="2538708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r>
              <a:rPr kumimoji="1" lang="ja-JP" altLang="en-US" dirty="0" smtClean="0"/>
              <a:t>指標</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498888274"/>
              </p:ext>
            </p:extLst>
          </p:nvPr>
        </p:nvGraphicFramePr>
        <p:xfrm>
          <a:off x="5638799" y="3988552"/>
          <a:ext cx="5967663" cy="2420500"/>
        </p:xfrm>
        <a:graphic>
          <a:graphicData uri="http://schemas.openxmlformats.org/drawingml/2006/table">
            <a:tbl>
              <a:tblPr firstRow="1" firstCol="1">
                <a:tableStyleId>{5C22544A-7EE6-4342-B048-85BDC9FD1C3A}</a:tableStyleId>
              </a:tblPr>
              <a:tblGrid>
                <a:gridCol w="1812758">
                  <a:extLst>
                    <a:ext uri="{9D8B030D-6E8A-4147-A177-3AD203B41FA5}">
                      <a16:colId xmlns:a16="http://schemas.microsoft.com/office/drawing/2014/main" val="48739587"/>
                    </a:ext>
                  </a:extLst>
                </a:gridCol>
                <a:gridCol w="1411706">
                  <a:extLst>
                    <a:ext uri="{9D8B030D-6E8A-4147-A177-3AD203B41FA5}">
                      <a16:colId xmlns:a16="http://schemas.microsoft.com/office/drawing/2014/main" val="1335813701"/>
                    </a:ext>
                  </a:extLst>
                </a:gridCol>
                <a:gridCol w="1467852">
                  <a:extLst>
                    <a:ext uri="{9D8B030D-6E8A-4147-A177-3AD203B41FA5}">
                      <a16:colId xmlns:a16="http://schemas.microsoft.com/office/drawing/2014/main" val="1129904054"/>
                    </a:ext>
                  </a:extLst>
                </a:gridCol>
                <a:gridCol w="1275347">
                  <a:extLst>
                    <a:ext uri="{9D8B030D-6E8A-4147-A177-3AD203B41FA5}">
                      <a16:colId xmlns:a16="http://schemas.microsoft.com/office/drawing/2014/main" val="1524424505"/>
                    </a:ext>
                  </a:extLst>
                </a:gridCol>
              </a:tblGrid>
              <a:tr h="611834">
                <a:tc>
                  <a:txBody>
                    <a:bodyPr/>
                    <a:lstStyle/>
                    <a:p>
                      <a:pPr algn="ctr"/>
                      <a:endParaRPr kumimoji="1" lang="ja-JP" altLang="en-US" sz="1600" dirty="0"/>
                    </a:p>
                  </a:txBody>
                  <a:tcPr anchor="ctr">
                    <a:noFill/>
                  </a:tcPr>
                </a:tc>
                <a:tc>
                  <a:txBody>
                    <a:bodyPr/>
                    <a:lstStyle/>
                    <a:p>
                      <a:pPr algn="ctr"/>
                      <a:r>
                        <a:rPr kumimoji="1" lang="en-US" altLang="ja-JP" sz="1600" b="0" dirty="0" smtClean="0"/>
                        <a:t>PCR</a:t>
                      </a:r>
                      <a:r>
                        <a:rPr kumimoji="1" lang="ja-JP" altLang="en-US" sz="1600" b="0" dirty="0" smtClean="0"/>
                        <a:t>検査で</a:t>
                      </a:r>
                      <a:endParaRPr kumimoji="1" lang="en-US" altLang="ja-JP" sz="1600" b="0" dirty="0" smtClean="0"/>
                    </a:p>
                    <a:p>
                      <a:pPr algn="ctr"/>
                      <a:r>
                        <a:rPr kumimoji="1" lang="ja-JP" altLang="en-US" sz="1600" b="0" dirty="0" smtClean="0"/>
                        <a:t>陽性反応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t>PCR</a:t>
                      </a:r>
                      <a:r>
                        <a:rPr kumimoji="1" lang="ja-JP" altLang="en-US" sz="1600" b="0" dirty="0" smtClean="0"/>
                        <a:t>検査で</a:t>
                      </a:r>
                      <a:endParaRPr kumimoji="1"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陰性反応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nchor="ctr">
                    <a:solidFill>
                      <a:schemeClr val="bg1"/>
                    </a:solidFill>
                  </a:tcPr>
                </a:tc>
                <a:extLst>
                  <a:ext uri="{0D108BD9-81ED-4DB2-BD59-A6C34878D82A}">
                    <a16:rowId xmlns:a16="http://schemas.microsoft.com/office/drawing/2014/main" val="4000603673"/>
                  </a:ext>
                </a:extLst>
              </a:tr>
              <a:tr h="611834">
                <a:tc>
                  <a:txBody>
                    <a:bodyPr/>
                    <a:lstStyle/>
                    <a:p>
                      <a:pPr algn="ctr"/>
                      <a:r>
                        <a:rPr kumimoji="1" lang="ja-JP" altLang="en-US" sz="1600" b="0" dirty="0" smtClean="0"/>
                        <a:t>コロナウイルス</a:t>
                      </a:r>
                      <a:r>
                        <a:rPr lang="ja-JP" altLang="en-US" sz="1600" b="0" dirty="0" smtClean="0"/>
                        <a:t>に</a:t>
                      </a:r>
                      <a:endParaRPr lang="en-US" altLang="ja-JP" sz="1600" b="0" dirty="0" smtClean="0"/>
                    </a:p>
                    <a:p>
                      <a:pPr algn="ctr"/>
                      <a:r>
                        <a:rPr lang="ja-JP" altLang="en-US" sz="1600" b="0" dirty="0" smtClean="0"/>
                        <a:t>罹患している</a:t>
                      </a:r>
                      <a:endParaRPr kumimoji="1" lang="ja-JP" altLang="en-US" sz="1600" b="0" dirty="0"/>
                    </a:p>
                  </a:txBody>
                  <a:tcPr anchor="ctr"/>
                </a:tc>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t>偽陰性</a:t>
                      </a:r>
                      <a:r>
                        <a:rPr lang="en-US" altLang="ja-JP" b="1" dirty="0" smtClean="0"/>
                        <a:t>(FN)</a:t>
                      </a:r>
                      <a:r>
                        <a:rPr lang="ja-JP" altLang="en-US" b="1" dirty="0" smtClean="0"/>
                        <a:t> </a:t>
                      </a:r>
                      <a:endParaRPr lang="en-US" altLang="ja-JP" b="1" dirty="0" smtClean="0"/>
                    </a:p>
                    <a:p>
                      <a:pPr algn="ctr"/>
                      <a:r>
                        <a:rPr kumimoji="1" lang="en-US" altLang="ja-JP" b="0" dirty="0" smtClean="0"/>
                        <a:t>15</a:t>
                      </a:r>
                      <a:r>
                        <a:rPr kumimoji="1" lang="ja-JP" altLang="en-US" b="0" dirty="0" smtClean="0"/>
                        <a:t>人</a:t>
                      </a:r>
                      <a:endParaRPr kumimoji="1" lang="ja-JP" altLang="en-US" b="0" dirty="0"/>
                    </a:p>
                  </a:txBody>
                  <a:tcPr anchor="ctr"/>
                </a:tc>
                <a:tc>
                  <a:txBody>
                    <a:bodyPr/>
                    <a:lstStyle/>
                    <a:p>
                      <a:pPr algn="l"/>
                      <a:r>
                        <a:rPr kumimoji="1" lang="ja-JP" altLang="en-US" dirty="0" smtClean="0"/>
                        <a:t>合計</a:t>
                      </a:r>
                      <a:r>
                        <a:rPr kumimoji="1" lang="en-US" altLang="ja-JP" dirty="0" smtClean="0"/>
                        <a:t>45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4009462225"/>
                  </a:ext>
                </a:extLst>
              </a:tr>
              <a:tr h="611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コロナウイルス</a:t>
                      </a:r>
                      <a:r>
                        <a:rPr lang="ja-JP" altLang="en-US" sz="1600" b="0" dirty="0" smtClean="0"/>
                        <a:t>に</a:t>
                      </a:r>
                      <a:endParaRPr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0" dirty="0" smtClean="0"/>
                        <a:t>罹患</a:t>
                      </a:r>
                      <a:r>
                        <a:rPr kumimoji="1" lang="ja-JP" altLang="en-US" sz="1600" b="0" dirty="0" smtClean="0"/>
                        <a:t>していない</a:t>
                      </a:r>
                    </a:p>
                  </a:txBody>
                  <a:tcPr anchor="ctr"/>
                </a:tc>
                <a:tc>
                  <a:txBody>
                    <a:bodyPr/>
                    <a:lstStyle/>
                    <a:p>
                      <a:pPr algn="ctr"/>
                      <a:r>
                        <a:rPr lang="ja-JP" altLang="en-US" b="1" dirty="0" smtClean="0"/>
                        <a:t>偽陽性</a:t>
                      </a:r>
                      <a:r>
                        <a:rPr lang="en-US" altLang="ja-JP" b="1" dirty="0" smtClean="0"/>
                        <a:t>(FP)</a:t>
                      </a:r>
                    </a:p>
                    <a:p>
                      <a:pPr algn="ctr"/>
                      <a:r>
                        <a:rPr lang="en-US" altLang="ja-JP" b="0" dirty="0" smtClean="0"/>
                        <a:t>5</a:t>
                      </a:r>
                      <a:r>
                        <a:rPr lang="ja-JP" altLang="en-US" b="0" dirty="0" smtClean="0"/>
                        <a:t>人 </a:t>
                      </a:r>
                      <a:endParaRPr kumimoji="1" lang="ja-JP" altLang="en-US" b="0" dirty="0"/>
                    </a:p>
                  </a:txBody>
                  <a:tcPr anchor="ctr"/>
                </a:tc>
                <a:tc>
                  <a:txBody>
                    <a:bodyPr/>
                    <a:lstStyle/>
                    <a:p>
                      <a:pPr algn="ctr"/>
                      <a:r>
                        <a:rPr lang="ja-JP" altLang="en-US" b="1" dirty="0" smtClean="0"/>
                        <a:t>真陰性</a:t>
                      </a:r>
                      <a:r>
                        <a:rPr lang="en-US" altLang="ja-JP" b="1" dirty="0" smtClean="0"/>
                        <a:t>(TN)</a:t>
                      </a:r>
                    </a:p>
                    <a:p>
                      <a:pPr algn="ctr"/>
                      <a:r>
                        <a:rPr lang="en-US" altLang="ja-JP" b="0" dirty="0" smtClean="0"/>
                        <a:t>50</a:t>
                      </a:r>
                      <a:r>
                        <a:rPr lang="ja-JP" altLang="en-US" b="0" dirty="0" smtClean="0"/>
                        <a:t>人</a:t>
                      </a:r>
                      <a:r>
                        <a:rPr lang="ja-JP" altLang="en-US" b="1" dirty="0" smtClean="0"/>
                        <a:t> </a:t>
                      </a:r>
                      <a:endParaRPr kumimoji="1" lang="ja-JP" altLang="en-US" dirty="0"/>
                    </a:p>
                  </a:txBody>
                  <a:tcPr anchor="ctr">
                    <a:solidFill>
                      <a:schemeClr val="accent2">
                        <a:lumMod val="60000"/>
                        <a:lumOff val="40000"/>
                      </a:schemeClr>
                    </a:solidFill>
                  </a:tcPr>
                </a:tc>
                <a:tc>
                  <a:txBody>
                    <a:bodyPr/>
                    <a:lstStyle/>
                    <a:p>
                      <a:pPr algn="l"/>
                      <a:r>
                        <a:rPr kumimoji="1" lang="ja-JP" altLang="en-US" dirty="0" smtClean="0"/>
                        <a:t>合計</a:t>
                      </a:r>
                      <a:r>
                        <a:rPr kumimoji="1" lang="en-US" altLang="ja-JP" dirty="0" smtClean="0"/>
                        <a:t>55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3775777527"/>
                  </a:ext>
                </a:extLst>
              </a:tr>
              <a:tr h="528506">
                <a:tc>
                  <a:txBody>
                    <a:bodyPr/>
                    <a:lstStyle/>
                    <a:p>
                      <a:pPr algn="ctr"/>
                      <a:endParaRPr kumimoji="1" lang="ja-JP" altLang="en-US" dirty="0"/>
                    </a:p>
                  </a:txBody>
                  <a:tcPr anchor="ctr">
                    <a:solidFill>
                      <a:schemeClr val="bg1"/>
                    </a:solidFill>
                  </a:tcPr>
                </a:tc>
                <a:tc>
                  <a:txBody>
                    <a:bodyPr/>
                    <a:lstStyle/>
                    <a:p>
                      <a:pPr algn="ctr"/>
                      <a:r>
                        <a:rPr kumimoji="1" lang="ja-JP" altLang="en-US" dirty="0" smtClean="0"/>
                        <a:t>合計</a:t>
                      </a:r>
                      <a:r>
                        <a:rPr kumimoji="1" lang="en-US" altLang="ja-JP" dirty="0" smtClean="0"/>
                        <a:t>35</a:t>
                      </a:r>
                      <a:r>
                        <a:rPr kumimoji="1" lang="ja-JP" altLang="en-US" dirty="0" smtClean="0"/>
                        <a:t>人</a:t>
                      </a:r>
                      <a:endParaRPr kumimoji="1" lang="ja-JP" altLang="en-US" dirty="0"/>
                    </a:p>
                  </a:txBody>
                  <a:tcPr>
                    <a:solidFill>
                      <a:schemeClr val="bg1"/>
                    </a:solidFill>
                  </a:tcPr>
                </a:tc>
                <a:tc>
                  <a:txBody>
                    <a:bodyPr/>
                    <a:lstStyle/>
                    <a:p>
                      <a:pPr algn="ctr"/>
                      <a:r>
                        <a:rPr kumimoji="1" lang="ja-JP" altLang="en-US" dirty="0" smtClean="0"/>
                        <a:t>合計</a:t>
                      </a:r>
                      <a:r>
                        <a:rPr kumimoji="1" lang="en-US" altLang="ja-JP" dirty="0" smtClean="0"/>
                        <a:t>65</a:t>
                      </a:r>
                      <a:r>
                        <a:rPr kumimoji="1" lang="ja-JP" altLang="en-US" dirty="0" smtClean="0"/>
                        <a:t>人</a:t>
                      </a:r>
                      <a:endParaRPr kumimoji="1" lang="ja-JP" altLang="en-US" dirty="0"/>
                    </a:p>
                  </a:txBody>
                  <a:tcPr>
                    <a:solidFill>
                      <a:schemeClr val="bg1"/>
                    </a:solidFill>
                  </a:tcPr>
                </a:tc>
                <a:tc>
                  <a:txBody>
                    <a:bodyPr/>
                    <a:lstStyle/>
                    <a:p>
                      <a:pPr algn="l"/>
                      <a:r>
                        <a:rPr kumimoji="1" lang="ja-JP" altLang="en-US" dirty="0" smtClean="0"/>
                        <a:t>全体</a:t>
                      </a:r>
                      <a:r>
                        <a:rPr kumimoji="1" lang="en-US" altLang="ja-JP" dirty="0" smtClean="0"/>
                        <a:t>100</a:t>
                      </a:r>
                      <a:r>
                        <a:rPr kumimoji="1" lang="ja-JP" altLang="en-US" dirty="0" smtClean="0"/>
                        <a:t>人</a:t>
                      </a:r>
                      <a:endParaRPr kumimoji="1" lang="ja-JP" altLang="en-US" dirty="0"/>
                    </a:p>
                  </a:txBody>
                  <a:tcPr>
                    <a:solidFill>
                      <a:schemeClr val="bg1"/>
                    </a:solidFill>
                  </a:tcPr>
                </a:tc>
                <a:extLst>
                  <a:ext uri="{0D108BD9-81ED-4DB2-BD59-A6C34878D82A}">
                    <a16:rowId xmlns:a16="http://schemas.microsoft.com/office/drawing/2014/main" val="2870291419"/>
                  </a:ext>
                </a:extLst>
              </a:tr>
            </a:tbl>
          </a:graphicData>
        </a:graphic>
      </p:graphicFrame>
      <p:sp>
        <p:nvSpPr>
          <p:cNvPr id="6" name="正方形/長方形 5"/>
          <p:cNvSpPr/>
          <p:nvPr/>
        </p:nvSpPr>
        <p:spPr>
          <a:xfrm>
            <a:off x="838200" y="1690688"/>
            <a:ext cx="10515600" cy="851986"/>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r>
              <a:rPr lang="ja-JP" altLang="en-US" sz="2400" dirty="0"/>
              <a:t>混同行列から精度を算出する方法のこと。</a:t>
            </a:r>
          </a:p>
          <a:p>
            <a:r>
              <a:rPr lang="ja-JP" altLang="en-US" sz="2400" dirty="0"/>
              <a:t>どの評価指標が最善なのかは目的によって</a:t>
            </a:r>
            <a:r>
              <a:rPr lang="ja-JP" altLang="en-US" sz="2400" dirty="0" smtClean="0"/>
              <a:t>異なる。</a:t>
            </a:r>
            <a:endParaRPr lang="en-US" altLang="ja-JP" sz="2400" dirty="0"/>
          </a:p>
        </p:txBody>
      </p:sp>
      <p:sp>
        <p:nvSpPr>
          <p:cNvPr id="9" name="正方形/長方形 8"/>
          <p:cNvSpPr/>
          <p:nvPr/>
        </p:nvSpPr>
        <p:spPr>
          <a:xfrm>
            <a:off x="838200" y="2641116"/>
            <a:ext cx="10515600" cy="416006"/>
          </a:xfrm>
          <a:prstGeom prst="rect">
            <a:avLst/>
          </a:prstGeom>
          <a:solidFill>
            <a:schemeClr val="accent4"/>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ja-JP" altLang="en-US" sz="2000" dirty="0" smtClean="0"/>
              <a:t>例）</a:t>
            </a:r>
            <a:r>
              <a:rPr lang="en-US" altLang="ja-JP" sz="2000" dirty="0" smtClean="0"/>
              <a:t>100</a:t>
            </a:r>
            <a:r>
              <a:rPr lang="ja-JP" altLang="en-US" sz="2000" dirty="0"/>
              <a:t>人が</a:t>
            </a:r>
            <a:r>
              <a:rPr lang="en-US" altLang="ja-JP" sz="2000" dirty="0"/>
              <a:t>PCR</a:t>
            </a:r>
            <a:r>
              <a:rPr lang="ja-JP" altLang="en-US" sz="2000" dirty="0"/>
              <a:t>検査を受けた際の検査結果と、実際にコロナに罹患して</a:t>
            </a:r>
            <a:r>
              <a:rPr lang="ja-JP" altLang="en-US" sz="2000" dirty="0" smtClean="0"/>
              <a:t>いたかどうか。</a:t>
            </a:r>
            <a:endParaRPr lang="en-US" altLang="ja-JP" sz="2000" dirty="0"/>
          </a:p>
        </p:txBody>
      </p:sp>
      <p:sp>
        <p:nvSpPr>
          <p:cNvPr id="10" name="テキスト ボックス 9"/>
          <p:cNvSpPr txBox="1"/>
          <p:nvPr/>
        </p:nvSpPr>
        <p:spPr>
          <a:xfrm>
            <a:off x="838200" y="3268072"/>
            <a:ext cx="6954253" cy="1200329"/>
          </a:xfrm>
          <a:prstGeom prst="rect">
            <a:avLst/>
          </a:prstGeom>
          <a:noFill/>
        </p:spPr>
        <p:txBody>
          <a:bodyPr wrap="square" rtlCol="0">
            <a:spAutoFit/>
          </a:bodyPr>
          <a:lstStyle/>
          <a:p>
            <a:r>
              <a:rPr kumimoji="1" lang="ja-JP" altLang="en-US" dirty="0" smtClean="0"/>
              <a:t>左図は、</a:t>
            </a:r>
            <a:r>
              <a:rPr kumimoji="1" lang="en-US" altLang="ja-JP" dirty="0" smtClean="0"/>
              <a:t>PCR</a:t>
            </a:r>
            <a:r>
              <a:rPr kumimoji="1" lang="ja-JP" altLang="en-US" dirty="0" smtClean="0"/>
              <a:t>検査とコロナの</a:t>
            </a:r>
            <a:r>
              <a:rPr lang="ja-JP" altLang="en-US" dirty="0" smtClean="0"/>
              <a:t>罹患状況</a:t>
            </a:r>
            <a:r>
              <a:rPr kumimoji="1" lang="ja-JP" altLang="en-US" dirty="0" smtClean="0"/>
              <a:t>をもとに、</a:t>
            </a:r>
            <a:endParaRPr kumimoji="1" lang="en-US" altLang="ja-JP" dirty="0" smtClean="0"/>
          </a:p>
          <a:p>
            <a:r>
              <a:rPr lang="ja-JP" altLang="en-US" dirty="0"/>
              <a:t>下記の表に</a:t>
            </a:r>
            <a:r>
              <a:rPr kumimoji="1" lang="ja-JP" altLang="en-US" dirty="0" smtClean="0"/>
              <a:t>混同行列の各項目の人数をまとめたもの。</a:t>
            </a:r>
            <a:endParaRPr kumimoji="1" lang="en-US" altLang="ja-JP" dirty="0" smtClean="0"/>
          </a:p>
          <a:p>
            <a:endParaRPr lang="en-US" altLang="ja-JP" dirty="0"/>
          </a:p>
          <a:p>
            <a:r>
              <a:rPr kumimoji="1" lang="ja-JP" altLang="en-US" dirty="0" smtClean="0"/>
              <a:t>この結果をもとに各評価指標を算出していく。</a:t>
            </a:r>
            <a:endParaRPr kumimoji="1" lang="ja-JP" altLang="en-US" dirty="0"/>
          </a:p>
        </p:txBody>
      </p:sp>
    </p:spTree>
    <p:extLst>
      <p:ext uri="{BB962C8B-B14F-4D97-AF65-F5344CB8AC3E}">
        <p14:creationId xmlns:p14="http://schemas.microsoft.com/office/powerpoint/2010/main" val="2533947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正解率</a:t>
            </a:r>
            <a:endParaRPr kumimoji="1" lang="ja-JP" altLang="en-US" b="1" dirty="0"/>
          </a:p>
        </p:txBody>
      </p:sp>
      <p:sp>
        <p:nvSpPr>
          <p:cNvPr id="3" name="コンテンツ プレースホルダー 2"/>
          <p:cNvSpPr>
            <a:spLocks noGrp="1"/>
          </p:cNvSpPr>
          <p:nvPr>
            <p:ph idx="1"/>
          </p:nvPr>
        </p:nvSpPr>
        <p:spPr>
          <a:xfrm>
            <a:off x="838200" y="1690687"/>
            <a:ext cx="10515600" cy="4284997"/>
          </a:xfrm>
        </p:spPr>
        <p:txBody>
          <a:bodyPr>
            <a:noAutofit/>
          </a:bodyPr>
          <a:lstStyle/>
          <a:p>
            <a:pPr marL="0" indent="0">
              <a:lnSpc>
                <a:spcPct val="50000"/>
              </a:lnSpc>
              <a:buNone/>
            </a:pPr>
            <a:r>
              <a:rPr lang="ja-JP" altLang="en-US" sz="1800" dirty="0" smtClean="0"/>
              <a:t>全データ</a:t>
            </a:r>
            <a:r>
              <a:rPr lang="ja-JP" altLang="en-US" sz="1800" dirty="0"/>
              <a:t>のうち、正解したデータ数の</a:t>
            </a:r>
            <a:r>
              <a:rPr lang="ja-JP" altLang="en-US" sz="1800" dirty="0" smtClean="0"/>
              <a:t>割合。</a:t>
            </a:r>
            <a:endParaRPr lang="en-US" altLang="ja-JP" sz="1800" dirty="0" smtClean="0"/>
          </a:p>
          <a:p>
            <a:pPr marL="0" indent="0">
              <a:lnSpc>
                <a:spcPct val="50000"/>
              </a:lnSpc>
              <a:buNone/>
            </a:pPr>
            <a:endParaRPr lang="en-US" altLang="ja-JP" sz="1800" dirty="0" smtClean="0"/>
          </a:p>
          <a:p>
            <a:pPr marL="0" indent="0">
              <a:lnSpc>
                <a:spcPct val="50000"/>
              </a:lnSpc>
              <a:buNone/>
            </a:pPr>
            <a:r>
              <a:rPr lang="ja-JP" altLang="en-US" sz="1800" dirty="0" smtClean="0"/>
              <a:t>正解した人数</a:t>
            </a:r>
            <a:r>
              <a:rPr lang="en-US" altLang="ja-JP" sz="1800" dirty="0" smtClean="0"/>
              <a:t>(TP30+FP50)÷</a:t>
            </a:r>
            <a:r>
              <a:rPr lang="ja-JP" altLang="en-US" sz="1800" dirty="0" smtClean="0"/>
              <a:t>全体の人数</a:t>
            </a:r>
            <a:r>
              <a:rPr lang="en-US" altLang="ja-JP" sz="1800" dirty="0" smtClean="0"/>
              <a:t>(100)</a:t>
            </a:r>
            <a:r>
              <a:rPr lang="ja-JP" altLang="en-US" sz="1800" dirty="0" smtClean="0"/>
              <a:t>＝正解率</a:t>
            </a:r>
            <a:r>
              <a:rPr lang="en-US" altLang="ja-JP" sz="1800" dirty="0" smtClean="0"/>
              <a:t>80</a:t>
            </a:r>
            <a:r>
              <a:rPr lang="ja-JP" altLang="en-US" sz="1800" dirty="0" smtClean="0"/>
              <a:t>％</a:t>
            </a:r>
            <a:endParaRPr lang="ja-JP" altLang="en-US" sz="1800" dirty="0"/>
          </a:p>
          <a:p>
            <a:pPr marL="0" indent="0">
              <a:lnSpc>
                <a:spcPct val="50000"/>
              </a:lnSpc>
              <a:buNone/>
            </a:pPr>
            <a:endParaRPr lang="ja-JP" altLang="en-US" sz="1800" dirty="0"/>
          </a:p>
        </p:txBody>
      </p:sp>
      <p:grpSp>
        <p:nvGrpSpPr>
          <p:cNvPr id="15" name="グループ化 14"/>
          <p:cNvGrpSpPr/>
          <p:nvPr/>
        </p:nvGrpSpPr>
        <p:grpSpPr>
          <a:xfrm>
            <a:off x="1219200" y="3746319"/>
            <a:ext cx="4106779" cy="1392405"/>
            <a:chOff x="1251284" y="3322373"/>
            <a:chExt cx="4106779" cy="1392405"/>
          </a:xfrm>
        </p:grpSpPr>
        <p:sp>
          <p:nvSpPr>
            <p:cNvPr id="4" name="テキスト ボックス 3"/>
            <p:cNvSpPr txBox="1"/>
            <p:nvPr/>
          </p:nvSpPr>
          <p:spPr>
            <a:xfrm>
              <a:off x="1251284" y="3322373"/>
              <a:ext cx="4106779" cy="923330"/>
            </a:xfrm>
            <a:prstGeom prst="rect">
              <a:avLst/>
            </a:prstGeom>
            <a:noFill/>
          </p:spPr>
          <p:txBody>
            <a:bodyPr wrap="square" rtlCol="0">
              <a:spAutoFit/>
            </a:bodyPr>
            <a:lstStyle/>
            <a:p>
              <a:pPr algn="ctr"/>
              <a:r>
                <a:rPr kumimoji="1" lang="ja-JP" altLang="en-US" dirty="0" smtClean="0"/>
                <a:t>＋</a:t>
              </a:r>
              <a:endParaRPr lang="en-US" altLang="ja-JP" dirty="0"/>
            </a:p>
            <a:p>
              <a:pPr algn="ctr"/>
              <a:endParaRPr kumimoji="1" lang="en-US" altLang="ja-JP" dirty="0" smtClean="0"/>
            </a:p>
            <a:p>
              <a:pPr algn="ctr"/>
              <a:r>
                <a:rPr lang="ja-JP" altLang="en-US" dirty="0"/>
                <a:t>正解した人数</a:t>
              </a:r>
              <a:r>
                <a:rPr kumimoji="1" lang="en-US" altLang="ja-JP" dirty="0" smtClean="0"/>
                <a:t>80</a:t>
              </a:r>
              <a:r>
                <a:rPr kumimoji="1" lang="ja-JP" altLang="en-US" dirty="0" smtClean="0"/>
                <a:t>人</a:t>
              </a:r>
              <a:endParaRPr kumimoji="1" lang="en-US" altLang="ja-JP" dirty="0" smtClean="0"/>
            </a:p>
          </p:txBody>
        </p:sp>
        <p:cxnSp>
          <p:nvCxnSpPr>
            <p:cNvPr id="7" name="直線コネクタ 6"/>
            <p:cNvCxnSpPr/>
            <p:nvPr/>
          </p:nvCxnSpPr>
          <p:spPr>
            <a:xfrm>
              <a:off x="1251284" y="4243137"/>
              <a:ext cx="4106779" cy="0"/>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1477879" y="4345446"/>
              <a:ext cx="3769895" cy="369332"/>
            </a:xfrm>
            <a:prstGeom prst="rect">
              <a:avLst/>
            </a:prstGeom>
            <a:noFill/>
          </p:spPr>
          <p:txBody>
            <a:bodyPr wrap="square" rtlCol="0">
              <a:spAutoFit/>
            </a:bodyPr>
            <a:lstStyle/>
            <a:p>
              <a:pPr algn="ctr"/>
              <a:r>
                <a:rPr lang="ja-JP" altLang="en-US" dirty="0"/>
                <a:t>全体の</a:t>
              </a:r>
              <a:r>
                <a:rPr lang="ja-JP" altLang="en-US" dirty="0" smtClean="0"/>
                <a:t>人数 </a:t>
              </a:r>
              <a:r>
                <a:rPr kumimoji="1" lang="en-US" altLang="ja-JP" dirty="0" smtClean="0"/>
                <a:t>100</a:t>
              </a:r>
              <a:r>
                <a:rPr kumimoji="1" lang="ja-JP" altLang="en-US" dirty="0" smtClean="0"/>
                <a:t>人</a:t>
              </a:r>
              <a:endParaRPr kumimoji="1" lang="ja-JP" altLang="en-US" dirty="0"/>
            </a:p>
          </p:txBody>
        </p:sp>
      </p:grpSp>
      <p:graphicFrame>
        <p:nvGraphicFramePr>
          <p:cNvPr id="11" name="表 10"/>
          <p:cNvGraphicFramePr>
            <a:graphicFrameLocks noGrp="1"/>
          </p:cNvGraphicFramePr>
          <p:nvPr>
            <p:extLst>
              <p:ext uri="{D42A27DB-BD31-4B8C-83A1-F6EECF244321}">
                <p14:modId xmlns:p14="http://schemas.microsoft.com/office/powerpoint/2010/main" val="2927678203"/>
              </p:ext>
            </p:extLst>
          </p:nvPr>
        </p:nvGraphicFramePr>
        <p:xfrm>
          <a:off x="1899361" y="5143608"/>
          <a:ext cx="2926929" cy="1280160"/>
        </p:xfrm>
        <a:graphic>
          <a:graphicData uri="http://schemas.openxmlformats.org/drawingml/2006/table">
            <a:tbl>
              <a:tblPr>
                <a:tableStyleId>{5C22544A-7EE6-4342-B048-85BDC9FD1C3A}</a:tableStyleId>
              </a:tblPr>
              <a:tblGrid>
                <a:gridCol w="1455446">
                  <a:extLst>
                    <a:ext uri="{9D8B030D-6E8A-4147-A177-3AD203B41FA5}">
                      <a16:colId xmlns:a16="http://schemas.microsoft.com/office/drawing/2014/main" val="1335813701"/>
                    </a:ext>
                  </a:extLst>
                </a:gridCol>
                <a:gridCol w="1471483">
                  <a:extLst>
                    <a:ext uri="{9D8B030D-6E8A-4147-A177-3AD203B41FA5}">
                      <a16:colId xmlns:a16="http://schemas.microsoft.com/office/drawing/2014/main" val="1129904054"/>
                    </a:ext>
                  </a:extLst>
                </a:gridCol>
              </a:tblGrid>
              <a:tr h="611834">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t>偽陰性</a:t>
                      </a:r>
                      <a:r>
                        <a:rPr lang="en-US" altLang="ja-JP" b="1" dirty="0" smtClean="0"/>
                        <a:t>(FN)</a:t>
                      </a:r>
                      <a:r>
                        <a:rPr lang="ja-JP" altLang="en-US" b="1" dirty="0" smtClean="0"/>
                        <a:t> </a:t>
                      </a:r>
                      <a:endParaRPr lang="en-US" altLang="ja-JP" b="1" dirty="0" smtClean="0"/>
                    </a:p>
                    <a:p>
                      <a:pPr algn="ctr"/>
                      <a:r>
                        <a:rPr kumimoji="1" lang="en-US" altLang="ja-JP" b="0" dirty="0" smtClean="0"/>
                        <a:t>15</a:t>
                      </a:r>
                      <a:r>
                        <a:rPr kumimoji="1" lang="ja-JP" altLang="en-US" b="0" dirty="0" smtClean="0"/>
                        <a:t>人</a:t>
                      </a:r>
                      <a:endParaRPr kumimoji="1" lang="ja-JP" altLang="en-US" b="0" dirty="0"/>
                    </a:p>
                  </a:txBody>
                  <a:tcPr anchor="ctr"/>
                </a:tc>
                <a:extLst>
                  <a:ext uri="{0D108BD9-81ED-4DB2-BD59-A6C34878D82A}">
                    <a16:rowId xmlns:a16="http://schemas.microsoft.com/office/drawing/2014/main" val="4009462225"/>
                  </a:ext>
                </a:extLst>
              </a:tr>
              <a:tr h="611834">
                <a:tc>
                  <a:txBody>
                    <a:bodyPr/>
                    <a:lstStyle/>
                    <a:p>
                      <a:pPr algn="ctr"/>
                      <a:r>
                        <a:rPr lang="ja-JP" altLang="en-US" b="1" dirty="0" smtClean="0"/>
                        <a:t>偽陽性</a:t>
                      </a:r>
                      <a:r>
                        <a:rPr lang="en-US" altLang="ja-JP" b="1" dirty="0" smtClean="0"/>
                        <a:t>(FP)</a:t>
                      </a:r>
                    </a:p>
                    <a:p>
                      <a:pPr algn="ctr"/>
                      <a:r>
                        <a:rPr lang="en-US" altLang="ja-JP" b="0" dirty="0" smtClean="0"/>
                        <a:t>5</a:t>
                      </a:r>
                      <a:r>
                        <a:rPr lang="ja-JP" altLang="en-US" b="0" dirty="0" smtClean="0"/>
                        <a:t>人 </a:t>
                      </a:r>
                      <a:endParaRPr kumimoji="1" lang="ja-JP" altLang="en-US" b="0" dirty="0"/>
                    </a:p>
                  </a:txBody>
                  <a:tcPr anchor="ctr"/>
                </a:tc>
                <a:tc>
                  <a:txBody>
                    <a:bodyPr/>
                    <a:lstStyle/>
                    <a:p>
                      <a:pPr algn="ctr"/>
                      <a:r>
                        <a:rPr lang="ja-JP" altLang="en-US" b="1" dirty="0" smtClean="0"/>
                        <a:t>真陰性</a:t>
                      </a:r>
                      <a:r>
                        <a:rPr lang="en-US" altLang="ja-JP" b="1" dirty="0" smtClean="0"/>
                        <a:t>(TN)</a:t>
                      </a:r>
                    </a:p>
                    <a:p>
                      <a:pPr algn="ctr"/>
                      <a:r>
                        <a:rPr lang="en-US" altLang="ja-JP" b="0" dirty="0" smtClean="0"/>
                        <a:t>50</a:t>
                      </a:r>
                      <a:r>
                        <a:rPr lang="ja-JP" altLang="en-US" b="0" dirty="0" smtClean="0"/>
                        <a:t>人</a:t>
                      </a:r>
                      <a:r>
                        <a:rPr lang="ja-JP" altLang="en-US" b="1" dirty="0" smtClean="0"/>
                        <a:t> </a:t>
                      </a:r>
                      <a:endParaRPr kumimoji="1" lang="ja-JP" altLang="en-US" dirty="0"/>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4082976498"/>
              </p:ext>
            </p:extLst>
          </p:nvPr>
        </p:nvGraphicFramePr>
        <p:xfrm>
          <a:off x="6096000" y="4107036"/>
          <a:ext cx="5967663" cy="2420500"/>
        </p:xfrm>
        <a:graphic>
          <a:graphicData uri="http://schemas.openxmlformats.org/drawingml/2006/table">
            <a:tbl>
              <a:tblPr firstRow="1" firstCol="1">
                <a:tableStyleId>{5C22544A-7EE6-4342-B048-85BDC9FD1C3A}</a:tableStyleId>
              </a:tblPr>
              <a:tblGrid>
                <a:gridCol w="1812758">
                  <a:extLst>
                    <a:ext uri="{9D8B030D-6E8A-4147-A177-3AD203B41FA5}">
                      <a16:colId xmlns:a16="http://schemas.microsoft.com/office/drawing/2014/main" val="48739587"/>
                    </a:ext>
                  </a:extLst>
                </a:gridCol>
                <a:gridCol w="1411706">
                  <a:extLst>
                    <a:ext uri="{9D8B030D-6E8A-4147-A177-3AD203B41FA5}">
                      <a16:colId xmlns:a16="http://schemas.microsoft.com/office/drawing/2014/main" val="1335813701"/>
                    </a:ext>
                  </a:extLst>
                </a:gridCol>
                <a:gridCol w="1467852">
                  <a:extLst>
                    <a:ext uri="{9D8B030D-6E8A-4147-A177-3AD203B41FA5}">
                      <a16:colId xmlns:a16="http://schemas.microsoft.com/office/drawing/2014/main" val="1129904054"/>
                    </a:ext>
                  </a:extLst>
                </a:gridCol>
                <a:gridCol w="1275347">
                  <a:extLst>
                    <a:ext uri="{9D8B030D-6E8A-4147-A177-3AD203B41FA5}">
                      <a16:colId xmlns:a16="http://schemas.microsoft.com/office/drawing/2014/main" val="1524424505"/>
                    </a:ext>
                  </a:extLst>
                </a:gridCol>
              </a:tblGrid>
              <a:tr h="611834">
                <a:tc>
                  <a:txBody>
                    <a:bodyPr/>
                    <a:lstStyle/>
                    <a:p>
                      <a:pPr algn="ctr"/>
                      <a:endParaRPr kumimoji="1" lang="ja-JP" altLang="en-US" sz="1600" dirty="0"/>
                    </a:p>
                  </a:txBody>
                  <a:tcPr anchor="ctr">
                    <a:noFill/>
                  </a:tcPr>
                </a:tc>
                <a:tc>
                  <a:txBody>
                    <a:bodyPr/>
                    <a:lstStyle/>
                    <a:p>
                      <a:pPr algn="ctr"/>
                      <a:r>
                        <a:rPr kumimoji="1" lang="en-US" altLang="ja-JP" sz="1600" b="0" dirty="0" smtClean="0"/>
                        <a:t>PCR</a:t>
                      </a:r>
                      <a:r>
                        <a:rPr kumimoji="1" lang="ja-JP" altLang="en-US" sz="1600" b="0" dirty="0" smtClean="0"/>
                        <a:t>検査で</a:t>
                      </a:r>
                      <a:endParaRPr kumimoji="1" lang="en-US" altLang="ja-JP" sz="1600" b="0" dirty="0" smtClean="0"/>
                    </a:p>
                    <a:p>
                      <a:pPr algn="ctr"/>
                      <a:r>
                        <a:rPr kumimoji="1" lang="ja-JP" altLang="en-US" sz="1600" b="0" dirty="0" smtClean="0"/>
                        <a:t>陽性反応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t>PCR</a:t>
                      </a:r>
                      <a:r>
                        <a:rPr kumimoji="1" lang="ja-JP" altLang="en-US" sz="1600" b="0" dirty="0" smtClean="0"/>
                        <a:t>検査で</a:t>
                      </a:r>
                      <a:endParaRPr kumimoji="1"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陰性反応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nchor="ctr">
                    <a:solidFill>
                      <a:schemeClr val="bg1"/>
                    </a:solidFill>
                  </a:tcPr>
                </a:tc>
                <a:extLst>
                  <a:ext uri="{0D108BD9-81ED-4DB2-BD59-A6C34878D82A}">
                    <a16:rowId xmlns:a16="http://schemas.microsoft.com/office/drawing/2014/main" val="4000603673"/>
                  </a:ext>
                </a:extLst>
              </a:tr>
              <a:tr h="611834">
                <a:tc>
                  <a:txBody>
                    <a:bodyPr/>
                    <a:lstStyle/>
                    <a:p>
                      <a:pPr algn="ctr"/>
                      <a:r>
                        <a:rPr kumimoji="1" lang="ja-JP" altLang="en-US" sz="1600" b="0" dirty="0" smtClean="0"/>
                        <a:t>コロナウイルス</a:t>
                      </a:r>
                      <a:r>
                        <a:rPr lang="ja-JP" altLang="en-US" sz="1600" b="0" dirty="0" smtClean="0"/>
                        <a:t>に</a:t>
                      </a:r>
                      <a:endParaRPr lang="en-US" altLang="ja-JP" sz="1600" b="0" dirty="0" smtClean="0"/>
                    </a:p>
                    <a:p>
                      <a:pPr algn="ctr"/>
                      <a:r>
                        <a:rPr lang="ja-JP" altLang="en-US" sz="1600" b="0" dirty="0" smtClean="0"/>
                        <a:t>罹患している</a:t>
                      </a:r>
                      <a:endParaRPr kumimoji="1" lang="ja-JP" altLang="en-US" sz="1600" b="0" dirty="0"/>
                    </a:p>
                  </a:txBody>
                  <a:tcPr anchor="ctr"/>
                </a:tc>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t>偽陰性</a:t>
                      </a:r>
                      <a:r>
                        <a:rPr lang="en-US" altLang="ja-JP" b="1" dirty="0" smtClean="0"/>
                        <a:t>(FN)</a:t>
                      </a:r>
                      <a:r>
                        <a:rPr lang="ja-JP" altLang="en-US" b="1" dirty="0" smtClean="0"/>
                        <a:t> </a:t>
                      </a:r>
                      <a:endParaRPr lang="en-US" altLang="ja-JP" b="1" dirty="0" smtClean="0"/>
                    </a:p>
                    <a:p>
                      <a:pPr algn="ctr"/>
                      <a:r>
                        <a:rPr kumimoji="1" lang="en-US" altLang="ja-JP" b="0" dirty="0" smtClean="0"/>
                        <a:t>15</a:t>
                      </a:r>
                      <a:r>
                        <a:rPr kumimoji="1" lang="ja-JP" altLang="en-US" b="0" dirty="0" smtClean="0"/>
                        <a:t>人</a:t>
                      </a:r>
                      <a:endParaRPr kumimoji="1" lang="ja-JP" altLang="en-US" b="0" dirty="0"/>
                    </a:p>
                  </a:txBody>
                  <a:tcPr anchor="ctr"/>
                </a:tc>
                <a:tc>
                  <a:txBody>
                    <a:bodyPr/>
                    <a:lstStyle/>
                    <a:p>
                      <a:pPr algn="l"/>
                      <a:r>
                        <a:rPr kumimoji="1" lang="ja-JP" altLang="en-US" dirty="0" smtClean="0"/>
                        <a:t>合計</a:t>
                      </a:r>
                      <a:r>
                        <a:rPr kumimoji="1" lang="en-US" altLang="ja-JP" dirty="0" smtClean="0"/>
                        <a:t>45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4009462225"/>
                  </a:ext>
                </a:extLst>
              </a:tr>
              <a:tr h="611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コロナウイルス</a:t>
                      </a:r>
                      <a:r>
                        <a:rPr lang="ja-JP" altLang="en-US" sz="1600" b="0" dirty="0" smtClean="0"/>
                        <a:t>に</a:t>
                      </a:r>
                      <a:endParaRPr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0" dirty="0" smtClean="0"/>
                        <a:t>罹患</a:t>
                      </a:r>
                      <a:r>
                        <a:rPr kumimoji="1" lang="ja-JP" altLang="en-US" sz="1600" b="0" dirty="0" smtClean="0"/>
                        <a:t>していない</a:t>
                      </a:r>
                    </a:p>
                  </a:txBody>
                  <a:tcPr anchor="ctr"/>
                </a:tc>
                <a:tc>
                  <a:txBody>
                    <a:bodyPr/>
                    <a:lstStyle/>
                    <a:p>
                      <a:pPr algn="ctr"/>
                      <a:r>
                        <a:rPr lang="ja-JP" altLang="en-US" b="1" dirty="0" smtClean="0"/>
                        <a:t>偽陽性</a:t>
                      </a:r>
                      <a:r>
                        <a:rPr lang="en-US" altLang="ja-JP" b="1" dirty="0" smtClean="0"/>
                        <a:t>(FP)</a:t>
                      </a:r>
                    </a:p>
                    <a:p>
                      <a:pPr algn="ctr"/>
                      <a:r>
                        <a:rPr lang="en-US" altLang="ja-JP" b="0" dirty="0" smtClean="0"/>
                        <a:t>5</a:t>
                      </a:r>
                      <a:r>
                        <a:rPr lang="ja-JP" altLang="en-US" b="0" dirty="0" smtClean="0"/>
                        <a:t>人 </a:t>
                      </a:r>
                      <a:endParaRPr kumimoji="1" lang="ja-JP" altLang="en-US" b="0" dirty="0"/>
                    </a:p>
                  </a:txBody>
                  <a:tcPr anchor="ctr"/>
                </a:tc>
                <a:tc>
                  <a:txBody>
                    <a:bodyPr/>
                    <a:lstStyle/>
                    <a:p>
                      <a:pPr algn="ctr"/>
                      <a:r>
                        <a:rPr lang="ja-JP" altLang="en-US" b="1" dirty="0" smtClean="0"/>
                        <a:t>真陰性</a:t>
                      </a:r>
                      <a:r>
                        <a:rPr lang="en-US" altLang="ja-JP" b="1" dirty="0" smtClean="0"/>
                        <a:t>(TN)</a:t>
                      </a:r>
                    </a:p>
                    <a:p>
                      <a:pPr algn="ctr"/>
                      <a:r>
                        <a:rPr lang="en-US" altLang="ja-JP" b="0" dirty="0" smtClean="0"/>
                        <a:t>50</a:t>
                      </a:r>
                      <a:r>
                        <a:rPr lang="ja-JP" altLang="en-US" b="0" dirty="0" smtClean="0"/>
                        <a:t>人</a:t>
                      </a:r>
                      <a:r>
                        <a:rPr lang="ja-JP" altLang="en-US" b="1" dirty="0" smtClean="0"/>
                        <a:t> </a:t>
                      </a:r>
                      <a:endParaRPr kumimoji="1" lang="ja-JP" altLang="en-US" dirty="0"/>
                    </a:p>
                  </a:txBody>
                  <a:tcPr anchor="ctr">
                    <a:solidFill>
                      <a:schemeClr val="accent2">
                        <a:lumMod val="60000"/>
                        <a:lumOff val="40000"/>
                      </a:schemeClr>
                    </a:solidFill>
                  </a:tcPr>
                </a:tc>
                <a:tc>
                  <a:txBody>
                    <a:bodyPr/>
                    <a:lstStyle/>
                    <a:p>
                      <a:pPr algn="l"/>
                      <a:r>
                        <a:rPr kumimoji="1" lang="ja-JP" altLang="en-US" dirty="0" smtClean="0"/>
                        <a:t>合計</a:t>
                      </a:r>
                      <a:r>
                        <a:rPr kumimoji="1" lang="en-US" altLang="ja-JP" dirty="0" smtClean="0"/>
                        <a:t>55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3775777527"/>
                  </a:ext>
                </a:extLst>
              </a:tr>
              <a:tr h="528506">
                <a:tc>
                  <a:txBody>
                    <a:bodyPr/>
                    <a:lstStyle/>
                    <a:p>
                      <a:pPr algn="ctr"/>
                      <a:endParaRPr kumimoji="1" lang="ja-JP" altLang="en-US" dirty="0"/>
                    </a:p>
                  </a:txBody>
                  <a:tcPr anchor="ctr">
                    <a:solidFill>
                      <a:schemeClr val="bg1"/>
                    </a:solidFill>
                  </a:tcPr>
                </a:tc>
                <a:tc>
                  <a:txBody>
                    <a:bodyPr/>
                    <a:lstStyle/>
                    <a:p>
                      <a:pPr algn="ctr"/>
                      <a:r>
                        <a:rPr kumimoji="1" lang="ja-JP" altLang="en-US" dirty="0" smtClean="0"/>
                        <a:t>合計</a:t>
                      </a:r>
                      <a:r>
                        <a:rPr kumimoji="1" lang="en-US" altLang="ja-JP" dirty="0" smtClean="0"/>
                        <a:t>35</a:t>
                      </a:r>
                      <a:r>
                        <a:rPr kumimoji="1" lang="ja-JP" altLang="en-US" dirty="0" smtClean="0"/>
                        <a:t>人</a:t>
                      </a:r>
                      <a:endParaRPr kumimoji="1" lang="ja-JP" altLang="en-US" dirty="0"/>
                    </a:p>
                  </a:txBody>
                  <a:tcPr>
                    <a:solidFill>
                      <a:schemeClr val="bg1"/>
                    </a:solidFill>
                  </a:tcPr>
                </a:tc>
                <a:tc>
                  <a:txBody>
                    <a:bodyPr/>
                    <a:lstStyle/>
                    <a:p>
                      <a:pPr algn="ctr"/>
                      <a:r>
                        <a:rPr kumimoji="1" lang="ja-JP" altLang="en-US" dirty="0" smtClean="0"/>
                        <a:t>合計</a:t>
                      </a:r>
                      <a:r>
                        <a:rPr kumimoji="1" lang="en-US" altLang="ja-JP" dirty="0" smtClean="0"/>
                        <a:t>65</a:t>
                      </a:r>
                      <a:r>
                        <a:rPr kumimoji="1" lang="ja-JP" altLang="en-US" dirty="0" smtClean="0"/>
                        <a:t>人</a:t>
                      </a:r>
                      <a:endParaRPr kumimoji="1" lang="ja-JP" altLang="en-US" dirty="0"/>
                    </a:p>
                  </a:txBody>
                  <a:tcPr>
                    <a:solidFill>
                      <a:schemeClr val="bg1"/>
                    </a:solidFill>
                  </a:tcPr>
                </a:tc>
                <a:tc>
                  <a:txBody>
                    <a:bodyPr/>
                    <a:lstStyle/>
                    <a:p>
                      <a:pPr algn="l"/>
                      <a:r>
                        <a:rPr kumimoji="1" lang="ja-JP" altLang="en-US" dirty="0" smtClean="0"/>
                        <a:t>全体</a:t>
                      </a:r>
                      <a:r>
                        <a:rPr kumimoji="1" lang="en-US" altLang="ja-JP" dirty="0" smtClean="0"/>
                        <a:t>100</a:t>
                      </a:r>
                      <a:r>
                        <a:rPr kumimoji="1" lang="ja-JP" altLang="en-US" dirty="0" smtClean="0"/>
                        <a:t>人</a:t>
                      </a:r>
                      <a:endParaRPr kumimoji="1" lang="ja-JP" altLang="en-US" dirty="0"/>
                    </a:p>
                  </a:txBody>
                  <a:tcPr>
                    <a:solidFill>
                      <a:schemeClr val="bg1"/>
                    </a:solidFill>
                  </a:tcPr>
                </a:tc>
                <a:extLst>
                  <a:ext uri="{0D108BD9-81ED-4DB2-BD59-A6C34878D82A}">
                    <a16:rowId xmlns:a16="http://schemas.microsoft.com/office/drawing/2014/main" val="2870291419"/>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3645256622"/>
              </p:ext>
            </p:extLst>
          </p:nvPr>
        </p:nvGraphicFramePr>
        <p:xfrm>
          <a:off x="1809124" y="2999188"/>
          <a:ext cx="2926929" cy="1280160"/>
        </p:xfrm>
        <a:graphic>
          <a:graphicData uri="http://schemas.openxmlformats.org/drawingml/2006/table">
            <a:tbl>
              <a:tblPr>
                <a:tableStyleId>{5C22544A-7EE6-4342-B048-85BDC9FD1C3A}</a:tableStyleId>
              </a:tblPr>
              <a:tblGrid>
                <a:gridCol w="1455446">
                  <a:extLst>
                    <a:ext uri="{9D8B030D-6E8A-4147-A177-3AD203B41FA5}">
                      <a16:colId xmlns:a16="http://schemas.microsoft.com/office/drawing/2014/main" val="1335813701"/>
                    </a:ext>
                  </a:extLst>
                </a:gridCol>
                <a:gridCol w="1471483">
                  <a:extLst>
                    <a:ext uri="{9D8B030D-6E8A-4147-A177-3AD203B41FA5}">
                      <a16:colId xmlns:a16="http://schemas.microsoft.com/office/drawing/2014/main" val="1129904054"/>
                    </a:ext>
                  </a:extLst>
                </a:gridCol>
              </a:tblGrid>
              <a:tr h="611834">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solidFill>
                            <a:schemeClr val="bg2"/>
                          </a:solidFill>
                        </a:rPr>
                        <a:t>偽陰性</a:t>
                      </a:r>
                      <a:r>
                        <a:rPr lang="en-US" altLang="ja-JP" b="1" dirty="0" smtClean="0">
                          <a:solidFill>
                            <a:schemeClr val="bg2"/>
                          </a:solidFill>
                        </a:rPr>
                        <a:t>(FN)</a:t>
                      </a:r>
                      <a:r>
                        <a:rPr lang="ja-JP" altLang="en-US" b="1" dirty="0" smtClean="0">
                          <a:solidFill>
                            <a:schemeClr val="bg2"/>
                          </a:solidFill>
                        </a:rPr>
                        <a:t> </a:t>
                      </a:r>
                      <a:endParaRPr lang="en-US" altLang="ja-JP" b="1" dirty="0" smtClean="0">
                        <a:solidFill>
                          <a:schemeClr val="bg2"/>
                        </a:solidFill>
                      </a:endParaRPr>
                    </a:p>
                    <a:p>
                      <a:pPr algn="ctr"/>
                      <a:r>
                        <a:rPr kumimoji="1" lang="en-US" altLang="ja-JP" b="0" dirty="0" smtClean="0">
                          <a:solidFill>
                            <a:schemeClr val="bg2"/>
                          </a:solidFill>
                        </a:rPr>
                        <a:t>15</a:t>
                      </a:r>
                      <a:r>
                        <a:rPr kumimoji="1" lang="ja-JP" altLang="en-US" b="0" dirty="0" smtClean="0">
                          <a:solidFill>
                            <a:schemeClr val="bg2"/>
                          </a:solidFill>
                        </a:rPr>
                        <a:t>人</a:t>
                      </a:r>
                      <a:endParaRPr kumimoji="1" lang="ja-JP" altLang="en-US" b="0" dirty="0">
                        <a:solidFill>
                          <a:schemeClr val="bg2"/>
                        </a:solidFill>
                      </a:endParaRPr>
                    </a:p>
                  </a:txBody>
                  <a:tcPr anchor="ctr"/>
                </a:tc>
                <a:extLst>
                  <a:ext uri="{0D108BD9-81ED-4DB2-BD59-A6C34878D82A}">
                    <a16:rowId xmlns:a16="http://schemas.microsoft.com/office/drawing/2014/main" val="4009462225"/>
                  </a:ext>
                </a:extLst>
              </a:tr>
              <a:tr h="611834">
                <a:tc>
                  <a:txBody>
                    <a:bodyPr/>
                    <a:lstStyle/>
                    <a:p>
                      <a:pPr algn="ctr"/>
                      <a:r>
                        <a:rPr lang="ja-JP" altLang="en-US" b="1" dirty="0" smtClean="0">
                          <a:solidFill>
                            <a:schemeClr val="bg2"/>
                          </a:solidFill>
                        </a:rPr>
                        <a:t>偽陽性</a:t>
                      </a:r>
                      <a:r>
                        <a:rPr lang="en-US" altLang="ja-JP" b="1" dirty="0" smtClean="0">
                          <a:solidFill>
                            <a:schemeClr val="bg2"/>
                          </a:solidFill>
                        </a:rPr>
                        <a:t>(FP)</a:t>
                      </a:r>
                    </a:p>
                    <a:p>
                      <a:pPr algn="ctr"/>
                      <a:r>
                        <a:rPr lang="en-US" altLang="ja-JP" b="0" dirty="0" smtClean="0">
                          <a:solidFill>
                            <a:schemeClr val="bg2"/>
                          </a:solidFill>
                        </a:rPr>
                        <a:t>5</a:t>
                      </a:r>
                      <a:r>
                        <a:rPr lang="ja-JP" altLang="en-US" b="0" dirty="0" smtClean="0">
                          <a:solidFill>
                            <a:schemeClr val="bg2"/>
                          </a:solidFill>
                        </a:rPr>
                        <a:t>人 </a:t>
                      </a:r>
                      <a:endParaRPr kumimoji="1" lang="ja-JP" altLang="en-US" b="0" dirty="0">
                        <a:solidFill>
                          <a:schemeClr val="bg2"/>
                        </a:solidFill>
                      </a:endParaRPr>
                    </a:p>
                  </a:txBody>
                  <a:tcPr anchor="ctr"/>
                </a:tc>
                <a:tc>
                  <a:txBody>
                    <a:bodyPr/>
                    <a:lstStyle/>
                    <a:p>
                      <a:pPr algn="ctr"/>
                      <a:r>
                        <a:rPr lang="ja-JP" altLang="en-US" b="1" dirty="0" smtClean="0"/>
                        <a:t>真陰性</a:t>
                      </a:r>
                      <a:r>
                        <a:rPr lang="en-US" altLang="ja-JP" b="1" dirty="0" smtClean="0"/>
                        <a:t>(TN)</a:t>
                      </a:r>
                    </a:p>
                    <a:p>
                      <a:pPr algn="ctr"/>
                      <a:r>
                        <a:rPr lang="en-US" altLang="ja-JP" b="0" dirty="0" smtClean="0"/>
                        <a:t>50</a:t>
                      </a:r>
                      <a:r>
                        <a:rPr lang="ja-JP" altLang="en-US" b="0" dirty="0" smtClean="0"/>
                        <a:t>人</a:t>
                      </a:r>
                      <a:r>
                        <a:rPr lang="ja-JP" altLang="en-US" b="1" dirty="0" smtClean="0"/>
                        <a:t> </a:t>
                      </a:r>
                      <a:endParaRPr kumimoji="1" lang="ja-JP" altLang="en-US" dirty="0"/>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spTree>
    <p:extLst>
      <p:ext uri="{BB962C8B-B14F-4D97-AF65-F5344CB8AC3E}">
        <p14:creationId xmlns:p14="http://schemas.microsoft.com/office/powerpoint/2010/main" val="1756541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再現率</a:t>
            </a:r>
            <a:endParaRPr kumimoji="1" lang="ja-JP" altLang="en-US" dirty="0"/>
          </a:p>
        </p:txBody>
      </p:sp>
      <p:sp>
        <p:nvSpPr>
          <p:cNvPr id="3" name="コンテンツ プレースホルダー 2"/>
          <p:cNvSpPr>
            <a:spLocks noGrp="1"/>
          </p:cNvSpPr>
          <p:nvPr>
            <p:ph idx="1"/>
          </p:nvPr>
        </p:nvSpPr>
        <p:spPr>
          <a:xfrm>
            <a:off x="838200" y="1690687"/>
            <a:ext cx="10515600" cy="4284997"/>
          </a:xfrm>
        </p:spPr>
        <p:txBody>
          <a:bodyPr>
            <a:noAutofit/>
          </a:bodyPr>
          <a:lstStyle/>
          <a:p>
            <a:pPr marL="0" indent="0">
              <a:lnSpc>
                <a:spcPct val="50000"/>
              </a:lnSpc>
              <a:buNone/>
            </a:pPr>
            <a:r>
              <a:rPr lang="ja-JP" altLang="en-US" sz="1800" dirty="0" smtClean="0"/>
              <a:t>判別したデータ</a:t>
            </a:r>
            <a:r>
              <a:rPr lang="ja-JP" altLang="en-US" sz="1800" dirty="0"/>
              <a:t>のうち実際</a:t>
            </a:r>
            <a:r>
              <a:rPr lang="ja-JP" altLang="en-US" sz="1800" dirty="0" smtClean="0"/>
              <a:t>に正解できた</a:t>
            </a:r>
            <a:r>
              <a:rPr lang="ja-JP" altLang="en-US" sz="1800" dirty="0"/>
              <a:t>割合</a:t>
            </a:r>
            <a:r>
              <a:rPr lang="ja-JP" altLang="en-US" sz="1800" dirty="0" smtClean="0"/>
              <a:t>。</a:t>
            </a:r>
            <a:endParaRPr lang="en-US" altLang="ja-JP" sz="1800" dirty="0" smtClean="0"/>
          </a:p>
          <a:p>
            <a:pPr marL="0" indent="0">
              <a:lnSpc>
                <a:spcPct val="50000"/>
              </a:lnSpc>
              <a:buNone/>
            </a:pPr>
            <a:endParaRPr lang="ja-JP" altLang="en-US" sz="1800" dirty="0"/>
          </a:p>
          <a:p>
            <a:pPr marL="0" indent="0">
              <a:lnSpc>
                <a:spcPct val="50000"/>
              </a:lnSpc>
              <a:buNone/>
            </a:pPr>
            <a:r>
              <a:rPr lang="ja-JP" altLang="en-US" sz="1800" dirty="0" smtClean="0"/>
              <a:t>検査で陽性となったコロナ患者数</a:t>
            </a:r>
            <a:r>
              <a:rPr lang="en-US" altLang="ja-JP" sz="1800" dirty="0" smtClean="0"/>
              <a:t>(TP30)÷</a:t>
            </a:r>
            <a:r>
              <a:rPr lang="ja-JP" altLang="en-US" sz="1800" dirty="0" smtClean="0"/>
              <a:t>全体の実際のコロナ患者 </a:t>
            </a:r>
            <a:r>
              <a:rPr lang="en-US" altLang="ja-JP" sz="1800" dirty="0" smtClean="0"/>
              <a:t>(</a:t>
            </a:r>
            <a:r>
              <a:rPr lang="en-US" altLang="ja-JP" sz="1800" dirty="0"/>
              <a:t>TP30+FN15</a:t>
            </a:r>
            <a:r>
              <a:rPr lang="en-US" altLang="ja-JP" sz="1800" dirty="0" smtClean="0"/>
              <a:t>)</a:t>
            </a:r>
            <a:r>
              <a:rPr lang="ja-JP" altLang="en-US" sz="1800" dirty="0" smtClean="0"/>
              <a:t>＝</a:t>
            </a:r>
            <a:r>
              <a:rPr lang="ja-JP" altLang="en-US" sz="1800" dirty="0"/>
              <a:t>再現率</a:t>
            </a:r>
            <a:r>
              <a:rPr lang="en-US" altLang="ja-JP" sz="1800" dirty="0" smtClean="0"/>
              <a:t>66.67</a:t>
            </a:r>
            <a:r>
              <a:rPr lang="ja-JP" altLang="en-US" sz="1800" dirty="0" smtClean="0"/>
              <a:t>％</a:t>
            </a:r>
            <a:endParaRPr lang="en-US" altLang="ja-JP" sz="1800" dirty="0"/>
          </a:p>
          <a:p>
            <a:pPr marL="0" indent="0">
              <a:lnSpc>
                <a:spcPct val="50000"/>
              </a:lnSpc>
              <a:buNone/>
            </a:pPr>
            <a:endParaRPr lang="ja-JP" altLang="en-US" sz="1800" dirty="0"/>
          </a:p>
        </p:txBody>
      </p:sp>
      <p:grpSp>
        <p:nvGrpSpPr>
          <p:cNvPr id="15" name="グループ化 14"/>
          <p:cNvGrpSpPr/>
          <p:nvPr/>
        </p:nvGrpSpPr>
        <p:grpSpPr>
          <a:xfrm>
            <a:off x="1219200" y="3746319"/>
            <a:ext cx="4106779" cy="1392405"/>
            <a:chOff x="1251284" y="3322373"/>
            <a:chExt cx="4106779" cy="1392405"/>
          </a:xfrm>
        </p:grpSpPr>
        <p:sp>
          <p:nvSpPr>
            <p:cNvPr id="4" name="テキスト ボックス 3"/>
            <p:cNvSpPr txBox="1"/>
            <p:nvPr/>
          </p:nvSpPr>
          <p:spPr>
            <a:xfrm>
              <a:off x="1251284" y="3322373"/>
              <a:ext cx="4106779" cy="923330"/>
            </a:xfrm>
            <a:prstGeom prst="rect">
              <a:avLst/>
            </a:prstGeom>
            <a:noFill/>
          </p:spPr>
          <p:txBody>
            <a:bodyPr wrap="square" rtlCol="0">
              <a:spAutoFit/>
            </a:bodyPr>
            <a:lstStyle/>
            <a:p>
              <a:pPr algn="ctr"/>
              <a:r>
                <a:rPr kumimoji="1" lang="ja-JP" altLang="en-US" dirty="0" smtClean="0"/>
                <a:t>＋</a:t>
              </a:r>
              <a:endParaRPr lang="en-US" altLang="ja-JP" dirty="0"/>
            </a:p>
            <a:p>
              <a:pPr algn="ctr"/>
              <a:endParaRPr kumimoji="1" lang="en-US" altLang="ja-JP" dirty="0" smtClean="0"/>
            </a:p>
            <a:p>
              <a:pPr algn="ctr"/>
              <a:r>
                <a:rPr lang="ja-JP" altLang="en-US" dirty="0"/>
                <a:t>検査で陽性となったコロナ</a:t>
              </a:r>
              <a:r>
                <a:rPr lang="ja-JP" altLang="en-US" dirty="0" smtClean="0"/>
                <a:t>患者数</a:t>
              </a:r>
              <a:r>
                <a:rPr lang="en-US" altLang="ja-JP" dirty="0" smtClean="0"/>
                <a:t>30</a:t>
              </a:r>
              <a:r>
                <a:rPr kumimoji="1" lang="ja-JP" altLang="en-US" dirty="0" smtClean="0"/>
                <a:t>人</a:t>
              </a:r>
              <a:endParaRPr kumimoji="1" lang="en-US" altLang="ja-JP" dirty="0" smtClean="0"/>
            </a:p>
          </p:txBody>
        </p:sp>
        <p:cxnSp>
          <p:nvCxnSpPr>
            <p:cNvPr id="7" name="直線コネクタ 6"/>
            <p:cNvCxnSpPr/>
            <p:nvPr/>
          </p:nvCxnSpPr>
          <p:spPr>
            <a:xfrm>
              <a:off x="1251284" y="4243137"/>
              <a:ext cx="4106779" cy="0"/>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1251285" y="4345446"/>
              <a:ext cx="4106778" cy="369332"/>
            </a:xfrm>
            <a:prstGeom prst="rect">
              <a:avLst/>
            </a:prstGeom>
            <a:noFill/>
          </p:spPr>
          <p:txBody>
            <a:bodyPr wrap="square" rtlCol="0">
              <a:spAutoFit/>
            </a:bodyPr>
            <a:lstStyle/>
            <a:p>
              <a:pPr algn="ctr"/>
              <a:r>
                <a:rPr lang="ja-JP" altLang="en-US" dirty="0"/>
                <a:t>全体の実際のコロナ患者 </a:t>
              </a:r>
              <a:r>
                <a:rPr kumimoji="1" lang="en-US" altLang="ja-JP" dirty="0" smtClean="0"/>
                <a:t>45</a:t>
              </a:r>
              <a:r>
                <a:rPr kumimoji="1" lang="ja-JP" altLang="en-US" dirty="0" smtClean="0"/>
                <a:t>人</a:t>
              </a:r>
              <a:endParaRPr kumimoji="1" lang="ja-JP" altLang="en-US" dirty="0"/>
            </a:p>
          </p:txBody>
        </p:sp>
      </p:grpSp>
      <p:graphicFrame>
        <p:nvGraphicFramePr>
          <p:cNvPr id="11" name="表 10"/>
          <p:cNvGraphicFramePr>
            <a:graphicFrameLocks noGrp="1"/>
          </p:cNvGraphicFramePr>
          <p:nvPr>
            <p:extLst>
              <p:ext uri="{D42A27DB-BD31-4B8C-83A1-F6EECF244321}">
                <p14:modId xmlns:p14="http://schemas.microsoft.com/office/powerpoint/2010/main" val="2861194064"/>
              </p:ext>
            </p:extLst>
          </p:nvPr>
        </p:nvGraphicFramePr>
        <p:xfrm>
          <a:off x="1899361" y="5143608"/>
          <a:ext cx="2926929" cy="1280160"/>
        </p:xfrm>
        <a:graphic>
          <a:graphicData uri="http://schemas.openxmlformats.org/drawingml/2006/table">
            <a:tbl>
              <a:tblPr>
                <a:tableStyleId>{5C22544A-7EE6-4342-B048-85BDC9FD1C3A}</a:tableStyleId>
              </a:tblPr>
              <a:tblGrid>
                <a:gridCol w="1455446">
                  <a:extLst>
                    <a:ext uri="{9D8B030D-6E8A-4147-A177-3AD203B41FA5}">
                      <a16:colId xmlns:a16="http://schemas.microsoft.com/office/drawing/2014/main" val="1335813701"/>
                    </a:ext>
                  </a:extLst>
                </a:gridCol>
                <a:gridCol w="1471483">
                  <a:extLst>
                    <a:ext uri="{9D8B030D-6E8A-4147-A177-3AD203B41FA5}">
                      <a16:colId xmlns:a16="http://schemas.microsoft.com/office/drawing/2014/main" val="1129904054"/>
                    </a:ext>
                  </a:extLst>
                </a:gridCol>
              </a:tblGrid>
              <a:tr h="611834">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t>偽陰性</a:t>
                      </a:r>
                      <a:r>
                        <a:rPr lang="en-US" altLang="ja-JP" b="1" dirty="0" smtClean="0"/>
                        <a:t>(FN)</a:t>
                      </a:r>
                      <a:r>
                        <a:rPr lang="ja-JP" altLang="en-US" b="1" dirty="0" smtClean="0"/>
                        <a:t> </a:t>
                      </a:r>
                      <a:endParaRPr lang="en-US" altLang="ja-JP" b="1" dirty="0" smtClean="0"/>
                    </a:p>
                    <a:p>
                      <a:pPr algn="ctr"/>
                      <a:r>
                        <a:rPr kumimoji="1" lang="en-US" altLang="ja-JP" b="0" dirty="0" smtClean="0"/>
                        <a:t>15</a:t>
                      </a:r>
                      <a:r>
                        <a:rPr kumimoji="1" lang="ja-JP" altLang="en-US" b="0" dirty="0" smtClean="0"/>
                        <a:t>人</a:t>
                      </a:r>
                      <a:endParaRPr kumimoji="1" lang="ja-JP" altLang="en-US" b="0" dirty="0"/>
                    </a:p>
                  </a:txBody>
                  <a:tcPr anchor="ctr"/>
                </a:tc>
                <a:extLst>
                  <a:ext uri="{0D108BD9-81ED-4DB2-BD59-A6C34878D82A}">
                    <a16:rowId xmlns:a16="http://schemas.microsoft.com/office/drawing/2014/main" val="4009462225"/>
                  </a:ext>
                </a:extLst>
              </a:tr>
              <a:tr h="611834">
                <a:tc>
                  <a:txBody>
                    <a:bodyPr/>
                    <a:lstStyle/>
                    <a:p>
                      <a:pPr algn="ctr"/>
                      <a:r>
                        <a:rPr lang="ja-JP" altLang="en-US" b="1" dirty="0" smtClean="0">
                          <a:solidFill>
                            <a:schemeClr val="bg2"/>
                          </a:solidFill>
                        </a:rPr>
                        <a:t>偽陽性</a:t>
                      </a:r>
                      <a:r>
                        <a:rPr lang="en-US" altLang="ja-JP" b="1" dirty="0" smtClean="0">
                          <a:solidFill>
                            <a:schemeClr val="bg2"/>
                          </a:solidFill>
                        </a:rPr>
                        <a:t>(FP)</a:t>
                      </a:r>
                    </a:p>
                    <a:p>
                      <a:pPr algn="ctr"/>
                      <a:r>
                        <a:rPr lang="en-US" altLang="ja-JP" b="0" dirty="0" smtClean="0">
                          <a:solidFill>
                            <a:schemeClr val="bg2"/>
                          </a:solidFill>
                        </a:rPr>
                        <a:t>5</a:t>
                      </a:r>
                      <a:r>
                        <a:rPr lang="ja-JP" altLang="en-US" b="0" dirty="0" smtClean="0">
                          <a:solidFill>
                            <a:schemeClr val="bg2"/>
                          </a:solidFill>
                        </a:rPr>
                        <a:t>人 </a:t>
                      </a:r>
                      <a:endParaRPr kumimoji="1" lang="ja-JP" altLang="en-US" b="0" dirty="0">
                        <a:solidFill>
                          <a:schemeClr val="bg2"/>
                        </a:solidFill>
                      </a:endParaRPr>
                    </a:p>
                  </a:txBody>
                  <a:tcPr anchor="ctr"/>
                </a:tc>
                <a:tc>
                  <a:txBody>
                    <a:bodyPr/>
                    <a:lstStyle/>
                    <a:p>
                      <a:pPr algn="ctr"/>
                      <a:r>
                        <a:rPr lang="ja-JP" altLang="en-US" b="1" dirty="0" smtClean="0">
                          <a:solidFill>
                            <a:schemeClr val="accent2">
                              <a:lumMod val="40000"/>
                              <a:lumOff val="60000"/>
                            </a:schemeClr>
                          </a:solidFill>
                        </a:rPr>
                        <a:t>真陰性</a:t>
                      </a:r>
                      <a:r>
                        <a:rPr lang="en-US" altLang="ja-JP" b="1" dirty="0" smtClean="0">
                          <a:solidFill>
                            <a:schemeClr val="accent2">
                              <a:lumMod val="40000"/>
                              <a:lumOff val="60000"/>
                            </a:schemeClr>
                          </a:solidFill>
                        </a:rPr>
                        <a:t>(TN)</a:t>
                      </a:r>
                    </a:p>
                    <a:p>
                      <a:pPr algn="ctr"/>
                      <a:r>
                        <a:rPr lang="en-US" altLang="ja-JP" b="0" dirty="0" smtClean="0">
                          <a:solidFill>
                            <a:schemeClr val="accent2">
                              <a:lumMod val="40000"/>
                              <a:lumOff val="60000"/>
                            </a:schemeClr>
                          </a:solidFill>
                        </a:rPr>
                        <a:t>50</a:t>
                      </a:r>
                      <a:r>
                        <a:rPr lang="ja-JP" altLang="en-US" b="0" dirty="0" smtClean="0">
                          <a:solidFill>
                            <a:schemeClr val="accent2">
                              <a:lumMod val="40000"/>
                              <a:lumOff val="60000"/>
                            </a:schemeClr>
                          </a:solidFill>
                        </a:rPr>
                        <a:t>人</a:t>
                      </a:r>
                      <a:r>
                        <a:rPr lang="ja-JP" altLang="en-US" b="1" dirty="0" smtClean="0">
                          <a:solidFill>
                            <a:schemeClr val="accent2">
                              <a:lumMod val="40000"/>
                              <a:lumOff val="60000"/>
                            </a:schemeClr>
                          </a:solidFill>
                        </a:rPr>
                        <a:t> </a:t>
                      </a:r>
                      <a:endParaRPr kumimoji="1" lang="ja-JP" altLang="en-US" dirty="0">
                        <a:solidFill>
                          <a:schemeClr val="accent2">
                            <a:lumMod val="40000"/>
                            <a:lumOff val="60000"/>
                          </a:schemeClr>
                        </a:solidFill>
                      </a:endParaRPr>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336493969"/>
              </p:ext>
            </p:extLst>
          </p:nvPr>
        </p:nvGraphicFramePr>
        <p:xfrm>
          <a:off x="6186614" y="3639268"/>
          <a:ext cx="5967663" cy="2420500"/>
        </p:xfrm>
        <a:graphic>
          <a:graphicData uri="http://schemas.openxmlformats.org/drawingml/2006/table">
            <a:tbl>
              <a:tblPr firstRow="1" firstCol="1">
                <a:tableStyleId>{5C22544A-7EE6-4342-B048-85BDC9FD1C3A}</a:tableStyleId>
              </a:tblPr>
              <a:tblGrid>
                <a:gridCol w="1812758">
                  <a:extLst>
                    <a:ext uri="{9D8B030D-6E8A-4147-A177-3AD203B41FA5}">
                      <a16:colId xmlns:a16="http://schemas.microsoft.com/office/drawing/2014/main" val="48739587"/>
                    </a:ext>
                  </a:extLst>
                </a:gridCol>
                <a:gridCol w="1411706">
                  <a:extLst>
                    <a:ext uri="{9D8B030D-6E8A-4147-A177-3AD203B41FA5}">
                      <a16:colId xmlns:a16="http://schemas.microsoft.com/office/drawing/2014/main" val="1335813701"/>
                    </a:ext>
                  </a:extLst>
                </a:gridCol>
                <a:gridCol w="1467852">
                  <a:extLst>
                    <a:ext uri="{9D8B030D-6E8A-4147-A177-3AD203B41FA5}">
                      <a16:colId xmlns:a16="http://schemas.microsoft.com/office/drawing/2014/main" val="1129904054"/>
                    </a:ext>
                  </a:extLst>
                </a:gridCol>
                <a:gridCol w="1275347">
                  <a:extLst>
                    <a:ext uri="{9D8B030D-6E8A-4147-A177-3AD203B41FA5}">
                      <a16:colId xmlns:a16="http://schemas.microsoft.com/office/drawing/2014/main" val="1524424505"/>
                    </a:ext>
                  </a:extLst>
                </a:gridCol>
              </a:tblGrid>
              <a:tr h="611834">
                <a:tc>
                  <a:txBody>
                    <a:bodyPr/>
                    <a:lstStyle/>
                    <a:p>
                      <a:pPr algn="ctr"/>
                      <a:endParaRPr kumimoji="1" lang="ja-JP" altLang="en-US" sz="1600" dirty="0"/>
                    </a:p>
                  </a:txBody>
                  <a:tcPr anchor="ctr">
                    <a:noFill/>
                  </a:tcPr>
                </a:tc>
                <a:tc>
                  <a:txBody>
                    <a:bodyPr/>
                    <a:lstStyle/>
                    <a:p>
                      <a:pPr algn="ctr"/>
                      <a:r>
                        <a:rPr kumimoji="1" lang="en-US" altLang="ja-JP" sz="1600" b="0" dirty="0" smtClean="0"/>
                        <a:t>PCR</a:t>
                      </a:r>
                      <a:r>
                        <a:rPr kumimoji="1" lang="ja-JP" altLang="en-US" sz="1600" b="0" dirty="0" smtClean="0"/>
                        <a:t>検査で</a:t>
                      </a:r>
                      <a:endParaRPr kumimoji="1" lang="en-US" altLang="ja-JP" sz="1600" b="0" dirty="0" smtClean="0"/>
                    </a:p>
                    <a:p>
                      <a:pPr algn="ctr"/>
                      <a:r>
                        <a:rPr kumimoji="1" lang="ja-JP" altLang="en-US" sz="1600" b="0" dirty="0" smtClean="0"/>
                        <a:t>陽性反応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t>PCR</a:t>
                      </a:r>
                      <a:r>
                        <a:rPr kumimoji="1" lang="ja-JP" altLang="en-US" sz="1600" b="0" dirty="0" smtClean="0"/>
                        <a:t>検査で</a:t>
                      </a:r>
                      <a:endParaRPr kumimoji="1"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陰性反応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nchor="ctr">
                    <a:solidFill>
                      <a:schemeClr val="bg1"/>
                    </a:solidFill>
                  </a:tcPr>
                </a:tc>
                <a:extLst>
                  <a:ext uri="{0D108BD9-81ED-4DB2-BD59-A6C34878D82A}">
                    <a16:rowId xmlns:a16="http://schemas.microsoft.com/office/drawing/2014/main" val="4000603673"/>
                  </a:ext>
                </a:extLst>
              </a:tr>
              <a:tr h="611834">
                <a:tc>
                  <a:txBody>
                    <a:bodyPr/>
                    <a:lstStyle/>
                    <a:p>
                      <a:pPr algn="ctr"/>
                      <a:r>
                        <a:rPr kumimoji="1" lang="ja-JP" altLang="en-US" sz="1600" b="0" dirty="0" smtClean="0"/>
                        <a:t>コロナウイルス</a:t>
                      </a:r>
                      <a:r>
                        <a:rPr lang="ja-JP" altLang="en-US" sz="1600" b="0" dirty="0" smtClean="0"/>
                        <a:t>に</a:t>
                      </a:r>
                      <a:endParaRPr lang="en-US" altLang="ja-JP" sz="1600" b="0" dirty="0" smtClean="0"/>
                    </a:p>
                    <a:p>
                      <a:pPr algn="ctr"/>
                      <a:r>
                        <a:rPr lang="ja-JP" altLang="en-US" sz="1600" b="0" dirty="0" smtClean="0"/>
                        <a:t>罹患している</a:t>
                      </a:r>
                      <a:endParaRPr kumimoji="1" lang="ja-JP" altLang="en-US" sz="1600" b="0" dirty="0"/>
                    </a:p>
                  </a:txBody>
                  <a:tcPr anchor="ctr"/>
                </a:tc>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t>偽陰性</a:t>
                      </a:r>
                      <a:r>
                        <a:rPr lang="en-US" altLang="ja-JP" b="1" dirty="0" smtClean="0"/>
                        <a:t>(FN)</a:t>
                      </a:r>
                      <a:r>
                        <a:rPr lang="ja-JP" altLang="en-US" b="1" dirty="0" smtClean="0"/>
                        <a:t> </a:t>
                      </a:r>
                      <a:endParaRPr lang="en-US" altLang="ja-JP" b="1" dirty="0" smtClean="0"/>
                    </a:p>
                    <a:p>
                      <a:pPr algn="ctr"/>
                      <a:r>
                        <a:rPr kumimoji="1" lang="en-US" altLang="ja-JP" b="0" dirty="0" smtClean="0"/>
                        <a:t>15</a:t>
                      </a:r>
                      <a:r>
                        <a:rPr kumimoji="1" lang="ja-JP" altLang="en-US" b="0" dirty="0" smtClean="0"/>
                        <a:t>人</a:t>
                      </a:r>
                      <a:endParaRPr kumimoji="1" lang="ja-JP" altLang="en-US" b="0" dirty="0"/>
                    </a:p>
                  </a:txBody>
                  <a:tcPr anchor="ctr"/>
                </a:tc>
                <a:tc>
                  <a:txBody>
                    <a:bodyPr/>
                    <a:lstStyle/>
                    <a:p>
                      <a:pPr algn="l"/>
                      <a:r>
                        <a:rPr kumimoji="1" lang="ja-JP" altLang="en-US" dirty="0" smtClean="0"/>
                        <a:t>合計</a:t>
                      </a:r>
                      <a:r>
                        <a:rPr kumimoji="1" lang="en-US" altLang="ja-JP" dirty="0" smtClean="0"/>
                        <a:t>45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4009462225"/>
                  </a:ext>
                </a:extLst>
              </a:tr>
              <a:tr h="611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コロナウイルス</a:t>
                      </a:r>
                      <a:r>
                        <a:rPr lang="ja-JP" altLang="en-US" sz="1600" b="0" dirty="0" smtClean="0"/>
                        <a:t>に</a:t>
                      </a:r>
                      <a:endParaRPr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0" dirty="0" smtClean="0"/>
                        <a:t>罹患</a:t>
                      </a:r>
                      <a:r>
                        <a:rPr kumimoji="1" lang="ja-JP" altLang="en-US" sz="1600" b="0" dirty="0" smtClean="0"/>
                        <a:t>していない</a:t>
                      </a:r>
                    </a:p>
                  </a:txBody>
                  <a:tcPr anchor="ctr"/>
                </a:tc>
                <a:tc>
                  <a:txBody>
                    <a:bodyPr/>
                    <a:lstStyle/>
                    <a:p>
                      <a:pPr algn="ctr"/>
                      <a:r>
                        <a:rPr lang="ja-JP" altLang="en-US" b="1" dirty="0" smtClean="0"/>
                        <a:t>偽陽性</a:t>
                      </a:r>
                      <a:r>
                        <a:rPr lang="en-US" altLang="ja-JP" b="1" dirty="0" smtClean="0"/>
                        <a:t>(FP)</a:t>
                      </a:r>
                    </a:p>
                    <a:p>
                      <a:pPr algn="ctr"/>
                      <a:r>
                        <a:rPr lang="en-US" altLang="ja-JP" b="0" dirty="0" smtClean="0"/>
                        <a:t>5</a:t>
                      </a:r>
                      <a:r>
                        <a:rPr lang="ja-JP" altLang="en-US" b="0" dirty="0" smtClean="0"/>
                        <a:t>人 </a:t>
                      </a:r>
                      <a:endParaRPr kumimoji="1" lang="ja-JP" altLang="en-US" b="0" dirty="0"/>
                    </a:p>
                  </a:txBody>
                  <a:tcPr anchor="ctr"/>
                </a:tc>
                <a:tc>
                  <a:txBody>
                    <a:bodyPr/>
                    <a:lstStyle/>
                    <a:p>
                      <a:pPr algn="ctr"/>
                      <a:r>
                        <a:rPr lang="ja-JP" altLang="en-US" b="1" dirty="0" smtClean="0"/>
                        <a:t>真陰性</a:t>
                      </a:r>
                      <a:r>
                        <a:rPr lang="en-US" altLang="ja-JP" b="1" dirty="0" smtClean="0"/>
                        <a:t>(TN)</a:t>
                      </a:r>
                    </a:p>
                    <a:p>
                      <a:pPr algn="ctr"/>
                      <a:r>
                        <a:rPr lang="en-US" altLang="ja-JP" b="0" dirty="0" smtClean="0"/>
                        <a:t>50</a:t>
                      </a:r>
                      <a:r>
                        <a:rPr lang="ja-JP" altLang="en-US" b="0" dirty="0" smtClean="0"/>
                        <a:t>人</a:t>
                      </a:r>
                      <a:r>
                        <a:rPr lang="ja-JP" altLang="en-US" b="1" dirty="0" smtClean="0"/>
                        <a:t> </a:t>
                      </a:r>
                      <a:endParaRPr kumimoji="1" lang="ja-JP" altLang="en-US" dirty="0"/>
                    </a:p>
                  </a:txBody>
                  <a:tcPr anchor="ctr">
                    <a:solidFill>
                      <a:schemeClr val="accent2">
                        <a:lumMod val="60000"/>
                        <a:lumOff val="40000"/>
                      </a:schemeClr>
                    </a:solidFill>
                  </a:tcPr>
                </a:tc>
                <a:tc>
                  <a:txBody>
                    <a:bodyPr/>
                    <a:lstStyle/>
                    <a:p>
                      <a:pPr algn="l"/>
                      <a:r>
                        <a:rPr kumimoji="1" lang="ja-JP" altLang="en-US" dirty="0" smtClean="0"/>
                        <a:t>合計</a:t>
                      </a:r>
                      <a:r>
                        <a:rPr kumimoji="1" lang="en-US" altLang="ja-JP" dirty="0" smtClean="0"/>
                        <a:t>55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3775777527"/>
                  </a:ext>
                </a:extLst>
              </a:tr>
              <a:tr h="528506">
                <a:tc>
                  <a:txBody>
                    <a:bodyPr/>
                    <a:lstStyle/>
                    <a:p>
                      <a:pPr algn="ctr"/>
                      <a:endParaRPr kumimoji="1" lang="ja-JP" altLang="en-US" dirty="0"/>
                    </a:p>
                  </a:txBody>
                  <a:tcPr anchor="ctr">
                    <a:solidFill>
                      <a:schemeClr val="bg1"/>
                    </a:solidFill>
                  </a:tcPr>
                </a:tc>
                <a:tc>
                  <a:txBody>
                    <a:bodyPr/>
                    <a:lstStyle/>
                    <a:p>
                      <a:pPr algn="ctr"/>
                      <a:r>
                        <a:rPr kumimoji="1" lang="ja-JP" altLang="en-US" dirty="0" smtClean="0"/>
                        <a:t>合計</a:t>
                      </a:r>
                      <a:r>
                        <a:rPr kumimoji="1" lang="en-US" altLang="ja-JP" dirty="0" smtClean="0"/>
                        <a:t>35</a:t>
                      </a:r>
                      <a:r>
                        <a:rPr kumimoji="1" lang="ja-JP" altLang="en-US" dirty="0" smtClean="0"/>
                        <a:t>人</a:t>
                      </a:r>
                      <a:endParaRPr kumimoji="1" lang="ja-JP" altLang="en-US" dirty="0"/>
                    </a:p>
                  </a:txBody>
                  <a:tcPr>
                    <a:solidFill>
                      <a:schemeClr val="bg1"/>
                    </a:solidFill>
                  </a:tcPr>
                </a:tc>
                <a:tc>
                  <a:txBody>
                    <a:bodyPr/>
                    <a:lstStyle/>
                    <a:p>
                      <a:pPr algn="ctr"/>
                      <a:r>
                        <a:rPr kumimoji="1" lang="ja-JP" altLang="en-US" dirty="0" smtClean="0"/>
                        <a:t>合計</a:t>
                      </a:r>
                      <a:r>
                        <a:rPr kumimoji="1" lang="en-US" altLang="ja-JP" dirty="0" smtClean="0"/>
                        <a:t>65</a:t>
                      </a:r>
                      <a:r>
                        <a:rPr kumimoji="1" lang="ja-JP" altLang="en-US" dirty="0" smtClean="0"/>
                        <a:t>人</a:t>
                      </a:r>
                      <a:endParaRPr kumimoji="1" lang="ja-JP" altLang="en-US" dirty="0"/>
                    </a:p>
                  </a:txBody>
                  <a:tcPr>
                    <a:solidFill>
                      <a:schemeClr val="bg1"/>
                    </a:solidFill>
                  </a:tcPr>
                </a:tc>
                <a:tc>
                  <a:txBody>
                    <a:bodyPr/>
                    <a:lstStyle/>
                    <a:p>
                      <a:pPr algn="l"/>
                      <a:r>
                        <a:rPr kumimoji="1" lang="ja-JP" altLang="en-US" dirty="0" smtClean="0"/>
                        <a:t>全体</a:t>
                      </a:r>
                      <a:r>
                        <a:rPr kumimoji="1" lang="en-US" altLang="ja-JP" dirty="0" smtClean="0"/>
                        <a:t>100</a:t>
                      </a:r>
                      <a:r>
                        <a:rPr kumimoji="1" lang="ja-JP" altLang="en-US" dirty="0" smtClean="0"/>
                        <a:t>人</a:t>
                      </a:r>
                      <a:endParaRPr kumimoji="1" lang="ja-JP" altLang="en-US" dirty="0"/>
                    </a:p>
                  </a:txBody>
                  <a:tcPr>
                    <a:solidFill>
                      <a:schemeClr val="bg1"/>
                    </a:solidFill>
                  </a:tcPr>
                </a:tc>
                <a:extLst>
                  <a:ext uri="{0D108BD9-81ED-4DB2-BD59-A6C34878D82A}">
                    <a16:rowId xmlns:a16="http://schemas.microsoft.com/office/drawing/2014/main" val="2870291419"/>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1831902265"/>
              </p:ext>
            </p:extLst>
          </p:nvPr>
        </p:nvGraphicFramePr>
        <p:xfrm>
          <a:off x="1809124" y="2999188"/>
          <a:ext cx="2926929" cy="1280160"/>
        </p:xfrm>
        <a:graphic>
          <a:graphicData uri="http://schemas.openxmlformats.org/drawingml/2006/table">
            <a:tbl>
              <a:tblPr>
                <a:tableStyleId>{5C22544A-7EE6-4342-B048-85BDC9FD1C3A}</a:tableStyleId>
              </a:tblPr>
              <a:tblGrid>
                <a:gridCol w="1455446">
                  <a:extLst>
                    <a:ext uri="{9D8B030D-6E8A-4147-A177-3AD203B41FA5}">
                      <a16:colId xmlns:a16="http://schemas.microsoft.com/office/drawing/2014/main" val="1335813701"/>
                    </a:ext>
                  </a:extLst>
                </a:gridCol>
                <a:gridCol w="1471483">
                  <a:extLst>
                    <a:ext uri="{9D8B030D-6E8A-4147-A177-3AD203B41FA5}">
                      <a16:colId xmlns:a16="http://schemas.microsoft.com/office/drawing/2014/main" val="1129904054"/>
                    </a:ext>
                  </a:extLst>
                </a:gridCol>
              </a:tblGrid>
              <a:tr h="611834">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solidFill>
                            <a:schemeClr val="bg2"/>
                          </a:solidFill>
                        </a:rPr>
                        <a:t>偽陰性</a:t>
                      </a:r>
                      <a:r>
                        <a:rPr lang="en-US" altLang="ja-JP" b="1" dirty="0" smtClean="0">
                          <a:solidFill>
                            <a:schemeClr val="bg2"/>
                          </a:solidFill>
                        </a:rPr>
                        <a:t>(FN)</a:t>
                      </a:r>
                      <a:r>
                        <a:rPr lang="ja-JP" altLang="en-US" b="1" dirty="0" smtClean="0">
                          <a:solidFill>
                            <a:schemeClr val="bg2"/>
                          </a:solidFill>
                        </a:rPr>
                        <a:t> </a:t>
                      </a:r>
                      <a:endParaRPr lang="en-US" altLang="ja-JP" b="1" dirty="0" smtClean="0">
                        <a:solidFill>
                          <a:schemeClr val="bg2"/>
                        </a:solidFill>
                      </a:endParaRPr>
                    </a:p>
                    <a:p>
                      <a:pPr algn="ctr"/>
                      <a:r>
                        <a:rPr kumimoji="1" lang="en-US" altLang="ja-JP" b="0" dirty="0" smtClean="0">
                          <a:solidFill>
                            <a:schemeClr val="bg2"/>
                          </a:solidFill>
                        </a:rPr>
                        <a:t>15</a:t>
                      </a:r>
                      <a:r>
                        <a:rPr kumimoji="1" lang="ja-JP" altLang="en-US" b="0" dirty="0" smtClean="0">
                          <a:solidFill>
                            <a:schemeClr val="bg2"/>
                          </a:solidFill>
                        </a:rPr>
                        <a:t>人</a:t>
                      </a:r>
                      <a:endParaRPr kumimoji="1" lang="ja-JP" altLang="en-US" b="0" dirty="0">
                        <a:solidFill>
                          <a:schemeClr val="bg2"/>
                        </a:solidFill>
                      </a:endParaRPr>
                    </a:p>
                  </a:txBody>
                  <a:tcPr anchor="ctr"/>
                </a:tc>
                <a:extLst>
                  <a:ext uri="{0D108BD9-81ED-4DB2-BD59-A6C34878D82A}">
                    <a16:rowId xmlns:a16="http://schemas.microsoft.com/office/drawing/2014/main" val="4009462225"/>
                  </a:ext>
                </a:extLst>
              </a:tr>
              <a:tr h="611834">
                <a:tc>
                  <a:txBody>
                    <a:bodyPr/>
                    <a:lstStyle/>
                    <a:p>
                      <a:pPr algn="ctr"/>
                      <a:r>
                        <a:rPr lang="ja-JP" altLang="en-US" b="1" dirty="0" smtClean="0">
                          <a:solidFill>
                            <a:schemeClr val="bg2"/>
                          </a:solidFill>
                        </a:rPr>
                        <a:t>偽陽性</a:t>
                      </a:r>
                      <a:r>
                        <a:rPr lang="en-US" altLang="ja-JP" b="1" dirty="0" smtClean="0">
                          <a:solidFill>
                            <a:schemeClr val="bg2"/>
                          </a:solidFill>
                        </a:rPr>
                        <a:t>(FP)</a:t>
                      </a:r>
                    </a:p>
                    <a:p>
                      <a:pPr algn="ctr"/>
                      <a:r>
                        <a:rPr lang="en-US" altLang="ja-JP" b="0" dirty="0" smtClean="0">
                          <a:solidFill>
                            <a:schemeClr val="bg2"/>
                          </a:solidFill>
                        </a:rPr>
                        <a:t>5</a:t>
                      </a:r>
                      <a:r>
                        <a:rPr lang="ja-JP" altLang="en-US" b="0" dirty="0" smtClean="0">
                          <a:solidFill>
                            <a:schemeClr val="bg2"/>
                          </a:solidFill>
                        </a:rPr>
                        <a:t>人 </a:t>
                      </a:r>
                      <a:endParaRPr kumimoji="1" lang="ja-JP" altLang="en-US" b="0" dirty="0">
                        <a:solidFill>
                          <a:schemeClr val="bg2"/>
                        </a:solidFill>
                      </a:endParaRPr>
                    </a:p>
                  </a:txBody>
                  <a:tcPr anchor="ctr"/>
                </a:tc>
                <a:tc>
                  <a:txBody>
                    <a:bodyPr/>
                    <a:lstStyle/>
                    <a:p>
                      <a:pPr algn="ctr"/>
                      <a:r>
                        <a:rPr lang="ja-JP" altLang="en-US" b="1" dirty="0" smtClean="0">
                          <a:solidFill>
                            <a:schemeClr val="accent2">
                              <a:lumMod val="40000"/>
                              <a:lumOff val="60000"/>
                            </a:schemeClr>
                          </a:solidFill>
                        </a:rPr>
                        <a:t>真陰性</a:t>
                      </a:r>
                      <a:r>
                        <a:rPr lang="en-US" altLang="ja-JP" b="1" dirty="0" smtClean="0">
                          <a:solidFill>
                            <a:schemeClr val="accent2">
                              <a:lumMod val="40000"/>
                              <a:lumOff val="60000"/>
                            </a:schemeClr>
                          </a:solidFill>
                        </a:rPr>
                        <a:t>(TN)</a:t>
                      </a:r>
                    </a:p>
                    <a:p>
                      <a:pPr algn="ctr"/>
                      <a:r>
                        <a:rPr lang="en-US" altLang="ja-JP" b="0" dirty="0" smtClean="0">
                          <a:solidFill>
                            <a:schemeClr val="accent2">
                              <a:lumMod val="40000"/>
                              <a:lumOff val="60000"/>
                            </a:schemeClr>
                          </a:solidFill>
                        </a:rPr>
                        <a:t>50</a:t>
                      </a:r>
                      <a:r>
                        <a:rPr lang="ja-JP" altLang="en-US" b="0" dirty="0" smtClean="0">
                          <a:solidFill>
                            <a:schemeClr val="accent2">
                              <a:lumMod val="40000"/>
                              <a:lumOff val="60000"/>
                            </a:schemeClr>
                          </a:solidFill>
                        </a:rPr>
                        <a:t>人</a:t>
                      </a:r>
                      <a:r>
                        <a:rPr lang="ja-JP" altLang="en-US" b="1" dirty="0" smtClean="0">
                          <a:solidFill>
                            <a:schemeClr val="accent2">
                              <a:lumMod val="40000"/>
                              <a:lumOff val="60000"/>
                            </a:schemeClr>
                          </a:solidFill>
                        </a:rPr>
                        <a:t> </a:t>
                      </a:r>
                      <a:endParaRPr kumimoji="1" lang="ja-JP" altLang="en-US" dirty="0">
                        <a:solidFill>
                          <a:schemeClr val="accent2">
                            <a:lumMod val="40000"/>
                            <a:lumOff val="60000"/>
                          </a:schemeClr>
                        </a:solidFill>
                      </a:endParaRPr>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spTree>
    <p:extLst>
      <p:ext uri="{BB962C8B-B14F-4D97-AF65-F5344CB8AC3E}">
        <p14:creationId xmlns:p14="http://schemas.microsoft.com/office/powerpoint/2010/main" val="10211750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適合</a:t>
            </a:r>
            <a:r>
              <a:rPr lang="ja-JP" altLang="en-US" dirty="0" smtClean="0"/>
              <a:t>率</a:t>
            </a:r>
            <a:endParaRPr kumimoji="1" lang="ja-JP" altLang="en-US" dirty="0"/>
          </a:p>
        </p:txBody>
      </p:sp>
      <p:sp>
        <p:nvSpPr>
          <p:cNvPr id="3" name="コンテンツ プレースホルダー 2"/>
          <p:cNvSpPr>
            <a:spLocks noGrp="1"/>
          </p:cNvSpPr>
          <p:nvPr>
            <p:ph idx="1"/>
          </p:nvPr>
        </p:nvSpPr>
        <p:spPr>
          <a:xfrm>
            <a:off x="838200" y="1690687"/>
            <a:ext cx="10515600" cy="4284997"/>
          </a:xfrm>
        </p:spPr>
        <p:txBody>
          <a:bodyPr>
            <a:noAutofit/>
          </a:bodyPr>
          <a:lstStyle/>
          <a:p>
            <a:pPr marL="0" indent="0">
              <a:lnSpc>
                <a:spcPct val="50000"/>
              </a:lnSpc>
              <a:buNone/>
            </a:pPr>
            <a:r>
              <a:rPr lang="ja-JP" altLang="en-US" sz="1800" dirty="0"/>
              <a:t>判別対象のデータを判別したうち、正解している割合</a:t>
            </a:r>
            <a:r>
              <a:rPr lang="ja-JP" altLang="en-US" sz="1800" dirty="0" smtClean="0"/>
              <a:t>。</a:t>
            </a:r>
            <a:endParaRPr lang="en-US" altLang="ja-JP" sz="1800" dirty="0" smtClean="0"/>
          </a:p>
          <a:p>
            <a:pPr marL="0" indent="0">
              <a:lnSpc>
                <a:spcPct val="50000"/>
              </a:lnSpc>
              <a:buNone/>
            </a:pPr>
            <a:endParaRPr lang="ja-JP" altLang="en-US" sz="1800" dirty="0"/>
          </a:p>
          <a:p>
            <a:pPr marL="0" indent="0">
              <a:lnSpc>
                <a:spcPct val="50000"/>
              </a:lnSpc>
              <a:buNone/>
            </a:pPr>
            <a:r>
              <a:rPr lang="ja-JP" altLang="en-US" sz="1800" dirty="0"/>
              <a:t>検査で陽性となったコロナ</a:t>
            </a:r>
            <a:r>
              <a:rPr lang="ja-JP" altLang="en-US" sz="1800" dirty="0" smtClean="0"/>
              <a:t>患者数</a:t>
            </a:r>
            <a:r>
              <a:rPr lang="en-US" altLang="ja-JP" sz="1800" dirty="0"/>
              <a:t>(TP30</a:t>
            </a:r>
            <a:r>
              <a:rPr lang="en-US" altLang="ja-JP" sz="1800" dirty="0" smtClean="0"/>
              <a:t>)÷</a:t>
            </a:r>
            <a:r>
              <a:rPr lang="ja-JP" altLang="en-US" sz="1800" dirty="0" smtClean="0"/>
              <a:t>検査で陽性となった人数 </a:t>
            </a:r>
            <a:r>
              <a:rPr lang="en-US" altLang="ja-JP" sz="1800" dirty="0" smtClean="0"/>
              <a:t>(</a:t>
            </a:r>
            <a:r>
              <a:rPr lang="en-US" altLang="ja-JP" sz="1800" dirty="0"/>
              <a:t>TP30+FP5</a:t>
            </a:r>
            <a:r>
              <a:rPr lang="en-US" altLang="ja-JP" sz="1800" dirty="0" smtClean="0"/>
              <a:t>)</a:t>
            </a:r>
            <a:r>
              <a:rPr lang="ja-JP" altLang="en-US" sz="1800" dirty="0" smtClean="0"/>
              <a:t>＝</a:t>
            </a:r>
            <a:r>
              <a:rPr lang="ja-JP" altLang="en-US" sz="1800" dirty="0"/>
              <a:t>適合率</a:t>
            </a:r>
            <a:r>
              <a:rPr lang="en-US" altLang="ja-JP" sz="1800" dirty="0" smtClean="0"/>
              <a:t>85.71</a:t>
            </a:r>
            <a:r>
              <a:rPr lang="ja-JP" altLang="en-US" sz="1800" dirty="0" smtClean="0"/>
              <a:t>％</a:t>
            </a:r>
            <a:endParaRPr lang="en-US" altLang="ja-JP" sz="1800" dirty="0"/>
          </a:p>
          <a:p>
            <a:pPr marL="0" indent="0">
              <a:lnSpc>
                <a:spcPct val="50000"/>
              </a:lnSpc>
              <a:buNone/>
            </a:pPr>
            <a:endParaRPr lang="ja-JP" altLang="en-US" sz="1800" dirty="0"/>
          </a:p>
        </p:txBody>
      </p:sp>
      <p:grpSp>
        <p:nvGrpSpPr>
          <p:cNvPr id="15" name="グループ化 14"/>
          <p:cNvGrpSpPr/>
          <p:nvPr/>
        </p:nvGrpSpPr>
        <p:grpSpPr>
          <a:xfrm>
            <a:off x="1219200" y="3746319"/>
            <a:ext cx="4106779" cy="1392405"/>
            <a:chOff x="1251284" y="3322373"/>
            <a:chExt cx="4106779" cy="1392405"/>
          </a:xfrm>
        </p:grpSpPr>
        <p:sp>
          <p:nvSpPr>
            <p:cNvPr id="4" name="テキスト ボックス 3"/>
            <p:cNvSpPr txBox="1"/>
            <p:nvPr/>
          </p:nvSpPr>
          <p:spPr>
            <a:xfrm>
              <a:off x="1251284" y="3322373"/>
              <a:ext cx="4106779" cy="923330"/>
            </a:xfrm>
            <a:prstGeom prst="rect">
              <a:avLst/>
            </a:prstGeom>
            <a:noFill/>
          </p:spPr>
          <p:txBody>
            <a:bodyPr wrap="square" rtlCol="0">
              <a:spAutoFit/>
            </a:bodyPr>
            <a:lstStyle/>
            <a:p>
              <a:pPr algn="ctr"/>
              <a:r>
                <a:rPr kumimoji="1" lang="ja-JP" altLang="en-US" dirty="0" smtClean="0"/>
                <a:t>＋</a:t>
              </a:r>
              <a:endParaRPr lang="en-US" altLang="ja-JP" dirty="0"/>
            </a:p>
            <a:p>
              <a:pPr algn="ctr"/>
              <a:endParaRPr kumimoji="1" lang="en-US" altLang="ja-JP" dirty="0" smtClean="0"/>
            </a:p>
            <a:p>
              <a:pPr algn="ctr"/>
              <a:r>
                <a:rPr lang="ja-JP" altLang="en-US" dirty="0"/>
                <a:t>検査で陽性となったコロナ</a:t>
              </a:r>
              <a:r>
                <a:rPr lang="ja-JP" altLang="en-US" dirty="0" smtClean="0"/>
                <a:t>患者数</a:t>
              </a:r>
              <a:r>
                <a:rPr lang="en-US" altLang="ja-JP" dirty="0" smtClean="0"/>
                <a:t>30</a:t>
              </a:r>
              <a:r>
                <a:rPr kumimoji="1" lang="ja-JP" altLang="en-US" dirty="0" smtClean="0"/>
                <a:t>人</a:t>
              </a:r>
              <a:endParaRPr kumimoji="1" lang="en-US" altLang="ja-JP" dirty="0" smtClean="0"/>
            </a:p>
          </p:txBody>
        </p:sp>
        <p:cxnSp>
          <p:nvCxnSpPr>
            <p:cNvPr id="7" name="直線コネクタ 6"/>
            <p:cNvCxnSpPr/>
            <p:nvPr/>
          </p:nvCxnSpPr>
          <p:spPr>
            <a:xfrm>
              <a:off x="1251284" y="4243137"/>
              <a:ext cx="4106779" cy="0"/>
            </a:xfrm>
            <a:prstGeom prst="line">
              <a:avLst/>
            </a:prstGeom>
          </p:spPr>
          <p:style>
            <a:lnRef idx="1">
              <a:schemeClr val="dk1"/>
            </a:lnRef>
            <a:fillRef idx="0">
              <a:schemeClr val="dk1"/>
            </a:fillRef>
            <a:effectRef idx="0">
              <a:schemeClr val="dk1"/>
            </a:effectRef>
            <a:fontRef idx="minor">
              <a:schemeClr val="tx1"/>
            </a:fontRef>
          </p:style>
        </p:cxnSp>
        <p:sp>
          <p:nvSpPr>
            <p:cNvPr id="8" name="テキスト ボックス 7"/>
            <p:cNvSpPr txBox="1"/>
            <p:nvPr/>
          </p:nvSpPr>
          <p:spPr>
            <a:xfrm>
              <a:off x="1251285" y="4345446"/>
              <a:ext cx="4106778" cy="369332"/>
            </a:xfrm>
            <a:prstGeom prst="rect">
              <a:avLst/>
            </a:prstGeom>
            <a:noFill/>
          </p:spPr>
          <p:txBody>
            <a:bodyPr wrap="square" rtlCol="0">
              <a:spAutoFit/>
            </a:bodyPr>
            <a:lstStyle/>
            <a:p>
              <a:pPr algn="ctr"/>
              <a:r>
                <a:rPr lang="ja-JP" altLang="en-US" dirty="0"/>
                <a:t>検査で陽性となった人数 </a:t>
              </a:r>
              <a:r>
                <a:rPr lang="en-US" altLang="ja-JP" dirty="0" smtClean="0"/>
                <a:t>35</a:t>
              </a:r>
              <a:r>
                <a:rPr kumimoji="1" lang="ja-JP" altLang="en-US" dirty="0" smtClean="0"/>
                <a:t>人</a:t>
              </a:r>
              <a:endParaRPr kumimoji="1" lang="ja-JP" altLang="en-US" dirty="0"/>
            </a:p>
          </p:txBody>
        </p:sp>
      </p:grpSp>
      <p:graphicFrame>
        <p:nvGraphicFramePr>
          <p:cNvPr id="11" name="表 10"/>
          <p:cNvGraphicFramePr>
            <a:graphicFrameLocks noGrp="1"/>
          </p:cNvGraphicFramePr>
          <p:nvPr>
            <p:extLst>
              <p:ext uri="{D42A27DB-BD31-4B8C-83A1-F6EECF244321}">
                <p14:modId xmlns:p14="http://schemas.microsoft.com/office/powerpoint/2010/main" val="287836184"/>
              </p:ext>
            </p:extLst>
          </p:nvPr>
        </p:nvGraphicFramePr>
        <p:xfrm>
          <a:off x="1899361" y="5143608"/>
          <a:ext cx="2926929" cy="1280160"/>
        </p:xfrm>
        <a:graphic>
          <a:graphicData uri="http://schemas.openxmlformats.org/drawingml/2006/table">
            <a:tbl>
              <a:tblPr>
                <a:tableStyleId>{5C22544A-7EE6-4342-B048-85BDC9FD1C3A}</a:tableStyleId>
              </a:tblPr>
              <a:tblGrid>
                <a:gridCol w="1455446">
                  <a:extLst>
                    <a:ext uri="{9D8B030D-6E8A-4147-A177-3AD203B41FA5}">
                      <a16:colId xmlns:a16="http://schemas.microsoft.com/office/drawing/2014/main" val="1335813701"/>
                    </a:ext>
                  </a:extLst>
                </a:gridCol>
                <a:gridCol w="1471483">
                  <a:extLst>
                    <a:ext uri="{9D8B030D-6E8A-4147-A177-3AD203B41FA5}">
                      <a16:colId xmlns:a16="http://schemas.microsoft.com/office/drawing/2014/main" val="1129904054"/>
                    </a:ext>
                  </a:extLst>
                </a:gridCol>
              </a:tblGrid>
              <a:tr h="611834">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solidFill>
                            <a:schemeClr val="bg2"/>
                          </a:solidFill>
                        </a:rPr>
                        <a:t>偽陰性</a:t>
                      </a:r>
                      <a:r>
                        <a:rPr lang="en-US" altLang="ja-JP" b="1" dirty="0" smtClean="0">
                          <a:solidFill>
                            <a:schemeClr val="bg2"/>
                          </a:solidFill>
                        </a:rPr>
                        <a:t>(FN)</a:t>
                      </a:r>
                      <a:r>
                        <a:rPr lang="ja-JP" altLang="en-US" b="1" dirty="0" smtClean="0">
                          <a:solidFill>
                            <a:schemeClr val="bg2"/>
                          </a:solidFill>
                        </a:rPr>
                        <a:t> </a:t>
                      </a:r>
                      <a:endParaRPr lang="en-US" altLang="ja-JP" b="1" dirty="0" smtClean="0">
                        <a:solidFill>
                          <a:schemeClr val="bg2"/>
                        </a:solidFill>
                      </a:endParaRPr>
                    </a:p>
                    <a:p>
                      <a:pPr algn="ctr"/>
                      <a:r>
                        <a:rPr kumimoji="1" lang="en-US" altLang="ja-JP" b="0" dirty="0" smtClean="0">
                          <a:solidFill>
                            <a:schemeClr val="bg2"/>
                          </a:solidFill>
                        </a:rPr>
                        <a:t>15</a:t>
                      </a:r>
                      <a:r>
                        <a:rPr kumimoji="1" lang="ja-JP" altLang="en-US" b="0" dirty="0" smtClean="0">
                          <a:solidFill>
                            <a:schemeClr val="bg2"/>
                          </a:solidFill>
                        </a:rPr>
                        <a:t>人</a:t>
                      </a:r>
                      <a:endParaRPr kumimoji="1" lang="ja-JP" altLang="en-US" b="0" dirty="0">
                        <a:solidFill>
                          <a:schemeClr val="bg2"/>
                        </a:solidFill>
                      </a:endParaRPr>
                    </a:p>
                  </a:txBody>
                  <a:tcPr anchor="ctr"/>
                </a:tc>
                <a:extLst>
                  <a:ext uri="{0D108BD9-81ED-4DB2-BD59-A6C34878D82A}">
                    <a16:rowId xmlns:a16="http://schemas.microsoft.com/office/drawing/2014/main" val="4009462225"/>
                  </a:ext>
                </a:extLst>
              </a:tr>
              <a:tr h="611834">
                <a:tc>
                  <a:txBody>
                    <a:bodyPr/>
                    <a:lstStyle/>
                    <a:p>
                      <a:pPr algn="ctr"/>
                      <a:r>
                        <a:rPr lang="ja-JP" altLang="en-US" b="1" dirty="0" smtClean="0">
                          <a:solidFill>
                            <a:schemeClr val="tx1"/>
                          </a:solidFill>
                        </a:rPr>
                        <a:t>偽陽性</a:t>
                      </a:r>
                      <a:r>
                        <a:rPr lang="en-US" altLang="ja-JP" b="1" dirty="0" smtClean="0">
                          <a:solidFill>
                            <a:schemeClr val="tx1"/>
                          </a:solidFill>
                        </a:rPr>
                        <a:t>(FP)</a:t>
                      </a:r>
                    </a:p>
                    <a:p>
                      <a:pPr algn="ctr"/>
                      <a:r>
                        <a:rPr lang="en-US" altLang="ja-JP" b="0" dirty="0" smtClean="0">
                          <a:solidFill>
                            <a:schemeClr val="tx1"/>
                          </a:solidFill>
                        </a:rPr>
                        <a:t>5</a:t>
                      </a:r>
                      <a:r>
                        <a:rPr lang="ja-JP" altLang="en-US" b="0" dirty="0" smtClean="0">
                          <a:solidFill>
                            <a:schemeClr val="tx1"/>
                          </a:solidFill>
                        </a:rPr>
                        <a:t>人 </a:t>
                      </a:r>
                      <a:endParaRPr kumimoji="1" lang="ja-JP" altLang="en-US" b="0" dirty="0">
                        <a:solidFill>
                          <a:schemeClr val="tx1"/>
                        </a:solidFill>
                      </a:endParaRPr>
                    </a:p>
                  </a:txBody>
                  <a:tcPr anchor="ctr"/>
                </a:tc>
                <a:tc>
                  <a:txBody>
                    <a:bodyPr/>
                    <a:lstStyle/>
                    <a:p>
                      <a:pPr algn="ctr"/>
                      <a:r>
                        <a:rPr lang="ja-JP" altLang="en-US" b="1" dirty="0" smtClean="0">
                          <a:solidFill>
                            <a:schemeClr val="accent2">
                              <a:lumMod val="40000"/>
                              <a:lumOff val="60000"/>
                            </a:schemeClr>
                          </a:solidFill>
                        </a:rPr>
                        <a:t>真陰性</a:t>
                      </a:r>
                      <a:r>
                        <a:rPr lang="en-US" altLang="ja-JP" b="1" dirty="0" smtClean="0">
                          <a:solidFill>
                            <a:schemeClr val="accent2">
                              <a:lumMod val="40000"/>
                              <a:lumOff val="60000"/>
                            </a:schemeClr>
                          </a:solidFill>
                        </a:rPr>
                        <a:t>(TN)</a:t>
                      </a:r>
                    </a:p>
                    <a:p>
                      <a:pPr algn="ctr"/>
                      <a:r>
                        <a:rPr lang="en-US" altLang="ja-JP" b="0" dirty="0" smtClean="0">
                          <a:solidFill>
                            <a:schemeClr val="accent2">
                              <a:lumMod val="40000"/>
                              <a:lumOff val="60000"/>
                            </a:schemeClr>
                          </a:solidFill>
                        </a:rPr>
                        <a:t>50</a:t>
                      </a:r>
                      <a:r>
                        <a:rPr lang="ja-JP" altLang="en-US" b="0" dirty="0" smtClean="0">
                          <a:solidFill>
                            <a:schemeClr val="accent2">
                              <a:lumMod val="40000"/>
                              <a:lumOff val="60000"/>
                            </a:schemeClr>
                          </a:solidFill>
                        </a:rPr>
                        <a:t>人</a:t>
                      </a:r>
                      <a:r>
                        <a:rPr lang="ja-JP" altLang="en-US" b="1" dirty="0" smtClean="0">
                          <a:solidFill>
                            <a:schemeClr val="accent2">
                              <a:lumMod val="40000"/>
                              <a:lumOff val="60000"/>
                            </a:schemeClr>
                          </a:solidFill>
                        </a:rPr>
                        <a:t> </a:t>
                      </a:r>
                      <a:endParaRPr kumimoji="1" lang="ja-JP" altLang="en-US" dirty="0">
                        <a:solidFill>
                          <a:schemeClr val="accent2">
                            <a:lumMod val="40000"/>
                            <a:lumOff val="60000"/>
                          </a:schemeClr>
                        </a:solidFill>
                      </a:endParaRPr>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graphicFrame>
        <p:nvGraphicFramePr>
          <p:cNvPr id="12" name="表 11"/>
          <p:cNvGraphicFramePr>
            <a:graphicFrameLocks noGrp="1"/>
          </p:cNvGraphicFramePr>
          <p:nvPr>
            <p:extLst>
              <p:ext uri="{D42A27DB-BD31-4B8C-83A1-F6EECF244321}">
                <p14:modId xmlns:p14="http://schemas.microsoft.com/office/powerpoint/2010/main" val="2336493969"/>
              </p:ext>
            </p:extLst>
          </p:nvPr>
        </p:nvGraphicFramePr>
        <p:xfrm>
          <a:off x="6186614" y="3639268"/>
          <a:ext cx="5967663" cy="2420500"/>
        </p:xfrm>
        <a:graphic>
          <a:graphicData uri="http://schemas.openxmlformats.org/drawingml/2006/table">
            <a:tbl>
              <a:tblPr firstRow="1" firstCol="1">
                <a:tableStyleId>{5C22544A-7EE6-4342-B048-85BDC9FD1C3A}</a:tableStyleId>
              </a:tblPr>
              <a:tblGrid>
                <a:gridCol w="1812758">
                  <a:extLst>
                    <a:ext uri="{9D8B030D-6E8A-4147-A177-3AD203B41FA5}">
                      <a16:colId xmlns:a16="http://schemas.microsoft.com/office/drawing/2014/main" val="48739587"/>
                    </a:ext>
                  </a:extLst>
                </a:gridCol>
                <a:gridCol w="1411706">
                  <a:extLst>
                    <a:ext uri="{9D8B030D-6E8A-4147-A177-3AD203B41FA5}">
                      <a16:colId xmlns:a16="http://schemas.microsoft.com/office/drawing/2014/main" val="1335813701"/>
                    </a:ext>
                  </a:extLst>
                </a:gridCol>
                <a:gridCol w="1467852">
                  <a:extLst>
                    <a:ext uri="{9D8B030D-6E8A-4147-A177-3AD203B41FA5}">
                      <a16:colId xmlns:a16="http://schemas.microsoft.com/office/drawing/2014/main" val="1129904054"/>
                    </a:ext>
                  </a:extLst>
                </a:gridCol>
                <a:gridCol w="1275347">
                  <a:extLst>
                    <a:ext uri="{9D8B030D-6E8A-4147-A177-3AD203B41FA5}">
                      <a16:colId xmlns:a16="http://schemas.microsoft.com/office/drawing/2014/main" val="1524424505"/>
                    </a:ext>
                  </a:extLst>
                </a:gridCol>
              </a:tblGrid>
              <a:tr h="611834">
                <a:tc>
                  <a:txBody>
                    <a:bodyPr/>
                    <a:lstStyle/>
                    <a:p>
                      <a:pPr algn="ctr"/>
                      <a:endParaRPr kumimoji="1" lang="ja-JP" altLang="en-US" sz="1600" dirty="0"/>
                    </a:p>
                  </a:txBody>
                  <a:tcPr anchor="ctr">
                    <a:noFill/>
                  </a:tcPr>
                </a:tc>
                <a:tc>
                  <a:txBody>
                    <a:bodyPr/>
                    <a:lstStyle/>
                    <a:p>
                      <a:pPr algn="ctr"/>
                      <a:r>
                        <a:rPr kumimoji="1" lang="en-US" altLang="ja-JP" sz="1600" b="0" dirty="0" smtClean="0"/>
                        <a:t>PCR</a:t>
                      </a:r>
                      <a:r>
                        <a:rPr kumimoji="1" lang="ja-JP" altLang="en-US" sz="1600" b="0" dirty="0" smtClean="0"/>
                        <a:t>検査で</a:t>
                      </a:r>
                      <a:endParaRPr kumimoji="1" lang="en-US" altLang="ja-JP" sz="1600" b="0" dirty="0" smtClean="0"/>
                    </a:p>
                    <a:p>
                      <a:pPr algn="ctr"/>
                      <a:r>
                        <a:rPr kumimoji="1" lang="ja-JP" altLang="en-US" sz="1600" b="0" dirty="0" smtClean="0"/>
                        <a:t>陽性反応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t>PCR</a:t>
                      </a:r>
                      <a:r>
                        <a:rPr kumimoji="1" lang="ja-JP" altLang="en-US" sz="1600" b="0" dirty="0" smtClean="0"/>
                        <a:t>検査で</a:t>
                      </a:r>
                      <a:endParaRPr kumimoji="1"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陰性反応</a:t>
                      </a:r>
                      <a:endParaRPr kumimoji="1" lang="ja-JP" altLang="en-US" sz="1600" b="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nchor="ctr">
                    <a:solidFill>
                      <a:schemeClr val="bg1"/>
                    </a:solidFill>
                  </a:tcPr>
                </a:tc>
                <a:extLst>
                  <a:ext uri="{0D108BD9-81ED-4DB2-BD59-A6C34878D82A}">
                    <a16:rowId xmlns:a16="http://schemas.microsoft.com/office/drawing/2014/main" val="4000603673"/>
                  </a:ext>
                </a:extLst>
              </a:tr>
              <a:tr h="611834">
                <a:tc>
                  <a:txBody>
                    <a:bodyPr/>
                    <a:lstStyle/>
                    <a:p>
                      <a:pPr algn="ctr"/>
                      <a:r>
                        <a:rPr kumimoji="1" lang="ja-JP" altLang="en-US" sz="1600" b="0" dirty="0" smtClean="0"/>
                        <a:t>コロナウイルス</a:t>
                      </a:r>
                      <a:r>
                        <a:rPr lang="ja-JP" altLang="en-US" sz="1600" b="0" dirty="0" smtClean="0"/>
                        <a:t>に</a:t>
                      </a:r>
                      <a:endParaRPr lang="en-US" altLang="ja-JP" sz="1600" b="0" dirty="0" smtClean="0"/>
                    </a:p>
                    <a:p>
                      <a:pPr algn="ctr"/>
                      <a:r>
                        <a:rPr lang="ja-JP" altLang="en-US" sz="1600" b="0" dirty="0" smtClean="0"/>
                        <a:t>罹患している</a:t>
                      </a:r>
                      <a:endParaRPr kumimoji="1" lang="ja-JP" altLang="en-US" sz="1600" b="0" dirty="0"/>
                    </a:p>
                  </a:txBody>
                  <a:tcPr anchor="ctr"/>
                </a:tc>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t>偽陰性</a:t>
                      </a:r>
                      <a:r>
                        <a:rPr lang="en-US" altLang="ja-JP" b="1" dirty="0" smtClean="0"/>
                        <a:t>(FN)</a:t>
                      </a:r>
                      <a:r>
                        <a:rPr lang="ja-JP" altLang="en-US" b="1" dirty="0" smtClean="0"/>
                        <a:t> </a:t>
                      </a:r>
                      <a:endParaRPr lang="en-US" altLang="ja-JP" b="1" dirty="0" smtClean="0"/>
                    </a:p>
                    <a:p>
                      <a:pPr algn="ctr"/>
                      <a:r>
                        <a:rPr kumimoji="1" lang="en-US" altLang="ja-JP" b="0" dirty="0" smtClean="0"/>
                        <a:t>15</a:t>
                      </a:r>
                      <a:r>
                        <a:rPr kumimoji="1" lang="ja-JP" altLang="en-US" b="0" dirty="0" smtClean="0"/>
                        <a:t>人</a:t>
                      </a:r>
                      <a:endParaRPr kumimoji="1" lang="ja-JP" altLang="en-US" b="0" dirty="0"/>
                    </a:p>
                  </a:txBody>
                  <a:tcPr anchor="ctr"/>
                </a:tc>
                <a:tc>
                  <a:txBody>
                    <a:bodyPr/>
                    <a:lstStyle/>
                    <a:p>
                      <a:pPr algn="l"/>
                      <a:r>
                        <a:rPr kumimoji="1" lang="ja-JP" altLang="en-US" dirty="0" smtClean="0"/>
                        <a:t>合計</a:t>
                      </a:r>
                      <a:r>
                        <a:rPr kumimoji="1" lang="en-US" altLang="ja-JP" dirty="0" smtClean="0"/>
                        <a:t>45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4009462225"/>
                  </a:ext>
                </a:extLst>
              </a:tr>
              <a:tr h="6118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dirty="0" smtClean="0"/>
                        <a:t>コロナウイルス</a:t>
                      </a:r>
                      <a:r>
                        <a:rPr lang="ja-JP" altLang="en-US" sz="1600" b="0" dirty="0" smtClean="0"/>
                        <a:t>に</a:t>
                      </a:r>
                      <a:endParaRPr lang="en-US" altLang="ja-JP" sz="1600" b="0" dirty="0" smtClean="0"/>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0" dirty="0" smtClean="0"/>
                        <a:t>罹患</a:t>
                      </a:r>
                      <a:r>
                        <a:rPr kumimoji="1" lang="ja-JP" altLang="en-US" sz="1600" b="0" dirty="0" smtClean="0"/>
                        <a:t>していない</a:t>
                      </a:r>
                    </a:p>
                  </a:txBody>
                  <a:tcPr anchor="ctr"/>
                </a:tc>
                <a:tc>
                  <a:txBody>
                    <a:bodyPr/>
                    <a:lstStyle/>
                    <a:p>
                      <a:pPr algn="ctr"/>
                      <a:r>
                        <a:rPr lang="ja-JP" altLang="en-US" b="1" dirty="0" smtClean="0"/>
                        <a:t>偽陽性</a:t>
                      </a:r>
                      <a:r>
                        <a:rPr lang="en-US" altLang="ja-JP" b="1" dirty="0" smtClean="0"/>
                        <a:t>(FP)</a:t>
                      </a:r>
                    </a:p>
                    <a:p>
                      <a:pPr algn="ctr"/>
                      <a:r>
                        <a:rPr lang="en-US" altLang="ja-JP" b="0" dirty="0" smtClean="0"/>
                        <a:t>5</a:t>
                      </a:r>
                      <a:r>
                        <a:rPr lang="ja-JP" altLang="en-US" b="0" dirty="0" smtClean="0"/>
                        <a:t>人 </a:t>
                      </a:r>
                      <a:endParaRPr kumimoji="1" lang="ja-JP" altLang="en-US" b="0" dirty="0"/>
                    </a:p>
                  </a:txBody>
                  <a:tcPr anchor="ctr"/>
                </a:tc>
                <a:tc>
                  <a:txBody>
                    <a:bodyPr/>
                    <a:lstStyle/>
                    <a:p>
                      <a:pPr algn="ctr"/>
                      <a:r>
                        <a:rPr lang="ja-JP" altLang="en-US" b="1" dirty="0" smtClean="0"/>
                        <a:t>真陰性</a:t>
                      </a:r>
                      <a:r>
                        <a:rPr lang="en-US" altLang="ja-JP" b="1" dirty="0" smtClean="0"/>
                        <a:t>(TN)</a:t>
                      </a:r>
                    </a:p>
                    <a:p>
                      <a:pPr algn="ctr"/>
                      <a:r>
                        <a:rPr lang="en-US" altLang="ja-JP" b="0" dirty="0" smtClean="0"/>
                        <a:t>50</a:t>
                      </a:r>
                      <a:r>
                        <a:rPr lang="ja-JP" altLang="en-US" b="0" dirty="0" smtClean="0"/>
                        <a:t>人</a:t>
                      </a:r>
                      <a:r>
                        <a:rPr lang="ja-JP" altLang="en-US" b="1" dirty="0" smtClean="0"/>
                        <a:t> </a:t>
                      </a:r>
                      <a:endParaRPr kumimoji="1" lang="ja-JP" altLang="en-US" dirty="0"/>
                    </a:p>
                  </a:txBody>
                  <a:tcPr anchor="ctr">
                    <a:solidFill>
                      <a:schemeClr val="accent2">
                        <a:lumMod val="60000"/>
                        <a:lumOff val="40000"/>
                      </a:schemeClr>
                    </a:solidFill>
                  </a:tcPr>
                </a:tc>
                <a:tc>
                  <a:txBody>
                    <a:bodyPr/>
                    <a:lstStyle/>
                    <a:p>
                      <a:pPr algn="l"/>
                      <a:r>
                        <a:rPr kumimoji="1" lang="ja-JP" altLang="en-US" dirty="0" smtClean="0"/>
                        <a:t>合計</a:t>
                      </a:r>
                      <a:r>
                        <a:rPr kumimoji="1" lang="en-US" altLang="ja-JP" dirty="0" smtClean="0"/>
                        <a:t>55</a:t>
                      </a:r>
                      <a:r>
                        <a:rPr kumimoji="1" lang="ja-JP" altLang="en-US" dirty="0" smtClean="0"/>
                        <a:t>人</a:t>
                      </a:r>
                      <a:endParaRPr kumimoji="1" lang="ja-JP" altLang="en-US" dirty="0"/>
                    </a:p>
                  </a:txBody>
                  <a:tcPr anchor="ctr">
                    <a:solidFill>
                      <a:schemeClr val="bg1"/>
                    </a:solidFill>
                  </a:tcPr>
                </a:tc>
                <a:extLst>
                  <a:ext uri="{0D108BD9-81ED-4DB2-BD59-A6C34878D82A}">
                    <a16:rowId xmlns:a16="http://schemas.microsoft.com/office/drawing/2014/main" val="3775777527"/>
                  </a:ext>
                </a:extLst>
              </a:tr>
              <a:tr h="528506">
                <a:tc>
                  <a:txBody>
                    <a:bodyPr/>
                    <a:lstStyle/>
                    <a:p>
                      <a:pPr algn="ctr"/>
                      <a:endParaRPr kumimoji="1" lang="ja-JP" altLang="en-US" dirty="0"/>
                    </a:p>
                  </a:txBody>
                  <a:tcPr anchor="ctr">
                    <a:solidFill>
                      <a:schemeClr val="bg1"/>
                    </a:solidFill>
                  </a:tcPr>
                </a:tc>
                <a:tc>
                  <a:txBody>
                    <a:bodyPr/>
                    <a:lstStyle/>
                    <a:p>
                      <a:pPr algn="ctr"/>
                      <a:r>
                        <a:rPr kumimoji="1" lang="ja-JP" altLang="en-US" dirty="0" smtClean="0"/>
                        <a:t>合計</a:t>
                      </a:r>
                      <a:r>
                        <a:rPr kumimoji="1" lang="en-US" altLang="ja-JP" dirty="0" smtClean="0"/>
                        <a:t>35</a:t>
                      </a:r>
                      <a:r>
                        <a:rPr kumimoji="1" lang="ja-JP" altLang="en-US" dirty="0" smtClean="0"/>
                        <a:t>人</a:t>
                      </a:r>
                      <a:endParaRPr kumimoji="1" lang="ja-JP" altLang="en-US" dirty="0"/>
                    </a:p>
                  </a:txBody>
                  <a:tcPr>
                    <a:solidFill>
                      <a:schemeClr val="bg1"/>
                    </a:solidFill>
                  </a:tcPr>
                </a:tc>
                <a:tc>
                  <a:txBody>
                    <a:bodyPr/>
                    <a:lstStyle/>
                    <a:p>
                      <a:pPr algn="ctr"/>
                      <a:r>
                        <a:rPr kumimoji="1" lang="ja-JP" altLang="en-US" dirty="0" smtClean="0"/>
                        <a:t>合計</a:t>
                      </a:r>
                      <a:r>
                        <a:rPr kumimoji="1" lang="en-US" altLang="ja-JP" dirty="0" smtClean="0"/>
                        <a:t>65</a:t>
                      </a:r>
                      <a:r>
                        <a:rPr kumimoji="1" lang="ja-JP" altLang="en-US" dirty="0" smtClean="0"/>
                        <a:t>人</a:t>
                      </a:r>
                      <a:endParaRPr kumimoji="1" lang="ja-JP" altLang="en-US" dirty="0"/>
                    </a:p>
                  </a:txBody>
                  <a:tcPr>
                    <a:solidFill>
                      <a:schemeClr val="bg1"/>
                    </a:solidFill>
                  </a:tcPr>
                </a:tc>
                <a:tc>
                  <a:txBody>
                    <a:bodyPr/>
                    <a:lstStyle/>
                    <a:p>
                      <a:pPr algn="l"/>
                      <a:r>
                        <a:rPr kumimoji="1" lang="ja-JP" altLang="en-US" dirty="0" smtClean="0"/>
                        <a:t>全体</a:t>
                      </a:r>
                      <a:r>
                        <a:rPr kumimoji="1" lang="en-US" altLang="ja-JP" dirty="0" smtClean="0"/>
                        <a:t>100</a:t>
                      </a:r>
                      <a:r>
                        <a:rPr kumimoji="1" lang="ja-JP" altLang="en-US" dirty="0" smtClean="0"/>
                        <a:t>人</a:t>
                      </a:r>
                      <a:endParaRPr kumimoji="1" lang="ja-JP" altLang="en-US" dirty="0"/>
                    </a:p>
                  </a:txBody>
                  <a:tcPr>
                    <a:solidFill>
                      <a:schemeClr val="bg1"/>
                    </a:solidFill>
                  </a:tcPr>
                </a:tc>
                <a:extLst>
                  <a:ext uri="{0D108BD9-81ED-4DB2-BD59-A6C34878D82A}">
                    <a16:rowId xmlns:a16="http://schemas.microsoft.com/office/drawing/2014/main" val="2870291419"/>
                  </a:ext>
                </a:extLst>
              </a:tr>
            </a:tbl>
          </a:graphicData>
        </a:graphic>
      </p:graphicFrame>
      <p:graphicFrame>
        <p:nvGraphicFramePr>
          <p:cNvPr id="16" name="表 15"/>
          <p:cNvGraphicFramePr>
            <a:graphicFrameLocks noGrp="1"/>
          </p:cNvGraphicFramePr>
          <p:nvPr>
            <p:extLst>
              <p:ext uri="{D42A27DB-BD31-4B8C-83A1-F6EECF244321}">
                <p14:modId xmlns:p14="http://schemas.microsoft.com/office/powerpoint/2010/main" val="1831902265"/>
              </p:ext>
            </p:extLst>
          </p:nvPr>
        </p:nvGraphicFramePr>
        <p:xfrm>
          <a:off x="1809124" y="2999188"/>
          <a:ext cx="2926929" cy="1280160"/>
        </p:xfrm>
        <a:graphic>
          <a:graphicData uri="http://schemas.openxmlformats.org/drawingml/2006/table">
            <a:tbl>
              <a:tblPr>
                <a:tableStyleId>{5C22544A-7EE6-4342-B048-85BDC9FD1C3A}</a:tableStyleId>
              </a:tblPr>
              <a:tblGrid>
                <a:gridCol w="1455446">
                  <a:extLst>
                    <a:ext uri="{9D8B030D-6E8A-4147-A177-3AD203B41FA5}">
                      <a16:colId xmlns:a16="http://schemas.microsoft.com/office/drawing/2014/main" val="1335813701"/>
                    </a:ext>
                  </a:extLst>
                </a:gridCol>
                <a:gridCol w="1471483">
                  <a:extLst>
                    <a:ext uri="{9D8B030D-6E8A-4147-A177-3AD203B41FA5}">
                      <a16:colId xmlns:a16="http://schemas.microsoft.com/office/drawing/2014/main" val="1129904054"/>
                    </a:ext>
                  </a:extLst>
                </a:gridCol>
              </a:tblGrid>
              <a:tr h="611834">
                <a:tc>
                  <a:txBody>
                    <a:bodyPr/>
                    <a:lstStyle/>
                    <a:p>
                      <a:pPr algn="ctr"/>
                      <a:r>
                        <a:rPr lang="ja-JP" altLang="en-US" b="1" dirty="0" smtClean="0"/>
                        <a:t>真陽性</a:t>
                      </a:r>
                      <a:r>
                        <a:rPr lang="en-US" altLang="ja-JP" b="1" dirty="0" smtClean="0"/>
                        <a:t>(TP)</a:t>
                      </a:r>
                    </a:p>
                    <a:p>
                      <a:pPr algn="ctr"/>
                      <a:r>
                        <a:rPr lang="en-US" altLang="ja-JP" b="0" dirty="0" smtClean="0"/>
                        <a:t>30</a:t>
                      </a:r>
                      <a:r>
                        <a:rPr lang="ja-JP" altLang="en-US" b="0" dirty="0" smtClean="0"/>
                        <a:t>人</a:t>
                      </a:r>
                      <a:endParaRPr kumimoji="1" lang="ja-JP" altLang="en-US" b="0" dirty="0"/>
                    </a:p>
                  </a:txBody>
                  <a:tcPr anchor="ctr">
                    <a:solidFill>
                      <a:schemeClr val="accent2"/>
                    </a:solidFill>
                  </a:tcPr>
                </a:tc>
                <a:tc>
                  <a:txBody>
                    <a:bodyPr/>
                    <a:lstStyle/>
                    <a:p>
                      <a:pPr algn="ctr"/>
                      <a:r>
                        <a:rPr lang="ja-JP" altLang="en-US" b="1" dirty="0" smtClean="0">
                          <a:solidFill>
                            <a:schemeClr val="bg2"/>
                          </a:solidFill>
                        </a:rPr>
                        <a:t>偽陰性</a:t>
                      </a:r>
                      <a:r>
                        <a:rPr lang="en-US" altLang="ja-JP" b="1" dirty="0" smtClean="0">
                          <a:solidFill>
                            <a:schemeClr val="bg2"/>
                          </a:solidFill>
                        </a:rPr>
                        <a:t>(FN)</a:t>
                      </a:r>
                      <a:r>
                        <a:rPr lang="ja-JP" altLang="en-US" b="1" dirty="0" smtClean="0">
                          <a:solidFill>
                            <a:schemeClr val="bg2"/>
                          </a:solidFill>
                        </a:rPr>
                        <a:t> </a:t>
                      </a:r>
                      <a:endParaRPr lang="en-US" altLang="ja-JP" b="1" dirty="0" smtClean="0">
                        <a:solidFill>
                          <a:schemeClr val="bg2"/>
                        </a:solidFill>
                      </a:endParaRPr>
                    </a:p>
                    <a:p>
                      <a:pPr algn="ctr"/>
                      <a:r>
                        <a:rPr kumimoji="1" lang="en-US" altLang="ja-JP" b="0" dirty="0" smtClean="0">
                          <a:solidFill>
                            <a:schemeClr val="bg2"/>
                          </a:solidFill>
                        </a:rPr>
                        <a:t>15</a:t>
                      </a:r>
                      <a:r>
                        <a:rPr kumimoji="1" lang="ja-JP" altLang="en-US" b="0" dirty="0" smtClean="0">
                          <a:solidFill>
                            <a:schemeClr val="bg2"/>
                          </a:solidFill>
                        </a:rPr>
                        <a:t>人</a:t>
                      </a:r>
                      <a:endParaRPr kumimoji="1" lang="ja-JP" altLang="en-US" b="0" dirty="0">
                        <a:solidFill>
                          <a:schemeClr val="bg2"/>
                        </a:solidFill>
                      </a:endParaRPr>
                    </a:p>
                  </a:txBody>
                  <a:tcPr anchor="ctr"/>
                </a:tc>
                <a:extLst>
                  <a:ext uri="{0D108BD9-81ED-4DB2-BD59-A6C34878D82A}">
                    <a16:rowId xmlns:a16="http://schemas.microsoft.com/office/drawing/2014/main" val="4009462225"/>
                  </a:ext>
                </a:extLst>
              </a:tr>
              <a:tr h="611834">
                <a:tc>
                  <a:txBody>
                    <a:bodyPr/>
                    <a:lstStyle/>
                    <a:p>
                      <a:pPr algn="ctr"/>
                      <a:r>
                        <a:rPr lang="ja-JP" altLang="en-US" b="1" dirty="0" smtClean="0">
                          <a:solidFill>
                            <a:schemeClr val="bg2"/>
                          </a:solidFill>
                        </a:rPr>
                        <a:t>偽陽性</a:t>
                      </a:r>
                      <a:r>
                        <a:rPr lang="en-US" altLang="ja-JP" b="1" dirty="0" smtClean="0">
                          <a:solidFill>
                            <a:schemeClr val="bg2"/>
                          </a:solidFill>
                        </a:rPr>
                        <a:t>(FP)</a:t>
                      </a:r>
                    </a:p>
                    <a:p>
                      <a:pPr algn="ctr"/>
                      <a:r>
                        <a:rPr lang="en-US" altLang="ja-JP" b="0" dirty="0" smtClean="0">
                          <a:solidFill>
                            <a:schemeClr val="bg2"/>
                          </a:solidFill>
                        </a:rPr>
                        <a:t>5</a:t>
                      </a:r>
                      <a:r>
                        <a:rPr lang="ja-JP" altLang="en-US" b="0" dirty="0" smtClean="0">
                          <a:solidFill>
                            <a:schemeClr val="bg2"/>
                          </a:solidFill>
                        </a:rPr>
                        <a:t>人 </a:t>
                      </a:r>
                      <a:endParaRPr kumimoji="1" lang="ja-JP" altLang="en-US" b="0" dirty="0">
                        <a:solidFill>
                          <a:schemeClr val="bg2"/>
                        </a:solidFill>
                      </a:endParaRPr>
                    </a:p>
                  </a:txBody>
                  <a:tcPr anchor="ctr"/>
                </a:tc>
                <a:tc>
                  <a:txBody>
                    <a:bodyPr/>
                    <a:lstStyle/>
                    <a:p>
                      <a:pPr algn="ctr"/>
                      <a:r>
                        <a:rPr lang="ja-JP" altLang="en-US" b="1" dirty="0" smtClean="0">
                          <a:solidFill>
                            <a:schemeClr val="accent2">
                              <a:lumMod val="40000"/>
                              <a:lumOff val="60000"/>
                            </a:schemeClr>
                          </a:solidFill>
                        </a:rPr>
                        <a:t>真陰性</a:t>
                      </a:r>
                      <a:r>
                        <a:rPr lang="en-US" altLang="ja-JP" b="1" dirty="0" smtClean="0">
                          <a:solidFill>
                            <a:schemeClr val="accent2">
                              <a:lumMod val="40000"/>
                              <a:lumOff val="60000"/>
                            </a:schemeClr>
                          </a:solidFill>
                        </a:rPr>
                        <a:t>(TN)</a:t>
                      </a:r>
                    </a:p>
                    <a:p>
                      <a:pPr algn="ctr"/>
                      <a:r>
                        <a:rPr lang="en-US" altLang="ja-JP" b="0" dirty="0" smtClean="0">
                          <a:solidFill>
                            <a:schemeClr val="accent2">
                              <a:lumMod val="40000"/>
                              <a:lumOff val="60000"/>
                            </a:schemeClr>
                          </a:solidFill>
                        </a:rPr>
                        <a:t>50</a:t>
                      </a:r>
                      <a:r>
                        <a:rPr lang="ja-JP" altLang="en-US" b="0" dirty="0" smtClean="0">
                          <a:solidFill>
                            <a:schemeClr val="accent2">
                              <a:lumMod val="40000"/>
                              <a:lumOff val="60000"/>
                            </a:schemeClr>
                          </a:solidFill>
                        </a:rPr>
                        <a:t>人</a:t>
                      </a:r>
                      <a:r>
                        <a:rPr lang="ja-JP" altLang="en-US" b="1" dirty="0" smtClean="0">
                          <a:solidFill>
                            <a:schemeClr val="accent2">
                              <a:lumMod val="40000"/>
                              <a:lumOff val="60000"/>
                            </a:schemeClr>
                          </a:solidFill>
                        </a:rPr>
                        <a:t> </a:t>
                      </a:r>
                      <a:endParaRPr kumimoji="1" lang="ja-JP" altLang="en-US" dirty="0">
                        <a:solidFill>
                          <a:schemeClr val="accent2">
                            <a:lumMod val="40000"/>
                            <a:lumOff val="60000"/>
                          </a:schemeClr>
                        </a:solidFill>
                      </a:endParaRPr>
                    </a:p>
                  </a:txBody>
                  <a:tcPr anchor="ctr">
                    <a:solidFill>
                      <a:schemeClr val="accent2">
                        <a:lumMod val="60000"/>
                        <a:lumOff val="40000"/>
                      </a:schemeClr>
                    </a:solidFill>
                  </a:tcPr>
                </a:tc>
                <a:extLst>
                  <a:ext uri="{0D108BD9-81ED-4DB2-BD59-A6C34878D82A}">
                    <a16:rowId xmlns:a16="http://schemas.microsoft.com/office/drawing/2014/main" val="3775777527"/>
                  </a:ext>
                </a:extLst>
              </a:tr>
            </a:tbl>
          </a:graphicData>
        </a:graphic>
      </p:graphicFrame>
    </p:spTree>
    <p:extLst>
      <p:ext uri="{BB962C8B-B14F-4D97-AF65-F5344CB8AC3E}">
        <p14:creationId xmlns:p14="http://schemas.microsoft.com/office/powerpoint/2010/main" val="32739898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F</a:t>
            </a:r>
            <a:r>
              <a:rPr lang="ja-JP" altLang="en-US" dirty="0"/>
              <a:t>値</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38200" y="1596189"/>
                <a:ext cx="10515600" cy="4379495"/>
              </a:xfrm>
            </p:spPr>
            <p:txBody>
              <a:bodyPr>
                <a:noAutofit/>
              </a:bodyPr>
              <a:lstStyle/>
              <a:p>
                <a:pPr marL="0" indent="0">
                  <a:lnSpc>
                    <a:spcPct val="50000"/>
                  </a:lnSpc>
                  <a:buNone/>
                </a:pPr>
                <a:r>
                  <a:rPr lang="ja-JP" altLang="en-US" sz="1800" dirty="0"/>
                  <a:t>再現率と適合率の調和平均</a:t>
                </a:r>
                <a:r>
                  <a:rPr lang="en-US" altLang="ja-JP" sz="1800" dirty="0"/>
                  <a:t>(</a:t>
                </a:r>
                <a:r>
                  <a:rPr lang="ja-JP" altLang="en-US" sz="1800" dirty="0"/>
                  <a:t>逆数の平均の逆数</a:t>
                </a:r>
                <a:r>
                  <a:rPr lang="en-US" altLang="ja-JP" sz="1800" dirty="0"/>
                  <a:t>)</a:t>
                </a:r>
                <a:r>
                  <a:rPr lang="ja-JP" altLang="en-US" sz="1800" dirty="0" err="1" smtClean="0"/>
                  <a:t>。</a:t>
                </a:r>
                <a:endParaRPr lang="en-US" altLang="ja-JP" sz="1800" dirty="0" smtClean="0"/>
              </a:p>
              <a:p>
                <a:pPr marL="0" indent="0">
                  <a:lnSpc>
                    <a:spcPct val="50000"/>
                  </a:lnSpc>
                  <a:buNone/>
                </a:pPr>
                <a:endParaRPr lang="en-US" altLang="ja-JP" sz="1800" dirty="0"/>
              </a:p>
              <a:p>
                <a:pPr marL="0" indent="0">
                  <a:lnSpc>
                    <a:spcPct val="50000"/>
                  </a:lnSpc>
                  <a:buNone/>
                </a:pPr>
                <a:r>
                  <a:rPr lang="ja-JP" altLang="en-US" sz="1800" dirty="0"/>
                  <a:t>再現率と適合率はトレードオフ</a:t>
                </a:r>
                <a:r>
                  <a:rPr lang="en-US" altLang="ja-JP" sz="1800" dirty="0"/>
                  <a:t>(</a:t>
                </a:r>
                <a:r>
                  <a:rPr lang="ja-JP" altLang="en-US" sz="1800" dirty="0"/>
                  <a:t>再現率が上がると適合率が下がり適合率が上がると再現率が下がる</a:t>
                </a:r>
                <a:r>
                  <a:rPr lang="en-US" altLang="ja-JP" sz="1800" dirty="0"/>
                  <a:t>)</a:t>
                </a:r>
              </a:p>
              <a:p>
                <a:pPr marL="0" indent="0">
                  <a:lnSpc>
                    <a:spcPct val="50000"/>
                  </a:lnSpc>
                  <a:buNone/>
                </a:pPr>
                <a:r>
                  <a:rPr lang="ja-JP" altLang="en-US" sz="1800" dirty="0"/>
                  <a:t>の関係のため、再現率と適合率を一方に偏らせずに均等に評価</a:t>
                </a:r>
                <a:r>
                  <a:rPr lang="ja-JP" altLang="en-US" sz="1800" dirty="0" smtClean="0"/>
                  <a:t>したい場合に使われる。</a:t>
                </a:r>
                <a:endParaRPr lang="en-US" altLang="ja-JP" sz="1800" dirty="0" smtClean="0"/>
              </a:p>
              <a:p>
                <a:pPr marL="0" indent="0">
                  <a:lnSpc>
                    <a:spcPct val="50000"/>
                  </a:lnSpc>
                  <a:buNone/>
                </a:pPr>
                <a:endParaRPr lang="ja-JP" altLang="en-US" sz="1800" dirty="0"/>
              </a:p>
              <a:p>
                <a:pPr marL="0" indent="0">
                  <a:lnSpc>
                    <a:spcPct val="50000"/>
                  </a:lnSpc>
                  <a:buNone/>
                </a:pPr>
                <a:r>
                  <a:rPr lang="ja-JP" altLang="en-US" sz="1800" dirty="0" smtClean="0"/>
                  <a:t>再現率</a:t>
                </a:r>
                <a14:m>
                  <m:oMath xmlns:m="http://schemas.openxmlformats.org/officeDocument/2006/math">
                    <m:f>
                      <m:fPr>
                        <m:ctrlPr>
                          <a:rPr lang="en-US" altLang="ja-JP" sz="1800" i="1" smtClean="0">
                            <a:latin typeface="Cambria Math" panose="02040503050406030204" pitchFamily="18" charset="0"/>
                          </a:rPr>
                        </m:ctrlPr>
                      </m:fPr>
                      <m:num>
                        <m:r>
                          <a:rPr lang="en-US" altLang="ja-JP" sz="1800" i="1">
                            <a:latin typeface="Cambria Math" panose="02040503050406030204" pitchFamily="18" charset="0"/>
                          </a:rPr>
                          <m:t>30</m:t>
                        </m:r>
                      </m:num>
                      <m:den>
                        <m:r>
                          <a:rPr lang="en-US" altLang="ja-JP" sz="1800" i="1">
                            <a:latin typeface="Cambria Math" panose="02040503050406030204" pitchFamily="18" charset="0"/>
                          </a:rPr>
                          <m:t>45</m:t>
                        </m:r>
                      </m:den>
                    </m:f>
                  </m:oMath>
                </a14:m>
                <a:r>
                  <a:rPr lang="ja-JP" altLang="en-US" sz="1800" dirty="0" err="1" smtClean="0"/>
                  <a:t>、</a:t>
                </a:r>
                <a:r>
                  <a:rPr lang="ja-JP" altLang="en-US" sz="1800" dirty="0" smtClean="0"/>
                  <a:t>適合率</a:t>
                </a:r>
                <a14:m>
                  <m:oMath xmlns:m="http://schemas.openxmlformats.org/officeDocument/2006/math">
                    <m:f>
                      <m:fPr>
                        <m:ctrlPr>
                          <a:rPr lang="en-US" altLang="ja-JP" sz="1800" i="1">
                            <a:latin typeface="Cambria Math" panose="02040503050406030204" pitchFamily="18" charset="0"/>
                          </a:rPr>
                        </m:ctrlPr>
                      </m:fPr>
                      <m:num>
                        <m:r>
                          <a:rPr lang="en-US" altLang="ja-JP" sz="1800" i="1">
                            <a:latin typeface="Cambria Math" panose="02040503050406030204" pitchFamily="18" charset="0"/>
                          </a:rPr>
                          <m:t>30</m:t>
                        </m:r>
                      </m:num>
                      <m:den>
                        <m:r>
                          <a:rPr lang="en-US" altLang="ja-JP" sz="1800" i="1">
                            <a:latin typeface="Cambria Math" panose="02040503050406030204" pitchFamily="18" charset="0"/>
                          </a:rPr>
                          <m:t>35</m:t>
                        </m:r>
                      </m:den>
                    </m:f>
                  </m:oMath>
                </a14:m>
                <a:r>
                  <a:rPr lang="ja-JP" altLang="en-US" sz="1800" dirty="0" smtClean="0"/>
                  <a:t>のため</a:t>
                </a:r>
                <a:endParaRPr lang="en-US" altLang="ja-JP" sz="1800" dirty="0" smtClean="0"/>
              </a:p>
              <a:p>
                <a:pPr marL="0" indent="0">
                  <a:lnSpc>
                    <a:spcPct val="50000"/>
                  </a:lnSpc>
                  <a:buNone/>
                </a:pPr>
                <a:endParaRPr lang="en-US" altLang="ja-JP" sz="1800" dirty="0"/>
              </a:p>
              <a:p>
                <a:pPr marL="0" indent="0">
                  <a:lnSpc>
                    <a:spcPct val="50000"/>
                  </a:lnSpc>
                  <a:buNone/>
                </a:pPr>
                <a:r>
                  <a:rPr lang="en-US" altLang="ja-JP" sz="1800" dirty="0" smtClean="0"/>
                  <a:t>1÷</a:t>
                </a:r>
                <a:r>
                  <a:rPr lang="ja-JP" altLang="en-US" sz="1800" dirty="0" smtClean="0"/>
                  <a:t>｛（</a:t>
                </a:r>
                <a14:m>
                  <m:oMath xmlns:m="http://schemas.openxmlformats.org/officeDocument/2006/math">
                    <m:f>
                      <m:fPr>
                        <m:ctrlPr>
                          <a:rPr lang="en-US" altLang="ja-JP" sz="1800" i="1">
                            <a:latin typeface="Cambria Math" panose="02040503050406030204" pitchFamily="18" charset="0"/>
                          </a:rPr>
                        </m:ctrlPr>
                      </m:fPr>
                      <m:num>
                        <m:r>
                          <a:rPr lang="en-US" altLang="ja-JP" sz="1800" i="1" smtClean="0">
                            <a:latin typeface="Cambria Math" panose="02040503050406030204" pitchFamily="18" charset="0"/>
                          </a:rPr>
                          <m:t>45</m:t>
                        </m:r>
                      </m:num>
                      <m:den>
                        <m:r>
                          <a:rPr lang="en-US" altLang="ja-JP" sz="1800" i="1">
                            <a:latin typeface="Cambria Math" panose="02040503050406030204" pitchFamily="18" charset="0"/>
                          </a:rPr>
                          <m:t>30</m:t>
                        </m:r>
                      </m:den>
                    </m:f>
                  </m:oMath>
                </a14:m>
                <a:r>
                  <a:rPr lang="en-US" altLang="ja-JP" sz="1800" dirty="0" smtClean="0"/>
                  <a:t>+</a:t>
                </a:r>
                <a14:m>
                  <m:oMath xmlns:m="http://schemas.openxmlformats.org/officeDocument/2006/math">
                    <m:f>
                      <m:fPr>
                        <m:ctrlPr>
                          <a:rPr lang="en-US" altLang="ja-JP" sz="1800" i="1">
                            <a:latin typeface="Cambria Math" panose="02040503050406030204" pitchFamily="18" charset="0"/>
                          </a:rPr>
                        </m:ctrlPr>
                      </m:fPr>
                      <m:num>
                        <m:r>
                          <a:rPr lang="en-US" altLang="ja-JP" sz="1800" i="1" smtClean="0">
                            <a:latin typeface="Cambria Math" panose="02040503050406030204" pitchFamily="18" charset="0"/>
                          </a:rPr>
                          <m:t>35</m:t>
                        </m:r>
                      </m:num>
                      <m:den>
                        <m:r>
                          <a:rPr lang="en-US" altLang="ja-JP" sz="1800" i="1">
                            <a:latin typeface="Cambria Math" panose="02040503050406030204" pitchFamily="18" charset="0"/>
                          </a:rPr>
                          <m:t>30</m:t>
                        </m:r>
                      </m:den>
                    </m:f>
                  </m:oMath>
                </a14:m>
                <a:r>
                  <a:rPr lang="ja-JP" altLang="en-US" sz="1800" dirty="0" smtClean="0"/>
                  <a:t>）</a:t>
                </a:r>
                <a:r>
                  <a:rPr lang="en-US" altLang="ja-JP" sz="1800" dirty="0" smtClean="0"/>
                  <a:t>÷2</a:t>
                </a:r>
                <a:r>
                  <a:rPr lang="ja-JP" altLang="en-US" sz="1800" dirty="0" smtClean="0"/>
                  <a:t>｝＝</a:t>
                </a:r>
                <a:r>
                  <a:rPr lang="en-US" altLang="ja-JP" sz="1800" dirty="0"/>
                  <a:t>F</a:t>
                </a:r>
                <a:r>
                  <a:rPr lang="ja-JP" altLang="en-US" sz="1800" dirty="0"/>
                  <a:t>値</a:t>
                </a:r>
                <a:r>
                  <a:rPr lang="en-US" altLang="ja-JP" sz="1800" dirty="0" smtClean="0"/>
                  <a:t>75</a:t>
                </a:r>
                <a:r>
                  <a:rPr lang="ja-JP" altLang="en-US" sz="1800" dirty="0" smtClean="0"/>
                  <a:t>％</a:t>
                </a:r>
                <a:endParaRPr lang="en-US" altLang="ja-JP" sz="1800" dirty="0"/>
              </a:p>
              <a:p>
                <a:pPr marL="0" indent="0">
                  <a:lnSpc>
                    <a:spcPct val="50000"/>
                  </a:lnSpc>
                  <a:buNone/>
                </a:pPr>
                <a:endParaRPr lang="ja-JP" altLang="en-US" sz="18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38200" y="1596189"/>
                <a:ext cx="10515600" cy="4379495"/>
              </a:xfrm>
              <a:blipFill>
                <a:blip r:embed="rId2"/>
                <a:stretch>
                  <a:fillRect l="-522" t="-320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04462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評価</a:t>
            </a:r>
            <a:r>
              <a:rPr lang="ja-JP" altLang="en-US" dirty="0" smtClean="0"/>
              <a:t>指標のメリット・デメリット</a:t>
            </a:r>
            <a:endParaRPr kumimoji="1" lang="ja-JP" altLang="en-US" dirty="0"/>
          </a:p>
        </p:txBody>
      </p:sp>
      <p:sp>
        <p:nvSpPr>
          <p:cNvPr id="6" name="コンテンツ プレースホルダー 5"/>
          <p:cNvSpPr>
            <a:spLocks noGrp="1"/>
          </p:cNvSpPr>
          <p:nvPr>
            <p:ph idx="1"/>
          </p:nvPr>
        </p:nvSpPr>
        <p:spPr>
          <a:xfrm>
            <a:off x="838200" y="4098757"/>
            <a:ext cx="10515600" cy="2078205"/>
          </a:xfrm>
        </p:spPr>
        <p:txBody>
          <a:bodyPr/>
          <a:lstStyle/>
          <a:p>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703623326"/>
              </p:ext>
            </p:extLst>
          </p:nvPr>
        </p:nvGraphicFramePr>
        <p:xfrm>
          <a:off x="838199" y="1825625"/>
          <a:ext cx="10515601" cy="2877162"/>
        </p:xfrm>
        <a:graphic>
          <a:graphicData uri="http://schemas.openxmlformats.org/drawingml/2006/table">
            <a:tbl>
              <a:tblPr firstRow="1" firstCol="1" bandCol="1">
                <a:tableStyleId>{5C22544A-7EE6-4342-B048-85BDC9FD1C3A}</a:tableStyleId>
              </a:tblPr>
              <a:tblGrid>
                <a:gridCol w="1070811">
                  <a:extLst>
                    <a:ext uri="{9D8B030D-6E8A-4147-A177-3AD203B41FA5}">
                      <a16:colId xmlns:a16="http://schemas.microsoft.com/office/drawing/2014/main" val="3334017626"/>
                    </a:ext>
                  </a:extLst>
                </a:gridCol>
                <a:gridCol w="4363452">
                  <a:extLst>
                    <a:ext uri="{9D8B030D-6E8A-4147-A177-3AD203B41FA5}">
                      <a16:colId xmlns:a16="http://schemas.microsoft.com/office/drawing/2014/main" val="3336804160"/>
                    </a:ext>
                  </a:extLst>
                </a:gridCol>
                <a:gridCol w="5081338">
                  <a:extLst>
                    <a:ext uri="{9D8B030D-6E8A-4147-A177-3AD203B41FA5}">
                      <a16:colId xmlns:a16="http://schemas.microsoft.com/office/drawing/2014/main" val="2440224899"/>
                    </a:ext>
                  </a:extLst>
                </a:gridCol>
              </a:tblGrid>
              <a:tr h="468396">
                <a:tc>
                  <a:txBody>
                    <a:bodyPr/>
                    <a:lstStyle/>
                    <a:p>
                      <a:endParaRPr kumimoji="1" lang="ja-JP" altLang="en-US" dirty="0"/>
                    </a:p>
                  </a:txBody>
                  <a:tcPr>
                    <a:solidFill>
                      <a:schemeClr val="bg1"/>
                    </a:solidFill>
                  </a:tcPr>
                </a:tc>
                <a:tc>
                  <a:txBody>
                    <a:bodyPr/>
                    <a:lstStyle/>
                    <a:p>
                      <a:pPr algn="ctr"/>
                      <a:r>
                        <a:rPr kumimoji="1" lang="ja-JP" altLang="en-US" dirty="0" smtClean="0"/>
                        <a:t>メリット</a:t>
                      </a:r>
                      <a:endParaRPr kumimoji="1" lang="ja-JP" altLang="en-US" dirty="0"/>
                    </a:p>
                  </a:txBody>
                  <a:tcPr anchor="ctr"/>
                </a:tc>
                <a:tc>
                  <a:txBody>
                    <a:bodyPr/>
                    <a:lstStyle/>
                    <a:p>
                      <a:pPr algn="ctr"/>
                      <a:r>
                        <a:rPr kumimoji="1" lang="ja-JP" altLang="en-US" dirty="0" smtClean="0"/>
                        <a:t>デメリット</a:t>
                      </a:r>
                      <a:endParaRPr kumimoji="1" lang="ja-JP" altLang="en-US" dirty="0"/>
                    </a:p>
                  </a:txBody>
                  <a:tcPr anchor="ctr"/>
                </a:tc>
                <a:extLst>
                  <a:ext uri="{0D108BD9-81ED-4DB2-BD59-A6C34878D82A}">
                    <a16:rowId xmlns:a16="http://schemas.microsoft.com/office/drawing/2014/main" val="751505574"/>
                  </a:ext>
                </a:extLst>
              </a:tr>
              <a:tr h="601579">
                <a:tc>
                  <a:txBody>
                    <a:bodyPr/>
                    <a:lstStyle/>
                    <a:p>
                      <a:pPr algn="ctr"/>
                      <a:r>
                        <a:rPr kumimoji="1" lang="ja-JP" altLang="en-US" dirty="0" smtClean="0"/>
                        <a:t>正解率</a:t>
                      </a:r>
                      <a:endParaRPr kumimoji="1" lang="en-US" altLang="ja-JP" dirty="0" smtClean="0"/>
                    </a:p>
                  </a:txBody>
                  <a:tcPr anchor="ctr"/>
                </a:tc>
                <a:tc>
                  <a:txBody>
                    <a:bodyPr/>
                    <a:lstStyle/>
                    <a:p>
                      <a:r>
                        <a:rPr kumimoji="1" lang="ja-JP" altLang="en-US" sz="1600" dirty="0" smtClean="0"/>
                        <a:t>最もシンプルで分かりやすい</a:t>
                      </a:r>
                      <a:endParaRPr kumimoji="1" lang="ja-JP" altLang="en-US" sz="1600" dirty="0"/>
                    </a:p>
                  </a:txBody>
                  <a:tcPr anchor="ctr"/>
                </a:tc>
                <a:tc>
                  <a:txBody>
                    <a:bodyPr/>
                    <a:lstStyle/>
                    <a:p>
                      <a:r>
                        <a:rPr kumimoji="1" lang="ja-JP" altLang="en-US" sz="1600" dirty="0" smtClean="0"/>
                        <a:t>クラスごとの評価データ数が著しく異なると不適切</a:t>
                      </a:r>
                      <a:endParaRPr kumimoji="1" lang="ja-JP" altLang="en-US" sz="1600" dirty="0"/>
                    </a:p>
                  </a:txBody>
                  <a:tcPr anchor="ctr"/>
                </a:tc>
                <a:extLst>
                  <a:ext uri="{0D108BD9-81ED-4DB2-BD59-A6C34878D82A}">
                    <a16:rowId xmlns:a16="http://schemas.microsoft.com/office/drawing/2014/main" val="2694205947"/>
                  </a:ext>
                </a:extLst>
              </a:tr>
              <a:tr h="632085">
                <a:tc>
                  <a:txBody>
                    <a:bodyPr/>
                    <a:lstStyle/>
                    <a:p>
                      <a:pPr algn="ctr"/>
                      <a:r>
                        <a:rPr kumimoji="1" lang="ja-JP" altLang="en-US" dirty="0" smtClean="0"/>
                        <a:t>再現率</a:t>
                      </a:r>
                      <a:endParaRPr kumimoji="1" lang="ja-JP" altLang="en-US" dirty="0"/>
                    </a:p>
                  </a:txBody>
                  <a:tcPr anchor="ctr"/>
                </a:tc>
                <a:tc>
                  <a:txBody>
                    <a:bodyPr/>
                    <a:lstStyle/>
                    <a:p>
                      <a:r>
                        <a:rPr kumimoji="1" lang="ja-JP" altLang="en-US" sz="1600" dirty="0" smtClean="0"/>
                        <a:t>取りこぼしを発見できる</a:t>
                      </a:r>
                      <a:endParaRPr kumimoji="1" lang="ja-JP" altLang="en-US" sz="1600" dirty="0"/>
                    </a:p>
                  </a:txBody>
                  <a:tcPr anchor="ctr"/>
                </a:tc>
                <a:tc>
                  <a:txBody>
                    <a:bodyPr/>
                    <a:lstStyle/>
                    <a:p>
                      <a:r>
                        <a:rPr kumimoji="1" lang="ja-JP" altLang="en-US" sz="1600" dirty="0" smtClean="0"/>
                        <a:t>過検知を発見できない</a:t>
                      </a:r>
                      <a:endParaRPr kumimoji="1" lang="ja-JP" altLang="en-US" sz="1600" dirty="0"/>
                    </a:p>
                  </a:txBody>
                  <a:tcPr anchor="ctr"/>
                </a:tc>
                <a:extLst>
                  <a:ext uri="{0D108BD9-81ED-4DB2-BD59-A6C34878D82A}">
                    <a16:rowId xmlns:a16="http://schemas.microsoft.com/office/drawing/2014/main" val="2417334634"/>
                  </a:ext>
                </a:extLst>
              </a:tr>
              <a:tr h="598043">
                <a:tc>
                  <a:txBody>
                    <a:bodyPr/>
                    <a:lstStyle/>
                    <a:p>
                      <a:pPr algn="ctr"/>
                      <a:r>
                        <a:rPr kumimoji="1" lang="ja-JP" altLang="en-US" dirty="0" smtClean="0"/>
                        <a:t>適合率</a:t>
                      </a:r>
                      <a:endParaRPr kumimoji="1" lang="ja-JP" altLang="en-US" dirty="0"/>
                    </a:p>
                  </a:txBody>
                  <a:tcPr anchor="ctr"/>
                </a:tc>
                <a:tc>
                  <a:txBody>
                    <a:bodyPr/>
                    <a:lstStyle/>
                    <a:p>
                      <a:r>
                        <a:rPr kumimoji="1" lang="ja-JP" altLang="en-US" sz="1600" dirty="0" smtClean="0"/>
                        <a:t>過検知を発見できる</a:t>
                      </a:r>
                      <a:endParaRPr kumimoji="1" lang="ja-JP" altLang="en-US" sz="1600" dirty="0"/>
                    </a:p>
                  </a:txBody>
                  <a:tcPr anchor="ctr"/>
                </a:tc>
                <a:tc>
                  <a:txBody>
                    <a:bodyPr/>
                    <a:lstStyle/>
                    <a:p>
                      <a:r>
                        <a:rPr kumimoji="1" lang="ja-JP" altLang="en-US" sz="1600" dirty="0" smtClean="0"/>
                        <a:t>取りこぼしを発見できない</a:t>
                      </a:r>
                      <a:endParaRPr kumimoji="1" lang="ja-JP" altLang="en-US" sz="1600" dirty="0"/>
                    </a:p>
                  </a:txBody>
                  <a:tcPr anchor="ctr"/>
                </a:tc>
                <a:extLst>
                  <a:ext uri="{0D108BD9-81ED-4DB2-BD59-A6C34878D82A}">
                    <a16:rowId xmlns:a16="http://schemas.microsoft.com/office/drawing/2014/main" val="2359456896"/>
                  </a:ext>
                </a:extLst>
              </a:tr>
              <a:tr h="577059">
                <a:tc>
                  <a:txBody>
                    <a:bodyPr/>
                    <a:lstStyle/>
                    <a:p>
                      <a:pPr algn="ctr"/>
                      <a:r>
                        <a:rPr kumimoji="1" lang="en-US" altLang="ja-JP" dirty="0" smtClean="0"/>
                        <a:t>F</a:t>
                      </a:r>
                      <a:r>
                        <a:rPr kumimoji="1" lang="ja-JP" altLang="en-US" dirty="0" smtClean="0"/>
                        <a:t>値</a:t>
                      </a:r>
                      <a:endParaRPr kumimoji="1" lang="ja-JP" altLang="en-US" dirty="0"/>
                    </a:p>
                  </a:txBody>
                  <a:tcPr anchor="ctr"/>
                </a:tc>
                <a:tc>
                  <a:txBody>
                    <a:bodyPr/>
                    <a:lstStyle/>
                    <a:p>
                      <a:r>
                        <a:rPr kumimoji="1" lang="ja-JP" altLang="en-US" sz="1600" dirty="0" smtClean="0"/>
                        <a:t>取りこぼし、過検知を均等に判断できる</a:t>
                      </a:r>
                      <a:endParaRPr kumimoji="1" lang="ja-JP" altLang="en-US" sz="1600" dirty="0"/>
                    </a:p>
                  </a:txBody>
                  <a:tcPr anchor="ctr"/>
                </a:tc>
                <a:tc>
                  <a:txBody>
                    <a:bodyPr/>
                    <a:lstStyle/>
                    <a:p>
                      <a:r>
                        <a:rPr kumimoji="1" lang="ja-JP" altLang="en-US" sz="1600" dirty="0" smtClean="0"/>
                        <a:t>数値の解釈が難しくなる</a:t>
                      </a:r>
                      <a:endParaRPr kumimoji="1" lang="ja-JP" altLang="en-US" sz="1600" dirty="0"/>
                    </a:p>
                  </a:txBody>
                  <a:tcPr anchor="ctr"/>
                </a:tc>
                <a:extLst>
                  <a:ext uri="{0D108BD9-81ED-4DB2-BD59-A6C34878D82A}">
                    <a16:rowId xmlns:a16="http://schemas.microsoft.com/office/drawing/2014/main" val="3867510601"/>
                  </a:ext>
                </a:extLst>
              </a:tr>
            </a:tbl>
          </a:graphicData>
        </a:graphic>
      </p:graphicFrame>
    </p:spTree>
    <p:extLst>
      <p:ext uri="{BB962C8B-B14F-4D97-AF65-F5344CB8AC3E}">
        <p14:creationId xmlns:p14="http://schemas.microsoft.com/office/powerpoint/2010/main" val="1609630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参考</a:t>
            </a:r>
            <a:r>
              <a:rPr lang="ja-JP" altLang="en-US" dirty="0" smtClean="0"/>
              <a:t>文献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総務省</a:t>
            </a:r>
            <a:r>
              <a:rPr lang="ja-JP" altLang="en-US" dirty="0"/>
              <a:t>統計局　なるほど統計学園</a:t>
            </a:r>
          </a:p>
          <a:p>
            <a:pPr marL="0" indent="0">
              <a:buNone/>
            </a:pPr>
            <a:r>
              <a:rPr lang="en-US" altLang="ja-JP" dirty="0"/>
              <a:t>https://www.stat.go.jp/naruhodo/index.html</a:t>
            </a:r>
          </a:p>
          <a:p>
            <a:pPr marL="0" indent="0">
              <a:buNone/>
            </a:pPr>
            <a:endParaRPr lang="ja-JP" altLang="en-US" dirty="0"/>
          </a:p>
          <a:p>
            <a:pPr marL="0" indent="0">
              <a:buNone/>
            </a:pPr>
            <a:r>
              <a:rPr lang="ja-JP" altLang="en-US" dirty="0"/>
              <a:t>統計</a:t>
            </a:r>
            <a:r>
              <a:rPr lang="en-US" altLang="ja-JP" dirty="0"/>
              <a:t>WEB</a:t>
            </a:r>
            <a:r>
              <a:rPr lang="ja-JP" altLang="en-US" dirty="0"/>
              <a:t>　統計学の時間</a:t>
            </a:r>
          </a:p>
          <a:p>
            <a:pPr marL="0" indent="0">
              <a:buNone/>
            </a:pPr>
            <a:r>
              <a:rPr lang="en-US" altLang="ja-JP" dirty="0"/>
              <a:t>https://bellcurve.jp/statistics/course/</a:t>
            </a:r>
          </a:p>
          <a:p>
            <a:pPr marL="0" indent="0">
              <a:buNone/>
            </a:pPr>
            <a:endParaRPr lang="en-US" altLang="ja-JP" dirty="0"/>
          </a:p>
          <a:p>
            <a:pPr marL="0" indent="0">
              <a:buNone/>
            </a:pPr>
            <a:endParaRPr lang="ja-JP" altLang="en-US" dirty="0"/>
          </a:p>
          <a:p>
            <a:endParaRPr kumimoji="1" lang="ja-JP" altLang="en-US" dirty="0"/>
          </a:p>
        </p:txBody>
      </p:sp>
    </p:spTree>
    <p:extLst>
      <p:ext uri="{BB962C8B-B14F-4D97-AF65-F5344CB8AC3E}">
        <p14:creationId xmlns:p14="http://schemas.microsoft.com/office/powerpoint/2010/main" val="126676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データの代表値</a:t>
            </a:r>
            <a:endParaRPr kumimoji="1" lang="ja-JP" altLang="en-US" dirty="0"/>
          </a:p>
        </p:txBody>
      </p:sp>
      <p:sp>
        <p:nvSpPr>
          <p:cNvPr id="5" name="テキスト プレースホルダー 4"/>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089923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2800" dirty="0"/>
              <a:t>以上</a:t>
            </a:r>
            <a:r>
              <a:rPr lang="ja-JP" altLang="en-US" sz="2800" dirty="0" smtClean="0"/>
              <a:t>で「予測に必要な統計の基礎知識」の説明は終わりです。</a:t>
            </a:r>
            <a:endParaRPr kumimoji="1" lang="ja-JP" altLang="en-US" sz="2800" dirty="0"/>
          </a:p>
        </p:txBody>
      </p:sp>
      <p:sp>
        <p:nvSpPr>
          <p:cNvPr id="3" name="テキスト プレースホルダー 2"/>
          <p:cNvSpPr>
            <a:spLocks noGrp="1"/>
          </p:cNvSpPr>
          <p:nvPr>
            <p:ph type="body" idx="1"/>
          </p:nvPr>
        </p:nvSpPr>
        <p:spPr/>
        <p:txBody>
          <a:bodyPr/>
          <a:lstStyle/>
          <a:p>
            <a:r>
              <a:rPr kumimoji="1" lang="ja-JP" altLang="en-US" dirty="0" smtClean="0">
                <a:solidFill>
                  <a:schemeClr val="accent1"/>
                </a:solidFill>
              </a:rPr>
              <a:t>お疲れ様でした！</a:t>
            </a:r>
            <a:endParaRPr kumimoji="1" lang="ja-JP" altLang="en-US" dirty="0">
              <a:solidFill>
                <a:schemeClr val="accent1"/>
              </a:solidFill>
            </a:endParaRPr>
          </a:p>
        </p:txBody>
      </p:sp>
    </p:spTree>
    <p:extLst>
      <p:ext uri="{BB962C8B-B14F-4D97-AF65-F5344CB8AC3E}">
        <p14:creationId xmlns:p14="http://schemas.microsoft.com/office/powerpoint/2010/main" val="13182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平均値・外れ値</a:t>
            </a:r>
            <a:endParaRPr kumimoji="1" lang="ja-JP" altLang="en-US" dirty="0"/>
          </a:p>
        </p:txBody>
      </p:sp>
      <p:sp>
        <p:nvSpPr>
          <p:cNvPr id="3" name="コンテンツ プレースホルダー 2"/>
          <p:cNvSpPr>
            <a:spLocks noGrp="1"/>
          </p:cNvSpPr>
          <p:nvPr>
            <p:ph idx="1"/>
          </p:nvPr>
        </p:nvSpPr>
        <p:spPr>
          <a:xfrm>
            <a:off x="838200" y="1825625"/>
            <a:ext cx="4856747" cy="4351338"/>
          </a:xfrm>
        </p:spPr>
        <p:txBody>
          <a:bodyPr>
            <a:normAutofit lnSpcReduction="10000"/>
          </a:bodyPr>
          <a:lstStyle/>
          <a:p>
            <a:pPr marL="0" indent="0">
              <a:buNone/>
            </a:pPr>
            <a:r>
              <a:rPr lang="ja-JP" altLang="en-US" b="1" dirty="0"/>
              <a:t>平均値</a:t>
            </a:r>
            <a:endParaRPr lang="en-US" altLang="ja-JP" b="1" dirty="0"/>
          </a:p>
          <a:p>
            <a:pPr lvl="1"/>
            <a:r>
              <a:rPr lang="en-US" altLang="ja-JP" dirty="0"/>
              <a:t> </a:t>
            </a:r>
            <a:r>
              <a:rPr lang="ja-JP" altLang="en-US" dirty="0"/>
              <a:t>全てのデータを足し合わせ、足し合わせた数で割ることで求められる値。</a:t>
            </a:r>
            <a:endParaRPr lang="en-US" altLang="ja-JP" dirty="0"/>
          </a:p>
          <a:p>
            <a:pPr lvl="1"/>
            <a:r>
              <a:rPr lang="ja-JP" altLang="en-US" dirty="0"/>
              <a:t>外れ値の影響を受ける </a:t>
            </a:r>
            <a:r>
              <a:rPr lang="ja-JP" altLang="en-US" dirty="0" smtClean="0"/>
              <a:t>。</a:t>
            </a:r>
            <a:endParaRPr lang="en-US" altLang="ja-JP" dirty="0" smtClean="0"/>
          </a:p>
          <a:p>
            <a:pPr lvl="1"/>
            <a:endParaRPr lang="en-US" altLang="ja-JP" dirty="0"/>
          </a:p>
          <a:p>
            <a:pPr marL="0" indent="0">
              <a:buNone/>
            </a:pPr>
            <a:r>
              <a:rPr lang="ja-JP" altLang="en-US" b="1" dirty="0"/>
              <a:t>外れ値</a:t>
            </a:r>
            <a:endParaRPr lang="en-US" altLang="ja-JP" b="1" dirty="0"/>
          </a:p>
          <a:p>
            <a:pPr lvl="1"/>
            <a:r>
              <a:rPr lang="ja-JP" altLang="en-US" dirty="0"/>
              <a:t>測定された値の中で他のデータとかけ離れている値</a:t>
            </a:r>
            <a:r>
              <a:rPr lang="ja-JP" altLang="en-US" dirty="0" smtClean="0"/>
              <a:t>。</a:t>
            </a:r>
            <a:endParaRPr lang="en-US" altLang="ja-JP" dirty="0" smtClean="0"/>
          </a:p>
          <a:p>
            <a:pPr lvl="1"/>
            <a:r>
              <a:rPr lang="ja-JP" altLang="en-US" dirty="0" smtClean="0"/>
              <a:t>他</a:t>
            </a:r>
            <a:r>
              <a:rPr lang="ja-JP" altLang="en-US" dirty="0"/>
              <a:t>のデータの分布とは明らかに異なる場所に数値が出現したりする値</a:t>
            </a:r>
            <a:r>
              <a:rPr lang="ja-JP" altLang="en-US" dirty="0" smtClean="0"/>
              <a:t>。</a:t>
            </a:r>
            <a:endParaRPr lang="en-US" altLang="ja-JP" dirty="0"/>
          </a:p>
          <a:p>
            <a:endParaRPr kumimoji="1" lang="ja-JP" altLang="en-US" dirty="0"/>
          </a:p>
        </p:txBody>
      </p:sp>
      <p:graphicFrame>
        <p:nvGraphicFramePr>
          <p:cNvPr id="8" name="コンテンツ プレースホルダー 3"/>
          <p:cNvGraphicFramePr>
            <a:graphicFrameLocks/>
          </p:cNvGraphicFramePr>
          <p:nvPr>
            <p:extLst>
              <p:ext uri="{D42A27DB-BD31-4B8C-83A1-F6EECF244321}">
                <p14:modId xmlns:p14="http://schemas.microsoft.com/office/powerpoint/2010/main" val="2221096620"/>
              </p:ext>
            </p:extLst>
          </p:nvPr>
        </p:nvGraphicFramePr>
        <p:xfrm>
          <a:off x="6206788" y="1686025"/>
          <a:ext cx="1752600" cy="3708400"/>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1317193019"/>
                    </a:ext>
                  </a:extLst>
                </a:gridCol>
                <a:gridCol w="826168">
                  <a:extLst>
                    <a:ext uri="{9D8B030D-6E8A-4147-A177-3AD203B41FA5}">
                      <a16:colId xmlns:a16="http://schemas.microsoft.com/office/drawing/2014/main" val="3777687285"/>
                    </a:ext>
                  </a:extLst>
                </a:gridCol>
              </a:tblGrid>
              <a:tr h="370840">
                <a:tc>
                  <a:txBody>
                    <a:bodyPr/>
                    <a:lstStyle/>
                    <a:p>
                      <a:pPr algn="ctr"/>
                      <a:r>
                        <a:rPr kumimoji="1" lang="ja-JP" altLang="en-US" dirty="0" smtClean="0"/>
                        <a:t>販売店</a:t>
                      </a:r>
                      <a:endParaRPr kumimoji="1" lang="ja-JP" altLang="en-US" dirty="0"/>
                    </a:p>
                  </a:txBody>
                  <a:tcPr/>
                </a:tc>
                <a:tc>
                  <a:txBody>
                    <a:bodyPr/>
                    <a:lstStyle/>
                    <a:p>
                      <a:pPr algn="ctr"/>
                      <a:r>
                        <a:rPr kumimoji="1" lang="ja-JP" altLang="en-US" dirty="0" smtClean="0"/>
                        <a:t>価格</a:t>
                      </a:r>
                      <a:endParaRPr kumimoji="1" lang="ja-JP" altLang="en-US" dirty="0"/>
                    </a:p>
                  </a:txBody>
                  <a:tcPr/>
                </a:tc>
                <a:extLst>
                  <a:ext uri="{0D108BD9-81ED-4DB2-BD59-A6C34878D82A}">
                    <a16:rowId xmlns:a16="http://schemas.microsoft.com/office/drawing/2014/main" val="2231854101"/>
                  </a:ext>
                </a:extLst>
              </a:tr>
              <a:tr h="370840">
                <a:tc>
                  <a:txBody>
                    <a:bodyPr/>
                    <a:lstStyle/>
                    <a:p>
                      <a:pPr algn="ctr"/>
                      <a:r>
                        <a:rPr kumimoji="1" lang="en-US" altLang="ja-JP" dirty="0" smtClean="0"/>
                        <a:t>A</a:t>
                      </a:r>
                    </a:p>
                  </a:txBody>
                  <a:tcPr/>
                </a:tc>
                <a:tc>
                  <a:txBody>
                    <a:bodyPr/>
                    <a:lstStyle/>
                    <a:p>
                      <a:r>
                        <a:rPr kumimoji="1" lang="en-US" altLang="ja-JP" dirty="0" smtClean="0"/>
                        <a:t>103</a:t>
                      </a:r>
                    </a:p>
                  </a:txBody>
                  <a:tcPr/>
                </a:tc>
                <a:extLst>
                  <a:ext uri="{0D108BD9-81ED-4DB2-BD59-A6C34878D82A}">
                    <a16:rowId xmlns:a16="http://schemas.microsoft.com/office/drawing/2014/main" val="727039399"/>
                  </a:ext>
                </a:extLst>
              </a:tr>
              <a:tr h="370840">
                <a:tc>
                  <a:txBody>
                    <a:bodyPr/>
                    <a:lstStyle/>
                    <a:p>
                      <a:pPr algn="ctr"/>
                      <a:r>
                        <a:rPr kumimoji="1" lang="en-US" altLang="ja-JP" dirty="0" smtClean="0"/>
                        <a:t>B</a:t>
                      </a:r>
                      <a:endParaRPr kumimoji="1" lang="ja-JP" altLang="en-US" dirty="0"/>
                    </a:p>
                  </a:txBody>
                  <a:tcPr/>
                </a:tc>
                <a:tc>
                  <a:txBody>
                    <a:bodyPr/>
                    <a:lstStyle/>
                    <a:p>
                      <a:r>
                        <a:rPr kumimoji="1" lang="en-US" altLang="ja-JP" dirty="0" smtClean="0"/>
                        <a:t>102</a:t>
                      </a:r>
                      <a:endParaRPr kumimoji="1" lang="ja-JP" altLang="en-US" dirty="0"/>
                    </a:p>
                  </a:txBody>
                  <a:tcPr/>
                </a:tc>
                <a:extLst>
                  <a:ext uri="{0D108BD9-81ED-4DB2-BD59-A6C34878D82A}">
                    <a16:rowId xmlns:a16="http://schemas.microsoft.com/office/drawing/2014/main" val="91460865"/>
                  </a:ext>
                </a:extLst>
              </a:tr>
              <a:tr h="370840">
                <a:tc>
                  <a:txBody>
                    <a:bodyPr/>
                    <a:lstStyle/>
                    <a:p>
                      <a:pPr algn="ctr"/>
                      <a:r>
                        <a:rPr kumimoji="1" lang="en-US" altLang="ja-JP" dirty="0" smtClean="0"/>
                        <a:t>C</a:t>
                      </a:r>
                      <a:endParaRPr kumimoji="1" lang="ja-JP" altLang="en-US" dirty="0"/>
                    </a:p>
                  </a:txBody>
                  <a:tcPr/>
                </a:tc>
                <a:tc>
                  <a:txBody>
                    <a:bodyPr/>
                    <a:lstStyle/>
                    <a:p>
                      <a:r>
                        <a:rPr kumimoji="1" lang="en-US" altLang="ja-JP" dirty="0" smtClean="0"/>
                        <a:t>98</a:t>
                      </a:r>
                      <a:endParaRPr kumimoji="1" lang="ja-JP" altLang="en-US" dirty="0"/>
                    </a:p>
                  </a:txBody>
                  <a:tcPr/>
                </a:tc>
                <a:extLst>
                  <a:ext uri="{0D108BD9-81ED-4DB2-BD59-A6C34878D82A}">
                    <a16:rowId xmlns:a16="http://schemas.microsoft.com/office/drawing/2014/main" val="1433344279"/>
                  </a:ext>
                </a:extLst>
              </a:tr>
              <a:tr h="370840">
                <a:tc>
                  <a:txBody>
                    <a:bodyPr/>
                    <a:lstStyle/>
                    <a:p>
                      <a:pPr algn="ctr"/>
                      <a:r>
                        <a:rPr kumimoji="1" lang="en-US" altLang="ja-JP" dirty="0" smtClean="0"/>
                        <a:t>D</a:t>
                      </a:r>
                      <a:endParaRPr kumimoji="1" lang="ja-JP" altLang="en-US" dirty="0"/>
                    </a:p>
                  </a:txBody>
                  <a:tcPr/>
                </a:tc>
                <a:tc>
                  <a:txBody>
                    <a:bodyPr/>
                    <a:lstStyle/>
                    <a:p>
                      <a:r>
                        <a:rPr kumimoji="1" lang="en-US" altLang="ja-JP" dirty="0" smtClean="0"/>
                        <a:t>108</a:t>
                      </a:r>
                      <a:endParaRPr kumimoji="1" lang="ja-JP" altLang="en-US" dirty="0"/>
                    </a:p>
                  </a:txBody>
                  <a:tcPr/>
                </a:tc>
                <a:extLst>
                  <a:ext uri="{0D108BD9-81ED-4DB2-BD59-A6C34878D82A}">
                    <a16:rowId xmlns:a16="http://schemas.microsoft.com/office/drawing/2014/main" val="3095470780"/>
                  </a:ext>
                </a:extLst>
              </a:tr>
              <a:tr h="370840">
                <a:tc>
                  <a:txBody>
                    <a:bodyPr/>
                    <a:lstStyle/>
                    <a:p>
                      <a:pPr algn="ctr"/>
                      <a:r>
                        <a:rPr kumimoji="1" lang="en-US" altLang="ja-JP" dirty="0" smtClean="0"/>
                        <a:t>E</a:t>
                      </a:r>
                      <a:endParaRPr kumimoji="1" lang="ja-JP" altLang="en-US" dirty="0"/>
                    </a:p>
                  </a:txBody>
                  <a:tcPr/>
                </a:tc>
                <a:tc>
                  <a:txBody>
                    <a:bodyPr/>
                    <a:lstStyle/>
                    <a:p>
                      <a:r>
                        <a:rPr kumimoji="1" lang="en-US" altLang="ja-JP" dirty="0" smtClean="0"/>
                        <a:t>105</a:t>
                      </a:r>
                      <a:endParaRPr kumimoji="1" lang="ja-JP" altLang="en-US" dirty="0"/>
                    </a:p>
                  </a:txBody>
                  <a:tcPr/>
                </a:tc>
                <a:extLst>
                  <a:ext uri="{0D108BD9-81ED-4DB2-BD59-A6C34878D82A}">
                    <a16:rowId xmlns:a16="http://schemas.microsoft.com/office/drawing/2014/main" val="581720933"/>
                  </a:ext>
                </a:extLst>
              </a:tr>
              <a:tr h="370840">
                <a:tc>
                  <a:txBody>
                    <a:bodyPr/>
                    <a:lstStyle/>
                    <a:p>
                      <a:pPr algn="ctr"/>
                      <a:r>
                        <a:rPr kumimoji="1" lang="en-US" altLang="ja-JP" dirty="0" smtClean="0"/>
                        <a:t>F</a:t>
                      </a:r>
                      <a:endParaRPr kumimoji="1" lang="ja-JP" altLang="en-US" dirty="0"/>
                    </a:p>
                  </a:txBody>
                  <a:tcPr/>
                </a:tc>
                <a:tc>
                  <a:txBody>
                    <a:bodyPr/>
                    <a:lstStyle/>
                    <a:p>
                      <a:r>
                        <a:rPr kumimoji="1" lang="en-US" altLang="ja-JP" dirty="0" smtClean="0"/>
                        <a:t>110</a:t>
                      </a:r>
                    </a:p>
                  </a:txBody>
                  <a:tcPr/>
                </a:tc>
                <a:extLst>
                  <a:ext uri="{0D108BD9-81ED-4DB2-BD59-A6C34878D82A}">
                    <a16:rowId xmlns:a16="http://schemas.microsoft.com/office/drawing/2014/main" val="1595326541"/>
                  </a:ext>
                </a:extLst>
              </a:tr>
              <a:tr h="370840">
                <a:tc>
                  <a:txBody>
                    <a:bodyPr/>
                    <a:lstStyle/>
                    <a:p>
                      <a:pPr algn="ctr"/>
                      <a:r>
                        <a:rPr kumimoji="1" lang="en-US" altLang="ja-JP" dirty="0" smtClean="0"/>
                        <a:t>G</a:t>
                      </a:r>
                      <a:endParaRPr kumimoji="1" lang="ja-JP" altLang="en-US" dirty="0"/>
                    </a:p>
                  </a:txBody>
                  <a:tcPr/>
                </a:tc>
                <a:tc>
                  <a:txBody>
                    <a:bodyPr/>
                    <a:lstStyle/>
                    <a:p>
                      <a:r>
                        <a:rPr kumimoji="1" lang="en-US" altLang="ja-JP" dirty="0" smtClean="0"/>
                        <a:t>105</a:t>
                      </a:r>
                      <a:endParaRPr kumimoji="1" lang="ja-JP" altLang="en-US" dirty="0"/>
                    </a:p>
                  </a:txBody>
                  <a:tcPr/>
                </a:tc>
                <a:extLst>
                  <a:ext uri="{0D108BD9-81ED-4DB2-BD59-A6C34878D82A}">
                    <a16:rowId xmlns:a16="http://schemas.microsoft.com/office/drawing/2014/main" val="3351406486"/>
                  </a:ext>
                </a:extLst>
              </a:tr>
              <a:tr h="370840">
                <a:tc>
                  <a:txBody>
                    <a:bodyPr/>
                    <a:lstStyle/>
                    <a:p>
                      <a:pPr algn="ctr"/>
                      <a:r>
                        <a:rPr kumimoji="1" lang="en-US" altLang="ja-JP" dirty="0" smtClean="0"/>
                        <a:t>H</a:t>
                      </a:r>
                      <a:endParaRPr kumimoji="1" lang="ja-JP" altLang="en-US" dirty="0"/>
                    </a:p>
                  </a:txBody>
                  <a:tcPr/>
                </a:tc>
                <a:tc>
                  <a:txBody>
                    <a:bodyPr/>
                    <a:lstStyle/>
                    <a:p>
                      <a:r>
                        <a:rPr kumimoji="1" lang="en-US" altLang="ja-JP" dirty="0" smtClean="0"/>
                        <a:t>97</a:t>
                      </a:r>
                      <a:endParaRPr kumimoji="1" lang="ja-JP" altLang="en-US" dirty="0"/>
                    </a:p>
                  </a:txBody>
                  <a:tcPr/>
                </a:tc>
                <a:extLst>
                  <a:ext uri="{0D108BD9-81ED-4DB2-BD59-A6C34878D82A}">
                    <a16:rowId xmlns:a16="http://schemas.microsoft.com/office/drawing/2014/main" val="3018231038"/>
                  </a:ext>
                </a:extLst>
              </a:tr>
              <a:tr h="370840">
                <a:tc>
                  <a:txBody>
                    <a:bodyPr/>
                    <a:lstStyle/>
                    <a:p>
                      <a:pPr algn="ctr"/>
                      <a:r>
                        <a:rPr kumimoji="1" lang="en-US" altLang="ja-JP" dirty="0" smtClean="0"/>
                        <a:t>I</a:t>
                      </a:r>
                      <a:endParaRPr kumimoji="1" lang="ja-JP" altLang="en-US" dirty="0"/>
                    </a:p>
                  </a:txBody>
                  <a:tcPr/>
                </a:tc>
                <a:tc>
                  <a:txBody>
                    <a:bodyPr/>
                    <a:lstStyle/>
                    <a:p>
                      <a:r>
                        <a:rPr kumimoji="1" lang="en-US" altLang="ja-JP" dirty="0" smtClean="0"/>
                        <a:t>100</a:t>
                      </a:r>
                      <a:endParaRPr kumimoji="1" lang="ja-JP" altLang="en-US" dirty="0"/>
                    </a:p>
                  </a:txBody>
                  <a:tcPr/>
                </a:tc>
                <a:extLst>
                  <a:ext uri="{0D108BD9-81ED-4DB2-BD59-A6C34878D82A}">
                    <a16:rowId xmlns:a16="http://schemas.microsoft.com/office/drawing/2014/main" val="2311059286"/>
                  </a:ext>
                </a:extLst>
              </a:tr>
            </a:tbl>
          </a:graphicData>
        </a:graphic>
      </p:graphicFrame>
      <p:grpSp>
        <p:nvGrpSpPr>
          <p:cNvPr id="9" name="グループ化 8"/>
          <p:cNvGrpSpPr/>
          <p:nvPr/>
        </p:nvGrpSpPr>
        <p:grpSpPr>
          <a:xfrm>
            <a:off x="5980193" y="5385081"/>
            <a:ext cx="2205790" cy="935577"/>
            <a:chOff x="611605" y="5560473"/>
            <a:chExt cx="2205790" cy="935577"/>
          </a:xfrm>
        </p:grpSpPr>
        <p:sp>
          <p:nvSpPr>
            <p:cNvPr id="10" name="コンテンツ プレースホルダー 2"/>
            <p:cNvSpPr txBox="1">
              <a:spLocks/>
            </p:cNvSpPr>
            <p:nvPr/>
          </p:nvSpPr>
          <p:spPr>
            <a:xfrm>
              <a:off x="1154904" y="6081828"/>
              <a:ext cx="1108160" cy="342377"/>
            </a:xfrm>
            <a:prstGeom prst="rect">
              <a:avLst/>
            </a:prstGeom>
            <a:solidFill>
              <a:schemeClr val="accent2"/>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grpSp>
          <p:nvGrpSpPr>
            <p:cNvPr id="11" name="グループ化 10"/>
            <p:cNvGrpSpPr/>
            <p:nvPr/>
          </p:nvGrpSpPr>
          <p:grpSpPr>
            <a:xfrm>
              <a:off x="611605" y="5560473"/>
              <a:ext cx="2205790" cy="935577"/>
              <a:chOff x="611605" y="5560473"/>
              <a:chExt cx="2205790" cy="935577"/>
            </a:xfrm>
          </p:grpSpPr>
          <p:sp>
            <p:nvSpPr>
              <p:cNvPr id="12" name="コンテンツ プレースホルダー 2"/>
              <p:cNvSpPr txBox="1">
                <a:spLocks/>
              </p:cNvSpPr>
              <p:nvPr/>
            </p:nvSpPr>
            <p:spPr>
              <a:xfrm>
                <a:off x="832684" y="5560473"/>
                <a:ext cx="1752600" cy="386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smtClean="0"/>
                  <a:t>平均値</a:t>
                </a:r>
                <a:endParaRPr lang="ja-JP" altLang="en-US" sz="2000" b="1" dirty="0"/>
              </a:p>
            </p:txBody>
          </p:sp>
          <p:sp>
            <p:nvSpPr>
              <p:cNvPr id="13" name="コンテンツ プレースホルダー 2"/>
              <p:cNvSpPr txBox="1">
                <a:spLocks/>
              </p:cNvSpPr>
              <p:nvPr/>
            </p:nvSpPr>
            <p:spPr>
              <a:xfrm>
                <a:off x="611605" y="5877448"/>
                <a:ext cx="2205790" cy="6186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dirty="0" smtClean="0"/>
                  <a:t>合計</a:t>
                </a:r>
                <a:r>
                  <a:rPr lang="en-US" altLang="ja-JP" sz="1400" dirty="0" smtClean="0"/>
                  <a:t>÷</a:t>
                </a:r>
                <a:r>
                  <a:rPr lang="ja-JP" altLang="en-US" sz="1400" dirty="0" smtClean="0"/>
                  <a:t>販売店数＝</a:t>
                </a:r>
                <a:r>
                  <a:rPr lang="en-US" altLang="ja-JP" sz="2000" dirty="0"/>
                  <a:t>103.11</a:t>
                </a:r>
                <a:endParaRPr lang="ja-JP" altLang="en-US" sz="2000" dirty="0"/>
              </a:p>
            </p:txBody>
          </p:sp>
        </p:grpSp>
      </p:grpSp>
      <p:graphicFrame>
        <p:nvGraphicFramePr>
          <p:cNvPr id="16" name="コンテンツ プレースホルダー 3"/>
          <p:cNvGraphicFramePr>
            <a:graphicFrameLocks/>
          </p:cNvGraphicFramePr>
          <p:nvPr>
            <p:extLst>
              <p:ext uri="{D42A27DB-BD31-4B8C-83A1-F6EECF244321}">
                <p14:modId xmlns:p14="http://schemas.microsoft.com/office/powerpoint/2010/main" val="1398820396"/>
              </p:ext>
            </p:extLst>
          </p:nvPr>
        </p:nvGraphicFramePr>
        <p:xfrm>
          <a:off x="9212866" y="1690688"/>
          <a:ext cx="1752600" cy="3708400"/>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1317193019"/>
                    </a:ext>
                  </a:extLst>
                </a:gridCol>
                <a:gridCol w="826168">
                  <a:extLst>
                    <a:ext uri="{9D8B030D-6E8A-4147-A177-3AD203B41FA5}">
                      <a16:colId xmlns:a16="http://schemas.microsoft.com/office/drawing/2014/main" val="3777687285"/>
                    </a:ext>
                  </a:extLst>
                </a:gridCol>
              </a:tblGrid>
              <a:tr h="370840">
                <a:tc>
                  <a:txBody>
                    <a:bodyPr/>
                    <a:lstStyle/>
                    <a:p>
                      <a:pPr algn="ctr"/>
                      <a:r>
                        <a:rPr kumimoji="1" lang="ja-JP" altLang="en-US" dirty="0" smtClean="0"/>
                        <a:t>販売店</a:t>
                      </a:r>
                      <a:endParaRPr kumimoji="1" lang="ja-JP" altLang="en-US" dirty="0"/>
                    </a:p>
                  </a:txBody>
                  <a:tcPr/>
                </a:tc>
                <a:tc>
                  <a:txBody>
                    <a:bodyPr/>
                    <a:lstStyle/>
                    <a:p>
                      <a:pPr algn="ctr"/>
                      <a:r>
                        <a:rPr kumimoji="1" lang="ja-JP" altLang="en-US" dirty="0" smtClean="0"/>
                        <a:t>価格</a:t>
                      </a:r>
                      <a:endParaRPr kumimoji="1" lang="ja-JP" altLang="en-US" dirty="0"/>
                    </a:p>
                  </a:txBody>
                  <a:tcPr/>
                </a:tc>
                <a:extLst>
                  <a:ext uri="{0D108BD9-81ED-4DB2-BD59-A6C34878D82A}">
                    <a16:rowId xmlns:a16="http://schemas.microsoft.com/office/drawing/2014/main" val="2231854101"/>
                  </a:ext>
                </a:extLst>
              </a:tr>
              <a:tr h="370840">
                <a:tc>
                  <a:txBody>
                    <a:bodyPr/>
                    <a:lstStyle/>
                    <a:p>
                      <a:pPr algn="ctr"/>
                      <a:r>
                        <a:rPr kumimoji="1" lang="en-US" altLang="ja-JP" dirty="0" smtClean="0"/>
                        <a:t>A</a:t>
                      </a:r>
                    </a:p>
                  </a:txBody>
                  <a:tcPr/>
                </a:tc>
                <a:tc>
                  <a:txBody>
                    <a:bodyPr/>
                    <a:lstStyle/>
                    <a:p>
                      <a:r>
                        <a:rPr kumimoji="1" lang="en-US" altLang="ja-JP" dirty="0" smtClean="0"/>
                        <a:t>103</a:t>
                      </a:r>
                    </a:p>
                  </a:txBody>
                  <a:tcPr/>
                </a:tc>
                <a:extLst>
                  <a:ext uri="{0D108BD9-81ED-4DB2-BD59-A6C34878D82A}">
                    <a16:rowId xmlns:a16="http://schemas.microsoft.com/office/drawing/2014/main" val="727039399"/>
                  </a:ext>
                </a:extLst>
              </a:tr>
              <a:tr h="370840">
                <a:tc>
                  <a:txBody>
                    <a:bodyPr/>
                    <a:lstStyle/>
                    <a:p>
                      <a:pPr algn="ctr"/>
                      <a:r>
                        <a:rPr kumimoji="1" lang="en-US" altLang="ja-JP" dirty="0" smtClean="0"/>
                        <a:t>B</a:t>
                      </a:r>
                      <a:endParaRPr kumimoji="1" lang="ja-JP" altLang="en-US" dirty="0"/>
                    </a:p>
                  </a:txBody>
                  <a:tcPr/>
                </a:tc>
                <a:tc>
                  <a:txBody>
                    <a:bodyPr/>
                    <a:lstStyle/>
                    <a:p>
                      <a:r>
                        <a:rPr kumimoji="1" lang="en-US" altLang="ja-JP" dirty="0" smtClean="0"/>
                        <a:t>102</a:t>
                      </a:r>
                      <a:endParaRPr kumimoji="1" lang="ja-JP" altLang="en-US" dirty="0"/>
                    </a:p>
                  </a:txBody>
                  <a:tcPr/>
                </a:tc>
                <a:extLst>
                  <a:ext uri="{0D108BD9-81ED-4DB2-BD59-A6C34878D82A}">
                    <a16:rowId xmlns:a16="http://schemas.microsoft.com/office/drawing/2014/main" val="91460865"/>
                  </a:ext>
                </a:extLst>
              </a:tr>
              <a:tr h="370840">
                <a:tc>
                  <a:txBody>
                    <a:bodyPr/>
                    <a:lstStyle/>
                    <a:p>
                      <a:pPr algn="ctr"/>
                      <a:r>
                        <a:rPr kumimoji="1" lang="en-US" altLang="ja-JP" dirty="0" smtClean="0"/>
                        <a:t>C</a:t>
                      </a:r>
                      <a:endParaRPr kumimoji="1" lang="ja-JP" altLang="en-US" dirty="0"/>
                    </a:p>
                  </a:txBody>
                  <a:tcPr/>
                </a:tc>
                <a:tc>
                  <a:txBody>
                    <a:bodyPr/>
                    <a:lstStyle/>
                    <a:p>
                      <a:r>
                        <a:rPr kumimoji="1" lang="en-US" altLang="ja-JP" dirty="0" smtClean="0"/>
                        <a:t>98</a:t>
                      </a:r>
                      <a:endParaRPr kumimoji="1" lang="ja-JP" altLang="en-US" dirty="0"/>
                    </a:p>
                  </a:txBody>
                  <a:tcPr/>
                </a:tc>
                <a:extLst>
                  <a:ext uri="{0D108BD9-81ED-4DB2-BD59-A6C34878D82A}">
                    <a16:rowId xmlns:a16="http://schemas.microsoft.com/office/drawing/2014/main" val="1433344279"/>
                  </a:ext>
                </a:extLst>
              </a:tr>
              <a:tr h="370840">
                <a:tc>
                  <a:txBody>
                    <a:bodyPr/>
                    <a:lstStyle/>
                    <a:p>
                      <a:pPr algn="ctr"/>
                      <a:r>
                        <a:rPr kumimoji="1" lang="en-US" altLang="ja-JP" dirty="0" smtClean="0"/>
                        <a:t>D</a:t>
                      </a:r>
                      <a:endParaRPr kumimoji="1" lang="ja-JP" altLang="en-US" dirty="0"/>
                    </a:p>
                  </a:txBody>
                  <a:tcPr/>
                </a:tc>
                <a:tc>
                  <a:txBody>
                    <a:bodyPr/>
                    <a:lstStyle/>
                    <a:p>
                      <a:r>
                        <a:rPr kumimoji="1" lang="en-US" altLang="ja-JP" dirty="0" smtClean="0"/>
                        <a:t>108</a:t>
                      </a:r>
                      <a:endParaRPr kumimoji="1" lang="ja-JP" altLang="en-US" dirty="0"/>
                    </a:p>
                  </a:txBody>
                  <a:tcPr/>
                </a:tc>
                <a:extLst>
                  <a:ext uri="{0D108BD9-81ED-4DB2-BD59-A6C34878D82A}">
                    <a16:rowId xmlns:a16="http://schemas.microsoft.com/office/drawing/2014/main" val="3095470780"/>
                  </a:ext>
                </a:extLst>
              </a:tr>
              <a:tr h="370840">
                <a:tc>
                  <a:txBody>
                    <a:bodyPr/>
                    <a:lstStyle/>
                    <a:p>
                      <a:pPr algn="ctr"/>
                      <a:r>
                        <a:rPr kumimoji="1" lang="en-US" altLang="ja-JP" dirty="0" smtClean="0"/>
                        <a:t>E</a:t>
                      </a:r>
                      <a:endParaRPr kumimoji="1" lang="ja-JP" altLang="en-US" dirty="0"/>
                    </a:p>
                  </a:txBody>
                  <a:tcPr/>
                </a:tc>
                <a:tc>
                  <a:txBody>
                    <a:bodyPr/>
                    <a:lstStyle/>
                    <a:p>
                      <a:r>
                        <a:rPr kumimoji="1" lang="en-US" altLang="ja-JP" dirty="0" smtClean="0"/>
                        <a:t>105</a:t>
                      </a:r>
                      <a:endParaRPr kumimoji="1" lang="ja-JP" altLang="en-US" dirty="0"/>
                    </a:p>
                  </a:txBody>
                  <a:tcPr/>
                </a:tc>
                <a:extLst>
                  <a:ext uri="{0D108BD9-81ED-4DB2-BD59-A6C34878D82A}">
                    <a16:rowId xmlns:a16="http://schemas.microsoft.com/office/drawing/2014/main" val="581720933"/>
                  </a:ext>
                </a:extLst>
              </a:tr>
              <a:tr h="370840">
                <a:tc>
                  <a:txBody>
                    <a:bodyPr/>
                    <a:lstStyle/>
                    <a:p>
                      <a:pPr algn="ctr"/>
                      <a:r>
                        <a:rPr kumimoji="1" lang="en-US" altLang="ja-JP" dirty="0" smtClean="0"/>
                        <a:t>F</a:t>
                      </a:r>
                      <a:endParaRPr kumimoji="1" lang="ja-JP" altLang="en-US" dirty="0"/>
                    </a:p>
                  </a:txBody>
                  <a:tcPr/>
                </a:tc>
                <a:tc>
                  <a:txBody>
                    <a:bodyPr/>
                    <a:lstStyle/>
                    <a:p>
                      <a:r>
                        <a:rPr kumimoji="1" lang="en-US" altLang="ja-JP" dirty="0" smtClean="0"/>
                        <a:t>110</a:t>
                      </a:r>
                    </a:p>
                  </a:txBody>
                  <a:tcPr/>
                </a:tc>
                <a:extLst>
                  <a:ext uri="{0D108BD9-81ED-4DB2-BD59-A6C34878D82A}">
                    <a16:rowId xmlns:a16="http://schemas.microsoft.com/office/drawing/2014/main" val="1595326541"/>
                  </a:ext>
                </a:extLst>
              </a:tr>
              <a:tr h="370840">
                <a:tc>
                  <a:txBody>
                    <a:bodyPr/>
                    <a:lstStyle/>
                    <a:p>
                      <a:pPr algn="ctr"/>
                      <a:r>
                        <a:rPr kumimoji="1" lang="en-US" altLang="ja-JP" dirty="0" smtClean="0"/>
                        <a:t>G</a:t>
                      </a:r>
                      <a:endParaRPr kumimoji="1" lang="ja-JP" altLang="en-US" dirty="0"/>
                    </a:p>
                  </a:txBody>
                  <a:tcPr/>
                </a:tc>
                <a:tc>
                  <a:txBody>
                    <a:bodyPr/>
                    <a:lstStyle/>
                    <a:p>
                      <a:r>
                        <a:rPr kumimoji="1" lang="en-US" altLang="ja-JP" dirty="0" smtClean="0"/>
                        <a:t>105</a:t>
                      </a:r>
                      <a:endParaRPr kumimoji="1" lang="ja-JP" altLang="en-US" dirty="0"/>
                    </a:p>
                  </a:txBody>
                  <a:tcPr/>
                </a:tc>
                <a:extLst>
                  <a:ext uri="{0D108BD9-81ED-4DB2-BD59-A6C34878D82A}">
                    <a16:rowId xmlns:a16="http://schemas.microsoft.com/office/drawing/2014/main" val="3351406486"/>
                  </a:ext>
                </a:extLst>
              </a:tr>
              <a:tr h="370840">
                <a:tc>
                  <a:txBody>
                    <a:bodyPr/>
                    <a:lstStyle/>
                    <a:p>
                      <a:pPr algn="ctr"/>
                      <a:r>
                        <a:rPr kumimoji="1" lang="en-US" altLang="ja-JP" dirty="0" smtClean="0"/>
                        <a:t>H</a:t>
                      </a:r>
                      <a:endParaRPr kumimoji="1" lang="ja-JP" altLang="en-US" dirty="0"/>
                    </a:p>
                  </a:txBody>
                  <a:tcPr/>
                </a:tc>
                <a:tc>
                  <a:txBody>
                    <a:bodyPr/>
                    <a:lstStyle/>
                    <a:p>
                      <a:r>
                        <a:rPr kumimoji="1" lang="en-US" altLang="ja-JP" dirty="0" smtClean="0"/>
                        <a:t>97</a:t>
                      </a:r>
                      <a:endParaRPr kumimoji="1" lang="ja-JP" altLang="en-US" dirty="0"/>
                    </a:p>
                  </a:txBody>
                  <a:tcPr/>
                </a:tc>
                <a:extLst>
                  <a:ext uri="{0D108BD9-81ED-4DB2-BD59-A6C34878D82A}">
                    <a16:rowId xmlns:a16="http://schemas.microsoft.com/office/drawing/2014/main" val="3018231038"/>
                  </a:ext>
                </a:extLst>
              </a:tr>
              <a:tr h="370840">
                <a:tc>
                  <a:txBody>
                    <a:bodyPr/>
                    <a:lstStyle/>
                    <a:p>
                      <a:pPr algn="ctr"/>
                      <a:r>
                        <a:rPr kumimoji="1" lang="en-US" altLang="ja-JP" dirty="0" smtClean="0"/>
                        <a:t>I</a:t>
                      </a:r>
                      <a:endParaRPr kumimoji="1" lang="ja-JP" altLang="en-US" dirty="0"/>
                    </a:p>
                  </a:txBody>
                  <a:tcPr/>
                </a:tc>
                <a:tc>
                  <a:txBody>
                    <a:bodyPr/>
                    <a:lstStyle/>
                    <a:p>
                      <a:r>
                        <a:rPr kumimoji="1" lang="en-US" altLang="ja-JP" dirty="0" smtClean="0"/>
                        <a:t>3</a:t>
                      </a:r>
                      <a:endParaRPr kumimoji="1" lang="ja-JP" altLang="en-US" dirty="0"/>
                    </a:p>
                  </a:txBody>
                  <a:tcPr>
                    <a:solidFill>
                      <a:schemeClr val="accent4"/>
                    </a:solidFill>
                  </a:tcPr>
                </a:tc>
                <a:extLst>
                  <a:ext uri="{0D108BD9-81ED-4DB2-BD59-A6C34878D82A}">
                    <a16:rowId xmlns:a16="http://schemas.microsoft.com/office/drawing/2014/main" val="634890588"/>
                  </a:ext>
                </a:extLst>
              </a:tr>
            </a:tbl>
          </a:graphicData>
        </a:graphic>
      </p:graphicFrame>
      <p:sp>
        <p:nvSpPr>
          <p:cNvPr id="20" name="コンテンツ プレースホルダー 2"/>
          <p:cNvSpPr txBox="1">
            <a:spLocks/>
          </p:cNvSpPr>
          <p:nvPr/>
        </p:nvSpPr>
        <p:spPr>
          <a:xfrm>
            <a:off x="10439400" y="5046476"/>
            <a:ext cx="1752600" cy="386321"/>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smtClean="0"/>
              <a:t>→外れ値</a:t>
            </a:r>
            <a:endParaRPr lang="ja-JP" altLang="en-US" sz="2000" b="1" dirty="0"/>
          </a:p>
        </p:txBody>
      </p:sp>
      <p:grpSp>
        <p:nvGrpSpPr>
          <p:cNvPr id="22" name="グループ化 21"/>
          <p:cNvGrpSpPr/>
          <p:nvPr/>
        </p:nvGrpSpPr>
        <p:grpSpPr>
          <a:xfrm>
            <a:off x="8981562" y="5376499"/>
            <a:ext cx="2205790" cy="935577"/>
            <a:chOff x="611605" y="5560473"/>
            <a:chExt cx="2205790" cy="935577"/>
          </a:xfrm>
        </p:grpSpPr>
        <p:sp>
          <p:nvSpPr>
            <p:cNvPr id="23" name="コンテンツ プレースホルダー 2"/>
            <p:cNvSpPr txBox="1">
              <a:spLocks/>
            </p:cNvSpPr>
            <p:nvPr/>
          </p:nvSpPr>
          <p:spPr>
            <a:xfrm>
              <a:off x="1154904" y="6081828"/>
              <a:ext cx="1108160" cy="342377"/>
            </a:xfrm>
            <a:prstGeom prst="rect">
              <a:avLst/>
            </a:prstGeom>
            <a:solidFill>
              <a:schemeClr val="accent2"/>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grpSp>
          <p:nvGrpSpPr>
            <p:cNvPr id="24" name="グループ化 23"/>
            <p:cNvGrpSpPr/>
            <p:nvPr/>
          </p:nvGrpSpPr>
          <p:grpSpPr>
            <a:xfrm>
              <a:off x="611605" y="5560473"/>
              <a:ext cx="2205790" cy="935577"/>
              <a:chOff x="611605" y="5560473"/>
              <a:chExt cx="2205790" cy="935577"/>
            </a:xfrm>
          </p:grpSpPr>
          <p:sp>
            <p:nvSpPr>
              <p:cNvPr id="25" name="コンテンツ プレースホルダー 2"/>
              <p:cNvSpPr txBox="1">
                <a:spLocks/>
              </p:cNvSpPr>
              <p:nvPr/>
            </p:nvSpPr>
            <p:spPr>
              <a:xfrm>
                <a:off x="832684" y="5560473"/>
                <a:ext cx="1752600" cy="3863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smtClean="0"/>
                  <a:t>平均値</a:t>
                </a:r>
                <a:endParaRPr lang="ja-JP" altLang="en-US" sz="2000" b="1" dirty="0"/>
              </a:p>
            </p:txBody>
          </p:sp>
          <p:sp>
            <p:nvSpPr>
              <p:cNvPr id="26" name="コンテンツ プレースホルダー 2"/>
              <p:cNvSpPr txBox="1">
                <a:spLocks/>
              </p:cNvSpPr>
              <p:nvPr/>
            </p:nvSpPr>
            <p:spPr>
              <a:xfrm>
                <a:off x="611605" y="5877448"/>
                <a:ext cx="2205790" cy="6186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400" dirty="0" smtClean="0"/>
                  <a:t>合計</a:t>
                </a:r>
                <a:r>
                  <a:rPr lang="en-US" altLang="ja-JP" sz="1400" dirty="0" smtClean="0"/>
                  <a:t>÷</a:t>
                </a:r>
                <a:r>
                  <a:rPr lang="ja-JP" altLang="en-US" sz="1400" dirty="0" smtClean="0"/>
                  <a:t>販売店数＝</a:t>
                </a:r>
                <a:r>
                  <a:rPr lang="en-US" altLang="ja-JP" sz="2000" dirty="0" smtClean="0"/>
                  <a:t>92.33</a:t>
                </a:r>
                <a:endParaRPr lang="ja-JP" altLang="en-US" sz="2000" dirty="0"/>
              </a:p>
            </p:txBody>
          </p:sp>
        </p:grpSp>
      </p:grpSp>
      <p:grpSp>
        <p:nvGrpSpPr>
          <p:cNvPr id="29" name="グループ化 28"/>
          <p:cNvGrpSpPr/>
          <p:nvPr/>
        </p:nvGrpSpPr>
        <p:grpSpPr>
          <a:xfrm>
            <a:off x="7976242" y="3168316"/>
            <a:ext cx="1271211" cy="1410991"/>
            <a:chOff x="7879990" y="3168316"/>
            <a:chExt cx="1271211" cy="1410991"/>
          </a:xfrm>
        </p:grpSpPr>
        <p:sp>
          <p:nvSpPr>
            <p:cNvPr id="27" name="右矢印 26"/>
            <p:cNvSpPr/>
            <p:nvPr/>
          </p:nvSpPr>
          <p:spPr>
            <a:xfrm>
              <a:off x="8021053" y="3168316"/>
              <a:ext cx="898358" cy="1410991"/>
            </a:xfrm>
            <a:prstGeom prs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kumimoji="1" lang="ja-JP" altLang="en-US" dirty="0"/>
            </a:p>
          </p:txBody>
        </p:sp>
        <p:sp>
          <p:nvSpPr>
            <p:cNvPr id="28" name="コンテンツ プレースホルダー 2"/>
            <p:cNvSpPr txBox="1">
              <a:spLocks/>
            </p:cNvSpPr>
            <p:nvPr/>
          </p:nvSpPr>
          <p:spPr>
            <a:xfrm>
              <a:off x="7879990" y="3447841"/>
              <a:ext cx="1271211" cy="699043"/>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外れ値が</a:t>
              </a:r>
              <a:endParaRPr lang="en-US" altLang="ja-JP" sz="2000" dirty="0" smtClean="0"/>
            </a:p>
            <a:p>
              <a:pPr marL="0" indent="0" algn="ctr">
                <a:buFont typeface="Arial" panose="020B0604020202020204" pitchFamily="34" charset="0"/>
                <a:buNone/>
              </a:pPr>
              <a:r>
                <a:rPr lang="ja-JP" altLang="en-US" sz="2000" dirty="0" smtClean="0"/>
                <a:t>あると</a:t>
              </a:r>
              <a:r>
                <a:rPr lang="en-US" altLang="ja-JP" sz="2000" dirty="0" smtClean="0"/>
                <a:t>…</a:t>
              </a:r>
              <a:endParaRPr lang="ja-JP" altLang="en-US" sz="2000" dirty="0"/>
            </a:p>
          </p:txBody>
        </p:sp>
      </p:grpSp>
    </p:spTree>
    <p:extLst>
      <p:ext uri="{BB962C8B-B14F-4D97-AF65-F5344CB8AC3E}">
        <p14:creationId xmlns:p14="http://schemas.microsoft.com/office/powerpoint/2010/main" val="4048072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最頻値・中央値</a:t>
            </a:r>
            <a:endParaRPr kumimoji="1" lang="ja-JP" altLang="en-US" dirty="0"/>
          </a:p>
        </p:txBody>
      </p:sp>
      <p:sp>
        <p:nvSpPr>
          <p:cNvPr id="3" name="コンテンツ プレースホルダー 2"/>
          <p:cNvSpPr>
            <a:spLocks noGrp="1"/>
          </p:cNvSpPr>
          <p:nvPr>
            <p:ph idx="1"/>
          </p:nvPr>
        </p:nvSpPr>
        <p:spPr>
          <a:xfrm>
            <a:off x="838200" y="1825625"/>
            <a:ext cx="5362074" cy="4351338"/>
          </a:xfrm>
        </p:spPr>
        <p:txBody>
          <a:bodyPr>
            <a:normAutofit lnSpcReduction="10000"/>
          </a:bodyPr>
          <a:lstStyle/>
          <a:p>
            <a:pPr marL="0" indent="0">
              <a:buNone/>
            </a:pPr>
            <a:r>
              <a:rPr lang="ja-JP" altLang="en-US" b="1" dirty="0" smtClean="0"/>
              <a:t>最頻値</a:t>
            </a:r>
            <a:r>
              <a:rPr lang="en-US" altLang="ja-JP" b="1" dirty="0" smtClean="0"/>
              <a:t> </a:t>
            </a:r>
            <a:endParaRPr lang="en-US" altLang="ja-JP" b="1" dirty="0"/>
          </a:p>
          <a:p>
            <a:pPr lvl="1"/>
            <a:r>
              <a:rPr lang="ja-JP" altLang="en-US" dirty="0"/>
              <a:t>データの出現率が最大の値。</a:t>
            </a:r>
          </a:p>
          <a:p>
            <a:pPr marL="0" indent="0">
              <a:buNone/>
            </a:pPr>
            <a:r>
              <a:rPr lang="en-US" altLang="ja-JP" dirty="0" smtClean="0"/>
              <a:t> </a:t>
            </a:r>
            <a:endParaRPr lang="en-US" altLang="ja-JP" dirty="0"/>
          </a:p>
          <a:p>
            <a:pPr marL="0" indent="0">
              <a:buNone/>
            </a:pPr>
            <a:r>
              <a:rPr lang="ja-JP" altLang="en-US" b="1" dirty="0" smtClean="0"/>
              <a:t>中央値</a:t>
            </a:r>
            <a:endParaRPr lang="en-US" altLang="ja-JP" b="1" dirty="0"/>
          </a:p>
          <a:p>
            <a:pPr lvl="1"/>
            <a:r>
              <a:rPr lang="en-US" altLang="ja-JP" dirty="0"/>
              <a:t> </a:t>
            </a:r>
            <a:r>
              <a:rPr lang="ja-JP" altLang="en-US" dirty="0"/>
              <a:t>全てのデータを小さい順に並べた時に真ん中に来る</a:t>
            </a:r>
            <a:r>
              <a:rPr lang="ja-JP" altLang="en-US" dirty="0" smtClean="0"/>
              <a:t>値。</a:t>
            </a:r>
            <a:endParaRPr lang="en-US" altLang="ja-JP" dirty="0"/>
          </a:p>
          <a:p>
            <a:pPr lvl="1"/>
            <a:r>
              <a:rPr lang="ja-JP" altLang="en-US" dirty="0"/>
              <a:t>データ数が偶数の場合は、</a:t>
            </a:r>
            <a:r>
              <a:rPr lang="en-US" altLang="ja-JP" dirty="0"/>
              <a:t>n</a:t>
            </a:r>
            <a:r>
              <a:rPr lang="ja-JP" altLang="en-US" dirty="0"/>
              <a:t>番目のケースと</a:t>
            </a:r>
            <a:r>
              <a:rPr lang="en-US" altLang="ja-JP" dirty="0"/>
              <a:t>n+1</a:t>
            </a:r>
            <a:r>
              <a:rPr lang="ja-JP" altLang="en-US" dirty="0"/>
              <a:t>番目のケースの値を足して</a:t>
            </a:r>
            <a:r>
              <a:rPr lang="en-US" altLang="ja-JP" dirty="0"/>
              <a:t>2</a:t>
            </a:r>
            <a:r>
              <a:rPr lang="ja-JP" altLang="en-US" dirty="0"/>
              <a:t>で割った値となる</a:t>
            </a:r>
            <a:r>
              <a:rPr lang="ja-JP" altLang="en-US" dirty="0" smtClean="0"/>
              <a:t>。</a:t>
            </a:r>
            <a:endParaRPr lang="en-US" altLang="ja-JP" dirty="0" smtClean="0"/>
          </a:p>
          <a:p>
            <a:pPr lvl="1"/>
            <a:endParaRPr lang="en-US" altLang="ja-JP" dirty="0"/>
          </a:p>
          <a:p>
            <a:pPr lvl="1"/>
            <a:r>
              <a:rPr lang="ja-JP" altLang="en-US" dirty="0"/>
              <a:t>歪んだ分布や外れ値が多い分布では中央値を用いることが多い</a:t>
            </a:r>
            <a:r>
              <a:rPr lang="ja-JP" altLang="en-US" dirty="0" smtClean="0"/>
              <a:t>。</a:t>
            </a:r>
            <a:endParaRPr lang="en-US" altLang="ja-JP" dirty="0"/>
          </a:p>
        </p:txBody>
      </p:sp>
      <p:grpSp>
        <p:nvGrpSpPr>
          <p:cNvPr id="13" name="グループ化 12"/>
          <p:cNvGrpSpPr/>
          <p:nvPr/>
        </p:nvGrpSpPr>
        <p:grpSpPr>
          <a:xfrm>
            <a:off x="6224839" y="1998426"/>
            <a:ext cx="5755103" cy="3713478"/>
            <a:chOff x="6224839" y="1998426"/>
            <a:chExt cx="5755103" cy="3713478"/>
          </a:xfrm>
        </p:grpSpPr>
        <p:grpSp>
          <p:nvGrpSpPr>
            <p:cNvPr id="4" name="グループ化 3"/>
            <p:cNvGrpSpPr/>
            <p:nvPr/>
          </p:nvGrpSpPr>
          <p:grpSpPr>
            <a:xfrm>
              <a:off x="6224839" y="1998426"/>
              <a:ext cx="5755103" cy="3713478"/>
              <a:chOff x="3343775" y="2061177"/>
              <a:chExt cx="5755103" cy="3713478"/>
            </a:xfrm>
          </p:grpSpPr>
          <p:grpSp>
            <p:nvGrpSpPr>
              <p:cNvPr id="5" name="グループ化 4"/>
              <p:cNvGrpSpPr/>
              <p:nvPr/>
            </p:nvGrpSpPr>
            <p:grpSpPr>
              <a:xfrm>
                <a:off x="3343775" y="2061177"/>
                <a:ext cx="5755103" cy="3713478"/>
                <a:chOff x="3343775" y="2061177"/>
                <a:chExt cx="5755103" cy="3713478"/>
              </a:xfrm>
            </p:grpSpPr>
            <p:graphicFrame>
              <p:nvGraphicFramePr>
                <p:cNvPr id="9" name="コンテンツ プレースホルダー 3"/>
                <p:cNvGraphicFramePr>
                  <a:graphicFrameLocks/>
                </p:cNvGraphicFramePr>
                <p:nvPr>
                  <p:extLst>
                    <p:ext uri="{D42A27DB-BD31-4B8C-83A1-F6EECF244321}">
                      <p14:modId xmlns:p14="http://schemas.microsoft.com/office/powerpoint/2010/main" val="2959649546"/>
                    </p:ext>
                  </p:extLst>
                </p:nvPr>
              </p:nvGraphicFramePr>
              <p:xfrm>
                <a:off x="3343775" y="2061177"/>
                <a:ext cx="1752600" cy="3708400"/>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1317193019"/>
                          </a:ext>
                        </a:extLst>
                      </a:gridCol>
                      <a:gridCol w="826168">
                        <a:extLst>
                          <a:ext uri="{9D8B030D-6E8A-4147-A177-3AD203B41FA5}">
                            <a16:colId xmlns:a16="http://schemas.microsoft.com/office/drawing/2014/main" val="3777687285"/>
                          </a:ext>
                        </a:extLst>
                      </a:gridCol>
                    </a:tblGrid>
                    <a:tr h="370840">
                      <a:tc>
                        <a:txBody>
                          <a:bodyPr/>
                          <a:lstStyle/>
                          <a:p>
                            <a:pPr algn="ctr"/>
                            <a:r>
                              <a:rPr kumimoji="1" lang="ja-JP" altLang="en-US" dirty="0" smtClean="0"/>
                              <a:t>販売店</a:t>
                            </a:r>
                            <a:endParaRPr kumimoji="1" lang="ja-JP" altLang="en-US" dirty="0"/>
                          </a:p>
                        </a:txBody>
                        <a:tcPr/>
                      </a:tc>
                      <a:tc>
                        <a:txBody>
                          <a:bodyPr/>
                          <a:lstStyle/>
                          <a:p>
                            <a:pPr algn="ctr"/>
                            <a:r>
                              <a:rPr kumimoji="1" lang="ja-JP" altLang="en-US" dirty="0" smtClean="0"/>
                              <a:t>価格</a:t>
                            </a:r>
                            <a:endParaRPr kumimoji="1" lang="ja-JP" altLang="en-US" dirty="0"/>
                          </a:p>
                        </a:txBody>
                        <a:tcPr/>
                      </a:tc>
                      <a:extLst>
                        <a:ext uri="{0D108BD9-81ED-4DB2-BD59-A6C34878D82A}">
                          <a16:rowId xmlns:a16="http://schemas.microsoft.com/office/drawing/2014/main" val="2231854101"/>
                        </a:ext>
                      </a:extLst>
                    </a:tr>
                    <a:tr h="370840">
                      <a:tc>
                        <a:txBody>
                          <a:bodyPr/>
                          <a:lstStyle/>
                          <a:p>
                            <a:pPr algn="ctr"/>
                            <a:r>
                              <a:rPr kumimoji="1" lang="en-US" altLang="ja-JP" dirty="0" smtClean="0"/>
                              <a:t>A</a:t>
                            </a:r>
                          </a:p>
                        </a:txBody>
                        <a:tcPr/>
                      </a:tc>
                      <a:tc>
                        <a:txBody>
                          <a:bodyPr/>
                          <a:lstStyle/>
                          <a:p>
                            <a:r>
                              <a:rPr kumimoji="1" lang="en-US" altLang="ja-JP" dirty="0" smtClean="0"/>
                              <a:t>103</a:t>
                            </a:r>
                          </a:p>
                        </a:txBody>
                        <a:tcPr/>
                      </a:tc>
                      <a:extLst>
                        <a:ext uri="{0D108BD9-81ED-4DB2-BD59-A6C34878D82A}">
                          <a16:rowId xmlns:a16="http://schemas.microsoft.com/office/drawing/2014/main" val="727039399"/>
                        </a:ext>
                      </a:extLst>
                    </a:tr>
                    <a:tr h="370840">
                      <a:tc>
                        <a:txBody>
                          <a:bodyPr/>
                          <a:lstStyle/>
                          <a:p>
                            <a:pPr algn="ctr"/>
                            <a:r>
                              <a:rPr kumimoji="1" lang="en-US" altLang="ja-JP" dirty="0" smtClean="0"/>
                              <a:t>B</a:t>
                            </a:r>
                            <a:endParaRPr kumimoji="1" lang="ja-JP" altLang="en-US" dirty="0"/>
                          </a:p>
                        </a:txBody>
                        <a:tcPr/>
                      </a:tc>
                      <a:tc>
                        <a:txBody>
                          <a:bodyPr/>
                          <a:lstStyle/>
                          <a:p>
                            <a:r>
                              <a:rPr kumimoji="1" lang="en-US" altLang="ja-JP" dirty="0" smtClean="0"/>
                              <a:t>102</a:t>
                            </a:r>
                            <a:endParaRPr kumimoji="1" lang="ja-JP" altLang="en-US" dirty="0"/>
                          </a:p>
                        </a:txBody>
                        <a:tcPr/>
                      </a:tc>
                      <a:extLst>
                        <a:ext uri="{0D108BD9-81ED-4DB2-BD59-A6C34878D82A}">
                          <a16:rowId xmlns:a16="http://schemas.microsoft.com/office/drawing/2014/main" val="91460865"/>
                        </a:ext>
                      </a:extLst>
                    </a:tr>
                    <a:tr h="370840">
                      <a:tc>
                        <a:txBody>
                          <a:bodyPr/>
                          <a:lstStyle/>
                          <a:p>
                            <a:pPr algn="ctr"/>
                            <a:r>
                              <a:rPr kumimoji="1" lang="en-US" altLang="ja-JP" dirty="0" smtClean="0"/>
                              <a:t>C</a:t>
                            </a:r>
                            <a:endParaRPr kumimoji="1" lang="ja-JP" altLang="en-US" dirty="0"/>
                          </a:p>
                        </a:txBody>
                        <a:tcPr/>
                      </a:tc>
                      <a:tc>
                        <a:txBody>
                          <a:bodyPr/>
                          <a:lstStyle/>
                          <a:p>
                            <a:r>
                              <a:rPr kumimoji="1" lang="en-US" altLang="ja-JP" dirty="0" smtClean="0"/>
                              <a:t>98</a:t>
                            </a:r>
                            <a:endParaRPr kumimoji="1" lang="ja-JP" altLang="en-US" dirty="0"/>
                          </a:p>
                        </a:txBody>
                        <a:tcPr/>
                      </a:tc>
                      <a:extLst>
                        <a:ext uri="{0D108BD9-81ED-4DB2-BD59-A6C34878D82A}">
                          <a16:rowId xmlns:a16="http://schemas.microsoft.com/office/drawing/2014/main" val="1433344279"/>
                        </a:ext>
                      </a:extLst>
                    </a:tr>
                    <a:tr h="370840">
                      <a:tc>
                        <a:txBody>
                          <a:bodyPr/>
                          <a:lstStyle/>
                          <a:p>
                            <a:pPr algn="ctr"/>
                            <a:r>
                              <a:rPr kumimoji="1" lang="en-US" altLang="ja-JP" dirty="0" smtClean="0"/>
                              <a:t>D</a:t>
                            </a:r>
                            <a:endParaRPr kumimoji="1" lang="ja-JP" altLang="en-US" dirty="0"/>
                          </a:p>
                        </a:txBody>
                        <a:tcPr/>
                      </a:tc>
                      <a:tc>
                        <a:txBody>
                          <a:bodyPr/>
                          <a:lstStyle/>
                          <a:p>
                            <a:r>
                              <a:rPr kumimoji="1" lang="en-US" altLang="ja-JP" dirty="0" smtClean="0"/>
                              <a:t>108</a:t>
                            </a:r>
                            <a:endParaRPr kumimoji="1" lang="ja-JP" altLang="en-US" dirty="0"/>
                          </a:p>
                        </a:txBody>
                        <a:tcPr/>
                      </a:tc>
                      <a:extLst>
                        <a:ext uri="{0D108BD9-81ED-4DB2-BD59-A6C34878D82A}">
                          <a16:rowId xmlns:a16="http://schemas.microsoft.com/office/drawing/2014/main" val="3095470780"/>
                        </a:ext>
                      </a:extLst>
                    </a:tr>
                    <a:tr h="370840">
                      <a:tc>
                        <a:txBody>
                          <a:bodyPr/>
                          <a:lstStyle/>
                          <a:p>
                            <a:pPr algn="ctr"/>
                            <a:r>
                              <a:rPr kumimoji="1" lang="en-US" altLang="ja-JP" dirty="0" smtClean="0"/>
                              <a:t>E</a:t>
                            </a:r>
                            <a:endParaRPr kumimoji="1" lang="ja-JP" altLang="en-US" dirty="0"/>
                          </a:p>
                        </a:txBody>
                        <a:tcPr/>
                      </a:tc>
                      <a:tc>
                        <a:txBody>
                          <a:bodyPr/>
                          <a:lstStyle/>
                          <a:p>
                            <a:r>
                              <a:rPr kumimoji="1" lang="en-US" altLang="ja-JP" dirty="0" smtClean="0"/>
                              <a:t>105</a:t>
                            </a:r>
                            <a:endParaRPr kumimoji="1" lang="ja-JP" altLang="en-US" dirty="0"/>
                          </a:p>
                        </a:txBody>
                        <a:tcPr>
                          <a:solidFill>
                            <a:schemeClr val="accent4"/>
                          </a:solidFill>
                        </a:tcPr>
                      </a:tc>
                      <a:extLst>
                        <a:ext uri="{0D108BD9-81ED-4DB2-BD59-A6C34878D82A}">
                          <a16:rowId xmlns:a16="http://schemas.microsoft.com/office/drawing/2014/main" val="581720933"/>
                        </a:ext>
                      </a:extLst>
                    </a:tr>
                    <a:tr h="370840">
                      <a:tc>
                        <a:txBody>
                          <a:bodyPr/>
                          <a:lstStyle/>
                          <a:p>
                            <a:pPr algn="ctr"/>
                            <a:r>
                              <a:rPr kumimoji="1" lang="en-US" altLang="ja-JP" dirty="0" smtClean="0"/>
                              <a:t>F</a:t>
                            </a:r>
                            <a:endParaRPr kumimoji="1" lang="ja-JP" altLang="en-US" dirty="0"/>
                          </a:p>
                        </a:txBody>
                        <a:tcPr/>
                      </a:tc>
                      <a:tc>
                        <a:txBody>
                          <a:bodyPr/>
                          <a:lstStyle/>
                          <a:p>
                            <a:r>
                              <a:rPr kumimoji="1" lang="en-US" altLang="ja-JP" dirty="0" smtClean="0"/>
                              <a:t>110</a:t>
                            </a:r>
                          </a:p>
                        </a:txBody>
                        <a:tcPr/>
                      </a:tc>
                      <a:extLst>
                        <a:ext uri="{0D108BD9-81ED-4DB2-BD59-A6C34878D82A}">
                          <a16:rowId xmlns:a16="http://schemas.microsoft.com/office/drawing/2014/main" val="1595326541"/>
                        </a:ext>
                      </a:extLst>
                    </a:tr>
                    <a:tr h="370840">
                      <a:tc>
                        <a:txBody>
                          <a:bodyPr/>
                          <a:lstStyle/>
                          <a:p>
                            <a:pPr algn="ctr"/>
                            <a:r>
                              <a:rPr kumimoji="1" lang="en-US" altLang="ja-JP" dirty="0" smtClean="0"/>
                              <a:t>G</a:t>
                            </a:r>
                            <a:endParaRPr kumimoji="1" lang="ja-JP" altLang="en-US" dirty="0"/>
                          </a:p>
                        </a:txBody>
                        <a:tcPr/>
                      </a:tc>
                      <a:tc>
                        <a:txBody>
                          <a:bodyPr/>
                          <a:lstStyle/>
                          <a:p>
                            <a:r>
                              <a:rPr kumimoji="1" lang="en-US" altLang="ja-JP" dirty="0" smtClean="0"/>
                              <a:t>105</a:t>
                            </a:r>
                            <a:endParaRPr kumimoji="1" lang="ja-JP" altLang="en-US" dirty="0"/>
                          </a:p>
                        </a:txBody>
                        <a:tcPr>
                          <a:solidFill>
                            <a:schemeClr val="accent4"/>
                          </a:solidFill>
                        </a:tcPr>
                      </a:tc>
                      <a:extLst>
                        <a:ext uri="{0D108BD9-81ED-4DB2-BD59-A6C34878D82A}">
                          <a16:rowId xmlns:a16="http://schemas.microsoft.com/office/drawing/2014/main" val="3351406486"/>
                        </a:ext>
                      </a:extLst>
                    </a:tr>
                    <a:tr h="370840">
                      <a:tc>
                        <a:txBody>
                          <a:bodyPr/>
                          <a:lstStyle/>
                          <a:p>
                            <a:pPr algn="ctr"/>
                            <a:r>
                              <a:rPr kumimoji="1" lang="en-US" altLang="ja-JP" dirty="0" smtClean="0"/>
                              <a:t>H</a:t>
                            </a:r>
                            <a:endParaRPr kumimoji="1" lang="ja-JP" altLang="en-US" dirty="0"/>
                          </a:p>
                        </a:txBody>
                        <a:tcPr/>
                      </a:tc>
                      <a:tc>
                        <a:txBody>
                          <a:bodyPr/>
                          <a:lstStyle/>
                          <a:p>
                            <a:r>
                              <a:rPr kumimoji="1" lang="en-US" altLang="ja-JP" dirty="0" smtClean="0"/>
                              <a:t>97</a:t>
                            </a:r>
                            <a:endParaRPr kumimoji="1" lang="ja-JP" altLang="en-US" dirty="0"/>
                          </a:p>
                        </a:txBody>
                        <a:tcPr/>
                      </a:tc>
                      <a:extLst>
                        <a:ext uri="{0D108BD9-81ED-4DB2-BD59-A6C34878D82A}">
                          <a16:rowId xmlns:a16="http://schemas.microsoft.com/office/drawing/2014/main" val="3018231038"/>
                        </a:ext>
                      </a:extLst>
                    </a:tr>
                    <a:tr h="370840">
                      <a:tc>
                        <a:txBody>
                          <a:bodyPr/>
                          <a:lstStyle/>
                          <a:p>
                            <a:pPr algn="ctr"/>
                            <a:r>
                              <a:rPr kumimoji="1" lang="en-US" altLang="ja-JP" dirty="0" smtClean="0"/>
                              <a:t>I</a:t>
                            </a:r>
                            <a:endParaRPr kumimoji="1" lang="ja-JP" altLang="en-US" dirty="0"/>
                          </a:p>
                        </a:txBody>
                        <a:tcPr/>
                      </a:tc>
                      <a:tc>
                        <a:txBody>
                          <a:bodyPr/>
                          <a:lstStyle/>
                          <a:p>
                            <a:r>
                              <a:rPr kumimoji="1" lang="en-US" altLang="ja-JP" dirty="0" smtClean="0"/>
                              <a:t>100</a:t>
                            </a:r>
                            <a:endParaRPr kumimoji="1" lang="ja-JP" altLang="en-US" dirty="0"/>
                          </a:p>
                        </a:txBody>
                        <a:tcPr/>
                      </a:tc>
                      <a:extLst>
                        <a:ext uri="{0D108BD9-81ED-4DB2-BD59-A6C34878D82A}">
                          <a16:rowId xmlns:a16="http://schemas.microsoft.com/office/drawing/2014/main" val="2311059286"/>
                        </a:ext>
                      </a:extLst>
                    </a:tr>
                  </a:tbl>
                </a:graphicData>
              </a:graphic>
            </p:graphicFrame>
            <p:graphicFrame>
              <p:nvGraphicFramePr>
                <p:cNvPr id="11" name="コンテンツ プレースホルダー 3"/>
                <p:cNvGraphicFramePr>
                  <a:graphicFrameLocks/>
                </p:cNvGraphicFramePr>
                <p:nvPr>
                  <p:extLst>
                    <p:ext uri="{D42A27DB-BD31-4B8C-83A1-F6EECF244321}">
                      <p14:modId xmlns:p14="http://schemas.microsoft.com/office/powerpoint/2010/main" val="2896282405"/>
                    </p:ext>
                  </p:extLst>
                </p:nvPr>
              </p:nvGraphicFramePr>
              <p:xfrm>
                <a:off x="6077951" y="2066255"/>
                <a:ext cx="1752600" cy="3708400"/>
              </p:xfrm>
              <a:graphic>
                <a:graphicData uri="http://schemas.openxmlformats.org/drawingml/2006/table">
                  <a:tbl>
                    <a:tblPr firstRow="1" bandRow="1">
                      <a:tableStyleId>{5C22544A-7EE6-4342-B048-85BDC9FD1C3A}</a:tableStyleId>
                    </a:tblPr>
                    <a:tblGrid>
                      <a:gridCol w="926432">
                        <a:extLst>
                          <a:ext uri="{9D8B030D-6E8A-4147-A177-3AD203B41FA5}">
                            <a16:colId xmlns:a16="http://schemas.microsoft.com/office/drawing/2014/main" val="1317193019"/>
                          </a:ext>
                        </a:extLst>
                      </a:gridCol>
                      <a:gridCol w="826168">
                        <a:extLst>
                          <a:ext uri="{9D8B030D-6E8A-4147-A177-3AD203B41FA5}">
                            <a16:colId xmlns:a16="http://schemas.microsoft.com/office/drawing/2014/main" val="3777687285"/>
                          </a:ext>
                        </a:extLst>
                      </a:gridCol>
                    </a:tblGrid>
                    <a:tr h="370840">
                      <a:tc>
                        <a:txBody>
                          <a:bodyPr/>
                          <a:lstStyle/>
                          <a:p>
                            <a:pPr algn="ctr"/>
                            <a:r>
                              <a:rPr kumimoji="1" lang="ja-JP" altLang="en-US" dirty="0" smtClean="0"/>
                              <a:t>販売店</a:t>
                            </a:r>
                            <a:endParaRPr kumimoji="1" lang="ja-JP" altLang="en-US" dirty="0"/>
                          </a:p>
                        </a:txBody>
                        <a:tcPr/>
                      </a:tc>
                      <a:tc>
                        <a:txBody>
                          <a:bodyPr/>
                          <a:lstStyle/>
                          <a:p>
                            <a:pPr algn="ctr"/>
                            <a:r>
                              <a:rPr kumimoji="1" lang="ja-JP" altLang="en-US" dirty="0" smtClean="0"/>
                              <a:t>価格</a:t>
                            </a:r>
                            <a:endParaRPr kumimoji="1" lang="ja-JP" altLang="en-US" dirty="0"/>
                          </a:p>
                        </a:txBody>
                        <a:tcPr/>
                      </a:tc>
                      <a:extLst>
                        <a:ext uri="{0D108BD9-81ED-4DB2-BD59-A6C34878D82A}">
                          <a16:rowId xmlns:a16="http://schemas.microsoft.com/office/drawing/2014/main" val="2231854101"/>
                        </a:ext>
                      </a:extLst>
                    </a:tr>
                    <a:tr h="370840">
                      <a:tc>
                        <a:txBody>
                          <a:bodyPr/>
                          <a:lstStyle/>
                          <a:p>
                            <a:pPr algn="ctr"/>
                            <a:r>
                              <a:rPr kumimoji="1" lang="en-US" altLang="ja-JP" dirty="0" smtClean="0"/>
                              <a:t>H</a:t>
                            </a:r>
                            <a:endParaRPr kumimoji="1" lang="ja-JP" altLang="en-US" dirty="0"/>
                          </a:p>
                        </a:txBody>
                        <a:tcPr/>
                      </a:tc>
                      <a:tc>
                        <a:txBody>
                          <a:bodyPr/>
                          <a:lstStyle/>
                          <a:p>
                            <a:r>
                              <a:rPr kumimoji="1" lang="en-US" altLang="ja-JP" dirty="0" smtClean="0"/>
                              <a:t>97</a:t>
                            </a:r>
                            <a:endParaRPr kumimoji="1" lang="ja-JP" altLang="en-US" dirty="0"/>
                          </a:p>
                        </a:txBody>
                        <a:tcPr/>
                      </a:tc>
                      <a:extLst>
                        <a:ext uri="{0D108BD9-81ED-4DB2-BD59-A6C34878D82A}">
                          <a16:rowId xmlns:a16="http://schemas.microsoft.com/office/drawing/2014/main" val="727039399"/>
                        </a:ext>
                      </a:extLst>
                    </a:tr>
                    <a:tr h="370840">
                      <a:tc>
                        <a:txBody>
                          <a:bodyPr/>
                          <a:lstStyle/>
                          <a:p>
                            <a:pPr algn="ctr"/>
                            <a:r>
                              <a:rPr kumimoji="1" lang="en-US" altLang="ja-JP" dirty="0" smtClean="0"/>
                              <a:t>C</a:t>
                            </a:r>
                            <a:endParaRPr kumimoji="1" lang="ja-JP" altLang="en-US" dirty="0"/>
                          </a:p>
                        </a:txBody>
                        <a:tcPr/>
                      </a:tc>
                      <a:tc>
                        <a:txBody>
                          <a:bodyPr/>
                          <a:lstStyle/>
                          <a:p>
                            <a:r>
                              <a:rPr kumimoji="1" lang="en-US" altLang="ja-JP" dirty="0" smtClean="0"/>
                              <a:t>98</a:t>
                            </a:r>
                            <a:endParaRPr kumimoji="1" lang="ja-JP" altLang="en-US" dirty="0"/>
                          </a:p>
                        </a:txBody>
                        <a:tcPr/>
                      </a:tc>
                      <a:extLst>
                        <a:ext uri="{0D108BD9-81ED-4DB2-BD59-A6C34878D82A}">
                          <a16:rowId xmlns:a16="http://schemas.microsoft.com/office/drawing/2014/main" val="91460865"/>
                        </a:ext>
                      </a:extLst>
                    </a:tr>
                    <a:tr h="370840">
                      <a:tc>
                        <a:txBody>
                          <a:bodyPr/>
                          <a:lstStyle/>
                          <a:p>
                            <a:pPr algn="ctr"/>
                            <a:r>
                              <a:rPr kumimoji="1" lang="en-US" altLang="ja-JP" dirty="0" smtClean="0"/>
                              <a:t>I</a:t>
                            </a:r>
                            <a:endParaRPr kumimoji="1" lang="ja-JP" altLang="en-US" dirty="0"/>
                          </a:p>
                        </a:txBody>
                        <a:tcPr/>
                      </a:tc>
                      <a:tc>
                        <a:txBody>
                          <a:bodyPr/>
                          <a:lstStyle/>
                          <a:p>
                            <a:r>
                              <a:rPr kumimoji="1" lang="en-US" altLang="ja-JP" dirty="0" smtClean="0"/>
                              <a:t>100</a:t>
                            </a:r>
                            <a:endParaRPr kumimoji="1" lang="ja-JP" altLang="en-US" dirty="0"/>
                          </a:p>
                        </a:txBody>
                        <a:tcPr/>
                      </a:tc>
                      <a:extLst>
                        <a:ext uri="{0D108BD9-81ED-4DB2-BD59-A6C34878D82A}">
                          <a16:rowId xmlns:a16="http://schemas.microsoft.com/office/drawing/2014/main" val="1433344279"/>
                        </a:ext>
                      </a:extLst>
                    </a:tr>
                    <a:tr h="370840">
                      <a:tc>
                        <a:txBody>
                          <a:bodyPr/>
                          <a:lstStyle/>
                          <a:p>
                            <a:pPr algn="ctr"/>
                            <a:r>
                              <a:rPr kumimoji="1" lang="en-US" altLang="ja-JP" dirty="0" smtClean="0"/>
                              <a:t>B</a:t>
                            </a:r>
                            <a:endParaRPr kumimoji="1" lang="ja-JP" altLang="en-US" dirty="0"/>
                          </a:p>
                        </a:txBody>
                        <a:tcPr/>
                      </a:tc>
                      <a:tc>
                        <a:txBody>
                          <a:bodyPr/>
                          <a:lstStyle/>
                          <a:p>
                            <a:r>
                              <a:rPr kumimoji="1" lang="en-US" altLang="ja-JP" dirty="0" smtClean="0"/>
                              <a:t>102</a:t>
                            </a:r>
                            <a:endParaRPr kumimoji="1" lang="ja-JP" altLang="en-US" dirty="0"/>
                          </a:p>
                        </a:txBody>
                        <a:tcPr/>
                      </a:tc>
                      <a:extLst>
                        <a:ext uri="{0D108BD9-81ED-4DB2-BD59-A6C34878D82A}">
                          <a16:rowId xmlns:a16="http://schemas.microsoft.com/office/drawing/2014/main" val="3095470780"/>
                        </a:ext>
                      </a:extLst>
                    </a:tr>
                    <a:tr h="370840">
                      <a:tc>
                        <a:txBody>
                          <a:bodyPr/>
                          <a:lstStyle/>
                          <a:p>
                            <a:pPr algn="ctr"/>
                            <a:r>
                              <a:rPr kumimoji="1" lang="en-US" altLang="ja-JP" dirty="0" smtClean="0"/>
                              <a:t>A</a:t>
                            </a:r>
                          </a:p>
                        </a:txBody>
                        <a:tcPr/>
                      </a:tc>
                      <a:tc>
                        <a:txBody>
                          <a:bodyPr/>
                          <a:lstStyle/>
                          <a:p>
                            <a:r>
                              <a:rPr kumimoji="1" lang="en-US" altLang="ja-JP" dirty="0" smtClean="0"/>
                              <a:t>103</a:t>
                            </a:r>
                          </a:p>
                        </a:txBody>
                        <a:tcPr>
                          <a:solidFill>
                            <a:schemeClr val="accent2"/>
                          </a:solidFill>
                        </a:tcPr>
                      </a:tc>
                      <a:extLst>
                        <a:ext uri="{0D108BD9-81ED-4DB2-BD59-A6C34878D82A}">
                          <a16:rowId xmlns:a16="http://schemas.microsoft.com/office/drawing/2014/main" val="581720933"/>
                        </a:ext>
                      </a:extLst>
                    </a:tr>
                    <a:tr h="370840">
                      <a:tc>
                        <a:txBody>
                          <a:bodyPr/>
                          <a:lstStyle/>
                          <a:p>
                            <a:pPr algn="ctr"/>
                            <a:r>
                              <a:rPr kumimoji="1" lang="en-US" altLang="ja-JP" dirty="0" smtClean="0"/>
                              <a:t>E</a:t>
                            </a:r>
                            <a:endParaRPr kumimoji="1" lang="ja-JP" altLang="en-US" dirty="0"/>
                          </a:p>
                        </a:txBody>
                        <a:tcPr/>
                      </a:tc>
                      <a:tc>
                        <a:txBody>
                          <a:bodyPr/>
                          <a:lstStyle/>
                          <a:p>
                            <a:r>
                              <a:rPr kumimoji="1" lang="en-US" altLang="ja-JP" dirty="0" smtClean="0"/>
                              <a:t>105</a:t>
                            </a:r>
                            <a:endParaRPr kumimoji="1" lang="ja-JP" altLang="en-US" dirty="0"/>
                          </a:p>
                        </a:txBody>
                        <a:tcPr/>
                      </a:tc>
                      <a:extLst>
                        <a:ext uri="{0D108BD9-81ED-4DB2-BD59-A6C34878D82A}">
                          <a16:rowId xmlns:a16="http://schemas.microsoft.com/office/drawing/2014/main" val="1595326541"/>
                        </a:ext>
                      </a:extLst>
                    </a:tr>
                    <a:tr h="370840">
                      <a:tc>
                        <a:txBody>
                          <a:bodyPr/>
                          <a:lstStyle/>
                          <a:p>
                            <a:pPr algn="ctr"/>
                            <a:r>
                              <a:rPr kumimoji="1" lang="en-US" altLang="ja-JP" dirty="0" smtClean="0"/>
                              <a:t>G</a:t>
                            </a:r>
                            <a:endParaRPr kumimoji="1" lang="ja-JP" altLang="en-US" dirty="0"/>
                          </a:p>
                        </a:txBody>
                        <a:tcPr/>
                      </a:tc>
                      <a:tc>
                        <a:txBody>
                          <a:bodyPr/>
                          <a:lstStyle/>
                          <a:p>
                            <a:r>
                              <a:rPr kumimoji="1" lang="en-US" altLang="ja-JP" dirty="0" smtClean="0"/>
                              <a:t>105</a:t>
                            </a:r>
                            <a:endParaRPr kumimoji="1" lang="ja-JP" altLang="en-US" dirty="0"/>
                          </a:p>
                        </a:txBody>
                        <a:tcPr/>
                      </a:tc>
                      <a:extLst>
                        <a:ext uri="{0D108BD9-81ED-4DB2-BD59-A6C34878D82A}">
                          <a16:rowId xmlns:a16="http://schemas.microsoft.com/office/drawing/2014/main" val="3351406486"/>
                        </a:ext>
                      </a:extLst>
                    </a:tr>
                    <a:tr h="370840">
                      <a:tc>
                        <a:txBody>
                          <a:bodyPr/>
                          <a:lstStyle/>
                          <a:p>
                            <a:pPr algn="ctr"/>
                            <a:r>
                              <a:rPr kumimoji="1" lang="en-US" altLang="ja-JP" dirty="0" smtClean="0"/>
                              <a:t>D</a:t>
                            </a:r>
                            <a:endParaRPr kumimoji="1" lang="ja-JP" altLang="en-US" dirty="0"/>
                          </a:p>
                        </a:txBody>
                        <a:tcPr/>
                      </a:tc>
                      <a:tc>
                        <a:txBody>
                          <a:bodyPr/>
                          <a:lstStyle/>
                          <a:p>
                            <a:r>
                              <a:rPr kumimoji="1" lang="en-US" altLang="ja-JP" dirty="0" smtClean="0"/>
                              <a:t>108</a:t>
                            </a:r>
                            <a:endParaRPr kumimoji="1" lang="ja-JP" altLang="en-US" dirty="0"/>
                          </a:p>
                        </a:txBody>
                        <a:tcPr/>
                      </a:tc>
                      <a:extLst>
                        <a:ext uri="{0D108BD9-81ED-4DB2-BD59-A6C34878D82A}">
                          <a16:rowId xmlns:a16="http://schemas.microsoft.com/office/drawing/2014/main" val="3018231038"/>
                        </a:ext>
                      </a:extLst>
                    </a:tr>
                    <a:tr h="370840">
                      <a:tc>
                        <a:txBody>
                          <a:bodyPr/>
                          <a:lstStyle/>
                          <a:p>
                            <a:pPr algn="ctr"/>
                            <a:r>
                              <a:rPr kumimoji="1" lang="en-US" altLang="ja-JP" dirty="0" smtClean="0"/>
                              <a:t>F</a:t>
                            </a:r>
                            <a:endParaRPr kumimoji="1" lang="ja-JP" altLang="en-US" dirty="0"/>
                          </a:p>
                        </a:txBody>
                        <a:tcPr/>
                      </a:tc>
                      <a:tc>
                        <a:txBody>
                          <a:bodyPr/>
                          <a:lstStyle/>
                          <a:p>
                            <a:r>
                              <a:rPr kumimoji="1" lang="en-US" altLang="ja-JP" dirty="0" smtClean="0"/>
                              <a:t>110</a:t>
                            </a:r>
                          </a:p>
                        </a:txBody>
                        <a:tcPr/>
                      </a:tc>
                      <a:extLst>
                        <a:ext uri="{0D108BD9-81ED-4DB2-BD59-A6C34878D82A}">
                          <a16:rowId xmlns:a16="http://schemas.microsoft.com/office/drawing/2014/main" val="2311059286"/>
                        </a:ext>
                      </a:extLst>
                    </a:tr>
                  </a:tbl>
                </a:graphicData>
              </a:graphic>
            </p:graphicFrame>
            <p:sp>
              <p:nvSpPr>
                <p:cNvPr id="10" name="コンテンツ プレースホルダー 2"/>
                <p:cNvSpPr txBox="1">
                  <a:spLocks/>
                </p:cNvSpPr>
                <p:nvPr/>
              </p:nvSpPr>
              <p:spPr>
                <a:xfrm>
                  <a:off x="7346278" y="3928243"/>
                  <a:ext cx="1752600" cy="37764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smtClean="0"/>
                    <a:t>→中央値</a:t>
                  </a:r>
                  <a:endParaRPr lang="ja-JP" altLang="en-US" sz="2000" b="1" dirty="0"/>
                </a:p>
              </p:txBody>
            </p:sp>
          </p:grpSp>
          <p:grpSp>
            <p:nvGrpSpPr>
              <p:cNvPr id="6" name="グループ化 5"/>
              <p:cNvGrpSpPr/>
              <p:nvPr/>
            </p:nvGrpSpPr>
            <p:grpSpPr>
              <a:xfrm>
                <a:off x="4710361" y="2370606"/>
                <a:ext cx="1752600" cy="1529454"/>
                <a:chOff x="4710361" y="2370606"/>
                <a:chExt cx="1752600" cy="1529454"/>
              </a:xfrm>
            </p:grpSpPr>
            <p:sp>
              <p:nvSpPr>
                <p:cNvPr id="7" name="右矢印 6"/>
                <p:cNvSpPr/>
                <p:nvPr/>
              </p:nvSpPr>
              <p:spPr>
                <a:xfrm>
                  <a:off x="5236242" y="2897429"/>
                  <a:ext cx="737937" cy="1002631"/>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4710361" y="2370606"/>
                  <a:ext cx="1752600" cy="58986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600" dirty="0" smtClean="0"/>
                    <a:t>価格順に</a:t>
                  </a:r>
                  <a:endParaRPr lang="en-US" altLang="ja-JP" sz="1600" dirty="0" smtClean="0"/>
                </a:p>
                <a:p>
                  <a:pPr marL="0" indent="0" algn="ctr">
                    <a:buFont typeface="Arial" panose="020B0604020202020204" pitchFamily="34" charset="0"/>
                    <a:buNone/>
                  </a:pPr>
                  <a:r>
                    <a:rPr lang="ja-JP" altLang="en-US" sz="1600" dirty="0" smtClean="0"/>
                    <a:t>並び替え</a:t>
                  </a:r>
                  <a:endParaRPr lang="ja-JP" altLang="en-US" sz="1600" dirty="0"/>
                </a:p>
              </p:txBody>
            </p:sp>
          </p:grpSp>
        </p:grpSp>
        <p:sp>
          <p:nvSpPr>
            <p:cNvPr id="12" name="コンテンツ プレースホルダー 2"/>
            <p:cNvSpPr txBox="1">
              <a:spLocks/>
            </p:cNvSpPr>
            <p:nvPr/>
          </p:nvSpPr>
          <p:spPr>
            <a:xfrm>
              <a:off x="7746836" y="4050632"/>
              <a:ext cx="1299909" cy="9705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50000"/>
                </a:lnSpc>
                <a:buFont typeface="Arial" panose="020B0604020202020204" pitchFamily="34" charset="0"/>
                <a:buNone/>
              </a:pPr>
              <a:r>
                <a:rPr lang="ja-JP" altLang="en-US" sz="2000" b="1" dirty="0" smtClean="0"/>
                <a:t>↘</a:t>
              </a:r>
              <a:endParaRPr lang="en-US" altLang="ja-JP" sz="2000" b="1" dirty="0" smtClean="0"/>
            </a:p>
            <a:p>
              <a:pPr marL="0" indent="0">
                <a:lnSpc>
                  <a:spcPct val="50000"/>
                </a:lnSpc>
                <a:buFont typeface="Arial" panose="020B0604020202020204" pitchFamily="34" charset="0"/>
                <a:buNone/>
              </a:pPr>
              <a:r>
                <a:rPr lang="ja-JP" altLang="en-US" sz="2000" b="1" dirty="0" smtClean="0"/>
                <a:t>   最頻値</a:t>
              </a:r>
              <a:endParaRPr lang="en-US" altLang="ja-JP" sz="2000" b="1" dirty="0" smtClean="0"/>
            </a:p>
            <a:p>
              <a:pPr marL="0" indent="0">
                <a:lnSpc>
                  <a:spcPct val="50000"/>
                </a:lnSpc>
                <a:buFont typeface="Arial" panose="020B0604020202020204" pitchFamily="34" charset="0"/>
                <a:buNone/>
              </a:pPr>
              <a:r>
                <a:rPr lang="ja-JP" altLang="en-US" sz="2000" b="1" dirty="0" smtClean="0"/>
                <a:t>↗</a:t>
              </a:r>
              <a:endParaRPr lang="ja-JP" altLang="en-US" sz="2000" b="1" dirty="0"/>
            </a:p>
          </p:txBody>
        </p:sp>
      </p:grpSp>
    </p:spTree>
    <p:extLst>
      <p:ext uri="{BB962C8B-B14F-4D97-AF65-F5344CB8AC3E}">
        <p14:creationId xmlns:p14="http://schemas.microsoft.com/office/powerpoint/2010/main" val="286893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データの</a:t>
            </a:r>
            <a:r>
              <a:rPr lang="ja-JP" altLang="en-US" dirty="0" smtClean="0"/>
              <a:t>種類</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1628482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b="1" dirty="0" smtClean="0"/>
              <a:t>量的変数</a:t>
            </a:r>
            <a:endParaRPr kumimoji="1" lang="ja-JP" altLang="en-US" b="1"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数値化できる値のこと。</a:t>
            </a:r>
            <a:endParaRPr lang="en-US" altLang="ja-JP" dirty="0" smtClean="0"/>
          </a:p>
          <a:p>
            <a:r>
              <a:rPr lang="ja-JP" altLang="en-US" sz="2400" dirty="0" smtClean="0"/>
              <a:t>比率尺度　原点に意味、単位は任意（百万円単位の売上など）</a:t>
            </a:r>
            <a:endParaRPr lang="en-US" altLang="ja-JP" sz="2400" dirty="0" smtClean="0"/>
          </a:p>
          <a:p>
            <a:r>
              <a:rPr lang="ja-JP" altLang="en-US" sz="2400" dirty="0" smtClean="0"/>
              <a:t>間隔尺度　原点・単位とも任意（偏差値など）</a:t>
            </a:r>
            <a:endParaRPr lang="en-US" altLang="ja-JP" sz="2400" dirty="0"/>
          </a:p>
          <a:p>
            <a:endParaRPr lang="en-US" altLang="ja-JP" dirty="0"/>
          </a:p>
          <a:p>
            <a:pPr marL="0" indent="0">
              <a:buNone/>
            </a:pPr>
            <a:r>
              <a:rPr lang="en-US" altLang="ja-JP" sz="2000" dirty="0" smtClean="0"/>
              <a:t>Python</a:t>
            </a:r>
            <a:r>
              <a:rPr lang="ja-JP" altLang="en-US" sz="2000" dirty="0" smtClean="0"/>
              <a:t>の主要な型でいうと・・・</a:t>
            </a:r>
            <a:endParaRPr lang="en-US" altLang="ja-JP" sz="2000" dirty="0"/>
          </a:p>
          <a:p>
            <a:r>
              <a:rPr lang="en-US" altLang="ja-JP" sz="2000" dirty="0" err="1"/>
              <a:t>int</a:t>
            </a:r>
            <a:r>
              <a:rPr lang="ja-JP" altLang="en-US" sz="2000" dirty="0" smtClean="0"/>
              <a:t>型（整数値）</a:t>
            </a:r>
            <a:endParaRPr lang="ja-JP" altLang="en-US" sz="2000" dirty="0"/>
          </a:p>
          <a:p>
            <a:r>
              <a:rPr lang="en-US" altLang="ja-JP" sz="2000" dirty="0"/>
              <a:t>float</a:t>
            </a:r>
            <a:r>
              <a:rPr lang="ja-JP" altLang="en-US" sz="2000" dirty="0" smtClean="0"/>
              <a:t>型（小</a:t>
            </a:r>
            <a:r>
              <a:rPr lang="ja-JP" altLang="en-US" sz="2000" dirty="0"/>
              <a:t>数点を含む</a:t>
            </a:r>
            <a:r>
              <a:rPr lang="ja-JP" altLang="en-US" sz="2000" dirty="0" smtClean="0"/>
              <a:t>実数値）</a:t>
            </a:r>
            <a:endParaRPr lang="en-US" altLang="ja-JP" sz="2000" dirty="0" smtClean="0"/>
          </a:p>
          <a:p>
            <a:r>
              <a:rPr lang="en-US" altLang="ja-JP" sz="2000" dirty="0" err="1"/>
              <a:t>datetime</a:t>
            </a:r>
            <a:r>
              <a:rPr lang="ja-JP" altLang="en-US" sz="2000" dirty="0" smtClean="0"/>
              <a:t>型（日付や時間の値）</a:t>
            </a:r>
            <a:endParaRPr lang="en-US" altLang="ja-JP" sz="2000" dirty="0" smtClean="0"/>
          </a:p>
          <a:p>
            <a:pPr lvl="1"/>
            <a:endParaRPr lang="en-US" altLang="ja-JP" sz="2000" dirty="0" smtClean="0"/>
          </a:p>
        </p:txBody>
      </p:sp>
      <p:sp>
        <p:nvSpPr>
          <p:cNvPr id="4" name="正方形/長方形 3"/>
          <p:cNvSpPr/>
          <p:nvPr/>
        </p:nvSpPr>
        <p:spPr>
          <a:xfrm>
            <a:off x="838200" y="1690688"/>
            <a:ext cx="10230853" cy="171825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角丸四角形 4"/>
          <p:cNvSpPr/>
          <p:nvPr/>
        </p:nvSpPr>
        <p:spPr>
          <a:xfrm>
            <a:off x="7676147" y="3699794"/>
            <a:ext cx="3392905" cy="20694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kumimoji="1" lang="ja-JP" altLang="en-US" sz="2000" b="1" dirty="0" smtClean="0"/>
              <a:t>量的変数の例</a:t>
            </a:r>
            <a:endParaRPr kumimoji="1" lang="en-US" altLang="ja-JP" sz="2000" b="1" dirty="0" smtClean="0"/>
          </a:p>
          <a:p>
            <a:endParaRPr lang="en-US" altLang="ja-JP" sz="2000" b="1" dirty="0"/>
          </a:p>
          <a:p>
            <a:r>
              <a:rPr kumimoji="1" lang="ja-JP" altLang="en-US" sz="2000" b="1" dirty="0" smtClean="0"/>
              <a:t>・気温（</a:t>
            </a:r>
            <a:r>
              <a:rPr kumimoji="1" lang="en-US" altLang="ja-JP" sz="2000" b="1" dirty="0" smtClean="0"/>
              <a:t>10</a:t>
            </a:r>
            <a:r>
              <a:rPr kumimoji="1" lang="ja-JP" altLang="en-US" sz="2000" b="1" dirty="0" smtClean="0"/>
              <a:t>℃、</a:t>
            </a:r>
            <a:r>
              <a:rPr kumimoji="1" lang="en-US" altLang="ja-JP" sz="2000" b="1" dirty="0" smtClean="0"/>
              <a:t>25</a:t>
            </a:r>
            <a:r>
              <a:rPr kumimoji="1" lang="ja-JP" altLang="en-US" sz="2000" b="1" dirty="0" smtClean="0"/>
              <a:t>℃）</a:t>
            </a:r>
            <a:endParaRPr kumimoji="1" lang="en-US" altLang="ja-JP" sz="2000" b="1" dirty="0" smtClean="0"/>
          </a:p>
          <a:p>
            <a:r>
              <a:rPr lang="ja-JP" altLang="en-US" sz="2000" b="1" dirty="0" smtClean="0"/>
              <a:t>・湿度（</a:t>
            </a:r>
            <a:r>
              <a:rPr lang="en-US" altLang="ja-JP" sz="2000" b="1" dirty="0" smtClean="0"/>
              <a:t>30</a:t>
            </a:r>
            <a:r>
              <a:rPr lang="ja-JP" altLang="en-US" sz="2000" b="1" dirty="0" smtClean="0"/>
              <a:t>％、</a:t>
            </a:r>
            <a:r>
              <a:rPr lang="en-US" altLang="ja-JP" sz="2000" b="1" dirty="0" smtClean="0"/>
              <a:t>50</a:t>
            </a:r>
            <a:r>
              <a:rPr lang="ja-JP" altLang="en-US" sz="2000" b="1" dirty="0" smtClean="0"/>
              <a:t>％）</a:t>
            </a:r>
            <a:endParaRPr lang="en-US" altLang="ja-JP" sz="2000" b="1" dirty="0" smtClean="0"/>
          </a:p>
          <a:p>
            <a:r>
              <a:rPr kumimoji="1" lang="ja-JP" altLang="en-US" sz="2000" b="1" dirty="0" smtClean="0"/>
              <a:t>・値段（</a:t>
            </a:r>
            <a:r>
              <a:rPr kumimoji="1" lang="en-US" altLang="ja-JP" sz="2000" b="1" dirty="0" smtClean="0"/>
              <a:t>110</a:t>
            </a:r>
            <a:r>
              <a:rPr kumimoji="1" lang="ja-JP" altLang="en-US" sz="2000" b="1" dirty="0" smtClean="0"/>
              <a:t>円、</a:t>
            </a:r>
            <a:r>
              <a:rPr kumimoji="1" lang="en-US" altLang="ja-JP" sz="2000" b="1" dirty="0" smtClean="0"/>
              <a:t>500</a:t>
            </a:r>
            <a:r>
              <a:rPr kumimoji="1" lang="ja-JP" altLang="en-US" sz="2000" b="1" dirty="0" smtClean="0"/>
              <a:t>円）</a:t>
            </a:r>
            <a:endParaRPr kumimoji="1" lang="ja-JP" altLang="en-US" sz="2000" b="1" dirty="0"/>
          </a:p>
        </p:txBody>
      </p:sp>
    </p:spTree>
    <p:extLst>
      <p:ext uri="{BB962C8B-B14F-4D97-AF65-F5344CB8AC3E}">
        <p14:creationId xmlns:p14="http://schemas.microsoft.com/office/powerpoint/2010/main" val="322625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質的</a:t>
            </a:r>
            <a:r>
              <a:rPr lang="ja-JP" altLang="en-US" b="1" dirty="0"/>
              <a:t>変数</a:t>
            </a:r>
            <a:endParaRPr kumimoji="1" lang="ja-JP" altLang="en-US" b="1"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数値化</a:t>
            </a:r>
            <a:r>
              <a:rPr lang="ja-JP" altLang="en-US" dirty="0"/>
              <a:t>できない</a:t>
            </a:r>
            <a:r>
              <a:rPr lang="ja-JP" altLang="en-US" dirty="0" smtClean="0"/>
              <a:t>値のこと。</a:t>
            </a:r>
            <a:endParaRPr lang="en-US" altLang="ja-JP" dirty="0"/>
          </a:p>
          <a:p>
            <a:r>
              <a:rPr lang="ja-JP" altLang="en-US" sz="2400" dirty="0"/>
              <a:t>順序尺度　値のあいだに順序がある（アンケートの評価など）</a:t>
            </a:r>
            <a:endParaRPr lang="en-US" altLang="ja-JP" sz="2400" dirty="0"/>
          </a:p>
          <a:p>
            <a:r>
              <a:rPr lang="ja-JP" altLang="en-US" sz="2400" dirty="0"/>
              <a:t>名義尺度　値は、他の値との区別があるだけ（天気、性別など）</a:t>
            </a:r>
            <a:endParaRPr lang="en-US" altLang="ja-JP" sz="2400" dirty="0"/>
          </a:p>
          <a:p>
            <a:pPr marL="0" indent="0">
              <a:buNone/>
            </a:pPr>
            <a:endParaRPr lang="en-US" altLang="ja-JP" dirty="0" smtClean="0"/>
          </a:p>
          <a:p>
            <a:pPr marL="0" indent="0">
              <a:buNone/>
            </a:pPr>
            <a:r>
              <a:rPr lang="en-US" altLang="ja-JP" sz="2000" dirty="0"/>
              <a:t>Python</a:t>
            </a:r>
            <a:r>
              <a:rPr lang="ja-JP" altLang="en-US" sz="2000" dirty="0" smtClean="0"/>
              <a:t>の主要な</a:t>
            </a:r>
            <a:r>
              <a:rPr lang="ja-JP" altLang="en-US" sz="2000" dirty="0"/>
              <a:t>型でいうと・・</a:t>
            </a:r>
            <a:r>
              <a:rPr lang="ja-JP" altLang="en-US" sz="2000" dirty="0" smtClean="0"/>
              <a:t>・</a:t>
            </a:r>
            <a:endParaRPr lang="en-US" altLang="ja-JP" sz="2000" dirty="0" smtClean="0"/>
          </a:p>
          <a:p>
            <a:r>
              <a:rPr lang="en-US" altLang="ja-JP" sz="2000" dirty="0" smtClean="0"/>
              <a:t>bool</a:t>
            </a:r>
            <a:r>
              <a:rPr lang="ja-JP" altLang="en-US" sz="2000" dirty="0" smtClean="0"/>
              <a:t>型</a:t>
            </a:r>
            <a:r>
              <a:rPr lang="ja-JP" altLang="en-US" sz="2000" dirty="0"/>
              <a:t>（</a:t>
            </a:r>
            <a:r>
              <a:rPr lang="en-US" altLang="ja-JP" sz="2000" dirty="0" smtClean="0"/>
              <a:t>True</a:t>
            </a:r>
            <a:r>
              <a:rPr lang="ja-JP" altLang="en-US" sz="2000" dirty="0" smtClean="0"/>
              <a:t>か</a:t>
            </a:r>
            <a:r>
              <a:rPr lang="en-US" altLang="ja-JP" sz="2000" dirty="0" smtClean="0"/>
              <a:t>False</a:t>
            </a:r>
            <a:r>
              <a:rPr lang="ja-JP" altLang="en-US" sz="2000" dirty="0" smtClean="0"/>
              <a:t>かの</a:t>
            </a:r>
            <a:r>
              <a:rPr lang="ja-JP" altLang="en-US" sz="2000" dirty="0"/>
              <a:t>真</a:t>
            </a:r>
            <a:r>
              <a:rPr lang="ja-JP" altLang="en-US" sz="2000" dirty="0" smtClean="0"/>
              <a:t>偽値）</a:t>
            </a:r>
            <a:endParaRPr lang="ja-JP" altLang="en-US" sz="2000" dirty="0"/>
          </a:p>
          <a:p>
            <a:r>
              <a:rPr lang="en-US" altLang="ja-JP" sz="2000" dirty="0" err="1" smtClean="0"/>
              <a:t>str</a:t>
            </a:r>
            <a:r>
              <a:rPr lang="ja-JP" altLang="en-US" sz="2000" dirty="0" smtClean="0"/>
              <a:t>型（文章</a:t>
            </a:r>
            <a:r>
              <a:rPr lang="ja-JP" altLang="en-US" sz="2000" dirty="0"/>
              <a:t>・テキストを形成する</a:t>
            </a:r>
            <a:r>
              <a:rPr lang="ja-JP" altLang="en-US" sz="2000" dirty="0" smtClean="0"/>
              <a:t>文字列値）</a:t>
            </a:r>
            <a:endParaRPr lang="en-US" altLang="ja-JP" sz="2000" dirty="0" smtClean="0"/>
          </a:p>
          <a:p>
            <a:r>
              <a:rPr lang="en-US" altLang="ja-JP" sz="2000" dirty="0" err="1"/>
              <a:t>int</a:t>
            </a:r>
            <a:r>
              <a:rPr lang="ja-JP" altLang="en-US" sz="2000" dirty="0"/>
              <a:t>型</a:t>
            </a:r>
            <a:r>
              <a:rPr lang="ja-JP" altLang="en-US" sz="2000" dirty="0" smtClean="0"/>
              <a:t>（文字と</a:t>
            </a:r>
            <a:r>
              <a:rPr lang="ja-JP" altLang="en-US" sz="2000" dirty="0"/>
              <a:t>して扱う場合</a:t>
            </a:r>
            <a:r>
              <a:rPr lang="ja-JP" altLang="en-US" sz="2000" dirty="0" smtClean="0"/>
              <a:t>）</a:t>
            </a:r>
            <a:endParaRPr lang="ja-JP" altLang="en-US" sz="2000" dirty="0"/>
          </a:p>
          <a:p>
            <a:r>
              <a:rPr lang="en-US" altLang="ja-JP" sz="2000" dirty="0"/>
              <a:t>float</a:t>
            </a:r>
            <a:r>
              <a:rPr lang="ja-JP" altLang="en-US" sz="2000" dirty="0"/>
              <a:t>型</a:t>
            </a:r>
            <a:r>
              <a:rPr lang="ja-JP" altLang="en-US" sz="2000" dirty="0" smtClean="0"/>
              <a:t>（文字として扱う場合）</a:t>
            </a:r>
            <a:endParaRPr lang="en-US" altLang="ja-JP" sz="2000" dirty="0"/>
          </a:p>
          <a:p>
            <a:endParaRPr lang="en-US" altLang="ja-JP" dirty="0" smtClean="0"/>
          </a:p>
          <a:p>
            <a:pPr marL="0" indent="0">
              <a:buNone/>
            </a:pPr>
            <a:endParaRPr kumimoji="1" lang="en-US" altLang="ja-JP" dirty="0"/>
          </a:p>
        </p:txBody>
      </p:sp>
      <p:sp>
        <p:nvSpPr>
          <p:cNvPr id="4" name="正方形/長方形 3"/>
          <p:cNvSpPr/>
          <p:nvPr/>
        </p:nvSpPr>
        <p:spPr>
          <a:xfrm>
            <a:off x="838200" y="1690688"/>
            <a:ext cx="10126579" cy="1718259"/>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 name="角丸四角形 4"/>
          <p:cNvSpPr/>
          <p:nvPr/>
        </p:nvSpPr>
        <p:spPr>
          <a:xfrm>
            <a:off x="7371347" y="3699794"/>
            <a:ext cx="3593432" cy="206943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ja-JP" altLang="en-US" sz="2000" b="1" dirty="0" smtClean="0"/>
              <a:t>質的</a:t>
            </a:r>
            <a:r>
              <a:rPr kumimoji="1" lang="ja-JP" altLang="en-US" sz="2000" b="1" dirty="0" smtClean="0"/>
              <a:t>変数の例</a:t>
            </a:r>
            <a:endParaRPr kumimoji="1" lang="en-US" altLang="ja-JP" sz="2000" b="1" dirty="0" smtClean="0"/>
          </a:p>
          <a:p>
            <a:endParaRPr lang="en-US" altLang="ja-JP" sz="2000" b="1" dirty="0"/>
          </a:p>
          <a:p>
            <a:r>
              <a:rPr kumimoji="1" lang="ja-JP" altLang="en-US" sz="2000" b="1" dirty="0" smtClean="0"/>
              <a:t>・天気（晴れ、曇り）</a:t>
            </a:r>
            <a:endParaRPr kumimoji="1" lang="en-US" altLang="ja-JP" sz="2000" b="1" dirty="0" smtClean="0"/>
          </a:p>
          <a:p>
            <a:r>
              <a:rPr lang="ja-JP" altLang="en-US" sz="2000" b="1" dirty="0" smtClean="0"/>
              <a:t>・背番号（</a:t>
            </a:r>
            <a:r>
              <a:rPr lang="en-US" altLang="ja-JP" sz="2000" b="1" dirty="0" smtClean="0"/>
              <a:t>44</a:t>
            </a:r>
            <a:r>
              <a:rPr lang="ja-JP" altLang="en-US" sz="2000" b="1" dirty="0" smtClean="0"/>
              <a:t>番、</a:t>
            </a:r>
            <a:r>
              <a:rPr lang="en-US" altLang="ja-JP" sz="2000" b="1" dirty="0" smtClean="0"/>
              <a:t>100</a:t>
            </a:r>
            <a:r>
              <a:rPr lang="ja-JP" altLang="en-US" sz="2000" b="1" dirty="0" smtClean="0"/>
              <a:t>番）</a:t>
            </a:r>
            <a:endParaRPr lang="en-US" altLang="ja-JP" sz="2000" b="1" dirty="0" smtClean="0"/>
          </a:p>
          <a:p>
            <a:r>
              <a:rPr kumimoji="1" lang="ja-JP" altLang="en-US" sz="2000" b="1" dirty="0" smtClean="0"/>
              <a:t>・好物（寿司、ステーキ）</a:t>
            </a:r>
            <a:endParaRPr kumimoji="1" lang="ja-JP" altLang="en-US" sz="2000" b="1" dirty="0"/>
          </a:p>
        </p:txBody>
      </p:sp>
    </p:spTree>
    <p:extLst>
      <p:ext uri="{BB962C8B-B14F-4D97-AF65-F5344CB8AC3E}">
        <p14:creationId xmlns:p14="http://schemas.microsoft.com/office/powerpoint/2010/main" val="703973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3713</TotalTime>
  <Words>3365</Words>
  <Application>Microsoft Office PowerPoint</Application>
  <PresentationFormat>ワイド画面</PresentationFormat>
  <Paragraphs>711</Paragraphs>
  <Slides>40</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40</vt:i4>
      </vt:variant>
    </vt:vector>
  </HeadingPairs>
  <TitlesOfParts>
    <vt:vector size="48" baseType="lpstr">
      <vt:lpstr>HGｺﾞｼｯｸM</vt:lpstr>
      <vt:lpstr>游ゴシック</vt:lpstr>
      <vt:lpstr>游ゴシック Light</vt:lpstr>
      <vt:lpstr>Arial</vt:lpstr>
      <vt:lpstr>Cambria Math</vt:lpstr>
      <vt:lpstr>Wingdings</vt:lpstr>
      <vt:lpstr>Office テーマ</vt:lpstr>
      <vt:lpstr>ワークシート</vt:lpstr>
      <vt:lpstr>予測に必要な 統計の基礎知識</vt:lpstr>
      <vt:lpstr>目次</vt:lpstr>
      <vt:lpstr>統計を学ぶ意義、目標（ゴール）について</vt:lpstr>
      <vt:lpstr>データの代表値</vt:lpstr>
      <vt:lpstr>平均値・外れ値</vt:lpstr>
      <vt:lpstr>最頻値・中央値</vt:lpstr>
      <vt:lpstr>データの種類</vt:lpstr>
      <vt:lpstr>量的変数</vt:lpstr>
      <vt:lpstr>質的変数</vt:lpstr>
      <vt:lpstr>テキスト：量的変数と質的変数</vt:lpstr>
      <vt:lpstr>解答：量的変数と質的変数</vt:lpstr>
      <vt:lpstr>“数字”と“数値”の違いについて</vt:lpstr>
      <vt:lpstr>解答：量的変数と質的変数</vt:lpstr>
      <vt:lpstr>グラフの種類</vt:lpstr>
      <vt:lpstr>棒グラフ</vt:lpstr>
      <vt:lpstr>折れ線グラフ</vt:lpstr>
      <vt:lpstr>データの集計・散らばり</vt:lpstr>
      <vt:lpstr>単純集計</vt:lpstr>
      <vt:lpstr>クロス集計</vt:lpstr>
      <vt:lpstr>度数分布表</vt:lpstr>
      <vt:lpstr>度数分布表の作り方</vt:lpstr>
      <vt:lpstr>ヒストグラム</vt:lpstr>
      <vt:lpstr>ヒストグラムと他のグラフとの違い</vt:lpstr>
      <vt:lpstr>ヒストグラムの階級分けについて</vt:lpstr>
      <vt:lpstr>相関関係</vt:lpstr>
      <vt:lpstr>相関関係</vt:lpstr>
      <vt:lpstr>散布図</vt:lpstr>
      <vt:lpstr>正の相関・相関なし・負の相関</vt:lpstr>
      <vt:lpstr>因果関係</vt:lpstr>
      <vt:lpstr>疑似相関</vt:lpstr>
      <vt:lpstr>混同行列</vt:lpstr>
      <vt:lpstr>混同行列</vt:lpstr>
      <vt:lpstr>評価指標</vt:lpstr>
      <vt:lpstr>正解率</vt:lpstr>
      <vt:lpstr>再現率</vt:lpstr>
      <vt:lpstr>適合率</vt:lpstr>
      <vt:lpstr>F値</vt:lpstr>
      <vt:lpstr>評価指標のメリット・デメリット</vt:lpstr>
      <vt:lpstr>参考文献</vt:lpstr>
      <vt:lpstr>以上で「予測に必要な統計の基礎知識」の説明は終わりです。</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統計3級レベルの基礎知識</dc:title>
  <dc:creator>伊藤　未栽紀</dc:creator>
  <cp:lastModifiedBy>伊藤　未栽紀</cp:lastModifiedBy>
  <cp:revision>155</cp:revision>
  <dcterms:created xsi:type="dcterms:W3CDTF">2021-11-16T02:53:50Z</dcterms:created>
  <dcterms:modified xsi:type="dcterms:W3CDTF">2022-02-04T07:22:08Z</dcterms:modified>
</cp:coreProperties>
</file>