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4" r:id="rId9"/>
    <p:sldId id="265" r:id="rId10"/>
    <p:sldId id="267"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CE141A-AC70-4DD9-BBEF-48DF2C4C7EF9}" type="datetimeFigureOut">
              <a:rPr lang="en-US" smtClean="0"/>
              <a:pPr/>
              <a:t>5/4/2009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89C3D5F-315B-460E-A66A-09DFF53E9A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E141A-AC70-4DD9-BBEF-48DF2C4C7EF9}" type="datetimeFigureOut">
              <a:rPr lang="en-US" smtClean="0"/>
              <a:pPr/>
              <a:t>5/4/2009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C3D5F-315B-460E-A66A-09DFF53E9A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E141A-AC70-4DD9-BBEF-48DF2C4C7EF9}" type="datetimeFigureOut">
              <a:rPr lang="en-US" smtClean="0"/>
              <a:pPr/>
              <a:t>5/4/2009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C3D5F-315B-460E-A66A-09DFF53E9A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E141A-AC70-4DD9-BBEF-48DF2C4C7EF9}" type="datetimeFigureOut">
              <a:rPr lang="en-US" smtClean="0"/>
              <a:pPr/>
              <a:t>5/4/2009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C3D5F-315B-460E-A66A-09DFF53E9A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CE141A-AC70-4DD9-BBEF-48DF2C4C7EF9}" type="datetimeFigureOut">
              <a:rPr lang="en-US" smtClean="0"/>
              <a:pPr/>
              <a:t>5/4/2009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C3D5F-315B-460E-A66A-09DFF53E9A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E141A-AC70-4DD9-BBEF-48DF2C4C7EF9}" type="datetimeFigureOut">
              <a:rPr lang="en-US" smtClean="0"/>
              <a:pPr/>
              <a:t>5/4/2009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C3D5F-315B-460E-A66A-09DFF53E9A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CE141A-AC70-4DD9-BBEF-48DF2C4C7EF9}" type="datetimeFigureOut">
              <a:rPr lang="en-US" smtClean="0"/>
              <a:pPr/>
              <a:t>5/4/2009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9C3D5F-315B-460E-A66A-09DFF53E9A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CE141A-AC70-4DD9-BBEF-48DF2C4C7EF9}" type="datetimeFigureOut">
              <a:rPr lang="en-US" smtClean="0"/>
              <a:pPr/>
              <a:t>5/4/2009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9C3D5F-315B-460E-A66A-09DFF53E9A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E141A-AC70-4DD9-BBEF-48DF2C4C7EF9}" type="datetimeFigureOut">
              <a:rPr lang="en-US" smtClean="0"/>
              <a:pPr/>
              <a:t>5/4/2009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9C3D5F-315B-460E-A66A-09DFF53E9A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E141A-AC70-4DD9-BBEF-48DF2C4C7EF9}" type="datetimeFigureOut">
              <a:rPr lang="en-US" smtClean="0"/>
              <a:pPr/>
              <a:t>5/4/2009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C3D5F-315B-460E-A66A-09DFF53E9A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CE141A-AC70-4DD9-BBEF-48DF2C4C7EF9}" type="datetimeFigureOut">
              <a:rPr lang="en-US" smtClean="0"/>
              <a:pPr/>
              <a:t>5/4/2009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89C3D5F-315B-460E-A66A-09DFF53E9A6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CE141A-AC70-4DD9-BBEF-48DF2C4C7EF9}" type="datetimeFigureOut">
              <a:rPr lang="en-US" smtClean="0"/>
              <a:pPr/>
              <a:t>5/4/2009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89C3D5F-315B-460E-A66A-09DFF53E9A6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Merge_algorithm" TargetMode="External"/><Relationship Id="rId2" Type="http://schemas.openxmlformats.org/officeDocument/2006/relationships/hyperlink" Target="http://en.wikipedia.org/wiki/Recurs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List_(computing)" TargetMode="External"/><Relationship Id="rId2" Type="http://schemas.openxmlformats.org/officeDocument/2006/relationships/hyperlink" Target="http://en.wikipedia.org/wiki/Divide_and_conquer_algorithm" TargetMode="External"/><Relationship Id="rId1" Type="http://schemas.openxmlformats.org/officeDocument/2006/relationships/slideLayout" Target="../slideLayouts/slideLayout2.xml"/><Relationship Id="rId6" Type="http://schemas.openxmlformats.org/officeDocument/2006/relationships/hyperlink" Target="http://en.wikipedia.org/wiki/Base_case#Recursive_programming" TargetMode="External"/><Relationship Id="rId5" Type="http://schemas.openxmlformats.org/officeDocument/2006/relationships/hyperlink" Target="http://en.wikipedia.org/wiki/Recursion_(computer_science)" TargetMode="External"/><Relationship Id="rId4" Type="http://schemas.openxmlformats.org/officeDocument/2006/relationships/hyperlink" Target="http://en.wikipedia.org/wiki/Pivot_elem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5400" b="1" dirty="0" smtClean="0"/>
              <a:t>IT 3104 - Advanced Software Engineering</a:t>
            </a:r>
            <a:endParaRPr lang="en-US" sz="5400" dirty="0"/>
          </a:p>
        </p:txBody>
      </p:sp>
      <p:sp>
        <p:nvSpPr>
          <p:cNvPr id="3" name="Subtitle 2"/>
          <p:cNvSpPr>
            <a:spLocks noGrp="1"/>
          </p:cNvSpPr>
          <p:nvPr>
            <p:ph type="subTitle" idx="1"/>
          </p:nvPr>
        </p:nvSpPr>
        <p:spPr/>
        <p:txBody>
          <a:bodyPr>
            <a:normAutofit/>
          </a:bodyPr>
          <a:lstStyle/>
          <a:p>
            <a:pPr algn="r"/>
            <a:endParaRPr lang="en-US" dirty="0" smtClean="0"/>
          </a:p>
          <a:p>
            <a:pPr algn="l"/>
            <a:r>
              <a:rPr lang="en-US" b="1" dirty="0" smtClean="0"/>
              <a:t>Discussion Problem, Week 1</a:t>
            </a:r>
          </a:p>
          <a:p>
            <a:pPr algn="l"/>
            <a:r>
              <a:rPr lang="en-US" dirty="0" smtClean="0"/>
              <a:t>Sorting a Disk File</a:t>
            </a:r>
          </a:p>
          <a:p>
            <a:pPr algn="r"/>
            <a:endParaRPr lang="en-US" dirty="0"/>
          </a:p>
        </p:txBody>
      </p:sp>
      <p:sp>
        <p:nvSpPr>
          <p:cNvPr id="4" name="TextBox 3"/>
          <p:cNvSpPr txBox="1"/>
          <p:nvPr/>
        </p:nvSpPr>
        <p:spPr>
          <a:xfrm>
            <a:off x="5867400" y="5334000"/>
            <a:ext cx="2971800" cy="615553"/>
          </a:xfrm>
          <a:prstGeom prst="rect">
            <a:avLst/>
          </a:prstGeom>
          <a:noFill/>
        </p:spPr>
        <p:txBody>
          <a:bodyPr wrap="square" rtlCol="0">
            <a:spAutoFit/>
          </a:bodyPr>
          <a:lstStyle/>
          <a:p>
            <a:pPr algn="r"/>
            <a:r>
              <a:rPr lang="en-US" sz="2000" dirty="0" smtClean="0"/>
              <a:t>Sanath A. Fernando</a:t>
            </a:r>
          </a:p>
          <a:p>
            <a:pPr algn="r"/>
            <a:r>
              <a:rPr lang="en-US" sz="1400" dirty="0" smtClean="0"/>
              <a:t>Ridgecrest</a:t>
            </a:r>
            <a:endParaRPr lang="en-US" sz="1400" dirty="0"/>
          </a:p>
        </p:txBody>
      </p:sp>
      <p:pic>
        <p:nvPicPr>
          <p:cNvPr id="5"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772400" y="6019800"/>
            <a:ext cx="1066800" cy="566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381000" y="1066800"/>
            <a:ext cx="1676400" cy="5486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smtClean="0">
                <a:latin typeface="+mj-lt"/>
              </a:rPr>
              <a:t>Input File</a:t>
            </a:r>
          </a:p>
          <a:p>
            <a:pPr algn="ctr"/>
            <a:endParaRPr lang="en-US" dirty="0" smtClean="0">
              <a:latin typeface="+mj-lt"/>
            </a:endParaRPr>
          </a:p>
          <a:p>
            <a:r>
              <a:rPr lang="en-US" dirty="0" smtClean="0">
                <a:latin typeface="+mj-lt"/>
              </a:rPr>
              <a:t>1234567</a:t>
            </a:r>
          </a:p>
          <a:p>
            <a:r>
              <a:rPr lang="en-US" dirty="0" smtClean="0">
                <a:latin typeface="+mj-lt"/>
              </a:rPr>
              <a:t>7654321</a:t>
            </a:r>
          </a:p>
          <a:p>
            <a:r>
              <a:rPr lang="en-US" dirty="0" smtClean="0">
                <a:latin typeface="+mj-lt"/>
              </a:rPr>
              <a:t>…</a:t>
            </a:r>
          </a:p>
          <a:p>
            <a:r>
              <a:rPr lang="en-US" dirty="0" smtClean="0">
                <a:latin typeface="+mj-lt"/>
              </a:rPr>
              <a:t>9999999</a:t>
            </a:r>
          </a:p>
          <a:p>
            <a:r>
              <a:rPr lang="en-US" dirty="0" smtClean="0">
                <a:latin typeface="+mj-lt"/>
              </a:rPr>
              <a:t>0123456</a:t>
            </a:r>
          </a:p>
          <a:p>
            <a:r>
              <a:rPr lang="en-US" dirty="0" smtClean="0">
                <a:latin typeface="+mj-lt"/>
              </a:rPr>
              <a:t>…</a:t>
            </a:r>
          </a:p>
          <a:p>
            <a:r>
              <a:rPr lang="en-US" dirty="0" smtClean="0">
                <a:latin typeface="+mj-lt"/>
              </a:rPr>
              <a:t>…</a:t>
            </a:r>
          </a:p>
          <a:p>
            <a:r>
              <a:rPr lang="en-US" dirty="0" smtClean="0">
                <a:latin typeface="+mj-lt"/>
              </a:rPr>
              <a:t>9893432</a:t>
            </a:r>
          </a:p>
          <a:p>
            <a:r>
              <a:rPr lang="en-US" dirty="0" smtClean="0">
                <a:latin typeface="+mj-lt"/>
              </a:rPr>
              <a:t>0123457</a:t>
            </a:r>
          </a:p>
          <a:p>
            <a:r>
              <a:rPr lang="en-US" dirty="0" smtClean="0">
                <a:latin typeface="+mj-lt"/>
              </a:rPr>
              <a:t>0000001</a:t>
            </a:r>
          </a:p>
          <a:p>
            <a:r>
              <a:rPr lang="en-US" dirty="0" smtClean="0">
                <a:latin typeface="+mj-lt"/>
              </a:rPr>
              <a:t>9999998</a:t>
            </a:r>
          </a:p>
          <a:p>
            <a:r>
              <a:rPr lang="en-US" dirty="0" smtClean="0">
                <a:latin typeface="+mj-lt"/>
              </a:rPr>
              <a:t>…</a:t>
            </a:r>
          </a:p>
          <a:p>
            <a:r>
              <a:rPr lang="en-US" dirty="0" smtClean="0">
                <a:latin typeface="+mj-lt"/>
              </a:rPr>
              <a:t>…</a:t>
            </a:r>
          </a:p>
          <a:p>
            <a:endParaRPr lang="en-US" dirty="0" smtClean="0">
              <a:latin typeface="+mj-lt"/>
            </a:endParaRPr>
          </a:p>
          <a:p>
            <a:endParaRPr lang="en-US" dirty="0">
              <a:latin typeface="+mj-lt"/>
            </a:endParaRPr>
          </a:p>
        </p:txBody>
      </p:sp>
      <p:sp>
        <p:nvSpPr>
          <p:cNvPr id="9" name="Flowchart: Alternate Process 8"/>
          <p:cNvSpPr/>
          <p:nvPr/>
        </p:nvSpPr>
        <p:spPr>
          <a:xfrm>
            <a:off x="2819400" y="2743200"/>
            <a:ext cx="1600200" cy="3962400"/>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1600" dirty="0" smtClean="0"/>
          </a:p>
          <a:p>
            <a:r>
              <a:rPr lang="en-US" sz="1600" dirty="0" smtClean="0">
                <a:latin typeface="+mj-lt"/>
              </a:rPr>
              <a:t>B[0000000] = 0</a:t>
            </a:r>
          </a:p>
          <a:p>
            <a:r>
              <a:rPr lang="en-US" sz="1600" dirty="0" smtClean="0">
                <a:latin typeface="+mj-lt"/>
              </a:rPr>
              <a:t>B[0000001] = 0</a:t>
            </a:r>
          </a:p>
          <a:p>
            <a:r>
              <a:rPr lang="en-US" sz="1600" dirty="0" smtClean="0">
                <a:latin typeface="+mj-lt"/>
              </a:rPr>
              <a:t>…</a:t>
            </a:r>
          </a:p>
          <a:p>
            <a:r>
              <a:rPr lang="en-US" sz="1600" dirty="0" smtClean="0">
                <a:latin typeface="+mj-lt"/>
              </a:rPr>
              <a:t>B[0123456] = 1</a:t>
            </a:r>
          </a:p>
          <a:p>
            <a:r>
              <a:rPr lang="en-US" sz="1600" dirty="0" smtClean="0">
                <a:latin typeface="+mj-lt"/>
              </a:rPr>
              <a:t>B[0123457] = 1</a:t>
            </a:r>
          </a:p>
          <a:p>
            <a:r>
              <a:rPr lang="en-US" sz="1600" dirty="0" smtClean="0">
                <a:latin typeface="+mj-lt"/>
              </a:rPr>
              <a:t>…</a:t>
            </a:r>
          </a:p>
          <a:p>
            <a:r>
              <a:rPr lang="en-US" sz="1600" dirty="0" smtClean="0">
                <a:latin typeface="+mj-lt"/>
              </a:rPr>
              <a:t>B[1234567] = 1</a:t>
            </a:r>
          </a:p>
          <a:p>
            <a:r>
              <a:rPr lang="en-US" sz="1600" dirty="0" smtClean="0">
                <a:latin typeface="+mj-lt"/>
              </a:rPr>
              <a:t>…</a:t>
            </a:r>
          </a:p>
          <a:p>
            <a:r>
              <a:rPr lang="en-US" sz="1600" dirty="0" smtClean="0">
                <a:latin typeface="+mj-lt"/>
              </a:rPr>
              <a:t>B[7654321] = 1</a:t>
            </a:r>
          </a:p>
          <a:p>
            <a:r>
              <a:rPr lang="en-US" sz="1600" dirty="0" smtClean="0">
                <a:latin typeface="+mj-lt"/>
              </a:rPr>
              <a:t>…</a:t>
            </a:r>
          </a:p>
          <a:p>
            <a:r>
              <a:rPr lang="en-US" sz="1600" dirty="0" smtClean="0">
                <a:latin typeface="+mj-lt"/>
              </a:rPr>
              <a:t>B[9893432] = 1</a:t>
            </a:r>
          </a:p>
          <a:p>
            <a:r>
              <a:rPr lang="en-US" sz="1600" dirty="0" smtClean="0">
                <a:latin typeface="+mj-lt"/>
              </a:rPr>
              <a:t>…</a:t>
            </a:r>
          </a:p>
          <a:p>
            <a:r>
              <a:rPr lang="en-US" sz="1600" dirty="0" smtClean="0">
                <a:latin typeface="+mj-lt"/>
              </a:rPr>
              <a:t>B[9999997] = 1</a:t>
            </a:r>
          </a:p>
          <a:p>
            <a:r>
              <a:rPr lang="en-US" sz="1600" dirty="0" smtClean="0">
                <a:latin typeface="+mj-lt"/>
              </a:rPr>
              <a:t>B[9999998] = 1</a:t>
            </a:r>
          </a:p>
          <a:p>
            <a:r>
              <a:rPr lang="en-US" sz="1600" dirty="0" smtClean="0">
                <a:latin typeface="+mj-lt"/>
              </a:rPr>
              <a:t>B[9999999] = 1</a:t>
            </a:r>
          </a:p>
          <a:p>
            <a:endParaRPr lang="en-US" dirty="0" smtClean="0"/>
          </a:p>
        </p:txBody>
      </p:sp>
      <p:cxnSp>
        <p:nvCxnSpPr>
          <p:cNvPr id="17" name="Straight Arrow Connector 16"/>
          <p:cNvCxnSpPr/>
          <p:nvPr/>
        </p:nvCxnSpPr>
        <p:spPr>
          <a:xfrm rot="16200000" flipH="1">
            <a:off x="952500" y="2552700"/>
            <a:ext cx="2286000" cy="1600200"/>
          </a:xfrm>
          <a:prstGeom prst="straightConnector1">
            <a:avLst/>
          </a:prstGeom>
          <a:ln w="28575">
            <a:solidFill>
              <a:srgbClr val="C00000"/>
            </a:solidFill>
            <a:tailEnd type="arrow"/>
          </a:ln>
          <a:effectLst/>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62200" y="533400"/>
            <a:ext cx="1981200" cy="92333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l="100000" b="100000"/>
            </a:path>
            <a:tileRect t="-100000" r="-100000"/>
          </a:gra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latin typeface="+mj-lt"/>
              </a:rPr>
              <a:t>Initialize Bitmap</a:t>
            </a:r>
          </a:p>
          <a:p>
            <a:r>
              <a:rPr lang="en-US" i="1" dirty="0" smtClean="0">
                <a:solidFill>
                  <a:srgbClr val="C00000"/>
                </a:solidFill>
                <a:latin typeface="+mj-lt"/>
              </a:rPr>
              <a:t>For i=0 to 9999999</a:t>
            </a:r>
          </a:p>
          <a:p>
            <a:r>
              <a:rPr lang="en-US" i="1" dirty="0" smtClean="0">
                <a:solidFill>
                  <a:srgbClr val="C00000"/>
                </a:solidFill>
                <a:latin typeface="+mj-lt"/>
              </a:rPr>
              <a:t>    B[i] = 0</a:t>
            </a:r>
            <a:endParaRPr lang="en-US" i="1" dirty="0">
              <a:solidFill>
                <a:srgbClr val="C00000"/>
              </a:solidFill>
              <a:latin typeface="+mj-lt"/>
            </a:endParaRPr>
          </a:p>
        </p:txBody>
      </p:sp>
      <p:sp>
        <p:nvSpPr>
          <p:cNvPr id="28" name="TextBox 27"/>
          <p:cNvSpPr txBox="1"/>
          <p:nvPr/>
        </p:nvSpPr>
        <p:spPr>
          <a:xfrm>
            <a:off x="4343400" y="2286000"/>
            <a:ext cx="2362200" cy="92333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l="100000" b="100000"/>
            </a:path>
            <a:tileRect t="-100000" r="-100000"/>
          </a:gra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latin typeface="+mj-lt"/>
              </a:rPr>
              <a:t>Read input file (1 pass)</a:t>
            </a:r>
          </a:p>
          <a:p>
            <a:r>
              <a:rPr lang="en-US" i="1" dirty="0" smtClean="0">
                <a:solidFill>
                  <a:srgbClr val="C00000"/>
                </a:solidFill>
                <a:latin typeface="+mj-lt"/>
              </a:rPr>
              <a:t>i = read_line()</a:t>
            </a:r>
          </a:p>
          <a:p>
            <a:r>
              <a:rPr lang="en-US" i="1" dirty="0" smtClean="0">
                <a:solidFill>
                  <a:srgbClr val="C00000"/>
                </a:solidFill>
                <a:latin typeface="+mj-lt"/>
              </a:rPr>
              <a:t>B[i] = 1</a:t>
            </a:r>
            <a:endParaRPr lang="en-US" i="1" dirty="0">
              <a:solidFill>
                <a:srgbClr val="C00000"/>
              </a:solidFill>
              <a:latin typeface="+mj-lt"/>
            </a:endParaRPr>
          </a:p>
        </p:txBody>
      </p:sp>
      <p:sp>
        <p:nvSpPr>
          <p:cNvPr id="29" name="TextBox 28"/>
          <p:cNvSpPr txBox="1"/>
          <p:nvPr/>
        </p:nvSpPr>
        <p:spPr>
          <a:xfrm>
            <a:off x="5029200" y="4191000"/>
            <a:ext cx="1981200" cy="1200329"/>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l="100000" b="100000"/>
            </a:path>
            <a:tileRect t="-100000" r="-100000"/>
          </a:gra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latin typeface="+mj-lt"/>
              </a:rPr>
              <a:t>Write output file</a:t>
            </a:r>
          </a:p>
          <a:p>
            <a:r>
              <a:rPr lang="en-US" i="1" dirty="0" smtClean="0">
                <a:solidFill>
                  <a:srgbClr val="C00000"/>
                </a:solidFill>
                <a:latin typeface="+mj-lt"/>
              </a:rPr>
              <a:t>For i=0 to 9999999</a:t>
            </a:r>
          </a:p>
          <a:p>
            <a:r>
              <a:rPr lang="en-US" i="1" dirty="0" smtClean="0">
                <a:solidFill>
                  <a:srgbClr val="C00000"/>
                </a:solidFill>
                <a:latin typeface="+mj-lt"/>
              </a:rPr>
              <a:t>    if B[i] == 1    </a:t>
            </a:r>
          </a:p>
          <a:p>
            <a:r>
              <a:rPr lang="en-US" i="1" dirty="0" smtClean="0">
                <a:solidFill>
                  <a:srgbClr val="C00000"/>
                </a:solidFill>
                <a:latin typeface="+mj-lt"/>
              </a:rPr>
              <a:t>        write(i)</a:t>
            </a:r>
            <a:endParaRPr lang="en-US" i="1" dirty="0">
              <a:solidFill>
                <a:srgbClr val="C00000"/>
              </a:solidFill>
              <a:latin typeface="+mj-lt"/>
            </a:endParaRPr>
          </a:p>
        </p:txBody>
      </p:sp>
      <p:sp>
        <p:nvSpPr>
          <p:cNvPr id="10" name="Flowchart: Alternate Process 9"/>
          <p:cNvSpPr/>
          <p:nvPr/>
        </p:nvSpPr>
        <p:spPr>
          <a:xfrm>
            <a:off x="4267200" y="228600"/>
            <a:ext cx="1600200" cy="1600200"/>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1600" dirty="0" smtClean="0"/>
          </a:p>
          <a:p>
            <a:r>
              <a:rPr lang="en-US" sz="1600" dirty="0" smtClean="0">
                <a:latin typeface="+mj-lt"/>
              </a:rPr>
              <a:t>B[0000000] = 0</a:t>
            </a:r>
          </a:p>
          <a:p>
            <a:r>
              <a:rPr lang="en-US" sz="1600" dirty="0" smtClean="0">
                <a:latin typeface="+mj-lt"/>
              </a:rPr>
              <a:t>B[0000001] = 0</a:t>
            </a:r>
          </a:p>
          <a:p>
            <a:r>
              <a:rPr lang="en-US" sz="1600" dirty="0" smtClean="0">
                <a:latin typeface="+mj-lt"/>
              </a:rPr>
              <a:t>…</a:t>
            </a:r>
          </a:p>
          <a:p>
            <a:r>
              <a:rPr lang="en-US" sz="1600" dirty="0" smtClean="0">
                <a:latin typeface="+mj-lt"/>
              </a:rPr>
              <a:t>B[9999998] = 0</a:t>
            </a:r>
          </a:p>
          <a:p>
            <a:r>
              <a:rPr lang="en-US" sz="1600" dirty="0" smtClean="0">
                <a:latin typeface="+mj-lt"/>
              </a:rPr>
              <a:t>B[9999999] = 0</a:t>
            </a:r>
          </a:p>
          <a:p>
            <a:endParaRPr lang="en-US" dirty="0" smtClean="0"/>
          </a:p>
        </p:txBody>
      </p:sp>
      <p:sp>
        <p:nvSpPr>
          <p:cNvPr id="8" name="Flowchart: Process 7"/>
          <p:cNvSpPr/>
          <p:nvPr/>
        </p:nvSpPr>
        <p:spPr>
          <a:xfrm>
            <a:off x="7010400" y="1066800"/>
            <a:ext cx="1676400" cy="5486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smtClean="0">
                <a:latin typeface="+mj-lt"/>
              </a:rPr>
              <a:t>Output File</a:t>
            </a:r>
          </a:p>
          <a:p>
            <a:pPr algn="ctr"/>
            <a:endParaRPr lang="en-US" dirty="0" smtClean="0">
              <a:latin typeface="+mj-lt"/>
            </a:endParaRPr>
          </a:p>
          <a:p>
            <a:r>
              <a:rPr lang="en-US" dirty="0" smtClean="0">
                <a:latin typeface="+mj-lt"/>
              </a:rPr>
              <a:t>0000001</a:t>
            </a:r>
          </a:p>
          <a:p>
            <a:r>
              <a:rPr lang="en-US" dirty="0" smtClean="0">
                <a:latin typeface="+mj-lt"/>
              </a:rPr>
              <a:t>…</a:t>
            </a:r>
          </a:p>
          <a:p>
            <a:r>
              <a:rPr lang="en-US" dirty="0" smtClean="0">
                <a:latin typeface="+mj-lt"/>
              </a:rPr>
              <a:t>0123456 0123457</a:t>
            </a:r>
          </a:p>
          <a:p>
            <a:r>
              <a:rPr lang="en-US" dirty="0" smtClean="0">
                <a:latin typeface="+mj-lt"/>
              </a:rPr>
              <a:t>…</a:t>
            </a:r>
          </a:p>
          <a:p>
            <a:r>
              <a:rPr lang="en-US" dirty="0" smtClean="0">
                <a:latin typeface="+mj-lt"/>
              </a:rPr>
              <a:t>1234567</a:t>
            </a:r>
          </a:p>
          <a:p>
            <a:r>
              <a:rPr lang="en-US" dirty="0" smtClean="0">
                <a:latin typeface="+mj-lt"/>
              </a:rPr>
              <a:t>…</a:t>
            </a:r>
          </a:p>
          <a:p>
            <a:r>
              <a:rPr lang="en-US" dirty="0" smtClean="0">
                <a:latin typeface="+mj-lt"/>
              </a:rPr>
              <a:t>7654321</a:t>
            </a:r>
          </a:p>
          <a:p>
            <a:r>
              <a:rPr lang="en-US" dirty="0" smtClean="0">
                <a:latin typeface="+mj-lt"/>
              </a:rPr>
              <a:t>…</a:t>
            </a:r>
          </a:p>
          <a:p>
            <a:r>
              <a:rPr lang="en-US" dirty="0" smtClean="0">
                <a:latin typeface="+mj-lt"/>
              </a:rPr>
              <a:t>9893432</a:t>
            </a:r>
          </a:p>
          <a:p>
            <a:r>
              <a:rPr lang="en-US" dirty="0" smtClean="0">
                <a:latin typeface="+mj-lt"/>
              </a:rPr>
              <a:t>…</a:t>
            </a:r>
          </a:p>
          <a:p>
            <a:r>
              <a:rPr lang="en-US" dirty="0" smtClean="0">
                <a:latin typeface="+mj-lt"/>
              </a:rPr>
              <a:t>9999998</a:t>
            </a:r>
          </a:p>
          <a:p>
            <a:r>
              <a:rPr lang="en-US" dirty="0" smtClean="0">
                <a:latin typeface="+mj-lt"/>
              </a:rPr>
              <a:t>9999999</a:t>
            </a:r>
          </a:p>
          <a:p>
            <a:endParaRPr lang="en-US" dirty="0" smtClean="0">
              <a:latin typeface="+mj-lt"/>
            </a:endParaRPr>
          </a:p>
          <a:p>
            <a:endParaRPr lang="en-US" dirty="0">
              <a:latin typeface="+mj-lt"/>
            </a:endParaRPr>
          </a:p>
        </p:txBody>
      </p:sp>
      <p:cxnSp>
        <p:nvCxnSpPr>
          <p:cNvPr id="23" name="Straight Arrow Connector 22"/>
          <p:cNvCxnSpPr/>
          <p:nvPr/>
        </p:nvCxnSpPr>
        <p:spPr>
          <a:xfrm flipV="1">
            <a:off x="4343400" y="3581400"/>
            <a:ext cx="2743200" cy="914400"/>
          </a:xfrm>
          <a:prstGeom prst="straightConnector1">
            <a:avLst/>
          </a:prstGeom>
          <a:ln w="28575">
            <a:solidFill>
              <a:srgbClr val="C0000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295400" y="3352800"/>
            <a:ext cx="1600200" cy="381000"/>
          </a:xfrm>
          <a:prstGeom prst="straightConnector1">
            <a:avLst/>
          </a:prstGeom>
          <a:ln w="2857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4343400" y="2743200"/>
            <a:ext cx="2743200" cy="990600"/>
          </a:xfrm>
          <a:prstGeom prst="straightConnector1">
            <a:avLst/>
          </a:prstGeom>
          <a:ln w="2857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H="1">
            <a:off x="419100" y="3924300"/>
            <a:ext cx="3352800" cy="1600200"/>
          </a:xfrm>
          <a:prstGeom prst="straightConnector1">
            <a:avLst/>
          </a:prstGeom>
          <a:ln w="28575">
            <a:solidFill>
              <a:srgbClr val="00206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267200" y="5486400"/>
            <a:ext cx="2819400" cy="914400"/>
          </a:xfrm>
          <a:prstGeom prst="straightConnector1">
            <a:avLst/>
          </a:prstGeom>
          <a:ln w="28575">
            <a:solidFill>
              <a:srgbClr val="002060"/>
            </a:solidFill>
            <a:tailEnd type="arrow"/>
          </a:ln>
          <a:effectLst/>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505200" y="609600"/>
            <a:ext cx="609600" cy="1323439"/>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8000" b="1" dirty="0" smtClean="0"/>
              <a:t>1</a:t>
            </a:r>
            <a:endParaRPr lang="en-US" sz="8000" b="1" dirty="0"/>
          </a:p>
        </p:txBody>
      </p:sp>
      <p:sp>
        <p:nvSpPr>
          <p:cNvPr id="50" name="TextBox 49"/>
          <p:cNvSpPr txBox="1"/>
          <p:nvPr/>
        </p:nvSpPr>
        <p:spPr>
          <a:xfrm>
            <a:off x="5715000" y="2133600"/>
            <a:ext cx="609600" cy="1323439"/>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8000" b="1" dirty="0" smtClean="0"/>
              <a:t>2</a:t>
            </a:r>
            <a:endParaRPr lang="en-US" sz="8000" b="1" dirty="0"/>
          </a:p>
        </p:txBody>
      </p:sp>
      <p:sp>
        <p:nvSpPr>
          <p:cNvPr id="51" name="TextBox 50"/>
          <p:cNvSpPr txBox="1"/>
          <p:nvPr/>
        </p:nvSpPr>
        <p:spPr>
          <a:xfrm>
            <a:off x="6324600" y="4267200"/>
            <a:ext cx="609600" cy="1323439"/>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8000" b="1" dirty="0" smtClean="0"/>
              <a:t>3</a:t>
            </a:r>
            <a:endParaRPr lang="en-US" sz="8000" b="1" dirty="0"/>
          </a:p>
        </p:txBody>
      </p:sp>
      <p:cxnSp>
        <p:nvCxnSpPr>
          <p:cNvPr id="18" name="Straight Arrow Connector 17"/>
          <p:cNvCxnSpPr/>
          <p:nvPr/>
        </p:nvCxnSpPr>
        <p:spPr>
          <a:xfrm>
            <a:off x="1371600" y="4953000"/>
            <a:ext cx="1600200" cy="1219200"/>
          </a:xfrm>
          <a:prstGeom prst="straightConnector1">
            <a:avLst/>
          </a:prstGeom>
          <a:ln w="28575">
            <a:solidFill>
              <a:srgbClr val="7030A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67200" y="5257800"/>
            <a:ext cx="2819400" cy="914400"/>
          </a:xfrm>
          <a:prstGeom prst="straightConnector1">
            <a:avLst/>
          </a:prstGeom>
          <a:ln w="28575">
            <a:solidFill>
              <a:srgbClr val="7030A0"/>
            </a:solidFill>
            <a:tailEnd type="arrow"/>
          </a:ln>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Homework Problems</a:t>
            </a:r>
            <a:endParaRPr lang="en-US" dirty="0"/>
          </a:p>
        </p:txBody>
      </p:sp>
      <p:sp>
        <p:nvSpPr>
          <p:cNvPr id="3" name="Content Placeholder 2"/>
          <p:cNvSpPr>
            <a:spLocks noGrp="1"/>
          </p:cNvSpPr>
          <p:nvPr>
            <p:ph idx="1"/>
          </p:nvPr>
        </p:nvSpPr>
        <p:spPr/>
        <p:txBody>
          <a:bodyPr>
            <a:normAutofit/>
          </a:bodyPr>
          <a:lstStyle/>
          <a:p>
            <a:r>
              <a:rPr lang="en-US" dirty="0" smtClean="0"/>
              <a:t>Our Wonder Sort solution requires around 1.25MB of RAM. If 1MB of RAM is a hard limit, </a:t>
            </a:r>
          </a:p>
          <a:p>
            <a:pPr lvl="1"/>
            <a:r>
              <a:rPr lang="en-US" dirty="0" smtClean="0"/>
              <a:t>What solution(s) can you propose?</a:t>
            </a:r>
          </a:p>
          <a:p>
            <a:pPr lvl="1"/>
            <a:r>
              <a:rPr lang="en-US" dirty="0" smtClean="0"/>
              <a:t>What is the runtime of your algorithm(s)?</a:t>
            </a:r>
          </a:p>
          <a:p>
            <a:r>
              <a:rPr lang="en-US" dirty="0" smtClean="0"/>
              <a:t>Stable sorting algorithms maintain the relative order of records with equal keys.</a:t>
            </a:r>
          </a:p>
          <a:p>
            <a:pPr lvl="1"/>
            <a:r>
              <a:rPr lang="en-US" dirty="0" smtClean="0"/>
              <a:t>Unstable sorting algorithms can be specially implemented to be stable.</a:t>
            </a:r>
          </a:p>
          <a:p>
            <a:pPr lvl="1"/>
            <a:r>
              <a:rPr lang="en-US" dirty="0" smtClean="0"/>
              <a:t>Suggest one such implementation.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Sorting a Disk File - Definition</a:t>
            </a:r>
            <a:endParaRPr lang="en-US" dirty="0"/>
          </a:p>
        </p:txBody>
      </p:sp>
      <p:sp>
        <p:nvSpPr>
          <p:cNvPr id="3" name="Content Placeholder 2"/>
          <p:cNvSpPr>
            <a:spLocks noGrp="1"/>
          </p:cNvSpPr>
          <p:nvPr>
            <p:ph idx="1"/>
          </p:nvPr>
        </p:nvSpPr>
        <p:spPr/>
        <p:txBody>
          <a:bodyPr>
            <a:normAutofit fontScale="92500"/>
          </a:bodyPr>
          <a:lstStyle/>
          <a:p>
            <a:r>
              <a:rPr lang="en-US" dirty="0" smtClean="0"/>
              <a:t>Input</a:t>
            </a:r>
          </a:p>
          <a:p>
            <a:pPr lvl="1"/>
            <a:r>
              <a:rPr lang="en-US" dirty="0" smtClean="0"/>
              <a:t>A file contains, at most, 10,000,000 positive integers.</a:t>
            </a:r>
          </a:p>
          <a:p>
            <a:pPr lvl="1"/>
            <a:r>
              <a:rPr lang="en-US" dirty="0" smtClean="0"/>
              <a:t>Each integer has 7 exactly digits.</a:t>
            </a:r>
          </a:p>
          <a:p>
            <a:pPr lvl="1"/>
            <a:r>
              <a:rPr lang="en-US" dirty="0" smtClean="0"/>
              <a:t>A given number cannot occur more than once.</a:t>
            </a:r>
          </a:p>
          <a:p>
            <a:pPr lvl="1"/>
            <a:r>
              <a:rPr lang="en-US" dirty="0" smtClean="0"/>
              <a:t>No other data is associated with the integer.</a:t>
            </a:r>
          </a:p>
          <a:p>
            <a:r>
              <a:rPr lang="en-US" dirty="0" smtClean="0"/>
              <a:t>Output</a:t>
            </a:r>
          </a:p>
          <a:p>
            <a:pPr lvl="1"/>
            <a:r>
              <a:rPr lang="en-US" dirty="0" smtClean="0"/>
              <a:t>A sorted list in the increasing order of the input integers.</a:t>
            </a:r>
          </a:p>
          <a:p>
            <a:r>
              <a:rPr lang="en-US" dirty="0" smtClean="0"/>
              <a:t>Constraints</a:t>
            </a:r>
          </a:p>
          <a:p>
            <a:pPr lvl="1"/>
            <a:r>
              <a:rPr lang="en-US" dirty="0" smtClean="0"/>
              <a:t>Approximately a megabyte of storage available in main memory.  Ample disk storage is available.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 #1 – Merge Sort</a:t>
            </a:r>
            <a:endParaRPr lang="en-US" dirty="0"/>
          </a:p>
        </p:txBody>
      </p:sp>
      <p:sp>
        <p:nvSpPr>
          <p:cNvPr id="3" name="Content Placeholder 2"/>
          <p:cNvSpPr>
            <a:spLocks noGrp="1"/>
          </p:cNvSpPr>
          <p:nvPr>
            <p:ph idx="1"/>
          </p:nvPr>
        </p:nvSpPr>
        <p:spPr/>
        <p:txBody>
          <a:bodyPr/>
          <a:lstStyle/>
          <a:p>
            <a:endParaRPr lang="en-US" dirty="0"/>
          </a:p>
        </p:txBody>
      </p:sp>
      <p:sp>
        <p:nvSpPr>
          <p:cNvPr id="6" name="Flowchart: Magnetic Disk 5"/>
          <p:cNvSpPr/>
          <p:nvPr/>
        </p:nvSpPr>
        <p:spPr>
          <a:xfrm>
            <a:off x="6705600" y="3505200"/>
            <a:ext cx="1447800" cy="1219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p>
          <a:p>
            <a:pPr algn="ctr"/>
            <a:r>
              <a:rPr lang="en-US" dirty="0" smtClean="0"/>
              <a:t>File</a:t>
            </a:r>
            <a:endParaRPr lang="en-US" dirty="0"/>
          </a:p>
        </p:txBody>
      </p:sp>
      <p:sp>
        <p:nvSpPr>
          <p:cNvPr id="8" name="Flowchart: Magnetic Disk 7"/>
          <p:cNvSpPr/>
          <p:nvPr/>
        </p:nvSpPr>
        <p:spPr>
          <a:xfrm>
            <a:off x="914400" y="3505200"/>
            <a:ext cx="1447800" cy="1219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p>
          <a:p>
            <a:pPr algn="ctr"/>
            <a:r>
              <a:rPr lang="en-US" dirty="0" smtClean="0"/>
              <a:t>File</a:t>
            </a:r>
            <a:endParaRPr lang="en-US" dirty="0"/>
          </a:p>
        </p:txBody>
      </p:sp>
      <p:sp>
        <p:nvSpPr>
          <p:cNvPr id="9" name="Flowchart: Process 8"/>
          <p:cNvSpPr/>
          <p:nvPr/>
        </p:nvSpPr>
        <p:spPr>
          <a:xfrm>
            <a:off x="3810000" y="3505200"/>
            <a:ext cx="1447800" cy="1219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Merge </a:t>
            </a:r>
          </a:p>
          <a:p>
            <a:pPr algn="ctr"/>
            <a:r>
              <a:rPr lang="en-US" dirty="0" smtClean="0"/>
              <a:t>Sort</a:t>
            </a:r>
          </a:p>
        </p:txBody>
      </p:sp>
      <p:cxnSp>
        <p:nvCxnSpPr>
          <p:cNvPr id="14" name="Straight Arrow Connector 13"/>
          <p:cNvCxnSpPr>
            <a:stCxn id="8" idx="4"/>
            <a:endCxn id="9" idx="1"/>
          </p:cNvCxnSpPr>
          <p:nvPr/>
        </p:nvCxnSpPr>
        <p:spPr>
          <a:xfrm>
            <a:off x="2362200" y="41148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6" idx="2"/>
          </p:cNvCxnSpPr>
          <p:nvPr/>
        </p:nvCxnSpPr>
        <p:spPr>
          <a:xfrm>
            <a:off x="5257800" y="41148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95600" y="3657600"/>
            <a:ext cx="228600" cy="369332"/>
          </a:xfrm>
          <a:prstGeom prst="rect">
            <a:avLst/>
          </a:prstGeom>
          <a:noFill/>
        </p:spPr>
        <p:txBody>
          <a:bodyPr wrap="square" rtlCol="0">
            <a:spAutoFit/>
          </a:bodyPr>
          <a:lstStyle/>
          <a:p>
            <a:r>
              <a:rPr lang="en-US" dirty="0" smtClean="0"/>
              <a:t>1</a:t>
            </a:r>
            <a:endParaRPr lang="en-US" dirty="0"/>
          </a:p>
        </p:txBody>
      </p:sp>
      <p:sp>
        <p:nvSpPr>
          <p:cNvPr id="20" name="TextBox 19"/>
          <p:cNvSpPr txBox="1"/>
          <p:nvPr/>
        </p:nvSpPr>
        <p:spPr>
          <a:xfrm>
            <a:off x="5791200" y="3657600"/>
            <a:ext cx="228600" cy="369332"/>
          </a:xfrm>
          <a:prstGeom prst="rect">
            <a:avLst/>
          </a:prstGeom>
          <a:noFill/>
        </p:spPr>
        <p:txBody>
          <a:bodyPr wrap="square" rtlCol="0">
            <a:spAutoFit/>
          </a:bodyPr>
          <a:lstStyle/>
          <a:p>
            <a:r>
              <a:rPr lang="en-US" dirty="0" smtClean="0"/>
              <a:t>1</a:t>
            </a:r>
            <a:endParaRPr lang="en-US" dirty="0"/>
          </a:p>
        </p:txBody>
      </p:sp>
      <p:sp>
        <p:nvSpPr>
          <p:cNvPr id="21" name="Flowchart: Multidocument 20"/>
          <p:cNvSpPr/>
          <p:nvPr/>
        </p:nvSpPr>
        <p:spPr>
          <a:xfrm>
            <a:off x="3886200" y="1905000"/>
            <a:ext cx="1524000" cy="1066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a:t>
            </a:r>
          </a:p>
          <a:p>
            <a:pPr algn="ctr"/>
            <a:r>
              <a:rPr lang="en-US" dirty="0" smtClean="0"/>
              <a:t>Files</a:t>
            </a:r>
            <a:endParaRPr lang="en-US" dirty="0"/>
          </a:p>
        </p:txBody>
      </p:sp>
      <p:cxnSp>
        <p:nvCxnSpPr>
          <p:cNvPr id="23" name="Straight Arrow Connector 22"/>
          <p:cNvCxnSpPr>
            <a:stCxn id="9" idx="0"/>
            <a:endCxn id="21" idx="2"/>
          </p:cNvCxnSpPr>
          <p:nvPr/>
        </p:nvCxnSpPr>
        <p:spPr>
          <a:xfrm rot="5400000" flipH="1" flipV="1">
            <a:off x="4251163" y="3214137"/>
            <a:ext cx="573800" cy="832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Merge Sort</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Conceptually, a merge sort works as follows:</a:t>
            </a:r>
          </a:p>
          <a:p>
            <a:pPr lvl="1"/>
            <a:r>
              <a:rPr lang="en-US" dirty="0" smtClean="0"/>
              <a:t>If the list is of length 0 or 1, then it is already sorted. </a:t>
            </a:r>
          </a:p>
          <a:p>
            <a:pPr lvl="1"/>
            <a:r>
              <a:rPr lang="en-US" dirty="0" smtClean="0"/>
              <a:t>Else, </a:t>
            </a:r>
          </a:p>
          <a:p>
            <a:pPr lvl="2"/>
            <a:r>
              <a:rPr lang="en-US" dirty="0" smtClean="0"/>
              <a:t>Divide the unsorted list into two </a:t>
            </a:r>
            <a:r>
              <a:rPr lang="en-US" dirty="0" err="1" smtClean="0"/>
              <a:t>sublists</a:t>
            </a:r>
            <a:r>
              <a:rPr lang="en-US" dirty="0" smtClean="0"/>
              <a:t> of about half the size. </a:t>
            </a:r>
          </a:p>
          <a:p>
            <a:pPr lvl="2"/>
            <a:r>
              <a:rPr lang="en-US" dirty="0" smtClean="0"/>
              <a:t>Sort each </a:t>
            </a:r>
            <a:r>
              <a:rPr lang="en-US" dirty="0" err="1" smtClean="0"/>
              <a:t>sublist</a:t>
            </a:r>
            <a:r>
              <a:rPr lang="en-US" dirty="0" smtClean="0"/>
              <a:t> </a:t>
            </a:r>
            <a:r>
              <a:rPr lang="en-US" dirty="0" smtClean="0">
                <a:hlinkClick r:id="rId2" action="ppaction://hlinkfile" tooltip="Recursion"/>
              </a:rPr>
              <a:t>recursively</a:t>
            </a:r>
            <a:r>
              <a:rPr lang="en-US" dirty="0" smtClean="0"/>
              <a:t> by re-applying merge sort. </a:t>
            </a:r>
          </a:p>
          <a:p>
            <a:pPr lvl="1"/>
            <a:r>
              <a:rPr lang="en-US" dirty="0" smtClean="0">
                <a:hlinkClick r:id="rId3" action="ppaction://hlinkfile" tooltip="Merge algorithm"/>
              </a:rPr>
              <a:t>Merge</a:t>
            </a:r>
            <a:r>
              <a:rPr lang="en-US" dirty="0" smtClean="0"/>
              <a:t> the two </a:t>
            </a:r>
            <a:r>
              <a:rPr lang="en-US" dirty="0" err="1" smtClean="0"/>
              <a:t>sublists</a:t>
            </a:r>
            <a:r>
              <a:rPr lang="en-US" dirty="0" smtClean="0"/>
              <a:t> back into one sorted list. </a:t>
            </a:r>
          </a:p>
          <a:p>
            <a:r>
              <a:rPr lang="en-US" dirty="0" smtClean="0"/>
              <a:t>Merge sort incorporates two main ideas to improve its runtime:</a:t>
            </a:r>
          </a:p>
          <a:p>
            <a:pPr lvl="1"/>
            <a:r>
              <a:rPr lang="en-US" dirty="0" smtClean="0"/>
              <a:t>A small list will take fewer steps to sort than a large list. </a:t>
            </a:r>
          </a:p>
          <a:p>
            <a:pPr lvl="1"/>
            <a:r>
              <a:rPr lang="en-US" dirty="0" smtClean="0"/>
              <a:t>Fewer steps are required to construct a sorted list from two sorted lists than two unsorted lists. </a:t>
            </a:r>
          </a:p>
          <a:p>
            <a:pPr lvl="1"/>
            <a:r>
              <a:rPr lang="en-US" dirty="0" smtClean="0"/>
              <a:t>For example, you only have to traverse each list once if they're already sorted.</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 #2 – Multipass Sort</a:t>
            </a:r>
            <a:endParaRPr lang="en-US" dirty="0"/>
          </a:p>
        </p:txBody>
      </p:sp>
      <p:sp>
        <p:nvSpPr>
          <p:cNvPr id="3" name="Content Placeholder 2"/>
          <p:cNvSpPr>
            <a:spLocks noGrp="1"/>
          </p:cNvSpPr>
          <p:nvPr>
            <p:ph idx="1"/>
          </p:nvPr>
        </p:nvSpPr>
        <p:spPr/>
        <p:txBody>
          <a:bodyPr>
            <a:normAutofit fontScale="70000" lnSpcReduction="20000"/>
          </a:bodyPr>
          <a:lstStyle/>
          <a:p>
            <a:r>
              <a:rPr lang="en-US" sz="2800" dirty="0" smtClean="0"/>
              <a:t>Represent each number as a 32-bit integer.</a:t>
            </a:r>
          </a:p>
          <a:p>
            <a:r>
              <a:rPr lang="en-US" sz="2800" dirty="0" smtClean="0"/>
              <a:t>Can store 250,000 numbers in 1MB RAM.</a:t>
            </a:r>
          </a:p>
          <a:p>
            <a:r>
              <a:rPr lang="en-US" sz="2800" dirty="0" smtClean="0"/>
              <a:t>Make 40 passes over input file to read 1,000,000 input numbers.</a:t>
            </a:r>
          </a:p>
          <a:p>
            <a:endParaRPr lang="en-US" sz="2800" dirty="0"/>
          </a:p>
          <a:p>
            <a:endParaRPr lang="en-US" sz="2800" dirty="0"/>
          </a:p>
          <a:p>
            <a:endParaRPr lang="en-US" sz="2800" dirty="0" smtClean="0"/>
          </a:p>
          <a:p>
            <a:endParaRPr lang="en-US" sz="2800" dirty="0" smtClean="0"/>
          </a:p>
          <a:p>
            <a:endParaRPr lang="en-US" sz="2800" dirty="0" smtClean="0"/>
          </a:p>
          <a:p>
            <a:endParaRPr lang="en-US" sz="2800" dirty="0"/>
          </a:p>
          <a:p>
            <a:endParaRPr lang="en-US" sz="2800" dirty="0" smtClean="0"/>
          </a:p>
          <a:p>
            <a:endParaRPr lang="en-US" sz="2800" dirty="0"/>
          </a:p>
          <a:p>
            <a:r>
              <a:rPr lang="en-US" sz="2800" dirty="0" smtClean="0"/>
              <a:t>On the 1</a:t>
            </a:r>
            <a:r>
              <a:rPr lang="en-US" sz="2800" baseline="30000" dirty="0" smtClean="0"/>
              <a:t>st</a:t>
            </a:r>
            <a:r>
              <a:rPr lang="en-US" sz="2800" dirty="0" smtClean="0"/>
              <a:t> pass, read numbers between 0-249,999 into RAM, sort them (use Quick Sort), and write the output file.</a:t>
            </a:r>
          </a:p>
          <a:p>
            <a:r>
              <a:rPr lang="en-US" sz="2800" dirty="0" smtClean="0"/>
              <a:t>Continue with number 250,000-499,999 on the 2</a:t>
            </a:r>
            <a:r>
              <a:rPr lang="en-US" sz="2800" baseline="30000" dirty="0" smtClean="0"/>
              <a:t>nd</a:t>
            </a:r>
            <a:r>
              <a:rPr lang="en-US" sz="2800" dirty="0" smtClean="0"/>
              <a:t> pass, and so on.</a:t>
            </a:r>
            <a:endParaRPr lang="en-US" sz="2800" dirty="0"/>
          </a:p>
        </p:txBody>
      </p:sp>
      <p:sp>
        <p:nvSpPr>
          <p:cNvPr id="6" name="Flowchart: Magnetic Disk 5"/>
          <p:cNvSpPr/>
          <p:nvPr/>
        </p:nvSpPr>
        <p:spPr>
          <a:xfrm>
            <a:off x="6629400" y="3276600"/>
            <a:ext cx="1447800" cy="1219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p>
          <a:p>
            <a:pPr algn="ctr"/>
            <a:r>
              <a:rPr lang="en-US" dirty="0" smtClean="0"/>
              <a:t>File</a:t>
            </a:r>
            <a:endParaRPr lang="en-US" dirty="0"/>
          </a:p>
        </p:txBody>
      </p:sp>
      <p:sp>
        <p:nvSpPr>
          <p:cNvPr id="8" name="Flowchart: Magnetic Disk 7"/>
          <p:cNvSpPr/>
          <p:nvPr/>
        </p:nvSpPr>
        <p:spPr>
          <a:xfrm>
            <a:off x="914400" y="3276600"/>
            <a:ext cx="1447800" cy="1219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p>
          <a:p>
            <a:pPr algn="ctr"/>
            <a:r>
              <a:rPr lang="en-US" dirty="0" smtClean="0"/>
              <a:t>File</a:t>
            </a:r>
            <a:endParaRPr lang="en-US" dirty="0"/>
          </a:p>
        </p:txBody>
      </p:sp>
      <p:sp>
        <p:nvSpPr>
          <p:cNvPr id="9" name="Flowchart: Process 8"/>
          <p:cNvSpPr/>
          <p:nvPr/>
        </p:nvSpPr>
        <p:spPr>
          <a:xfrm>
            <a:off x="3810000" y="3276600"/>
            <a:ext cx="1447800" cy="1219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Multipass</a:t>
            </a:r>
          </a:p>
          <a:p>
            <a:pPr algn="ctr"/>
            <a:r>
              <a:rPr lang="en-US" dirty="0" smtClean="0"/>
              <a:t>Sort</a:t>
            </a:r>
          </a:p>
        </p:txBody>
      </p:sp>
      <p:cxnSp>
        <p:nvCxnSpPr>
          <p:cNvPr id="14" name="Straight Arrow Connector 13"/>
          <p:cNvCxnSpPr>
            <a:stCxn id="8" idx="4"/>
            <a:endCxn id="9" idx="1"/>
          </p:cNvCxnSpPr>
          <p:nvPr/>
        </p:nvCxnSpPr>
        <p:spPr>
          <a:xfrm>
            <a:off x="2362200" y="38862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6" idx="2"/>
          </p:cNvCxnSpPr>
          <p:nvPr/>
        </p:nvCxnSpPr>
        <p:spPr>
          <a:xfrm>
            <a:off x="5257800" y="38862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95600" y="3505200"/>
            <a:ext cx="457200" cy="369332"/>
          </a:xfrm>
          <a:prstGeom prst="rect">
            <a:avLst/>
          </a:prstGeom>
          <a:noFill/>
        </p:spPr>
        <p:txBody>
          <a:bodyPr wrap="square" rtlCol="0">
            <a:spAutoFit/>
          </a:bodyPr>
          <a:lstStyle/>
          <a:p>
            <a:r>
              <a:rPr lang="en-US" dirty="0" smtClean="0"/>
              <a:t>40</a:t>
            </a:r>
            <a:endParaRPr lang="en-US" dirty="0"/>
          </a:p>
        </p:txBody>
      </p:sp>
      <p:sp>
        <p:nvSpPr>
          <p:cNvPr id="20" name="TextBox 19"/>
          <p:cNvSpPr txBox="1"/>
          <p:nvPr/>
        </p:nvSpPr>
        <p:spPr>
          <a:xfrm>
            <a:off x="5791200" y="3505200"/>
            <a:ext cx="228600" cy="369332"/>
          </a:xfrm>
          <a:prstGeom prst="rect">
            <a:avLst/>
          </a:prstGeom>
          <a:noFill/>
        </p:spPr>
        <p:txBody>
          <a:bodyPr wrap="square" rtlCol="0">
            <a:spAutoFit/>
          </a:bodyPr>
          <a:lstStyle/>
          <a:p>
            <a:r>
              <a:rPr lang="en-US" dirty="0" smtClean="0"/>
              <a:t>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Quick Sort</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Quicksort</a:t>
            </a:r>
            <a:r>
              <a:rPr lang="en-US" dirty="0" smtClean="0"/>
              <a:t> sorts by employing a </a:t>
            </a:r>
            <a:r>
              <a:rPr lang="en-US" dirty="0" smtClean="0">
                <a:hlinkClick r:id="rId2" action="ppaction://hlinkfile" tooltip="Divide and conquer algorithm"/>
              </a:rPr>
              <a:t>divide and conquer</a:t>
            </a:r>
            <a:r>
              <a:rPr lang="en-US" dirty="0" smtClean="0"/>
              <a:t> strategy to divide a </a:t>
            </a:r>
            <a:r>
              <a:rPr lang="en-US" dirty="0" smtClean="0">
                <a:hlinkClick r:id="rId3" action="ppaction://hlinkfile" tooltip="List (computing)"/>
              </a:rPr>
              <a:t>list</a:t>
            </a:r>
            <a:r>
              <a:rPr lang="en-US" dirty="0" smtClean="0"/>
              <a:t> into two sub-lists.</a:t>
            </a:r>
          </a:p>
          <a:p>
            <a:r>
              <a:rPr lang="en-US" dirty="0" smtClean="0"/>
              <a:t>The steps are:</a:t>
            </a:r>
          </a:p>
          <a:p>
            <a:pPr lvl="1"/>
            <a:r>
              <a:rPr lang="en-US" dirty="0" smtClean="0"/>
              <a:t>Pick an element, called a </a:t>
            </a:r>
            <a:r>
              <a:rPr lang="en-US" i="1" dirty="0" smtClean="0">
                <a:hlinkClick r:id="rId4" action="ppaction://hlinkfile" tooltip="Pivot element"/>
              </a:rPr>
              <a:t>pivot</a:t>
            </a:r>
            <a:r>
              <a:rPr lang="en-US" dirty="0" smtClean="0"/>
              <a:t>, from the list. </a:t>
            </a:r>
          </a:p>
          <a:p>
            <a:pPr lvl="1"/>
            <a:r>
              <a:rPr lang="en-US" dirty="0" smtClean="0"/>
              <a:t>Reorder the list so that all elements which are less than the pivot come before the pivot and so that all elements greater than the pivot come after it (equal values can go either way). </a:t>
            </a:r>
          </a:p>
          <a:p>
            <a:pPr lvl="1"/>
            <a:r>
              <a:rPr lang="en-US" dirty="0" smtClean="0"/>
              <a:t>After this partitioning, the pivot is in its final position. This is called the </a:t>
            </a:r>
            <a:r>
              <a:rPr lang="en-US" b="1" dirty="0" smtClean="0"/>
              <a:t>partition</a:t>
            </a:r>
            <a:r>
              <a:rPr lang="en-US" dirty="0" smtClean="0"/>
              <a:t> operation. </a:t>
            </a:r>
          </a:p>
          <a:p>
            <a:pPr lvl="1"/>
            <a:r>
              <a:rPr lang="en-US" dirty="0" smtClean="0">
                <a:hlinkClick r:id="rId5" action="ppaction://hlinkfile" tooltip="Recursion (computer science)"/>
              </a:rPr>
              <a:t>Recursively</a:t>
            </a:r>
            <a:r>
              <a:rPr lang="en-US" dirty="0" smtClean="0"/>
              <a:t> sort the sub-list of lesser elements and the sub-list of greater elements. </a:t>
            </a:r>
          </a:p>
          <a:p>
            <a:pPr lvl="1"/>
            <a:r>
              <a:rPr lang="en-US" dirty="0" smtClean="0"/>
              <a:t>The </a:t>
            </a:r>
            <a:r>
              <a:rPr lang="en-US" dirty="0" smtClean="0">
                <a:hlinkClick r:id="rId6" action="ppaction://hlinkfile" tooltip="Base case"/>
              </a:rPr>
              <a:t>base case</a:t>
            </a:r>
            <a:r>
              <a:rPr lang="en-US" dirty="0" smtClean="0"/>
              <a:t> of the recursion are lists of size zero or one, which are always sorted.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Overview of Solutions #1 and #2</a:t>
            </a:r>
            <a:endParaRPr lang="en-US" dirty="0"/>
          </a:p>
        </p:txBody>
      </p:sp>
      <p:sp>
        <p:nvSpPr>
          <p:cNvPr id="3" name="Content Placeholder 2"/>
          <p:cNvSpPr>
            <a:spLocks noGrp="1"/>
          </p:cNvSpPr>
          <p:nvPr>
            <p:ph idx="1"/>
          </p:nvPr>
        </p:nvSpPr>
        <p:spPr/>
        <p:txBody>
          <a:bodyPr>
            <a:normAutofit/>
          </a:bodyPr>
          <a:lstStyle/>
          <a:p>
            <a:r>
              <a:rPr lang="en-US" dirty="0" smtClean="0"/>
              <a:t>#1 (Merge Sort)</a:t>
            </a:r>
          </a:p>
          <a:p>
            <a:pPr lvl="1"/>
            <a:r>
              <a:rPr lang="en-US" dirty="0" smtClean="0"/>
              <a:t>Read the input file once</a:t>
            </a:r>
          </a:p>
          <a:p>
            <a:pPr lvl="1"/>
            <a:r>
              <a:rPr lang="en-US" dirty="0" smtClean="0"/>
              <a:t>Sort it with the aid of work files that are read/written many times</a:t>
            </a:r>
          </a:p>
          <a:p>
            <a:pPr lvl="1"/>
            <a:r>
              <a:rPr lang="en-US" dirty="0" smtClean="0"/>
              <a:t>Write the output file once</a:t>
            </a:r>
          </a:p>
          <a:p>
            <a:r>
              <a:rPr lang="en-US" dirty="0" smtClean="0"/>
              <a:t>#2 (</a:t>
            </a:r>
            <a:r>
              <a:rPr lang="en-US" dirty="0" err="1" smtClean="0"/>
              <a:t>Mutipass</a:t>
            </a:r>
            <a:r>
              <a:rPr lang="en-US" dirty="0" smtClean="0"/>
              <a:t> Sort)</a:t>
            </a:r>
          </a:p>
          <a:p>
            <a:pPr lvl="1"/>
            <a:r>
              <a:rPr lang="en-US" dirty="0" smtClean="0"/>
              <a:t>Write the output file once</a:t>
            </a:r>
          </a:p>
          <a:p>
            <a:pPr lvl="1"/>
            <a:r>
              <a:rPr lang="en-US" dirty="0" smtClean="0"/>
              <a:t>No intermediate work files</a:t>
            </a:r>
          </a:p>
          <a:p>
            <a:pPr lvl="1"/>
            <a:r>
              <a:rPr lang="en-US" dirty="0" smtClean="0"/>
              <a:t>But we read the entire input file 40 times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Preferred Solution</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Read the input file just once, use no intermediate files and write the output file once.</a:t>
            </a:r>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Possible only if we can represent all the input integers in available RAM.</a:t>
            </a:r>
          </a:p>
          <a:p>
            <a:r>
              <a:rPr lang="en-US" sz="2800" dirty="0" smtClean="0"/>
              <a:t>Thus, the problem boils down to: “Can we represent at most 10 million distinct integers in </a:t>
            </a:r>
            <a:r>
              <a:rPr lang="en-US" sz="2800" i="1" dirty="0" smtClean="0"/>
              <a:t>about</a:t>
            </a:r>
            <a:r>
              <a:rPr lang="en-US" sz="2800" dirty="0" smtClean="0"/>
              <a:t> that many bits?” (10M bits ~= 1.2MB)</a:t>
            </a:r>
            <a:endParaRPr lang="en-US" sz="2800" dirty="0"/>
          </a:p>
          <a:p>
            <a:endParaRPr lang="en-US" sz="2800" dirty="0" smtClean="0"/>
          </a:p>
          <a:p>
            <a:endParaRPr lang="en-US" sz="2800" dirty="0" smtClean="0"/>
          </a:p>
          <a:p>
            <a:endParaRPr lang="en-US" sz="2800" dirty="0" smtClean="0"/>
          </a:p>
          <a:p>
            <a:endParaRPr lang="en-US" sz="2800" dirty="0"/>
          </a:p>
          <a:p>
            <a:endParaRPr lang="en-US" sz="2800" dirty="0" smtClean="0"/>
          </a:p>
          <a:p>
            <a:endParaRPr lang="en-US" sz="2800" dirty="0"/>
          </a:p>
        </p:txBody>
      </p:sp>
      <p:sp>
        <p:nvSpPr>
          <p:cNvPr id="6" name="Flowchart: Magnetic Disk 5"/>
          <p:cNvSpPr/>
          <p:nvPr/>
        </p:nvSpPr>
        <p:spPr>
          <a:xfrm>
            <a:off x="6629400" y="2743200"/>
            <a:ext cx="1447800" cy="1219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p>
          <a:p>
            <a:pPr algn="ctr"/>
            <a:r>
              <a:rPr lang="en-US" dirty="0" smtClean="0"/>
              <a:t>File</a:t>
            </a:r>
            <a:endParaRPr lang="en-US" dirty="0"/>
          </a:p>
        </p:txBody>
      </p:sp>
      <p:sp>
        <p:nvSpPr>
          <p:cNvPr id="8" name="Flowchart: Magnetic Disk 7"/>
          <p:cNvSpPr/>
          <p:nvPr/>
        </p:nvSpPr>
        <p:spPr>
          <a:xfrm>
            <a:off x="914400" y="2743200"/>
            <a:ext cx="1447800" cy="1219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p>
          <a:p>
            <a:pPr algn="ctr"/>
            <a:r>
              <a:rPr lang="en-US" dirty="0" smtClean="0"/>
              <a:t>File</a:t>
            </a:r>
            <a:endParaRPr lang="en-US" dirty="0"/>
          </a:p>
        </p:txBody>
      </p:sp>
      <p:sp>
        <p:nvSpPr>
          <p:cNvPr id="9" name="Flowchart: Process 8"/>
          <p:cNvSpPr/>
          <p:nvPr/>
        </p:nvSpPr>
        <p:spPr>
          <a:xfrm>
            <a:off x="3810000" y="2743200"/>
            <a:ext cx="1447800" cy="1219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Wonder</a:t>
            </a:r>
          </a:p>
          <a:p>
            <a:pPr algn="ctr"/>
            <a:r>
              <a:rPr lang="en-US" dirty="0" smtClean="0"/>
              <a:t>Sort</a:t>
            </a:r>
          </a:p>
        </p:txBody>
      </p:sp>
      <p:cxnSp>
        <p:nvCxnSpPr>
          <p:cNvPr id="14" name="Straight Arrow Connector 13"/>
          <p:cNvCxnSpPr>
            <a:stCxn id="8" idx="4"/>
            <a:endCxn id="9" idx="1"/>
          </p:cNvCxnSpPr>
          <p:nvPr/>
        </p:nvCxnSpPr>
        <p:spPr>
          <a:xfrm>
            <a:off x="2362200" y="33528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6" idx="2"/>
          </p:cNvCxnSpPr>
          <p:nvPr/>
        </p:nvCxnSpPr>
        <p:spPr>
          <a:xfrm>
            <a:off x="5257800" y="33528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71800" y="3505200"/>
            <a:ext cx="381000" cy="369332"/>
          </a:xfrm>
          <a:prstGeom prst="rect">
            <a:avLst/>
          </a:prstGeom>
          <a:noFill/>
        </p:spPr>
        <p:txBody>
          <a:bodyPr wrap="square" rtlCol="0">
            <a:spAutoFit/>
          </a:bodyPr>
          <a:lstStyle/>
          <a:p>
            <a:r>
              <a:rPr lang="en-US" dirty="0" smtClean="0"/>
              <a:t>1</a:t>
            </a:r>
            <a:endParaRPr lang="en-US" dirty="0"/>
          </a:p>
        </p:txBody>
      </p:sp>
      <p:sp>
        <p:nvSpPr>
          <p:cNvPr id="20" name="TextBox 19"/>
          <p:cNvSpPr txBox="1"/>
          <p:nvPr/>
        </p:nvSpPr>
        <p:spPr>
          <a:xfrm>
            <a:off x="5791200" y="3505200"/>
            <a:ext cx="228600" cy="369332"/>
          </a:xfrm>
          <a:prstGeom prst="rect">
            <a:avLst/>
          </a:prstGeom>
          <a:noFill/>
        </p:spPr>
        <p:txBody>
          <a:bodyPr wrap="square" rtlCol="0">
            <a:spAutoFit/>
          </a:bodyPr>
          <a:lstStyle/>
          <a:p>
            <a:r>
              <a:rPr lang="en-US" dirty="0" smtClean="0"/>
              <a:t>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2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 #3 – Wonder Sort</a:t>
            </a:r>
            <a:endParaRPr lang="en-US" dirty="0"/>
          </a:p>
        </p:txBody>
      </p:sp>
      <p:sp>
        <p:nvSpPr>
          <p:cNvPr id="3" name="Content Placeholder 2"/>
          <p:cNvSpPr>
            <a:spLocks noGrp="1"/>
          </p:cNvSpPr>
          <p:nvPr>
            <p:ph idx="1"/>
          </p:nvPr>
        </p:nvSpPr>
        <p:spPr/>
        <p:txBody>
          <a:bodyPr>
            <a:normAutofit/>
          </a:bodyPr>
          <a:lstStyle/>
          <a:p>
            <a:r>
              <a:rPr lang="en-US" dirty="0" smtClean="0"/>
              <a:t>Represent the input integers as a bitmap where the bit(</a:t>
            </a:r>
            <a:r>
              <a:rPr lang="en-US" i="1" dirty="0" smtClean="0"/>
              <a:t>i) </a:t>
            </a:r>
            <a:r>
              <a:rPr lang="en-US" dirty="0" smtClean="0"/>
              <a:t>is on only if the integer </a:t>
            </a:r>
            <a:r>
              <a:rPr lang="en-US" i="1" dirty="0" smtClean="0"/>
              <a:t>i</a:t>
            </a:r>
            <a:r>
              <a:rPr lang="en-US" dirty="0" smtClean="0"/>
              <a:t> is in the file.</a:t>
            </a:r>
          </a:p>
          <a:p>
            <a:pPr lvl="1"/>
            <a:r>
              <a:rPr lang="en-US" dirty="0" smtClean="0"/>
              <a:t>Phase 1: Initialize the set to empty.</a:t>
            </a:r>
          </a:p>
          <a:p>
            <a:pPr lvl="1"/>
            <a:r>
              <a:rPr lang="en-US" dirty="0" smtClean="0"/>
              <a:t>Phase 2: Insert the present elements into the set.</a:t>
            </a:r>
          </a:p>
          <a:p>
            <a:pPr lvl="1"/>
            <a:r>
              <a:rPr lang="en-US" dirty="0" smtClean="0"/>
              <a:t>Phase 3: Write the sorted output.</a:t>
            </a:r>
          </a:p>
          <a:p>
            <a:r>
              <a:rPr lang="en-US" dirty="0" smtClean="0"/>
              <a:t>Wonder Sort works for this problem only because:</a:t>
            </a:r>
          </a:p>
          <a:p>
            <a:pPr lvl="1"/>
            <a:r>
              <a:rPr lang="en-US" dirty="0" smtClean="0"/>
              <a:t>The input is from a relatively small range.</a:t>
            </a:r>
          </a:p>
          <a:p>
            <a:pPr lvl="1"/>
            <a:r>
              <a:rPr lang="en-US" dirty="0" smtClean="0"/>
              <a:t>The input set contains no duplicates.</a:t>
            </a:r>
          </a:p>
          <a:p>
            <a:pPr lvl="1"/>
            <a:r>
              <a:rPr lang="en-US" dirty="0" smtClean="0"/>
              <a:t>No additional data is associated with each record.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293</TotalTime>
  <Words>859</Words>
  <Application>Microsoft Office PowerPoint</Application>
  <PresentationFormat>On-screen Show (4:3)</PresentationFormat>
  <Paragraphs>178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IT 3104 - Advanced Software Engineering</vt:lpstr>
      <vt:lpstr>Sorting a Disk File - Definition</vt:lpstr>
      <vt:lpstr>Solution #1 – Merge Sort</vt:lpstr>
      <vt:lpstr>Merge Sort</vt:lpstr>
      <vt:lpstr>Solution #2 – Multipass Sort</vt:lpstr>
      <vt:lpstr>Quick Sort</vt:lpstr>
      <vt:lpstr>Overview of Solutions #1 and #2</vt:lpstr>
      <vt:lpstr>Preferred Solution</vt:lpstr>
      <vt:lpstr>Solution #3 – Wonder Sort</vt:lpstr>
      <vt:lpstr>Slide 10</vt:lpstr>
      <vt:lpstr>Homework Problems</vt:lpstr>
    </vt:vector>
  </TitlesOfParts>
  <Company>Ridgecrest Asia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3104 - Advanced Software Engineering</dc:title>
  <dc:creator>Sanath A. Fernando</dc:creator>
  <cp:lastModifiedBy>Sanath A. Fernando</cp:lastModifiedBy>
  <cp:revision>89</cp:revision>
  <dcterms:created xsi:type="dcterms:W3CDTF">2009-04-27T15:37:48Z</dcterms:created>
  <dcterms:modified xsi:type="dcterms:W3CDTF">2009-05-04T17:02:15Z</dcterms:modified>
</cp:coreProperties>
</file>