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6ED"/>
    <a:srgbClr val="EFF1F5"/>
    <a:srgbClr val="E2E2E2"/>
    <a:srgbClr val="FFFFFF"/>
    <a:srgbClr val="C4CDDA"/>
    <a:srgbClr val="4FB4FF"/>
    <a:srgbClr val="4666F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29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D619-9C65-4F6C-BF21-71C43F2DF7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2138AA-3B65-4DE0-A932-A0ACD931F427}">
      <dgm:prSet phldrT="[Text]" custT="1"/>
      <dgm:spPr/>
      <dgm:t>
        <a:bodyPr/>
        <a:lstStyle/>
        <a:p>
          <a:r>
            <a:rPr lang="en-US" sz="3600" dirty="0" smtClean="0"/>
            <a:t>Basic Data Cleaning and Formatting</a:t>
          </a:r>
          <a:endParaRPr lang="en-SG" sz="3600" dirty="0"/>
        </a:p>
      </dgm:t>
    </dgm:pt>
    <dgm:pt modelId="{58DF1FD5-2728-447F-831F-0C524A36CF3C}" type="parTrans" cxnId="{1E4005C5-87B6-4C18-AFA5-83A8FA535C19}">
      <dgm:prSet/>
      <dgm:spPr/>
      <dgm:t>
        <a:bodyPr/>
        <a:lstStyle/>
        <a:p>
          <a:endParaRPr lang="en-SG" sz="1000"/>
        </a:p>
      </dgm:t>
    </dgm:pt>
    <dgm:pt modelId="{B6B8D0F0-E1CC-4B11-ADDC-B21B2E78AB0E}" type="sibTrans" cxnId="{1E4005C5-87B6-4C18-AFA5-83A8FA535C19}">
      <dgm:prSet custT="1"/>
      <dgm:spPr/>
      <dgm:t>
        <a:bodyPr/>
        <a:lstStyle/>
        <a:p>
          <a:endParaRPr lang="en-SG" sz="1800"/>
        </a:p>
      </dgm:t>
    </dgm:pt>
    <dgm:pt modelId="{1390AD08-708A-453A-BF27-DF655D7606D4}">
      <dgm:prSet phldrT="[Text]" custT="1"/>
      <dgm:spPr/>
      <dgm:t>
        <a:bodyPr/>
        <a:lstStyle/>
        <a:p>
          <a:pPr algn="ctr"/>
          <a:r>
            <a:rPr lang="en-US" sz="3600" dirty="0" smtClean="0"/>
            <a:t>NLP</a:t>
          </a:r>
        </a:p>
      </dgm:t>
    </dgm:pt>
    <dgm:pt modelId="{D0135B0F-4AA5-4EA0-9E9A-0C3FA60D71C2}" type="parTrans" cxnId="{75A9D31E-E651-486F-BCC5-7C3D0605A847}">
      <dgm:prSet/>
      <dgm:spPr/>
      <dgm:t>
        <a:bodyPr/>
        <a:lstStyle/>
        <a:p>
          <a:endParaRPr lang="en-SG" sz="1000"/>
        </a:p>
      </dgm:t>
    </dgm:pt>
    <dgm:pt modelId="{632D3C5E-DE8F-4EA8-878B-D2A058DF9349}" type="sibTrans" cxnId="{75A9D31E-E651-486F-BCC5-7C3D0605A847}">
      <dgm:prSet custT="1"/>
      <dgm:spPr/>
      <dgm:t>
        <a:bodyPr/>
        <a:lstStyle/>
        <a:p>
          <a:endParaRPr lang="en-SG" sz="1800"/>
        </a:p>
      </dgm:t>
    </dgm:pt>
    <dgm:pt modelId="{07074FF7-DBED-4230-8BD7-29EF31DDBDBA}">
      <dgm:prSet phldrT="[Text]" custT="1"/>
      <dgm:spPr/>
      <dgm:t>
        <a:bodyPr/>
        <a:lstStyle/>
        <a:p>
          <a:pPr algn="ctr"/>
          <a:r>
            <a:rPr lang="en-US" sz="3600" dirty="0" smtClean="0"/>
            <a:t>Features</a:t>
          </a:r>
          <a:endParaRPr lang="en-SG" sz="3600" dirty="0"/>
        </a:p>
      </dgm:t>
    </dgm:pt>
    <dgm:pt modelId="{B5C82A83-5B4A-4939-8E76-466F22F5DDE8}" type="parTrans" cxnId="{9971396F-E57A-4360-BDCC-C0F5F61058C3}">
      <dgm:prSet/>
      <dgm:spPr/>
      <dgm:t>
        <a:bodyPr/>
        <a:lstStyle/>
        <a:p>
          <a:endParaRPr lang="en-SG" sz="1000"/>
        </a:p>
      </dgm:t>
    </dgm:pt>
    <dgm:pt modelId="{D0542A80-8A8F-4E84-90AF-817A5FCC2CF8}" type="sibTrans" cxnId="{9971396F-E57A-4360-BDCC-C0F5F61058C3}">
      <dgm:prSet/>
      <dgm:spPr/>
      <dgm:t>
        <a:bodyPr/>
        <a:lstStyle/>
        <a:p>
          <a:endParaRPr lang="en-SG" sz="1000"/>
        </a:p>
      </dgm:t>
    </dgm:pt>
    <dgm:pt modelId="{7843A17C-7D73-44F3-92A6-D80DB028B6F6}">
      <dgm:prSet phldrT="[Text]" custT="1"/>
      <dgm:spPr/>
      <dgm:t>
        <a:bodyPr/>
        <a:lstStyle/>
        <a:p>
          <a:pPr algn="l"/>
          <a:r>
            <a:rPr lang="en-US" sz="3200" dirty="0" smtClean="0"/>
            <a:t>Word n-grams</a:t>
          </a:r>
        </a:p>
      </dgm:t>
    </dgm:pt>
    <dgm:pt modelId="{4D72152B-29CE-48EC-9A41-B467181DA2B6}" type="parTrans" cxnId="{3D591188-CA87-44AA-A656-C93BE623D6F2}">
      <dgm:prSet/>
      <dgm:spPr/>
      <dgm:t>
        <a:bodyPr/>
        <a:lstStyle/>
        <a:p>
          <a:endParaRPr lang="en-SG"/>
        </a:p>
      </dgm:t>
    </dgm:pt>
    <dgm:pt modelId="{7E795AB7-7DB1-4459-8684-5A3511BD8E3E}" type="sibTrans" cxnId="{3D591188-CA87-44AA-A656-C93BE623D6F2}">
      <dgm:prSet/>
      <dgm:spPr/>
      <dgm:t>
        <a:bodyPr/>
        <a:lstStyle/>
        <a:p>
          <a:endParaRPr lang="en-SG"/>
        </a:p>
      </dgm:t>
    </dgm:pt>
    <dgm:pt modelId="{7B34509B-092A-4969-ADD5-1E72B849A643}">
      <dgm:prSet phldrT="[Text]" custT="1"/>
      <dgm:spPr/>
      <dgm:t>
        <a:bodyPr/>
        <a:lstStyle/>
        <a:p>
          <a:pPr algn="l"/>
          <a:r>
            <a:rPr lang="en-US" sz="3200" dirty="0" smtClean="0"/>
            <a:t>Stopwords</a:t>
          </a:r>
        </a:p>
      </dgm:t>
    </dgm:pt>
    <dgm:pt modelId="{7423D212-47DB-4B64-9BE9-214FB3549A88}" type="parTrans" cxnId="{B22AFC8A-5E06-40E1-BC03-61D2952FC3C8}">
      <dgm:prSet/>
      <dgm:spPr/>
      <dgm:t>
        <a:bodyPr/>
        <a:lstStyle/>
        <a:p>
          <a:endParaRPr lang="en-SG"/>
        </a:p>
      </dgm:t>
    </dgm:pt>
    <dgm:pt modelId="{AC010EC7-F9D4-4E04-ACD7-04B51AF4BA5E}" type="sibTrans" cxnId="{B22AFC8A-5E06-40E1-BC03-61D2952FC3C8}">
      <dgm:prSet/>
      <dgm:spPr/>
      <dgm:t>
        <a:bodyPr/>
        <a:lstStyle/>
        <a:p>
          <a:endParaRPr lang="en-SG"/>
        </a:p>
      </dgm:t>
    </dgm:pt>
    <dgm:pt modelId="{C1578930-324F-48A8-B4F7-DAA439C93495}">
      <dgm:prSet phldrT="[Text]" custT="1"/>
      <dgm:spPr/>
      <dgm:t>
        <a:bodyPr/>
        <a:lstStyle/>
        <a:p>
          <a:pPr algn="l"/>
          <a:r>
            <a:rPr lang="en-US" sz="3200" dirty="0" smtClean="0"/>
            <a:t>Lexicons</a:t>
          </a:r>
          <a:endParaRPr lang="en-SG" sz="3200" dirty="0"/>
        </a:p>
      </dgm:t>
    </dgm:pt>
    <dgm:pt modelId="{8B840761-D65F-4D47-B3D1-93B1ECD5A53C}" type="parTrans" cxnId="{9D25F87B-ACD9-43CD-B9BE-DC92E846CE03}">
      <dgm:prSet/>
      <dgm:spPr/>
      <dgm:t>
        <a:bodyPr/>
        <a:lstStyle/>
        <a:p>
          <a:endParaRPr lang="en-SG"/>
        </a:p>
      </dgm:t>
    </dgm:pt>
    <dgm:pt modelId="{1B998253-3DA4-4871-B4AE-A8B3ED660684}" type="sibTrans" cxnId="{9D25F87B-ACD9-43CD-B9BE-DC92E846CE03}">
      <dgm:prSet/>
      <dgm:spPr/>
      <dgm:t>
        <a:bodyPr/>
        <a:lstStyle/>
        <a:p>
          <a:endParaRPr lang="en-SG"/>
        </a:p>
      </dgm:t>
    </dgm:pt>
    <dgm:pt modelId="{FAA77B46-51A3-461B-B718-901668ADE56E}">
      <dgm:prSet phldrT="[Text]" custT="1"/>
      <dgm:spPr/>
      <dgm:t>
        <a:bodyPr/>
        <a:lstStyle/>
        <a:p>
          <a:pPr algn="l"/>
          <a:r>
            <a:rPr lang="en-US" sz="3200" dirty="0" smtClean="0"/>
            <a:t>Word Embedding</a:t>
          </a:r>
        </a:p>
      </dgm:t>
    </dgm:pt>
    <dgm:pt modelId="{74C87C7D-0CF2-4E90-AE1C-81CD826E87AE}" type="parTrans" cxnId="{D6801ACE-C64A-4C60-A529-7468924E1B90}">
      <dgm:prSet/>
      <dgm:spPr/>
      <dgm:t>
        <a:bodyPr/>
        <a:lstStyle/>
        <a:p>
          <a:endParaRPr lang="en-SG"/>
        </a:p>
      </dgm:t>
    </dgm:pt>
    <dgm:pt modelId="{B747AA98-BFE0-4BAB-BD6B-C1158D67CC2B}" type="sibTrans" cxnId="{D6801ACE-C64A-4C60-A529-7468924E1B90}">
      <dgm:prSet/>
      <dgm:spPr/>
      <dgm:t>
        <a:bodyPr/>
        <a:lstStyle/>
        <a:p>
          <a:endParaRPr lang="en-SG"/>
        </a:p>
      </dgm:t>
    </dgm:pt>
    <dgm:pt modelId="{2117BD6C-0FD6-432F-9305-7CC3B9A268E1}" type="pres">
      <dgm:prSet presAssocID="{6BB6D619-9C65-4F6C-BF21-71C43F2DF703}" presName="Name0" presStyleCnt="0">
        <dgm:presLayoutVars>
          <dgm:dir/>
          <dgm:resizeHandles val="exact"/>
        </dgm:presLayoutVars>
      </dgm:prSet>
      <dgm:spPr/>
    </dgm:pt>
    <dgm:pt modelId="{DE89FE74-68B0-4C15-9EB1-D093D7DD4939}" type="pres">
      <dgm:prSet presAssocID="{C22138AA-3B65-4DE0-A932-A0ACD931F4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2070A0A-E29A-4BF6-99DD-64741249BC28}" type="pres">
      <dgm:prSet presAssocID="{B6B8D0F0-E1CC-4B11-ADDC-B21B2E78AB0E}" presName="sibTrans" presStyleLbl="sibTrans2D1" presStyleIdx="0" presStyleCnt="2"/>
      <dgm:spPr/>
    </dgm:pt>
    <dgm:pt modelId="{C72EECFC-94DB-4121-9A36-733ADF48F8FE}" type="pres">
      <dgm:prSet presAssocID="{B6B8D0F0-E1CC-4B11-ADDC-B21B2E78AB0E}" presName="connectorText" presStyleLbl="sibTrans2D1" presStyleIdx="0" presStyleCnt="2"/>
      <dgm:spPr/>
    </dgm:pt>
    <dgm:pt modelId="{2BF030E8-4388-49FE-B10E-01D3490AFA9D}" type="pres">
      <dgm:prSet presAssocID="{1390AD08-708A-453A-BF27-DF655D7606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F865F20-7236-49F4-9031-0CBA805748F6}" type="pres">
      <dgm:prSet presAssocID="{632D3C5E-DE8F-4EA8-878B-D2A058DF9349}" presName="sibTrans" presStyleLbl="sibTrans2D1" presStyleIdx="1" presStyleCnt="2"/>
      <dgm:spPr/>
    </dgm:pt>
    <dgm:pt modelId="{F2B78878-87E8-43BA-B203-382F0C56E27F}" type="pres">
      <dgm:prSet presAssocID="{632D3C5E-DE8F-4EA8-878B-D2A058DF9349}" presName="connectorText" presStyleLbl="sibTrans2D1" presStyleIdx="1" presStyleCnt="2"/>
      <dgm:spPr/>
    </dgm:pt>
    <dgm:pt modelId="{DD486547-772F-4A28-AA34-02563B99FF89}" type="pres">
      <dgm:prSet presAssocID="{07074FF7-DBED-4230-8BD7-29EF31DDBDBA}" presName="node" presStyleLbl="node1" presStyleIdx="2" presStyleCnt="3" custLinFactNeighborX="11099" custLinFactNeighborY="3384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59BE759-0DC4-45F1-A1DE-65B26F893168}" type="presOf" srcId="{C1578930-324F-48A8-B4F7-DAA439C93495}" destId="{DD486547-772F-4A28-AA34-02563B99FF89}" srcOrd="0" destOrd="1" presId="urn:microsoft.com/office/officeart/2005/8/layout/process1"/>
    <dgm:cxn modelId="{B1C15FEC-5536-41AE-8B99-BD810148579F}" type="presOf" srcId="{B6B8D0F0-E1CC-4B11-ADDC-B21B2E78AB0E}" destId="{C72EECFC-94DB-4121-9A36-733ADF48F8FE}" srcOrd="1" destOrd="0" presId="urn:microsoft.com/office/officeart/2005/8/layout/process1"/>
    <dgm:cxn modelId="{7160AE8D-8F77-4431-9379-6681F3CF8BCE}" type="presOf" srcId="{FAA77B46-51A3-461B-B718-901668ADE56E}" destId="{DD486547-772F-4A28-AA34-02563B99FF89}" srcOrd="0" destOrd="2" presId="urn:microsoft.com/office/officeart/2005/8/layout/process1"/>
    <dgm:cxn modelId="{42B32035-C12B-4EB9-92A4-87EB12E21015}" type="presOf" srcId="{B6B8D0F0-E1CC-4B11-ADDC-B21B2E78AB0E}" destId="{92070A0A-E29A-4BF6-99DD-64741249BC28}" srcOrd="0" destOrd="0" presId="urn:microsoft.com/office/officeart/2005/8/layout/process1"/>
    <dgm:cxn modelId="{9BD500DD-6BB9-48AF-8DD6-514BAA8AB085}" type="presOf" srcId="{632D3C5E-DE8F-4EA8-878B-D2A058DF9349}" destId="{2F865F20-7236-49F4-9031-0CBA805748F6}" srcOrd="0" destOrd="0" presId="urn:microsoft.com/office/officeart/2005/8/layout/process1"/>
    <dgm:cxn modelId="{6007DFF7-CF4F-4864-A2BE-89446F7989F2}" type="presOf" srcId="{07074FF7-DBED-4230-8BD7-29EF31DDBDBA}" destId="{DD486547-772F-4A28-AA34-02563B99FF89}" srcOrd="0" destOrd="0" presId="urn:microsoft.com/office/officeart/2005/8/layout/process1"/>
    <dgm:cxn modelId="{D558676A-5B88-452D-BFF2-6457366E7381}" type="presOf" srcId="{1390AD08-708A-453A-BF27-DF655D7606D4}" destId="{2BF030E8-4388-49FE-B10E-01D3490AFA9D}" srcOrd="0" destOrd="0" presId="urn:microsoft.com/office/officeart/2005/8/layout/process1"/>
    <dgm:cxn modelId="{B22AFC8A-5E06-40E1-BC03-61D2952FC3C8}" srcId="{1390AD08-708A-453A-BF27-DF655D7606D4}" destId="{7B34509B-092A-4969-ADD5-1E72B849A643}" srcOrd="1" destOrd="0" parTransId="{7423D212-47DB-4B64-9BE9-214FB3549A88}" sibTransId="{AC010EC7-F9D4-4E04-ACD7-04B51AF4BA5E}"/>
    <dgm:cxn modelId="{3D591188-CA87-44AA-A656-C93BE623D6F2}" srcId="{1390AD08-708A-453A-BF27-DF655D7606D4}" destId="{7843A17C-7D73-44F3-92A6-D80DB028B6F6}" srcOrd="0" destOrd="0" parTransId="{4D72152B-29CE-48EC-9A41-B467181DA2B6}" sibTransId="{7E795AB7-7DB1-4459-8684-5A3511BD8E3E}"/>
    <dgm:cxn modelId="{2022E5D3-B67A-445C-97B9-00120360AEFA}" type="presOf" srcId="{7843A17C-7D73-44F3-92A6-D80DB028B6F6}" destId="{2BF030E8-4388-49FE-B10E-01D3490AFA9D}" srcOrd="0" destOrd="1" presId="urn:microsoft.com/office/officeart/2005/8/layout/process1"/>
    <dgm:cxn modelId="{32D5E8F8-AFB4-4092-8480-4B6DF3A2BAF6}" type="presOf" srcId="{6BB6D619-9C65-4F6C-BF21-71C43F2DF703}" destId="{2117BD6C-0FD6-432F-9305-7CC3B9A268E1}" srcOrd="0" destOrd="0" presId="urn:microsoft.com/office/officeart/2005/8/layout/process1"/>
    <dgm:cxn modelId="{9D25F87B-ACD9-43CD-B9BE-DC92E846CE03}" srcId="{07074FF7-DBED-4230-8BD7-29EF31DDBDBA}" destId="{C1578930-324F-48A8-B4F7-DAA439C93495}" srcOrd="0" destOrd="0" parTransId="{8B840761-D65F-4D47-B3D1-93B1ECD5A53C}" sibTransId="{1B998253-3DA4-4871-B4AE-A8B3ED660684}"/>
    <dgm:cxn modelId="{C20D5743-F39E-4F82-A457-DC4E345BC9A1}" type="presOf" srcId="{C22138AA-3B65-4DE0-A932-A0ACD931F427}" destId="{DE89FE74-68B0-4C15-9EB1-D093D7DD4939}" srcOrd="0" destOrd="0" presId="urn:microsoft.com/office/officeart/2005/8/layout/process1"/>
    <dgm:cxn modelId="{D6801ACE-C64A-4C60-A529-7468924E1B90}" srcId="{07074FF7-DBED-4230-8BD7-29EF31DDBDBA}" destId="{FAA77B46-51A3-461B-B718-901668ADE56E}" srcOrd="1" destOrd="0" parTransId="{74C87C7D-0CF2-4E90-AE1C-81CD826E87AE}" sibTransId="{B747AA98-BFE0-4BAB-BD6B-C1158D67CC2B}"/>
    <dgm:cxn modelId="{1E4005C5-87B6-4C18-AFA5-83A8FA535C19}" srcId="{6BB6D619-9C65-4F6C-BF21-71C43F2DF703}" destId="{C22138AA-3B65-4DE0-A932-A0ACD931F427}" srcOrd="0" destOrd="0" parTransId="{58DF1FD5-2728-447F-831F-0C524A36CF3C}" sibTransId="{B6B8D0F0-E1CC-4B11-ADDC-B21B2E78AB0E}"/>
    <dgm:cxn modelId="{A6715E6C-CC6C-4B1C-8775-82527577BEF2}" type="presOf" srcId="{7B34509B-092A-4969-ADD5-1E72B849A643}" destId="{2BF030E8-4388-49FE-B10E-01D3490AFA9D}" srcOrd="0" destOrd="2" presId="urn:microsoft.com/office/officeart/2005/8/layout/process1"/>
    <dgm:cxn modelId="{75A9D31E-E651-486F-BCC5-7C3D0605A847}" srcId="{6BB6D619-9C65-4F6C-BF21-71C43F2DF703}" destId="{1390AD08-708A-453A-BF27-DF655D7606D4}" srcOrd="1" destOrd="0" parTransId="{D0135B0F-4AA5-4EA0-9E9A-0C3FA60D71C2}" sibTransId="{632D3C5E-DE8F-4EA8-878B-D2A058DF9349}"/>
    <dgm:cxn modelId="{9971396F-E57A-4360-BDCC-C0F5F61058C3}" srcId="{6BB6D619-9C65-4F6C-BF21-71C43F2DF703}" destId="{07074FF7-DBED-4230-8BD7-29EF31DDBDBA}" srcOrd="2" destOrd="0" parTransId="{B5C82A83-5B4A-4939-8E76-466F22F5DDE8}" sibTransId="{D0542A80-8A8F-4E84-90AF-817A5FCC2CF8}"/>
    <dgm:cxn modelId="{D430D57B-6B58-4D28-A8D5-111140EE3484}" type="presOf" srcId="{632D3C5E-DE8F-4EA8-878B-D2A058DF9349}" destId="{F2B78878-87E8-43BA-B203-382F0C56E27F}" srcOrd="1" destOrd="0" presId="urn:microsoft.com/office/officeart/2005/8/layout/process1"/>
    <dgm:cxn modelId="{69565796-CD97-4D1E-9753-D6BBD3104023}" type="presParOf" srcId="{2117BD6C-0FD6-432F-9305-7CC3B9A268E1}" destId="{DE89FE74-68B0-4C15-9EB1-D093D7DD4939}" srcOrd="0" destOrd="0" presId="urn:microsoft.com/office/officeart/2005/8/layout/process1"/>
    <dgm:cxn modelId="{E242C388-6711-41F8-AB9C-9EFD865C8ED9}" type="presParOf" srcId="{2117BD6C-0FD6-432F-9305-7CC3B9A268E1}" destId="{92070A0A-E29A-4BF6-99DD-64741249BC28}" srcOrd="1" destOrd="0" presId="urn:microsoft.com/office/officeart/2005/8/layout/process1"/>
    <dgm:cxn modelId="{6767EBD0-A21E-47BF-8D84-1F97F2DBCF78}" type="presParOf" srcId="{92070A0A-E29A-4BF6-99DD-64741249BC28}" destId="{C72EECFC-94DB-4121-9A36-733ADF48F8FE}" srcOrd="0" destOrd="0" presId="urn:microsoft.com/office/officeart/2005/8/layout/process1"/>
    <dgm:cxn modelId="{EC14AEA0-FD2F-4C09-AB64-3C9D9B455A4E}" type="presParOf" srcId="{2117BD6C-0FD6-432F-9305-7CC3B9A268E1}" destId="{2BF030E8-4388-49FE-B10E-01D3490AFA9D}" srcOrd="2" destOrd="0" presId="urn:microsoft.com/office/officeart/2005/8/layout/process1"/>
    <dgm:cxn modelId="{6AEE794F-5D70-40B2-A970-A17516A40244}" type="presParOf" srcId="{2117BD6C-0FD6-432F-9305-7CC3B9A268E1}" destId="{2F865F20-7236-49F4-9031-0CBA805748F6}" srcOrd="3" destOrd="0" presId="urn:microsoft.com/office/officeart/2005/8/layout/process1"/>
    <dgm:cxn modelId="{CF88D2D9-C4DD-441A-868F-CDD0B76E75DA}" type="presParOf" srcId="{2F865F20-7236-49F4-9031-0CBA805748F6}" destId="{F2B78878-87E8-43BA-B203-382F0C56E27F}" srcOrd="0" destOrd="0" presId="urn:microsoft.com/office/officeart/2005/8/layout/process1"/>
    <dgm:cxn modelId="{1D00B573-5A78-4897-816C-7E97BE4AA109}" type="presParOf" srcId="{2117BD6C-0FD6-432F-9305-7CC3B9A268E1}" destId="{DD486547-772F-4A28-AA34-02563B99FF8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FE74-68B0-4C15-9EB1-D093D7DD4939}">
      <dsp:nvSpPr>
        <dsp:cNvPr id="0" name=""/>
        <dsp:cNvSpPr/>
      </dsp:nvSpPr>
      <dsp:spPr>
        <a:xfrm>
          <a:off x="12140" y="8928"/>
          <a:ext cx="3628767" cy="217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Basic Data Cleaning and Formatting</a:t>
          </a:r>
          <a:endParaRPr lang="en-SG" sz="3600" kern="1200" dirty="0"/>
        </a:p>
      </dsp:txBody>
      <dsp:txXfrm>
        <a:off x="75910" y="72698"/>
        <a:ext cx="3501227" cy="2049720"/>
      </dsp:txXfrm>
    </dsp:sp>
    <dsp:sp modelId="{92070A0A-E29A-4BF6-99DD-64741249BC28}">
      <dsp:nvSpPr>
        <dsp:cNvPr id="0" name=""/>
        <dsp:cNvSpPr/>
      </dsp:nvSpPr>
      <dsp:spPr>
        <a:xfrm>
          <a:off x="4003785" y="647591"/>
          <a:ext cx="769298" cy="899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/>
        </a:p>
      </dsp:txBody>
      <dsp:txXfrm>
        <a:off x="4003785" y="827578"/>
        <a:ext cx="538509" cy="539960"/>
      </dsp:txXfrm>
    </dsp:sp>
    <dsp:sp modelId="{2BF030E8-4388-49FE-B10E-01D3490AFA9D}">
      <dsp:nvSpPr>
        <dsp:cNvPr id="0" name=""/>
        <dsp:cNvSpPr/>
      </dsp:nvSpPr>
      <dsp:spPr>
        <a:xfrm>
          <a:off x="5092416" y="8928"/>
          <a:ext cx="3628767" cy="217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NLP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Word n-grams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Stopwords</a:t>
          </a:r>
        </a:p>
      </dsp:txBody>
      <dsp:txXfrm>
        <a:off x="5156186" y="72698"/>
        <a:ext cx="3501227" cy="2049720"/>
      </dsp:txXfrm>
    </dsp:sp>
    <dsp:sp modelId="{2F865F20-7236-49F4-9031-0CBA805748F6}">
      <dsp:nvSpPr>
        <dsp:cNvPr id="0" name=""/>
        <dsp:cNvSpPr/>
      </dsp:nvSpPr>
      <dsp:spPr>
        <a:xfrm rot="6027">
          <a:off x="9087095" y="652094"/>
          <a:ext cx="775734" cy="899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/>
        </a:p>
      </dsp:txBody>
      <dsp:txXfrm>
        <a:off x="9087095" y="831877"/>
        <a:ext cx="543014" cy="539960"/>
      </dsp:txXfrm>
    </dsp:sp>
    <dsp:sp modelId="{DD486547-772F-4A28-AA34-02563B99FF89}">
      <dsp:nvSpPr>
        <dsp:cNvPr id="0" name=""/>
        <dsp:cNvSpPr/>
      </dsp:nvSpPr>
      <dsp:spPr>
        <a:xfrm>
          <a:off x="10184832" y="17857"/>
          <a:ext cx="3628767" cy="217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Features</a:t>
          </a:r>
          <a:endParaRPr lang="en-SG" sz="36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Lexicons</a:t>
          </a:r>
          <a:endParaRPr lang="en-SG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Word Embedding</a:t>
          </a:r>
        </a:p>
      </dsp:txBody>
      <dsp:txXfrm>
        <a:off x="10248602" y="81627"/>
        <a:ext cx="3501227" cy="204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5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0904" y="7113278"/>
            <a:ext cx="8085683" cy="113265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8287" y="7113278"/>
            <a:ext cx="23995323" cy="113265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7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8286" y="35580386"/>
            <a:ext cx="16040504" cy="8479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6086" y="35580386"/>
            <a:ext cx="16040502" cy="8479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5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8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04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9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A801-D292-4A7F-935A-DB31422F587C}" type="datetimeFigureOut">
              <a:rPr lang="en-SG" smtClean="0"/>
              <a:t>20/10/2018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7258-E2A4-4DC4-8DF5-E8C97F0657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74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444" y="14969038"/>
            <a:ext cx="21384000" cy="140328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Post Processing</a:t>
            </a:r>
            <a:endParaRPr lang="en-SG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gevme.com/sites/switch-2018-website/sites/default/files/NTU_Logo.png?fid=6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90600"/>
            <a:ext cx="6286499" cy="23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36180" y="1181100"/>
            <a:ext cx="72000" cy="19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343900" y="1181100"/>
            <a:ext cx="9258300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b="1" dirty="0" smtClean="0">
                <a:solidFill>
                  <a:srgbClr val="002060"/>
                </a:solidFill>
              </a:rPr>
              <a:t>School of Computer </a:t>
            </a:r>
            <a:br>
              <a:rPr lang="en-US" sz="4800" b="1" dirty="0" smtClean="0">
                <a:solidFill>
                  <a:srgbClr val="002060"/>
                </a:solidFill>
              </a:rPr>
            </a:br>
            <a:r>
              <a:rPr lang="en-US" sz="4800" b="1" dirty="0" smtClean="0">
                <a:solidFill>
                  <a:srgbClr val="002060"/>
                </a:solidFill>
              </a:rPr>
              <a:t>Science and Engineering</a:t>
            </a:r>
          </a:p>
          <a:p>
            <a:pPr>
              <a:lnSpc>
                <a:spcPct val="70000"/>
              </a:lnSpc>
            </a:pPr>
            <a:r>
              <a:rPr lang="en-US" sz="1400" b="1" dirty="0">
                <a:solidFill>
                  <a:srgbClr val="002060"/>
                </a:solidFill>
              </a:rPr>
              <a:t/>
            </a:r>
            <a:br>
              <a:rPr lang="en-US" sz="1400" b="1" dirty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College of Engineering</a:t>
            </a:r>
            <a:endParaRPr lang="en-SG" sz="28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1" y="4046897"/>
            <a:ext cx="11849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b="1" dirty="0" smtClean="0">
                <a:solidFill>
                  <a:srgbClr val="0070C0"/>
                </a:solidFill>
              </a:rPr>
              <a:t>Developing a </a:t>
            </a:r>
            <a:br>
              <a:rPr lang="en-SG" sz="8000" b="1" dirty="0" smtClean="0">
                <a:solidFill>
                  <a:srgbClr val="0070C0"/>
                </a:solidFill>
              </a:rPr>
            </a:br>
            <a:r>
              <a:rPr lang="en-SG" sz="8000" b="1" dirty="0" smtClean="0">
                <a:solidFill>
                  <a:srgbClr val="0070C0"/>
                </a:solidFill>
              </a:rPr>
              <a:t>Hybrid </a:t>
            </a:r>
            <a:r>
              <a:rPr lang="en-SG" sz="8000" b="1" dirty="0">
                <a:solidFill>
                  <a:srgbClr val="0070C0"/>
                </a:solidFill>
              </a:rPr>
              <a:t>Affect </a:t>
            </a:r>
            <a:r>
              <a:rPr lang="en-SG" sz="8000" b="1" dirty="0" smtClean="0">
                <a:solidFill>
                  <a:srgbClr val="0070C0"/>
                </a:solidFill>
              </a:rPr>
              <a:t>Intensity Tool</a:t>
            </a:r>
            <a:endParaRPr lang="en-SG" sz="80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304" y="16691641"/>
            <a:ext cx="8901300" cy="415981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Lexicon-Based Method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Texts are being evaluated by various Lexical Resources and a sentiment score is returned. The output of a sentiment score can vary as it </a:t>
            </a:r>
            <a:r>
              <a:rPr lang="en-US" sz="2400" dirty="0" smtClean="0">
                <a:solidFill>
                  <a:schemeClr val="tx1"/>
                </a:solidFill>
              </a:rPr>
              <a:t>is dependent on the type of lexical resource used.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E.g.</a:t>
            </a:r>
          </a:p>
          <a:p>
            <a:pPr marL="571500" indent="-571500" algn="just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Counting the number of positive and negative words</a:t>
            </a:r>
          </a:p>
          <a:p>
            <a:pPr marL="571500" indent="-571500" algn="just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Using weighted average of sentiment distributions of word occurrence</a:t>
            </a:r>
          </a:p>
          <a:p>
            <a:pPr marL="571500" indent="-571500" algn="just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Aggregating positive and negative word scores provided by the resource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325100" y="16691640"/>
            <a:ext cx="9982200" cy="11734800"/>
            <a:chOff x="0" y="0"/>
            <a:chExt cx="6103917" cy="7113972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6103917" cy="7113972"/>
              <a:chOff x="0" y="0"/>
              <a:chExt cx="6103917" cy="711397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08743" y="106878"/>
                <a:ext cx="5733264" cy="6889388"/>
                <a:chOff x="-15" y="0"/>
                <a:chExt cx="5733264" cy="6889388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1" y="0"/>
                  <a:ext cx="1401597" cy="541655"/>
                  <a:chOff x="0" y="0"/>
                  <a:chExt cx="925838" cy="629171"/>
                </a:xfrm>
              </p:grpSpPr>
              <p:sp>
                <p:nvSpPr>
                  <p:cNvPr id="68" name="Snip Diagonal Corner Rectangle 67"/>
                  <p:cNvSpPr/>
                  <p:nvPr/>
                </p:nvSpPr>
                <p:spPr>
                  <a:xfrm>
                    <a:off x="118753" y="0"/>
                    <a:ext cx="807085" cy="462915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9" name="Snip Diagonal Corner Rectangle 68"/>
                  <p:cNvSpPr/>
                  <p:nvPr/>
                </p:nvSpPr>
                <p:spPr>
                  <a:xfrm>
                    <a:off x="59377" y="71252"/>
                    <a:ext cx="807085" cy="462916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0" name="Snip Diagonal Corner Rectangle 69"/>
                  <p:cNvSpPr/>
                  <p:nvPr/>
                </p:nvSpPr>
                <p:spPr>
                  <a:xfrm>
                    <a:off x="0" y="166255"/>
                    <a:ext cx="805479" cy="462916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Training Dataset</a:t>
                    </a:r>
                    <a:endParaRPr lang="en-SG" sz="28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-15" y="2600696"/>
                  <a:ext cx="1400830" cy="588076"/>
                  <a:chOff x="-10" y="0"/>
                  <a:chExt cx="926365" cy="683073"/>
                </a:xfrm>
              </p:grpSpPr>
              <p:sp>
                <p:nvSpPr>
                  <p:cNvPr id="65" name="Snip Diagonal Corner Rectangle 64"/>
                  <p:cNvSpPr/>
                  <p:nvPr/>
                </p:nvSpPr>
                <p:spPr>
                  <a:xfrm>
                    <a:off x="119270" y="0"/>
                    <a:ext cx="807085" cy="462915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6" name="Snip Diagonal Corner Rectangle 65"/>
                  <p:cNvSpPr/>
                  <p:nvPr/>
                </p:nvSpPr>
                <p:spPr>
                  <a:xfrm>
                    <a:off x="63610" y="71562"/>
                    <a:ext cx="807085" cy="462915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7" name="Snip Diagonal Corner Rectangle 66"/>
                  <p:cNvSpPr/>
                  <p:nvPr/>
                </p:nvSpPr>
                <p:spPr>
                  <a:xfrm>
                    <a:off x="-10" y="115579"/>
                    <a:ext cx="799447" cy="567494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Labelled Training Dataset</a:t>
                    </a:r>
                    <a:endParaRPr lang="en-SG" sz="28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180115" y="1306286"/>
                  <a:ext cx="1401597" cy="556894"/>
                  <a:chOff x="0" y="0"/>
                  <a:chExt cx="1087013" cy="646249"/>
                </a:xfrm>
              </p:grpSpPr>
              <p:sp>
                <p:nvSpPr>
                  <p:cNvPr id="62" name="Round Diagonal Corner Rectangle 61"/>
                  <p:cNvSpPr/>
                  <p:nvPr/>
                </p:nvSpPr>
                <p:spPr>
                  <a:xfrm>
                    <a:off x="285008" y="0"/>
                    <a:ext cx="802005" cy="515620"/>
                  </a:xfrm>
                  <a:prstGeom prst="round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3" name="Round Diagonal Corner Rectangle 62"/>
                  <p:cNvSpPr/>
                  <p:nvPr/>
                </p:nvSpPr>
                <p:spPr>
                  <a:xfrm>
                    <a:off x="142504" y="47502"/>
                    <a:ext cx="802005" cy="515620"/>
                  </a:xfrm>
                  <a:prstGeom prst="round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4" name="Round Diagonal Corner Rectangle 63"/>
                  <p:cNvSpPr/>
                  <p:nvPr/>
                </p:nvSpPr>
                <p:spPr>
                  <a:xfrm>
                    <a:off x="0" y="130629"/>
                    <a:ext cx="802005" cy="515620"/>
                  </a:xfrm>
                  <a:prstGeom prst="round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Lexicon Resources</a:t>
                    </a:r>
                    <a:endParaRPr lang="en-SG" sz="24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" name="Right Arrow 25"/>
                <p:cNvSpPr/>
                <p:nvPr/>
              </p:nvSpPr>
              <p:spPr>
                <a:xfrm rot="5400000">
                  <a:off x="439388" y="855023"/>
                  <a:ext cx="464820" cy="14160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7" name="Can 26"/>
                <p:cNvSpPr/>
                <p:nvPr/>
              </p:nvSpPr>
              <p:spPr>
                <a:xfrm>
                  <a:off x="211277" y="1211284"/>
                  <a:ext cx="861162" cy="814267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Lexicon-Based Classifier</a:t>
                  </a:r>
                  <a:endParaRPr lang="en-SG" sz="28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10800000">
                  <a:off x="3538847" y="1531917"/>
                  <a:ext cx="464820" cy="14097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Trapezoid 28"/>
                <p:cNvSpPr/>
                <p:nvPr/>
              </p:nvSpPr>
              <p:spPr>
                <a:xfrm>
                  <a:off x="2196936" y="1318161"/>
                  <a:ext cx="1293661" cy="561975"/>
                </a:xfrm>
                <a:prstGeom prst="trapezoi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Lexicon Evaluators</a:t>
                  </a:r>
                  <a:endParaRPr lang="en-SG" sz="28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5400000">
                  <a:off x="439388" y="2232560"/>
                  <a:ext cx="464820" cy="14160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>
                  <a:off x="1147209" y="1365662"/>
                  <a:ext cx="947597" cy="154864"/>
                </a:xfrm>
                <a:prstGeom prst="rightArrow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flipH="1">
                  <a:off x="1128156" y="1638795"/>
                  <a:ext cx="947597" cy="154864"/>
                </a:xfrm>
                <a:prstGeom prst="rightArrow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3" name="Can 32"/>
                <p:cNvSpPr/>
                <p:nvPr/>
              </p:nvSpPr>
              <p:spPr>
                <a:xfrm>
                  <a:off x="263738" y="4073171"/>
                  <a:ext cx="808700" cy="811158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Learning-Based Classifier</a:t>
                  </a:r>
                  <a:endParaRPr lang="en-SG" sz="28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362197" y="3521034"/>
                  <a:ext cx="633730" cy="14160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5400000">
                  <a:off x="362198" y="5290457"/>
                  <a:ext cx="633730" cy="14160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6" name="Bent-Up Arrow 35"/>
                <p:cNvSpPr/>
                <p:nvPr/>
              </p:nvSpPr>
              <p:spPr>
                <a:xfrm rot="5400000" flipV="1">
                  <a:off x="1989117" y="3711039"/>
                  <a:ext cx="355600" cy="1490345"/>
                </a:xfrm>
                <a:prstGeom prst="bentUp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2291938" y="3526971"/>
                  <a:ext cx="1374775" cy="567055"/>
                  <a:chOff x="-1" y="-1"/>
                  <a:chExt cx="1045020" cy="892973"/>
                </a:xfrm>
              </p:grpSpPr>
              <p:sp>
                <p:nvSpPr>
                  <p:cNvPr id="59" name="Snip Diagonal Corner Rectangle 58"/>
                  <p:cNvSpPr/>
                  <p:nvPr/>
                </p:nvSpPr>
                <p:spPr>
                  <a:xfrm>
                    <a:off x="118752" y="-1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0" name="Snip Diagonal Corner Rectangle 59"/>
                  <p:cNvSpPr/>
                  <p:nvPr/>
                </p:nvSpPr>
                <p:spPr>
                  <a:xfrm>
                    <a:off x="59376" y="71252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1" name="Snip Diagonal Corner Rectangle 60"/>
                  <p:cNvSpPr/>
                  <p:nvPr/>
                </p:nvSpPr>
                <p:spPr>
                  <a:xfrm>
                    <a:off x="-1" y="166255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Test Dataset</a:t>
                    </a:r>
                    <a:endParaRPr lang="en-SG" sz="28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8" name="Right Arrow 37"/>
                <p:cNvSpPr/>
                <p:nvPr/>
              </p:nvSpPr>
              <p:spPr>
                <a:xfrm>
                  <a:off x="1793174" y="6092041"/>
                  <a:ext cx="283586" cy="154321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9" name="Right Arrow 38"/>
                <p:cNvSpPr/>
                <p:nvPr/>
              </p:nvSpPr>
              <p:spPr>
                <a:xfrm flipH="1" flipV="1">
                  <a:off x="3728852" y="6092041"/>
                  <a:ext cx="283586" cy="154321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0" name="Trapezoid 39"/>
                <p:cNvSpPr/>
                <p:nvPr/>
              </p:nvSpPr>
              <p:spPr>
                <a:xfrm>
                  <a:off x="2280062" y="5973288"/>
                  <a:ext cx="1107059" cy="373163"/>
                </a:xfrm>
                <a:prstGeom prst="trapezoi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Final Score Evaluator</a:t>
                  </a:r>
                  <a:endParaRPr lang="en-SG" sz="28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0" y="5818909"/>
                  <a:ext cx="1375004" cy="567488"/>
                  <a:chOff x="-1" y="-1"/>
                  <a:chExt cx="1045020" cy="892973"/>
                </a:xfrm>
              </p:grpSpPr>
              <p:sp>
                <p:nvSpPr>
                  <p:cNvPr id="56" name="Snip Diagonal Corner Rectangle 55"/>
                  <p:cNvSpPr/>
                  <p:nvPr/>
                </p:nvSpPr>
                <p:spPr>
                  <a:xfrm>
                    <a:off x="118752" y="-1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7" name="Snip Diagonal Corner Rectangle 56"/>
                  <p:cNvSpPr/>
                  <p:nvPr/>
                </p:nvSpPr>
                <p:spPr>
                  <a:xfrm>
                    <a:off x="59376" y="71252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8" name="Snip Diagonal Corner Rectangle 57"/>
                  <p:cNvSpPr/>
                  <p:nvPr/>
                </p:nvSpPr>
                <p:spPr>
                  <a:xfrm>
                    <a:off x="-1" y="166255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Labelled Test Dataset</a:t>
                    </a:r>
                    <a:endParaRPr lang="en-SG" sz="28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358245" y="5818909"/>
                  <a:ext cx="1375004" cy="567055"/>
                  <a:chOff x="-1" y="-1"/>
                  <a:chExt cx="1045020" cy="892973"/>
                </a:xfrm>
              </p:grpSpPr>
              <p:sp>
                <p:nvSpPr>
                  <p:cNvPr id="53" name="Snip Diagonal Corner Rectangle 52"/>
                  <p:cNvSpPr/>
                  <p:nvPr/>
                </p:nvSpPr>
                <p:spPr>
                  <a:xfrm>
                    <a:off x="118752" y="-1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4" name="Snip Diagonal Corner Rectangle 53"/>
                  <p:cNvSpPr/>
                  <p:nvPr/>
                </p:nvSpPr>
                <p:spPr>
                  <a:xfrm>
                    <a:off x="59376" y="71252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5" name="Snip Diagonal Corner Rectangle 54"/>
                  <p:cNvSpPr/>
                  <p:nvPr/>
                </p:nvSpPr>
                <p:spPr>
                  <a:xfrm>
                    <a:off x="-1" y="166255"/>
                    <a:ext cx="926267" cy="726717"/>
                  </a:xfrm>
                  <a:prstGeom prst="snip2Diag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Labelled Gold Dataset</a:t>
                    </a:r>
                    <a:endParaRPr lang="en-SG" sz="28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" name="Oval 42"/>
                <p:cNvSpPr/>
                <p:nvPr/>
              </p:nvSpPr>
              <p:spPr>
                <a:xfrm>
                  <a:off x="23751" y="736270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3751" y="2066306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endParaRPr lang="en-SG" sz="240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3751" y="3526971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6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436915" y="961901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SG" sz="240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436915" y="1900052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SG" sz="240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645725" y="1068779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en-SG" sz="240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745673" y="4049486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7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3751" y="5317152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745673" y="6436426"/>
                  <a:ext cx="380961" cy="3486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9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716975" y="6436425"/>
                  <a:ext cx="517912" cy="4529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latin typeface="Verdana" panose="020B060403050404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10</a:t>
                  </a:r>
                  <a:endParaRPr lang="en-SG" sz="2400" dirty="0">
                    <a:effectLst/>
                    <a:latin typeface="Verdana" panose="020B060403050404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0" y="0"/>
                <a:ext cx="6103917" cy="264261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 sz="36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0" y="2683823"/>
                <a:ext cx="6103620" cy="264223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0" y="5379522"/>
                <a:ext cx="6103917" cy="173445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598223" y="190005"/>
              <a:ext cx="2292350" cy="385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2000" dirty="0">
                  <a:effectLst/>
                  <a:latin typeface="Verdan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Lexicon-Based Method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3598223" y="2992582"/>
              <a:ext cx="2292350" cy="385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SG" sz="2000" dirty="0">
                  <a:effectLst/>
                  <a:latin typeface="Verdan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Learning-Based Method</a:t>
              </a: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598223" y="5474525"/>
              <a:ext cx="2292350" cy="385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Verdana" panose="020B060403050404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Evaluation</a:t>
              </a:r>
              <a:endParaRPr lang="en-SG" sz="2000" dirty="0">
                <a:effectLst/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35304" y="21212480"/>
            <a:ext cx="8901300" cy="415981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tx1"/>
                </a:solidFill>
              </a:rPr>
              <a:t>Learning-Based Method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Texts are trained into a model by machine learning algorithms.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SVM Regression  from LIBLINEAR is used for this model as </a:t>
            </a:r>
            <a:r>
              <a:rPr lang="en-SG" sz="2400" dirty="0" smtClean="0">
                <a:solidFill>
                  <a:schemeClr val="tx1"/>
                </a:solidFill>
              </a:rPr>
              <a:t>provides efficiency for training large-scale problems at O(n) cost.</a:t>
            </a:r>
          </a:p>
          <a:p>
            <a:pPr algn="just"/>
            <a:endParaRPr lang="en-SG" sz="2400" dirty="0" smtClean="0">
              <a:solidFill>
                <a:schemeClr val="tx1"/>
              </a:solidFill>
            </a:endParaRPr>
          </a:p>
          <a:p>
            <a:pPr algn="just"/>
            <a:r>
              <a:rPr lang="en-SG" sz="2400" dirty="0" smtClean="0">
                <a:solidFill>
                  <a:schemeClr val="tx1"/>
                </a:solidFill>
              </a:rPr>
              <a:t>For Logistic regression, LIBLINEAR implements a trust region Newton method. It is accompanied with regularization and loss functions which will help to reduce the amplitude of the model’s coefficients, reducing overfitting/multicollinearity.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75" y="29496773"/>
            <a:ext cx="21384000" cy="7784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17402938" y="29542687"/>
            <a:ext cx="399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www.ntu.edu.sg</a:t>
            </a:r>
            <a:endParaRPr lang="en-SG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5304" y="25778783"/>
            <a:ext cx="8901300" cy="264765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tx1"/>
                </a:solidFill>
              </a:rPr>
              <a:t>Hybrid Method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Instead of manual labelling of data which can be time consuming, features generated from lexicon-based method are used as labels. Coupled with derived features from the processed data, the dataset is being fed into the machine learning algorithm.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7572020"/>
            <a:ext cx="21384000" cy="4023780"/>
          </a:xfrm>
          <a:prstGeom prst="rect">
            <a:avLst/>
          </a:prstGeom>
          <a:solidFill>
            <a:srgbClr val="EF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Existing datasets are mainly annotated categorically without an indication of intensity. This makes analysis of sentiments very subjective and  prone to opinion spam.</a:t>
            </a:r>
          </a:p>
          <a:p>
            <a:pPr algn="ctr"/>
            <a:endParaRPr lang="en-US" sz="4400" dirty="0" smtClean="0">
              <a:solidFill>
                <a:schemeClr val="tx1"/>
              </a:solidFill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By creating an affect analysis tool that measures sentiments based on intensity, the degree to which affect is expressed in text could be easily understood. </a:t>
            </a:r>
            <a:endParaRPr lang="en-SG" sz="4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-6541" y="11531913"/>
            <a:ext cx="21384000" cy="3437125"/>
          </a:xfrm>
          <a:prstGeom prst="rect">
            <a:avLst/>
          </a:prstGeom>
          <a:solidFill>
            <a:srgbClr val="E3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Preprocessing and Feature Generation</a:t>
            </a:r>
            <a:endParaRPr lang="en-SG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88" name="Diagram 87"/>
          <p:cNvGraphicFramePr/>
          <p:nvPr>
            <p:extLst>
              <p:ext uri="{D42A27DB-BD31-4B8C-83A1-F6EECF244321}">
                <p14:modId xmlns:p14="http://schemas.microsoft.com/office/powerpoint/2010/main" val="633019770"/>
              </p:ext>
            </p:extLst>
          </p:nvPr>
        </p:nvGraphicFramePr>
        <p:xfrm>
          <a:off x="3563937" y="12509886"/>
          <a:ext cx="13813600" cy="219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6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295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Peh</dc:creator>
  <cp:lastModifiedBy>Derrick Peh</cp:lastModifiedBy>
  <cp:revision>12</cp:revision>
  <dcterms:created xsi:type="dcterms:W3CDTF">2018-10-20T06:27:51Z</dcterms:created>
  <dcterms:modified xsi:type="dcterms:W3CDTF">2018-10-20T08:01:26Z</dcterms:modified>
</cp:coreProperties>
</file>