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3" r:id="rId7"/>
    <p:sldId id="264"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54" autoAdjust="0"/>
    <p:restoredTop sz="94660"/>
  </p:normalViewPr>
  <p:slideViewPr>
    <p:cSldViewPr snapToGrid="0">
      <p:cViewPr varScale="1">
        <p:scale>
          <a:sx n="47" d="100"/>
          <a:sy n="47" d="100"/>
        </p:scale>
        <p:origin x="67" y="7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32A9-3231-4F5D-9222-4E809F0EA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3C3898-1524-4540-A3EA-D2C1992F4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5FF94D-CF97-4804-B976-A992115EE73D}"/>
              </a:ext>
            </a:extLst>
          </p:cNvPr>
          <p:cNvSpPr>
            <a:spLocks noGrp="1"/>
          </p:cNvSpPr>
          <p:nvPr>
            <p:ph type="dt" sz="half" idx="10"/>
          </p:nvPr>
        </p:nvSpPr>
        <p:spPr/>
        <p:txBody>
          <a:bodyPr/>
          <a:lstStyle/>
          <a:p>
            <a:fld id="{484EE515-60A4-4A96-8FB2-319CB70ECCFD}" type="datetimeFigureOut">
              <a:rPr lang="en-US" smtClean="0"/>
              <a:t>5/5/2021</a:t>
            </a:fld>
            <a:endParaRPr lang="en-US"/>
          </a:p>
        </p:txBody>
      </p:sp>
      <p:sp>
        <p:nvSpPr>
          <p:cNvPr id="5" name="Footer Placeholder 4">
            <a:extLst>
              <a:ext uri="{FF2B5EF4-FFF2-40B4-BE49-F238E27FC236}">
                <a16:creationId xmlns:a16="http://schemas.microsoft.com/office/drawing/2014/main" id="{912CF3E6-BEE1-40BC-9AD9-D56FC207B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C5766-C62F-46A1-99F1-1407881D2C68}"/>
              </a:ext>
            </a:extLst>
          </p:cNvPr>
          <p:cNvSpPr>
            <a:spLocks noGrp="1"/>
          </p:cNvSpPr>
          <p:nvPr>
            <p:ph type="sldNum" sz="quarter" idx="12"/>
          </p:nvPr>
        </p:nvSpPr>
        <p:spPr/>
        <p:txBody>
          <a:bodyPr/>
          <a:lstStyle/>
          <a:p>
            <a:fld id="{FF86D16B-C5C6-49C8-B38B-066F6CC0029C}" type="slidenum">
              <a:rPr lang="en-US" smtClean="0"/>
              <a:t>‹#›</a:t>
            </a:fld>
            <a:endParaRPr lang="en-US"/>
          </a:p>
        </p:txBody>
      </p:sp>
    </p:spTree>
    <p:extLst>
      <p:ext uri="{BB962C8B-B14F-4D97-AF65-F5344CB8AC3E}">
        <p14:creationId xmlns:p14="http://schemas.microsoft.com/office/powerpoint/2010/main" val="353226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945F-3C45-489E-8782-E32520BD52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8014E2-F92C-4D7B-A723-A17DE0F8D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F873F-8C2E-4A7B-AD4A-760F26025ADC}"/>
              </a:ext>
            </a:extLst>
          </p:cNvPr>
          <p:cNvSpPr>
            <a:spLocks noGrp="1"/>
          </p:cNvSpPr>
          <p:nvPr>
            <p:ph type="dt" sz="half" idx="10"/>
          </p:nvPr>
        </p:nvSpPr>
        <p:spPr/>
        <p:txBody>
          <a:bodyPr/>
          <a:lstStyle/>
          <a:p>
            <a:fld id="{484EE515-60A4-4A96-8FB2-319CB70ECCFD}" type="datetimeFigureOut">
              <a:rPr lang="en-US" smtClean="0"/>
              <a:t>5/5/2021</a:t>
            </a:fld>
            <a:endParaRPr lang="en-US"/>
          </a:p>
        </p:txBody>
      </p:sp>
      <p:sp>
        <p:nvSpPr>
          <p:cNvPr id="5" name="Footer Placeholder 4">
            <a:extLst>
              <a:ext uri="{FF2B5EF4-FFF2-40B4-BE49-F238E27FC236}">
                <a16:creationId xmlns:a16="http://schemas.microsoft.com/office/drawing/2014/main" id="{C231DF39-4D3F-4EFE-B768-E1FFF18AF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77180-2344-463B-8F64-6A0558F22E10}"/>
              </a:ext>
            </a:extLst>
          </p:cNvPr>
          <p:cNvSpPr>
            <a:spLocks noGrp="1"/>
          </p:cNvSpPr>
          <p:nvPr>
            <p:ph type="sldNum" sz="quarter" idx="12"/>
          </p:nvPr>
        </p:nvSpPr>
        <p:spPr/>
        <p:txBody>
          <a:bodyPr/>
          <a:lstStyle/>
          <a:p>
            <a:fld id="{FF86D16B-C5C6-49C8-B38B-066F6CC0029C}" type="slidenum">
              <a:rPr lang="en-US" smtClean="0"/>
              <a:t>‹#›</a:t>
            </a:fld>
            <a:endParaRPr lang="en-US"/>
          </a:p>
        </p:txBody>
      </p:sp>
    </p:spTree>
    <p:extLst>
      <p:ext uri="{BB962C8B-B14F-4D97-AF65-F5344CB8AC3E}">
        <p14:creationId xmlns:p14="http://schemas.microsoft.com/office/powerpoint/2010/main" val="2825563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76914-DCB5-4A22-B1EA-E779C5A9EF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73A305-B438-4458-8E32-AAF3E4366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5CAF3-1573-4419-ABB3-78CEE32F35A4}"/>
              </a:ext>
            </a:extLst>
          </p:cNvPr>
          <p:cNvSpPr>
            <a:spLocks noGrp="1"/>
          </p:cNvSpPr>
          <p:nvPr>
            <p:ph type="dt" sz="half" idx="10"/>
          </p:nvPr>
        </p:nvSpPr>
        <p:spPr/>
        <p:txBody>
          <a:bodyPr/>
          <a:lstStyle/>
          <a:p>
            <a:fld id="{484EE515-60A4-4A96-8FB2-319CB70ECCFD}" type="datetimeFigureOut">
              <a:rPr lang="en-US" smtClean="0"/>
              <a:t>5/5/2021</a:t>
            </a:fld>
            <a:endParaRPr lang="en-US"/>
          </a:p>
        </p:txBody>
      </p:sp>
      <p:sp>
        <p:nvSpPr>
          <p:cNvPr id="5" name="Footer Placeholder 4">
            <a:extLst>
              <a:ext uri="{FF2B5EF4-FFF2-40B4-BE49-F238E27FC236}">
                <a16:creationId xmlns:a16="http://schemas.microsoft.com/office/drawing/2014/main" id="{62C0A5E8-E21B-45D9-86CE-F7886DEA4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D19CB-A080-4098-81A0-F59E52D64B5D}"/>
              </a:ext>
            </a:extLst>
          </p:cNvPr>
          <p:cNvSpPr>
            <a:spLocks noGrp="1"/>
          </p:cNvSpPr>
          <p:nvPr>
            <p:ph type="sldNum" sz="quarter" idx="12"/>
          </p:nvPr>
        </p:nvSpPr>
        <p:spPr/>
        <p:txBody>
          <a:bodyPr/>
          <a:lstStyle/>
          <a:p>
            <a:fld id="{FF86D16B-C5C6-49C8-B38B-066F6CC0029C}" type="slidenum">
              <a:rPr lang="en-US" smtClean="0"/>
              <a:t>‹#›</a:t>
            </a:fld>
            <a:endParaRPr lang="en-US"/>
          </a:p>
        </p:txBody>
      </p:sp>
    </p:spTree>
    <p:extLst>
      <p:ext uri="{BB962C8B-B14F-4D97-AF65-F5344CB8AC3E}">
        <p14:creationId xmlns:p14="http://schemas.microsoft.com/office/powerpoint/2010/main" val="35018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E722-4930-4C31-B637-C000AB793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ACD6E-428D-4DFE-A0AF-04540B909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F42FB-B3B2-4DA0-B13D-C2EFE7918A2B}"/>
              </a:ext>
            </a:extLst>
          </p:cNvPr>
          <p:cNvSpPr>
            <a:spLocks noGrp="1"/>
          </p:cNvSpPr>
          <p:nvPr>
            <p:ph type="dt" sz="half" idx="10"/>
          </p:nvPr>
        </p:nvSpPr>
        <p:spPr/>
        <p:txBody>
          <a:bodyPr/>
          <a:lstStyle/>
          <a:p>
            <a:fld id="{484EE515-60A4-4A96-8FB2-319CB70ECCFD}" type="datetimeFigureOut">
              <a:rPr lang="en-US" smtClean="0"/>
              <a:t>5/5/2021</a:t>
            </a:fld>
            <a:endParaRPr lang="en-US"/>
          </a:p>
        </p:txBody>
      </p:sp>
      <p:sp>
        <p:nvSpPr>
          <p:cNvPr id="5" name="Footer Placeholder 4">
            <a:extLst>
              <a:ext uri="{FF2B5EF4-FFF2-40B4-BE49-F238E27FC236}">
                <a16:creationId xmlns:a16="http://schemas.microsoft.com/office/drawing/2014/main" id="{48A05072-FD5B-4E71-AD77-A6E6A9858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D85C0-949E-4228-BF53-460D382ABCDF}"/>
              </a:ext>
            </a:extLst>
          </p:cNvPr>
          <p:cNvSpPr>
            <a:spLocks noGrp="1"/>
          </p:cNvSpPr>
          <p:nvPr>
            <p:ph type="sldNum" sz="quarter" idx="12"/>
          </p:nvPr>
        </p:nvSpPr>
        <p:spPr/>
        <p:txBody>
          <a:bodyPr/>
          <a:lstStyle/>
          <a:p>
            <a:fld id="{FF86D16B-C5C6-49C8-B38B-066F6CC0029C}" type="slidenum">
              <a:rPr lang="en-US" smtClean="0"/>
              <a:t>‹#›</a:t>
            </a:fld>
            <a:endParaRPr lang="en-US"/>
          </a:p>
        </p:txBody>
      </p:sp>
    </p:spTree>
    <p:extLst>
      <p:ext uri="{BB962C8B-B14F-4D97-AF65-F5344CB8AC3E}">
        <p14:creationId xmlns:p14="http://schemas.microsoft.com/office/powerpoint/2010/main" val="322896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2687-76DB-4C49-981C-2DD129013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CD40C-5E6C-46C0-94CD-2B866B2385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10FF2B-D9F0-482C-90B8-5187B01DA55D}"/>
              </a:ext>
            </a:extLst>
          </p:cNvPr>
          <p:cNvSpPr>
            <a:spLocks noGrp="1"/>
          </p:cNvSpPr>
          <p:nvPr>
            <p:ph type="dt" sz="half" idx="10"/>
          </p:nvPr>
        </p:nvSpPr>
        <p:spPr/>
        <p:txBody>
          <a:bodyPr/>
          <a:lstStyle/>
          <a:p>
            <a:fld id="{484EE515-60A4-4A96-8FB2-319CB70ECCFD}" type="datetimeFigureOut">
              <a:rPr lang="en-US" smtClean="0"/>
              <a:t>5/5/2021</a:t>
            </a:fld>
            <a:endParaRPr lang="en-US"/>
          </a:p>
        </p:txBody>
      </p:sp>
      <p:sp>
        <p:nvSpPr>
          <p:cNvPr id="5" name="Footer Placeholder 4">
            <a:extLst>
              <a:ext uri="{FF2B5EF4-FFF2-40B4-BE49-F238E27FC236}">
                <a16:creationId xmlns:a16="http://schemas.microsoft.com/office/drawing/2014/main" id="{1D27A22B-970A-4F21-B03C-8E10DD90C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26A26-6A6E-426D-93FF-2E8396EAF2E5}"/>
              </a:ext>
            </a:extLst>
          </p:cNvPr>
          <p:cNvSpPr>
            <a:spLocks noGrp="1"/>
          </p:cNvSpPr>
          <p:nvPr>
            <p:ph type="sldNum" sz="quarter" idx="12"/>
          </p:nvPr>
        </p:nvSpPr>
        <p:spPr/>
        <p:txBody>
          <a:bodyPr/>
          <a:lstStyle/>
          <a:p>
            <a:fld id="{FF86D16B-C5C6-49C8-B38B-066F6CC0029C}" type="slidenum">
              <a:rPr lang="en-US" smtClean="0"/>
              <a:t>‹#›</a:t>
            </a:fld>
            <a:endParaRPr lang="en-US"/>
          </a:p>
        </p:txBody>
      </p:sp>
    </p:spTree>
    <p:extLst>
      <p:ext uri="{BB962C8B-B14F-4D97-AF65-F5344CB8AC3E}">
        <p14:creationId xmlns:p14="http://schemas.microsoft.com/office/powerpoint/2010/main" val="28882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55AF-120D-4B3B-984C-A1739DD312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F7F882-30D7-40C6-9C60-EFD35588A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7DA7FD-3FC8-419F-B0E0-2C82DF9A0B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BEAE2A-2D99-409F-87D9-343F38907190}"/>
              </a:ext>
            </a:extLst>
          </p:cNvPr>
          <p:cNvSpPr>
            <a:spLocks noGrp="1"/>
          </p:cNvSpPr>
          <p:nvPr>
            <p:ph type="dt" sz="half" idx="10"/>
          </p:nvPr>
        </p:nvSpPr>
        <p:spPr/>
        <p:txBody>
          <a:bodyPr/>
          <a:lstStyle/>
          <a:p>
            <a:fld id="{484EE515-60A4-4A96-8FB2-319CB70ECCFD}" type="datetimeFigureOut">
              <a:rPr lang="en-US" smtClean="0"/>
              <a:t>5/5/2021</a:t>
            </a:fld>
            <a:endParaRPr lang="en-US"/>
          </a:p>
        </p:txBody>
      </p:sp>
      <p:sp>
        <p:nvSpPr>
          <p:cNvPr id="6" name="Footer Placeholder 5">
            <a:extLst>
              <a:ext uri="{FF2B5EF4-FFF2-40B4-BE49-F238E27FC236}">
                <a16:creationId xmlns:a16="http://schemas.microsoft.com/office/drawing/2014/main" id="{82E35B4A-3710-4FC6-A358-99D1E8866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7BB75-2420-4415-B043-6D694FD11F62}"/>
              </a:ext>
            </a:extLst>
          </p:cNvPr>
          <p:cNvSpPr>
            <a:spLocks noGrp="1"/>
          </p:cNvSpPr>
          <p:nvPr>
            <p:ph type="sldNum" sz="quarter" idx="12"/>
          </p:nvPr>
        </p:nvSpPr>
        <p:spPr/>
        <p:txBody>
          <a:bodyPr/>
          <a:lstStyle/>
          <a:p>
            <a:fld id="{FF86D16B-C5C6-49C8-B38B-066F6CC0029C}" type="slidenum">
              <a:rPr lang="en-US" smtClean="0"/>
              <a:t>‹#›</a:t>
            </a:fld>
            <a:endParaRPr lang="en-US"/>
          </a:p>
        </p:txBody>
      </p:sp>
    </p:spTree>
    <p:extLst>
      <p:ext uri="{BB962C8B-B14F-4D97-AF65-F5344CB8AC3E}">
        <p14:creationId xmlns:p14="http://schemas.microsoft.com/office/powerpoint/2010/main" val="75520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8076-C573-43CA-AB68-75B7AFC03E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5E5B4-7F5B-4E3D-9762-605E399B3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4543F2-0C2E-4B83-9A68-2B3ECEC53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138F0-5322-4BFF-A7CE-EEE0A3D36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859952-917A-42C7-BF35-041A62C5B9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4A2A0-4E40-4A02-99DE-FFE103064618}"/>
              </a:ext>
            </a:extLst>
          </p:cNvPr>
          <p:cNvSpPr>
            <a:spLocks noGrp="1"/>
          </p:cNvSpPr>
          <p:nvPr>
            <p:ph type="dt" sz="half" idx="10"/>
          </p:nvPr>
        </p:nvSpPr>
        <p:spPr/>
        <p:txBody>
          <a:bodyPr/>
          <a:lstStyle/>
          <a:p>
            <a:fld id="{484EE515-60A4-4A96-8FB2-319CB70ECCFD}" type="datetimeFigureOut">
              <a:rPr lang="en-US" smtClean="0"/>
              <a:t>5/5/2021</a:t>
            </a:fld>
            <a:endParaRPr lang="en-US"/>
          </a:p>
        </p:txBody>
      </p:sp>
      <p:sp>
        <p:nvSpPr>
          <p:cNvPr id="8" name="Footer Placeholder 7">
            <a:extLst>
              <a:ext uri="{FF2B5EF4-FFF2-40B4-BE49-F238E27FC236}">
                <a16:creationId xmlns:a16="http://schemas.microsoft.com/office/drawing/2014/main" id="{70EE9B86-0E7A-4752-AB5C-116C20B2F1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09442F-4F07-4273-ADD0-36E116E1810A}"/>
              </a:ext>
            </a:extLst>
          </p:cNvPr>
          <p:cNvSpPr>
            <a:spLocks noGrp="1"/>
          </p:cNvSpPr>
          <p:nvPr>
            <p:ph type="sldNum" sz="quarter" idx="12"/>
          </p:nvPr>
        </p:nvSpPr>
        <p:spPr/>
        <p:txBody>
          <a:bodyPr/>
          <a:lstStyle/>
          <a:p>
            <a:fld id="{FF86D16B-C5C6-49C8-B38B-066F6CC0029C}" type="slidenum">
              <a:rPr lang="en-US" smtClean="0"/>
              <a:t>‹#›</a:t>
            </a:fld>
            <a:endParaRPr lang="en-US"/>
          </a:p>
        </p:txBody>
      </p:sp>
    </p:spTree>
    <p:extLst>
      <p:ext uri="{BB962C8B-B14F-4D97-AF65-F5344CB8AC3E}">
        <p14:creationId xmlns:p14="http://schemas.microsoft.com/office/powerpoint/2010/main" val="41333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574B-3A5B-4C5A-87DF-6E14E4EA66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0D6E41-BC08-4898-A563-BB368443849A}"/>
              </a:ext>
            </a:extLst>
          </p:cNvPr>
          <p:cNvSpPr>
            <a:spLocks noGrp="1"/>
          </p:cNvSpPr>
          <p:nvPr>
            <p:ph type="dt" sz="half" idx="10"/>
          </p:nvPr>
        </p:nvSpPr>
        <p:spPr/>
        <p:txBody>
          <a:bodyPr/>
          <a:lstStyle/>
          <a:p>
            <a:fld id="{484EE515-60A4-4A96-8FB2-319CB70ECCFD}" type="datetimeFigureOut">
              <a:rPr lang="en-US" smtClean="0"/>
              <a:t>5/5/2021</a:t>
            </a:fld>
            <a:endParaRPr lang="en-US"/>
          </a:p>
        </p:txBody>
      </p:sp>
      <p:sp>
        <p:nvSpPr>
          <p:cNvPr id="4" name="Footer Placeholder 3">
            <a:extLst>
              <a:ext uri="{FF2B5EF4-FFF2-40B4-BE49-F238E27FC236}">
                <a16:creationId xmlns:a16="http://schemas.microsoft.com/office/drawing/2014/main" id="{92AA5336-26FC-434E-A700-84A0927CB9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B364C2-84FA-47C1-ABE9-E5E469DD75C6}"/>
              </a:ext>
            </a:extLst>
          </p:cNvPr>
          <p:cNvSpPr>
            <a:spLocks noGrp="1"/>
          </p:cNvSpPr>
          <p:nvPr>
            <p:ph type="sldNum" sz="quarter" idx="12"/>
          </p:nvPr>
        </p:nvSpPr>
        <p:spPr/>
        <p:txBody>
          <a:bodyPr/>
          <a:lstStyle/>
          <a:p>
            <a:fld id="{FF86D16B-C5C6-49C8-B38B-066F6CC0029C}" type="slidenum">
              <a:rPr lang="en-US" smtClean="0"/>
              <a:t>‹#›</a:t>
            </a:fld>
            <a:endParaRPr lang="en-US"/>
          </a:p>
        </p:txBody>
      </p:sp>
    </p:spTree>
    <p:extLst>
      <p:ext uri="{BB962C8B-B14F-4D97-AF65-F5344CB8AC3E}">
        <p14:creationId xmlns:p14="http://schemas.microsoft.com/office/powerpoint/2010/main" val="290073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F54C5F-3D7E-469A-9A33-F8680E93212D}"/>
              </a:ext>
            </a:extLst>
          </p:cNvPr>
          <p:cNvSpPr>
            <a:spLocks noGrp="1"/>
          </p:cNvSpPr>
          <p:nvPr>
            <p:ph type="dt" sz="half" idx="10"/>
          </p:nvPr>
        </p:nvSpPr>
        <p:spPr/>
        <p:txBody>
          <a:bodyPr/>
          <a:lstStyle/>
          <a:p>
            <a:fld id="{484EE515-60A4-4A96-8FB2-319CB70ECCFD}" type="datetimeFigureOut">
              <a:rPr lang="en-US" smtClean="0"/>
              <a:t>5/5/2021</a:t>
            </a:fld>
            <a:endParaRPr lang="en-US"/>
          </a:p>
        </p:txBody>
      </p:sp>
      <p:sp>
        <p:nvSpPr>
          <p:cNvPr id="3" name="Footer Placeholder 2">
            <a:extLst>
              <a:ext uri="{FF2B5EF4-FFF2-40B4-BE49-F238E27FC236}">
                <a16:creationId xmlns:a16="http://schemas.microsoft.com/office/drawing/2014/main" id="{61CD0C64-7FAE-45EC-9417-56D575BD7E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299282-CD67-4218-A09A-99BAF3A2920E}"/>
              </a:ext>
            </a:extLst>
          </p:cNvPr>
          <p:cNvSpPr>
            <a:spLocks noGrp="1"/>
          </p:cNvSpPr>
          <p:nvPr>
            <p:ph type="sldNum" sz="quarter" idx="12"/>
          </p:nvPr>
        </p:nvSpPr>
        <p:spPr/>
        <p:txBody>
          <a:bodyPr/>
          <a:lstStyle/>
          <a:p>
            <a:fld id="{FF86D16B-C5C6-49C8-B38B-066F6CC0029C}" type="slidenum">
              <a:rPr lang="en-US" smtClean="0"/>
              <a:t>‹#›</a:t>
            </a:fld>
            <a:endParaRPr lang="en-US"/>
          </a:p>
        </p:txBody>
      </p:sp>
    </p:spTree>
    <p:extLst>
      <p:ext uri="{BB962C8B-B14F-4D97-AF65-F5344CB8AC3E}">
        <p14:creationId xmlns:p14="http://schemas.microsoft.com/office/powerpoint/2010/main" val="368049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CB18-6049-4DE9-89D1-094045DF6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443FA8-C08F-4351-B4E5-D5F5354C4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B0235E-CCD5-4F01-AF9D-5ED09C7A2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99054-2E9A-492F-9ACA-46579C654B62}"/>
              </a:ext>
            </a:extLst>
          </p:cNvPr>
          <p:cNvSpPr>
            <a:spLocks noGrp="1"/>
          </p:cNvSpPr>
          <p:nvPr>
            <p:ph type="dt" sz="half" idx="10"/>
          </p:nvPr>
        </p:nvSpPr>
        <p:spPr/>
        <p:txBody>
          <a:bodyPr/>
          <a:lstStyle/>
          <a:p>
            <a:fld id="{484EE515-60A4-4A96-8FB2-319CB70ECCFD}" type="datetimeFigureOut">
              <a:rPr lang="en-US" smtClean="0"/>
              <a:t>5/5/2021</a:t>
            </a:fld>
            <a:endParaRPr lang="en-US"/>
          </a:p>
        </p:txBody>
      </p:sp>
      <p:sp>
        <p:nvSpPr>
          <p:cNvPr id="6" name="Footer Placeholder 5">
            <a:extLst>
              <a:ext uri="{FF2B5EF4-FFF2-40B4-BE49-F238E27FC236}">
                <a16:creationId xmlns:a16="http://schemas.microsoft.com/office/drawing/2014/main" id="{BE8C7CAA-A946-436B-9690-BDC1F3C2A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15F8E-E543-4682-8662-09EEC013D451}"/>
              </a:ext>
            </a:extLst>
          </p:cNvPr>
          <p:cNvSpPr>
            <a:spLocks noGrp="1"/>
          </p:cNvSpPr>
          <p:nvPr>
            <p:ph type="sldNum" sz="quarter" idx="12"/>
          </p:nvPr>
        </p:nvSpPr>
        <p:spPr/>
        <p:txBody>
          <a:bodyPr/>
          <a:lstStyle/>
          <a:p>
            <a:fld id="{FF86D16B-C5C6-49C8-B38B-066F6CC0029C}" type="slidenum">
              <a:rPr lang="en-US" smtClean="0"/>
              <a:t>‹#›</a:t>
            </a:fld>
            <a:endParaRPr lang="en-US"/>
          </a:p>
        </p:txBody>
      </p:sp>
    </p:spTree>
    <p:extLst>
      <p:ext uri="{BB962C8B-B14F-4D97-AF65-F5344CB8AC3E}">
        <p14:creationId xmlns:p14="http://schemas.microsoft.com/office/powerpoint/2010/main" val="114923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26D1-F1AD-416C-9FE7-6CD5C88BE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B6EB28-7339-4513-A913-A7868F1F4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934473-C688-4F44-8FA2-50ECA09EB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6135B-B2BA-46A5-B856-4295E7D7F0FA}"/>
              </a:ext>
            </a:extLst>
          </p:cNvPr>
          <p:cNvSpPr>
            <a:spLocks noGrp="1"/>
          </p:cNvSpPr>
          <p:nvPr>
            <p:ph type="dt" sz="half" idx="10"/>
          </p:nvPr>
        </p:nvSpPr>
        <p:spPr/>
        <p:txBody>
          <a:bodyPr/>
          <a:lstStyle/>
          <a:p>
            <a:fld id="{484EE515-60A4-4A96-8FB2-319CB70ECCFD}" type="datetimeFigureOut">
              <a:rPr lang="en-US" smtClean="0"/>
              <a:t>5/5/2021</a:t>
            </a:fld>
            <a:endParaRPr lang="en-US"/>
          </a:p>
        </p:txBody>
      </p:sp>
      <p:sp>
        <p:nvSpPr>
          <p:cNvPr id="6" name="Footer Placeholder 5">
            <a:extLst>
              <a:ext uri="{FF2B5EF4-FFF2-40B4-BE49-F238E27FC236}">
                <a16:creationId xmlns:a16="http://schemas.microsoft.com/office/drawing/2014/main" id="{699289DC-8C86-4C6B-8000-0A3E00F7A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DE5D5-363F-475A-9640-DA371B8E3839}"/>
              </a:ext>
            </a:extLst>
          </p:cNvPr>
          <p:cNvSpPr>
            <a:spLocks noGrp="1"/>
          </p:cNvSpPr>
          <p:nvPr>
            <p:ph type="sldNum" sz="quarter" idx="12"/>
          </p:nvPr>
        </p:nvSpPr>
        <p:spPr/>
        <p:txBody>
          <a:bodyPr/>
          <a:lstStyle/>
          <a:p>
            <a:fld id="{FF86D16B-C5C6-49C8-B38B-066F6CC0029C}" type="slidenum">
              <a:rPr lang="en-US" smtClean="0"/>
              <a:t>‹#›</a:t>
            </a:fld>
            <a:endParaRPr lang="en-US"/>
          </a:p>
        </p:txBody>
      </p:sp>
    </p:spTree>
    <p:extLst>
      <p:ext uri="{BB962C8B-B14F-4D97-AF65-F5344CB8AC3E}">
        <p14:creationId xmlns:p14="http://schemas.microsoft.com/office/powerpoint/2010/main" val="10460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26557-A907-4C0D-9039-6A640DEAD4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A0EBAA-0292-4148-B13E-65AC53257F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E1E92-B75A-4D68-90DF-12D72081A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EE515-60A4-4A96-8FB2-319CB70ECCFD}" type="datetimeFigureOut">
              <a:rPr lang="en-US" smtClean="0"/>
              <a:t>5/5/2021</a:t>
            </a:fld>
            <a:endParaRPr lang="en-US"/>
          </a:p>
        </p:txBody>
      </p:sp>
      <p:sp>
        <p:nvSpPr>
          <p:cNvPr id="5" name="Footer Placeholder 4">
            <a:extLst>
              <a:ext uri="{FF2B5EF4-FFF2-40B4-BE49-F238E27FC236}">
                <a16:creationId xmlns:a16="http://schemas.microsoft.com/office/drawing/2014/main" id="{6A3DF3AD-52C0-411D-A721-66DDAA4C5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3DBD9F-E1DE-4B8E-ACFF-FBD75828D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6D16B-C5C6-49C8-B38B-066F6CC0029C}" type="slidenum">
              <a:rPr lang="en-US" smtClean="0"/>
              <a:t>‹#›</a:t>
            </a:fld>
            <a:endParaRPr lang="en-US"/>
          </a:p>
        </p:txBody>
      </p:sp>
    </p:spTree>
    <p:extLst>
      <p:ext uri="{BB962C8B-B14F-4D97-AF65-F5344CB8AC3E}">
        <p14:creationId xmlns:p14="http://schemas.microsoft.com/office/powerpoint/2010/main" val="623564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4418-3F04-42B6-9B8D-CC5326CCE145}"/>
              </a:ext>
            </a:extLst>
          </p:cNvPr>
          <p:cNvSpPr>
            <a:spLocks noGrp="1"/>
          </p:cNvSpPr>
          <p:nvPr>
            <p:ph type="ctrTitle"/>
          </p:nvPr>
        </p:nvSpPr>
        <p:spPr>
          <a:xfrm>
            <a:off x="1524000" y="1446454"/>
            <a:ext cx="9144000" cy="2387600"/>
          </a:xfrm>
        </p:spPr>
        <p:txBody>
          <a:bodyPr/>
          <a:lstStyle/>
          <a:p>
            <a:r>
              <a:rPr lang="en-US" dirty="0"/>
              <a:t>New Jersey</a:t>
            </a:r>
            <a:br>
              <a:rPr lang="en-US" dirty="0"/>
            </a:br>
            <a:r>
              <a:rPr lang="en-US" dirty="0"/>
              <a:t>PPP Loan Analysis</a:t>
            </a:r>
          </a:p>
        </p:txBody>
      </p:sp>
      <p:sp>
        <p:nvSpPr>
          <p:cNvPr id="3" name="Subtitle 2">
            <a:extLst>
              <a:ext uri="{FF2B5EF4-FFF2-40B4-BE49-F238E27FC236}">
                <a16:creationId xmlns:a16="http://schemas.microsoft.com/office/drawing/2014/main" id="{020FF9DE-B1FB-4ECE-AB6B-402CF21B3D18}"/>
              </a:ext>
            </a:extLst>
          </p:cNvPr>
          <p:cNvSpPr>
            <a:spLocks noGrp="1"/>
          </p:cNvSpPr>
          <p:nvPr>
            <p:ph type="subTitle" idx="1"/>
          </p:nvPr>
        </p:nvSpPr>
        <p:spPr>
          <a:xfrm>
            <a:off x="1524000" y="3926129"/>
            <a:ext cx="9144000" cy="1655762"/>
          </a:xfrm>
        </p:spPr>
        <p:txBody>
          <a:bodyPr/>
          <a:lstStyle/>
          <a:p>
            <a:r>
              <a:rPr lang="en-US" dirty="0"/>
              <a:t>Andrew Seamon</a:t>
            </a:r>
          </a:p>
        </p:txBody>
      </p:sp>
      <p:sp>
        <p:nvSpPr>
          <p:cNvPr id="4" name="TextBox 3">
            <a:extLst>
              <a:ext uri="{FF2B5EF4-FFF2-40B4-BE49-F238E27FC236}">
                <a16:creationId xmlns:a16="http://schemas.microsoft.com/office/drawing/2014/main" id="{0DD1D3BB-745C-440D-8C85-C7FDBCBF17CA}"/>
              </a:ext>
            </a:extLst>
          </p:cNvPr>
          <p:cNvSpPr txBox="1"/>
          <p:nvPr/>
        </p:nvSpPr>
        <p:spPr>
          <a:xfrm>
            <a:off x="4282632" y="6458673"/>
            <a:ext cx="7766613" cy="307777"/>
          </a:xfrm>
          <a:prstGeom prst="rect">
            <a:avLst/>
          </a:prstGeom>
          <a:noFill/>
        </p:spPr>
        <p:txBody>
          <a:bodyPr wrap="square" rtlCol="0">
            <a:spAutoFit/>
          </a:bodyPr>
          <a:lstStyle/>
          <a:p>
            <a:r>
              <a:rPr lang="en-US" sz="1400" dirty="0"/>
              <a:t>https://data.nj.gov/Government-Finance/PPP-Cares-Act-Loan-Totals-to-New-Jersey-Businesses/riep-z5cp</a:t>
            </a:r>
          </a:p>
        </p:txBody>
      </p:sp>
    </p:spTree>
    <p:extLst>
      <p:ext uri="{BB962C8B-B14F-4D97-AF65-F5344CB8AC3E}">
        <p14:creationId xmlns:p14="http://schemas.microsoft.com/office/powerpoint/2010/main" val="181893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DC10-1B06-4B9F-9A8B-F4269DAB7E5F}"/>
              </a:ext>
            </a:extLst>
          </p:cNvPr>
          <p:cNvSpPr>
            <a:spLocks noGrp="1"/>
          </p:cNvSpPr>
          <p:nvPr>
            <p:ph type="title"/>
          </p:nvPr>
        </p:nvSpPr>
        <p:spPr/>
        <p:txBody>
          <a:bodyPr>
            <a:normAutofit/>
          </a:bodyPr>
          <a:lstStyle/>
          <a:p>
            <a:r>
              <a:rPr lang="en-US" dirty="0"/>
              <a:t>What is a PPP Loan?</a:t>
            </a:r>
            <a:br>
              <a:rPr lang="en-US" dirty="0"/>
            </a:br>
            <a:r>
              <a:rPr lang="en-US" dirty="0"/>
              <a:t>And why you should care.</a:t>
            </a:r>
          </a:p>
        </p:txBody>
      </p:sp>
      <p:sp>
        <p:nvSpPr>
          <p:cNvPr id="3" name="Content Placeholder 2">
            <a:extLst>
              <a:ext uri="{FF2B5EF4-FFF2-40B4-BE49-F238E27FC236}">
                <a16:creationId xmlns:a16="http://schemas.microsoft.com/office/drawing/2014/main" id="{905ECAD0-B8D8-488C-9BF1-D479FB18AB94}"/>
              </a:ext>
            </a:extLst>
          </p:cNvPr>
          <p:cNvSpPr>
            <a:spLocks noGrp="1"/>
          </p:cNvSpPr>
          <p:nvPr>
            <p:ph idx="1"/>
          </p:nvPr>
        </p:nvSpPr>
        <p:spPr>
          <a:xfrm>
            <a:off x="838200" y="2033968"/>
            <a:ext cx="10515600" cy="3938568"/>
          </a:xfrm>
        </p:spPr>
        <p:txBody>
          <a:bodyPr>
            <a:normAutofit/>
          </a:bodyPr>
          <a:lstStyle/>
          <a:p>
            <a:pPr marL="0" indent="0">
              <a:buNone/>
            </a:pPr>
            <a:r>
              <a:rPr lang="en-US" sz="2000" dirty="0"/>
              <a:t>The Paycheck Protection Program (PPP) loans provide small businesses with the resources they need to continue payroll, hire back employees who were laid off, and cover overhead. This data set includes businesses in New Jersey who received PPP funding, how much funding the employer received, and how many jobs the employer claims they saved.</a:t>
            </a:r>
          </a:p>
          <a:p>
            <a:pPr marL="0" indent="0">
              <a:buNone/>
            </a:pPr>
            <a:endParaRPr lang="en-US" sz="2000" dirty="0"/>
          </a:p>
          <a:p>
            <a:pPr marL="0" indent="0">
              <a:buNone/>
            </a:pPr>
            <a:r>
              <a:rPr lang="en-US" sz="2000" dirty="0"/>
              <a:t>Many people who I spoke with knew little to nothing about PPP loans. My hope is that this presentation and subsequent Notebook will be your baseline of knowledge about the distribution of PPP loans in New Jersey.</a:t>
            </a:r>
          </a:p>
          <a:p>
            <a:pPr marL="0" indent="0">
              <a:buNone/>
            </a:pPr>
            <a:endParaRPr lang="en-US" sz="2000" dirty="0"/>
          </a:p>
          <a:p>
            <a:pPr marL="0" indent="0">
              <a:buNone/>
            </a:pPr>
            <a:r>
              <a:rPr lang="en-US" sz="2000" dirty="0"/>
              <a:t>This dataset was used to analyze the distribution of Payment Protection Program loans within New Jersey. In this notebook is a breakdown consisting of loan bracket, business owner race, and other important distinctions within PPP loan distribution.</a:t>
            </a:r>
          </a:p>
        </p:txBody>
      </p:sp>
      <p:sp>
        <p:nvSpPr>
          <p:cNvPr id="4" name="TextBox 3">
            <a:extLst>
              <a:ext uri="{FF2B5EF4-FFF2-40B4-BE49-F238E27FC236}">
                <a16:creationId xmlns:a16="http://schemas.microsoft.com/office/drawing/2014/main" id="{6C667E10-94FE-4C13-AD7F-65E33FC0B70F}"/>
              </a:ext>
            </a:extLst>
          </p:cNvPr>
          <p:cNvSpPr txBox="1"/>
          <p:nvPr/>
        </p:nvSpPr>
        <p:spPr>
          <a:xfrm>
            <a:off x="7173938" y="230188"/>
            <a:ext cx="4798143" cy="646331"/>
          </a:xfrm>
          <a:prstGeom prst="rect">
            <a:avLst/>
          </a:prstGeom>
          <a:noFill/>
        </p:spPr>
        <p:txBody>
          <a:bodyPr wrap="square" rtlCol="0">
            <a:spAutoFit/>
          </a:bodyPr>
          <a:lstStyle/>
          <a:p>
            <a:pPr algn="r"/>
            <a:r>
              <a:rPr lang="en-US" b="1" dirty="0"/>
              <a:t>Updated: </a:t>
            </a:r>
            <a:r>
              <a:rPr lang="en-US" dirty="0"/>
              <a:t>July 17, 2020</a:t>
            </a:r>
          </a:p>
          <a:p>
            <a:pPr algn="r"/>
            <a:r>
              <a:rPr lang="en-US" b="1" dirty="0"/>
              <a:t>Data Provided by: </a:t>
            </a:r>
            <a:r>
              <a:rPr lang="en-US" dirty="0"/>
              <a:t>Small Business Administration</a:t>
            </a:r>
          </a:p>
        </p:txBody>
      </p:sp>
    </p:spTree>
    <p:extLst>
      <p:ext uri="{BB962C8B-B14F-4D97-AF65-F5344CB8AC3E}">
        <p14:creationId xmlns:p14="http://schemas.microsoft.com/office/powerpoint/2010/main" val="412853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141D9-50A5-47DF-B03A-B5F86F339AA6}"/>
              </a:ext>
            </a:extLst>
          </p:cNvPr>
          <p:cNvSpPr>
            <a:spLocks noGrp="1"/>
          </p:cNvSpPr>
          <p:nvPr>
            <p:ph type="title"/>
          </p:nvPr>
        </p:nvSpPr>
        <p:spPr>
          <a:xfrm>
            <a:off x="947683" y="1967265"/>
            <a:ext cx="2890157" cy="2547257"/>
          </a:xfrm>
          <a:noFill/>
        </p:spPr>
        <p:txBody>
          <a:bodyPr vert="horz" lIns="91440" tIns="45720" rIns="91440" bIns="45720" rtlCol="0" anchor="ctr">
            <a:normAutofit fontScale="90000"/>
          </a:bodyPr>
          <a:lstStyle/>
          <a:p>
            <a:pPr algn="ctr"/>
            <a:r>
              <a:rPr lang="en-US" sz="3600" dirty="0">
                <a:solidFill>
                  <a:srgbClr val="FFFFFF"/>
                </a:solidFill>
              </a:rPr>
              <a:t>Necessary Imports and Other Standardizations</a:t>
            </a:r>
            <a:endParaRPr lang="en-US" sz="3600" kern="1200" dirty="0">
              <a:solidFill>
                <a:srgbClr val="FFFFFF"/>
              </a:solidFill>
              <a:latin typeface="+mj-lt"/>
              <a:ea typeface="+mj-ea"/>
              <a:cs typeface="+mj-cs"/>
            </a:endParaRPr>
          </a:p>
        </p:txBody>
      </p:sp>
      <p:pic>
        <p:nvPicPr>
          <p:cNvPr id="5" name="Picture 4" descr="Text, chat or text message&#10;&#10;Description automatically generated">
            <a:extLst>
              <a:ext uri="{FF2B5EF4-FFF2-40B4-BE49-F238E27FC236}">
                <a16:creationId xmlns:a16="http://schemas.microsoft.com/office/drawing/2014/main" id="{7DE44D78-CC44-42F8-B502-486782549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014" y="643466"/>
            <a:ext cx="6153303" cy="5568739"/>
          </a:xfrm>
          <a:prstGeom prst="rect">
            <a:avLst/>
          </a:prstGeom>
        </p:spPr>
      </p:pic>
    </p:spTree>
    <p:extLst>
      <p:ext uri="{BB962C8B-B14F-4D97-AF65-F5344CB8AC3E}">
        <p14:creationId xmlns:p14="http://schemas.microsoft.com/office/powerpoint/2010/main" val="288859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0A37D-5EDA-494D-B5D5-CDB683C8A9F9}"/>
              </a:ext>
            </a:extLst>
          </p:cNvPr>
          <p:cNvSpPr>
            <a:spLocks noGrp="1"/>
          </p:cNvSpPr>
          <p:nvPr>
            <p:ph type="title"/>
          </p:nvPr>
        </p:nvSpPr>
        <p:spPr>
          <a:xfrm>
            <a:off x="767443" y="1967266"/>
            <a:ext cx="3151414" cy="2547257"/>
          </a:xfrm>
          <a:noFill/>
        </p:spPr>
        <p:txBody>
          <a:bodyPr vert="horz" lIns="91440" tIns="45720" rIns="91440" bIns="45720" rtlCol="0" anchor="ctr">
            <a:noAutofit/>
          </a:bodyPr>
          <a:lstStyle/>
          <a:p>
            <a:pPr algn="ctr"/>
            <a:r>
              <a:rPr lang="en-US" sz="2000" dirty="0">
                <a:solidFill>
                  <a:srgbClr val="FFFFFF"/>
                </a:solidFill>
              </a:rPr>
              <a:t>To gain a sense of direction and validity, I first created a profile through Pandas. I also transposed some data to see what I was working with.</a:t>
            </a:r>
            <a:endParaRPr lang="en-US" sz="2000" kern="1200" dirty="0">
              <a:solidFill>
                <a:srgbClr val="FFFFFF"/>
              </a:solidFill>
              <a:latin typeface="+mj-lt"/>
              <a:ea typeface="+mj-ea"/>
              <a:cs typeface="+mj-cs"/>
            </a:endParaRPr>
          </a:p>
        </p:txBody>
      </p:sp>
      <p:pic>
        <p:nvPicPr>
          <p:cNvPr id="6" name="Picture 5" descr="Text&#10;&#10;Description automatically generated">
            <a:extLst>
              <a:ext uri="{FF2B5EF4-FFF2-40B4-BE49-F238E27FC236}">
                <a16:creationId xmlns:a16="http://schemas.microsoft.com/office/drawing/2014/main" id="{36E44EF8-C468-4BC8-AC2D-D4383039C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580" y="1628867"/>
            <a:ext cx="8685836" cy="3278902"/>
          </a:xfrm>
          <a:prstGeom prst="rect">
            <a:avLst/>
          </a:prstGeom>
        </p:spPr>
      </p:pic>
    </p:spTree>
    <p:extLst>
      <p:ext uri="{BB962C8B-B14F-4D97-AF65-F5344CB8AC3E}">
        <p14:creationId xmlns:p14="http://schemas.microsoft.com/office/powerpoint/2010/main" val="197752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3AC08E-B674-4E52-831A-08E1CF55E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0A37D-5EDA-494D-B5D5-CDB683C8A9F9}"/>
              </a:ext>
            </a:extLst>
          </p:cNvPr>
          <p:cNvSpPr>
            <a:spLocks noGrp="1"/>
          </p:cNvSpPr>
          <p:nvPr>
            <p:ph type="title"/>
          </p:nvPr>
        </p:nvSpPr>
        <p:spPr>
          <a:xfrm>
            <a:off x="403185" y="1356527"/>
            <a:ext cx="4229106" cy="3816428"/>
          </a:xfrm>
        </p:spPr>
        <p:txBody>
          <a:bodyPr vert="horz" lIns="91440" tIns="45720" rIns="91440" bIns="45720" rtlCol="0" anchor="b">
            <a:normAutofit/>
          </a:bodyPr>
          <a:lstStyle/>
          <a:p>
            <a:pPr algn="ctr"/>
            <a:r>
              <a:rPr lang="en-US" sz="3200" dirty="0"/>
              <a:t>To gain a better understanding of the state and distribution of loans, I queried for the number of loans given to each of the three major ethnicities within the state.</a:t>
            </a:r>
          </a:p>
        </p:txBody>
      </p:sp>
      <p:sp>
        <p:nvSpPr>
          <p:cNvPr id="15" name="Rectangle 14">
            <a:extLst>
              <a:ext uri="{FF2B5EF4-FFF2-40B4-BE49-F238E27FC236}">
                <a16:creationId xmlns:a16="http://schemas.microsoft.com/office/drawing/2014/main" id="{77D859EF-0C2A-487B-A0C6-A8276E48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0" y="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69B80C7-2B0D-4C19-AF01-91BFC4EBC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905" y="-2"/>
            <a:ext cx="7154095" cy="685800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pic>
        <p:nvPicPr>
          <p:cNvPr id="6" name="Picture 5" descr="Text&#10;&#10;Description automatically generated">
            <a:extLst>
              <a:ext uri="{FF2B5EF4-FFF2-40B4-BE49-F238E27FC236}">
                <a16:creationId xmlns:a16="http://schemas.microsoft.com/office/drawing/2014/main" id="{14765203-FEF0-424D-BE7E-77B07CC39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703" y="104316"/>
            <a:ext cx="6880347" cy="2648934"/>
          </a:xfrm>
          <a:prstGeom prst="rect">
            <a:avLst/>
          </a:prstGeom>
        </p:spPr>
      </p:pic>
      <p:pic>
        <p:nvPicPr>
          <p:cNvPr id="8" name="Picture 7" descr="Text&#10;&#10;Description automatically generated">
            <a:extLst>
              <a:ext uri="{FF2B5EF4-FFF2-40B4-BE49-F238E27FC236}">
                <a16:creationId xmlns:a16="http://schemas.microsoft.com/office/drawing/2014/main" id="{042D2EC0-D08C-4860-9FD5-A1119DA67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558" y="2167442"/>
            <a:ext cx="6867442" cy="2558122"/>
          </a:xfrm>
          <a:prstGeom prst="rect">
            <a:avLst/>
          </a:prstGeom>
        </p:spPr>
      </p:pic>
      <p:pic>
        <p:nvPicPr>
          <p:cNvPr id="4" name="Picture 3" descr="Text&#10;&#10;Description automatically generated">
            <a:extLst>
              <a:ext uri="{FF2B5EF4-FFF2-40B4-BE49-F238E27FC236}">
                <a16:creationId xmlns:a16="http://schemas.microsoft.com/office/drawing/2014/main" id="{1350981C-0C08-4208-9319-DDF8CE44B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7140" y="4230567"/>
            <a:ext cx="6864860" cy="2471349"/>
          </a:xfrm>
          <a:prstGeom prst="rect">
            <a:avLst/>
          </a:prstGeom>
        </p:spPr>
      </p:pic>
      <p:sp>
        <p:nvSpPr>
          <p:cNvPr id="19" name="Rectangle 18">
            <a:extLst>
              <a:ext uri="{FF2B5EF4-FFF2-40B4-BE49-F238E27FC236}">
                <a16:creationId xmlns:a16="http://schemas.microsoft.com/office/drawing/2014/main" id="{EDB19A81-C621-40A1-87E0-015F982C4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79757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794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0A37D-5EDA-494D-B5D5-CDB683C8A9F9}"/>
              </a:ext>
            </a:extLst>
          </p:cNvPr>
          <p:cNvSpPr>
            <a:spLocks noGrp="1"/>
          </p:cNvSpPr>
          <p:nvPr>
            <p:ph type="title"/>
          </p:nvPr>
        </p:nvSpPr>
        <p:spPr>
          <a:xfrm>
            <a:off x="507423" y="637763"/>
            <a:ext cx="3258332" cy="3934237"/>
          </a:xfrm>
        </p:spPr>
        <p:txBody>
          <a:bodyPr vert="horz" lIns="91440" tIns="45720" rIns="91440" bIns="45720" rtlCol="0" anchor="t">
            <a:normAutofit/>
          </a:bodyPr>
          <a:lstStyle/>
          <a:p>
            <a:r>
              <a:rPr lang="en-US" sz="3000" dirty="0">
                <a:solidFill>
                  <a:schemeClr val="bg1"/>
                </a:solidFill>
              </a:rPr>
              <a:t>In the pursuit of information, one might be curious how many businesses applied for loans within each bracket. The code shown here will graph just that.</a:t>
            </a:r>
          </a:p>
        </p:txBody>
      </p:sp>
      <p:sp>
        <p:nvSpPr>
          <p:cNvPr id="26" name="Rectangle 2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3996909"/>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18190CF5-BC61-446A-9CCD-CCC322185904}"/>
              </a:ext>
            </a:extLst>
          </p:cNvPr>
          <p:cNvSpPr txBox="1">
            <a:spLocks/>
          </p:cNvSpPr>
          <p:nvPr/>
        </p:nvSpPr>
        <p:spPr>
          <a:xfrm>
            <a:off x="5439976" y="4202634"/>
            <a:ext cx="5592818" cy="246707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b="1" dirty="0">
                <a:latin typeface="+mn-lt"/>
                <a:ea typeface="+mn-ea"/>
                <a:cs typeface="+mn-cs"/>
              </a:rPr>
              <a:t>Brackets:</a:t>
            </a:r>
          </a:p>
          <a:p>
            <a:pPr indent="-228600">
              <a:spcAft>
                <a:spcPts val="600"/>
              </a:spcAft>
              <a:buFont typeface="Arial" panose="020B0604020202020204" pitchFamily="34" charset="0"/>
              <a:buChar char="•"/>
            </a:pPr>
            <a:r>
              <a:rPr lang="en-US" sz="2400" dirty="0">
                <a:latin typeface="+mn-lt"/>
                <a:ea typeface="+mn-ea"/>
                <a:cs typeface="+mn-cs"/>
              </a:rPr>
              <a:t>$150k - $350k</a:t>
            </a:r>
          </a:p>
          <a:p>
            <a:pPr indent="-228600">
              <a:spcAft>
                <a:spcPts val="600"/>
              </a:spcAft>
              <a:buFont typeface="Arial" panose="020B0604020202020204" pitchFamily="34" charset="0"/>
              <a:buChar char="•"/>
            </a:pPr>
            <a:r>
              <a:rPr lang="en-US" sz="2400" dirty="0">
                <a:latin typeface="+mn-lt"/>
                <a:ea typeface="+mn-ea"/>
                <a:cs typeface="+mn-cs"/>
              </a:rPr>
              <a:t>$350k - $1mil</a:t>
            </a:r>
          </a:p>
          <a:p>
            <a:pPr indent="-228600">
              <a:spcAft>
                <a:spcPts val="600"/>
              </a:spcAft>
              <a:buFont typeface="Arial" panose="020B0604020202020204" pitchFamily="34" charset="0"/>
              <a:buChar char="•"/>
            </a:pPr>
            <a:r>
              <a:rPr lang="en-US" sz="2400" dirty="0">
                <a:latin typeface="+mn-lt"/>
                <a:ea typeface="+mn-ea"/>
                <a:cs typeface="+mn-cs"/>
              </a:rPr>
              <a:t>$1mil - $2mil</a:t>
            </a:r>
          </a:p>
          <a:p>
            <a:pPr indent="-228600">
              <a:spcAft>
                <a:spcPts val="600"/>
              </a:spcAft>
              <a:buFont typeface="Arial" panose="020B0604020202020204" pitchFamily="34" charset="0"/>
              <a:buChar char="•"/>
            </a:pPr>
            <a:r>
              <a:rPr lang="en-US" sz="2400" dirty="0">
                <a:latin typeface="+mn-lt"/>
                <a:ea typeface="+mn-ea"/>
                <a:cs typeface="+mn-cs"/>
              </a:rPr>
              <a:t>$2mil - $5mil</a:t>
            </a:r>
          </a:p>
          <a:p>
            <a:pPr indent="-228600">
              <a:spcAft>
                <a:spcPts val="600"/>
              </a:spcAft>
              <a:buFont typeface="Arial" panose="020B0604020202020204" pitchFamily="34" charset="0"/>
              <a:buChar char="•"/>
            </a:pPr>
            <a:r>
              <a:rPr lang="en-US" sz="2400" dirty="0">
                <a:latin typeface="+mn-lt"/>
                <a:ea typeface="+mn-ea"/>
                <a:cs typeface="+mn-cs"/>
              </a:rPr>
              <a:t>$5mil - $10mil</a:t>
            </a:r>
          </a:p>
        </p:txBody>
      </p:sp>
      <p:pic>
        <p:nvPicPr>
          <p:cNvPr id="9" name="Picture 8" descr="Text&#10;&#10;Description automatically generated">
            <a:extLst>
              <a:ext uri="{FF2B5EF4-FFF2-40B4-BE49-F238E27FC236}">
                <a16:creationId xmlns:a16="http://schemas.microsoft.com/office/drawing/2014/main" id="{AEBC7893-91F2-4CD5-9FEB-42C3C8D26CB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16" b="89979" l="6589" r="94574">
                        <a14:foregroundMark x1="6589" y1="88080" x2="7032" y2="13186"/>
                        <a14:foregroundMark x1="7032" y1="13186" x2="34662" y2="13819"/>
                        <a14:foregroundMark x1="34662" y1="13819" x2="78959" y2="11814"/>
                        <a14:foregroundMark x1="78959" y1="11814" x2="93355" y2="12236"/>
                        <a14:foregroundMark x1="93355" y1="12236" x2="94574" y2="84705"/>
                        <a14:foregroundMark x1="94574" y1="84705" x2="6589" y2="86920"/>
                        <a14:foregroundMark x1="6589" y1="49156" x2="6700" y2="13502"/>
                        <a14:foregroundMark x1="94131" y1="85865" x2="94131" y2="85865"/>
                        <a14:foregroundMark x1="94241" y1="86498" x2="94241" y2="86498"/>
                        <a14:foregroundMark x1="94574" y1="84705" x2="93909" y2="87342"/>
                      </a14:backgroundRemoval>
                    </a14:imgEffect>
                  </a14:imgLayer>
                </a14:imgProps>
              </a:ext>
              <a:ext uri="{28A0092B-C50C-407E-A947-70E740481C1C}">
                <a14:useLocalDpi xmlns:a14="http://schemas.microsoft.com/office/drawing/2010/main" val="0"/>
              </a:ext>
            </a:extLst>
          </a:blip>
          <a:stretch>
            <a:fillRect/>
          </a:stretch>
        </p:blipFill>
        <p:spPr>
          <a:xfrm>
            <a:off x="3421386" y="-272056"/>
            <a:ext cx="8965998" cy="4706404"/>
          </a:xfrm>
          <a:prstGeom prst="rect">
            <a:avLst/>
          </a:prstGeom>
        </p:spPr>
      </p:pic>
    </p:spTree>
    <p:extLst>
      <p:ext uri="{BB962C8B-B14F-4D97-AF65-F5344CB8AC3E}">
        <p14:creationId xmlns:p14="http://schemas.microsoft.com/office/powerpoint/2010/main" val="77976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3AC08E-B674-4E52-831A-08E1CF55E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0A37D-5EDA-494D-B5D5-CDB683C8A9F9}"/>
              </a:ext>
            </a:extLst>
          </p:cNvPr>
          <p:cNvSpPr>
            <a:spLocks noGrp="1"/>
          </p:cNvSpPr>
          <p:nvPr>
            <p:ph type="title"/>
          </p:nvPr>
        </p:nvSpPr>
        <p:spPr>
          <a:xfrm>
            <a:off x="403185" y="1356527"/>
            <a:ext cx="4229106" cy="3816428"/>
          </a:xfrm>
        </p:spPr>
        <p:txBody>
          <a:bodyPr vert="horz" lIns="91440" tIns="45720" rIns="91440" bIns="45720" rtlCol="0" anchor="b">
            <a:normAutofit fontScale="90000"/>
          </a:bodyPr>
          <a:lstStyle/>
          <a:p>
            <a:pPr algn="ctr"/>
            <a:r>
              <a:rPr lang="en-US" sz="3200" dirty="0"/>
              <a:t>In the pursuit of information, one might be curious which industries saved the most jobs. The code shown here will graph the Top 5 along with their NAICS code and description.</a:t>
            </a:r>
          </a:p>
        </p:txBody>
      </p:sp>
      <p:sp>
        <p:nvSpPr>
          <p:cNvPr id="15" name="Rectangle 14">
            <a:extLst>
              <a:ext uri="{FF2B5EF4-FFF2-40B4-BE49-F238E27FC236}">
                <a16:creationId xmlns:a16="http://schemas.microsoft.com/office/drawing/2014/main" id="{77D859EF-0C2A-487B-A0C6-A8276E48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0" y="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69B80C7-2B0D-4C19-AF01-91BFC4EBC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905" y="-2"/>
            <a:ext cx="7154095" cy="685800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9" name="Rectangle 18">
            <a:extLst>
              <a:ext uri="{FF2B5EF4-FFF2-40B4-BE49-F238E27FC236}">
                <a16:creationId xmlns:a16="http://schemas.microsoft.com/office/drawing/2014/main" id="{EDB19A81-C621-40A1-87E0-015F982C4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79757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77AAC11F-EBBD-48C8-BEB9-C6919F289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404" y="-60430"/>
            <a:ext cx="7268514" cy="6858000"/>
          </a:xfrm>
          <a:prstGeom prst="rect">
            <a:avLst/>
          </a:prstGeom>
        </p:spPr>
      </p:pic>
    </p:spTree>
    <p:extLst>
      <p:ext uri="{BB962C8B-B14F-4D97-AF65-F5344CB8AC3E}">
        <p14:creationId xmlns:p14="http://schemas.microsoft.com/office/powerpoint/2010/main" val="195536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42"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4250D99B-6A2C-4BF9-BEA1-461EE58C8B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65462" y="383649"/>
            <a:ext cx="8507468" cy="2850002"/>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C619C1ED-4403-4C08-8B97-3D28D5216D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22562" y="3275260"/>
            <a:ext cx="8553846" cy="310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01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9634"/>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97248B-3152-489B-80B9-C0F4CC2A3E2A}"/>
              </a:ext>
            </a:extLst>
          </p:cNvPr>
          <p:cNvPicPr>
            <a:picLocks noChangeAspect="1"/>
          </p:cNvPicPr>
          <p:nvPr/>
        </p:nvPicPr>
        <p:blipFill>
          <a:blip r:embed="rId2"/>
          <a:stretch>
            <a:fillRect/>
          </a:stretch>
        </p:blipFill>
        <p:spPr>
          <a:xfrm>
            <a:off x="752966" y="2538382"/>
            <a:ext cx="5342881" cy="1773613"/>
          </a:xfrm>
          <a:prstGeom prst="rect">
            <a:avLst/>
          </a:prstGeom>
        </p:spPr>
      </p:pic>
      <p:cxnSp>
        <p:nvCxnSpPr>
          <p:cNvPr id="15" name="Straight Connector 14">
            <a:extLst>
              <a:ext uri="{FF2B5EF4-FFF2-40B4-BE49-F238E27FC236}">
                <a16:creationId xmlns:a16="http://schemas.microsoft.com/office/drawing/2014/main" id="{5D1CEE39-A6DC-4DE0-9789-206F1A9888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26744" y="889634"/>
            <a:ext cx="0" cy="507492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05A05478-FE8D-4AE8-9338-22E87F0E5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809" y="-248992"/>
            <a:ext cx="5162226" cy="7348362"/>
          </a:xfrm>
          <a:prstGeom prst="rect">
            <a:avLst/>
          </a:prstGeom>
        </p:spPr>
      </p:pic>
    </p:spTree>
    <p:extLst>
      <p:ext uri="{BB962C8B-B14F-4D97-AF65-F5344CB8AC3E}">
        <p14:creationId xmlns:p14="http://schemas.microsoft.com/office/powerpoint/2010/main" val="1939623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346</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New Jersey PPP Loan Analysis</vt:lpstr>
      <vt:lpstr>What is a PPP Loan? And why you should care.</vt:lpstr>
      <vt:lpstr>Necessary Imports and Other Standardizations</vt:lpstr>
      <vt:lpstr>To gain a sense of direction and validity, I first created a profile through Pandas. I also transposed some data to see what I was working with.</vt:lpstr>
      <vt:lpstr>To gain a better understanding of the state and distribution of loans, I queried for the number of loans given to each of the three major ethnicities within the state.</vt:lpstr>
      <vt:lpstr>In the pursuit of information, one might be curious how many businesses applied for loans within each bracket. The code shown here will graph just that.</vt:lpstr>
      <vt:lpstr>In the pursuit of information, one might be curious which industries saved the most jobs. The code shown here will graph the Top 5 along with their NAICS code and description.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PPP Loan Data</dc:title>
  <dc:creator>Andrew Seamon</dc:creator>
  <cp:lastModifiedBy>Andrew Seamon</cp:lastModifiedBy>
  <cp:revision>9</cp:revision>
  <dcterms:created xsi:type="dcterms:W3CDTF">2021-05-05T19:22:39Z</dcterms:created>
  <dcterms:modified xsi:type="dcterms:W3CDTF">2021-05-05T21:13:25Z</dcterms:modified>
</cp:coreProperties>
</file>