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8.xml"/>
  <Override ContentType="application/vnd.openxmlformats-officedocument.presentationml.comments+xml" PartName="/ppt/comments/comment10.xml"/>
  <Override ContentType="application/vnd.openxmlformats-officedocument.presentationml.comments+xml" PartName="/ppt/comments/comment23.xml"/>
  <Override ContentType="application/vnd.openxmlformats-officedocument.presentationml.comments+xml" PartName="/ppt/comments/comment36.xml"/>
  <Override ContentType="application/vnd.openxmlformats-officedocument.presentationml.comments+xml" PartName="/ppt/comments/comment45.xml"/>
  <Override ContentType="application/vnd.openxmlformats-officedocument.presentationml.comments+xml" PartName="/ppt/comments/comment6.xml"/>
  <Override ContentType="application/vnd.openxmlformats-officedocument.presentationml.comments+xml" PartName="/ppt/comments/comment31.xml"/>
  <Override ContentType="application/vnd.openxmlformats-officedocument.presentationml.comments+xml" PartName="/ppt/comments/comment19.xml"/>
  <Override ContentType="application/vnd.openxmlformats-officedocument.presentationml.comments+xml" PartName="/ppt/comments/comment32.xml"/>
  <Override ContentType="application/vnd.openxmlformats-officedocument.presentationml.comments+xml" PartName="/ppt/comments/comment37.xml"/>
  <Override ContentType="application/vnd.openxmlformats-officedocument.presentationml.comments+xml" PartName="/ppt/comments/comment24.xml"/>
  <Override ContentType="application/vnd.openxmlformats-officedocument.presentationml.comments+xml" PartName="/ppt/comments/comment15.xml"/>
  <Override ContentType="application/vnd.openxmlformats-officedocument.presentationml.comments+xml" PartName="/ppt/comments/comment41.xml"/>
  <Override ContentType="application/vnd.openxmlformats-officedocument.presentationml.comments+xml" PartName="/ppt/comments/comment35.xml"/>
  <Override ContentType="application/vnd.openxmlformats-officedocument.presentationml.comments+xml" PartName="/ppt/comments/comment2.xml"/>
  <Override ContentType="application/vnd.openxmlformats-officedocument.presentationml.comments+xml" PartName="/ppt/comments/comment22.xml"/>
  <Override ContentType="application/vnd.openxmlformats-officedocument.presentationml.comments+xml" PartName="/ppt/comments/comment48.xml"/>
  <Override ContentType="application/vnd.openxmlformats-officedocument.presentationml.comments+xml" PartName="/ppt/comments/comment7.xml"/>
  <Override ContentType="application/vnd.openxmlformats-officedocument.presentationml.comments+xml" PartName="/ppt/comments/comment44.xml"/>
  <Override ContentType="application/vnd.openxmlformats-officedocument.presentationml.comments+xml" PartName="/ppt/comments/comment18.xml"/>
  <Override ContentType="application/vnd.openxmlformats-officedocument.presentationml.comments+xml" PartName="/ppt/comments/comment40.xml"/>
  <Override ContentType="application/vnd.openxmlformats-officedocument.presentationml.comments+xml" PartName="/ppt/comments/comment14.xml"/>
  <Override ContentType="application/vnd.openxmlformats-officedocument.presentationml.comments+xml" PartName="/ppt/comments/comment27.xml"/>
  <Override ContentType="application/vnd.openxmlformats-officedocument.presentationml.comments+xml" PartName="/ppt/comments/comment17.xml"/>
  <Override ContentType="application/vnd.openxmlformats-officedocument.presentationml.comments+xml" PartName="/ppt/comments/comment42.xml"/>
  <Override ContentType="application/vnd.openxmlformats-officedocument.presentationml.comments+xml" PartName="/ppt/comments/comment8.xml"/>
  <Override ContentType="application/vnd.openxmlformats-officedocument.presentationml.comments+xml" PartName="/ppt/comments/comment21.xml"/>
  <Override ContentType="application/vnd.openxmlformats-officedocument.presentationml.comments+xml" PartName="/ppt/comments/comment34.xml"/>
  <Override ContentType="application/vnd.openxmlformats-officedocument.presentationml.comments+xml" PartName="/ppt/comments/comment47.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43.xml"/>
  <Override ContentType="application/vnd.openxmlformats-officedocument.presentationml.comments+xml" PartName="/ppt/comments/comment39.xml"/>
  <Override ContentType="application/vnd.openxmlformats-officedocument.presentationml.comments+xml" PartName="/ppt/comments/comment26.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5.xml"/>
  <Override ContentType="application/vnd.openxmlformats-officedocument.presentationml.comments+xml" PartName="/ppt/comments/comment30.xml"/>
  <Override ContentType="application/vnd.openxmlformats-officedocument.presentationml.comments+xml" PartName="/ppt/comments/comment46.xml"/>
  <Override ContentType="application/vnd.openxmlformats-officedocument.presentationml.comments+xml" PartName="/ppt/comments/comment33.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25.xml"/>
  <Override ContentType="application/vnd.openxmlformats-officedocument.presentationml.comments+xml" PartName="/ppt/comments/comment38.xml"/>
  <Override ContentType="application/vnd.openxmlformats-officedocument.presentationml.comments+xml" PartName="/ppt/comments/comment12.xml"/>
  <Override ContentType="application/vnd.openxmlformats-officedocument.presentationml.comments+xml" PartName="/ppt/comments/comment29.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embeddedFontLst>
    <p:embeddedFont>
      <p:font typeface="Quattrocento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8" name="Abbas Sye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00947A-35AC-4739-8E4F-AA99EE5E150F}">
  <a:tblStyle styleId="{2600947A-35AC-4739-8E4F-AA99EE5E150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QuattrocentoSans-bold.fntdata"/><Relationship Id="rId12" Type="http://schemas.openxmlformats.org/officeDocument/2006/relationships/slide" Target="slides/slide5.xml"/><Relationship Id="rId56" Type="http://schemas.openxmlformats.org/officeDocument/2006/relationships/font" Target="fonts/QuattrocentoSans-regular.fntdata"/><Relationship Id="rId15" Type="http://schemas.openxmlformats.org/officeDocument/2006/relationships/slide" Target="slides/slide8.xml"/><Relationship Id="rId59" Type="http://schemas.openxmlformats.org/officeDocument/2006/relationships/font" Target="fonts/QuattrocentoSans-boldItalic.fntdata"/><Relationship Id="rId14" Type="http://schemas.openxmlformats.org/officeDocument/2006/relationships/slide" Target="slides/slide7.xml"/><Relationship Id="rId58" Type="http://schemas.openxmlformats.org/officeDocument/2006/relationships/font" Target="fonts/Quattrocento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30T01:50:45.247">
    <p:pos x="6000" y="0"/>
    <p:text>Anmol</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4-04-30T01:51:19.587">
    <p:pos x="6000" y="0"/>
    <p:text>Abbas</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4-04-30T01:51:24.359">
    <p:pos x="6000" y="0"/>
    <p:text>Abbas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4-04-30T01:51:29.199">
    <p:pos x="6000" y="0"/>
    <p:text>Abbas</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4-04-30T01:51:34.379">
    <p:pos x="6000" y="0"/>
    <p:text>Abbas</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4-04-30T01:51:38.755">
    <p:pos x="6000" y="0"/>
    <p:text>Abbas</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4-04-30T01:51:44.682">
    <p:pos x="6000" y="0"/>
    <p:text>Abbas</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4-04-30T01:51:49.168">
    <p:pos x="6000" y="0"/>
    <p:text>Abbas</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4-04-30T01:51:54.844">
    <p:pos x="6000" y="0"/>
    <p:text>Abbas</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8" dt="2024-04-30T01:52:00.841">
    <p:pos x="6000" y="0"/>
    <p:text>Abbas</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4-04-30T01:52:12.021">
    <p:pos x="6000" y="0"/>
    <p:text>Abbas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30T01:50:49.669">
    <p:pos x="6000" y="0"/>
    <p:text>Anmol</p:tex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4-04-30T01:52:17.305">
    <p:pos x="6000" y="0"/>
    <p:text>Abbas</p:tex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4-04-30T01:52:23.072">
    <p:pos x="6000" y="0"/>
    <p:text>Abbas</p:text>
  </p:cm>
</p:cmLst>
</file>

<file path=ppt/comments/comment2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2" dt="2024-04-30T01:52:27.000">
    <p:pos x="6000" y="0"/>
    <p:text>Abbas</p:text>
  </p:cm>
</p:cmLst>
</file>

<file path=ppt/comments/comment2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3" dt="2024-04-30T01:54:01.691">
    <p:pos x="6000" y="0"/>
    <p:text>Solomon</p:text>
  </p:cm>
</p:cmLst>
</file>

<file path=ppt/comments/comment2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4" dt="2024-04-30T01:54:18.943">
    <p:pos x="6000" y="0"/>
    <p:text>Solomon</p:text>
  </p:cm>
</p:cmLst>
</file>

<file path=ppt/comments/comment2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5" dt="2024-04-30T01:54:27.128">
    <p:pos x="6000" y="0"/>
    <p:text>Solomon</p:text>
  </p:cm>
</p:cmLst>
</file>

<file path=ppt/comments/comment2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6" dt="2024-04-30T01:54:31.199">
    <p:pos x="6000" y="0"/>
    <p:text>Solomon</p:text>
  </p:cm>
</p:cmLst>
</file>

<file path=ppt/comments/comment2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7" dt="2024-04-30T01:54:35.672">
    <p:pos x="6000" y="0"/>
    <p:text>Solomon</p:text>
  </p:cm>
</p:cmLst>
</file>

<file path=ppt/comments/comment2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8" dt="2024-04-30T01:54:40.356">
    <p:pos x="6000" y="0"/>
    <p:text>Solomon</p:text>
  </p:cm>
</p:cmLst>
</file>

<file path=ppt/comments/comment2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9" dt="2024-04-30T01:54:45.854">
    <p:pos x="6000" y="0"/>
    <p:text>Solomon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30T01:50:54.118">
    <p:pos x="6000" y="0"/>
    <p:text>Anmol</p:text>
  </p:cm>
</p:cmLst>
</file>

<file path=ppt/comments/comment3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0" dt="2024-04-30T01:54:51.770">
    <p:pos x="6000" y="0"/>
    <p:text>Solomon</p:text>
  </p:cm>
</p:cmLst>
</file>

<file path=ppt/comments/comment3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1" dt="2024-04-30T01:54:57.147">
    <p:pos x="6000" y="0"/>
    <p:text>Solomon</p:text>
  </p:cm>
</p:cmLst>
</file>

<file path=ppt/comments/comment3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2" dt="2024-04-30T01:55:02.271">
    <p:pos x="6000" y="0"/>
    <p:text>Solomon</p:text>
  </p:cm>
</p:cmLst>
</file>

<file path=ppt/comments/comment3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3" dt="2024-04-30T01:55:06.259">
    <p:pos x="6000" y="0"/>
    <p:text>Solomon</p:text>
  </p:cm>
</p:cmLst>
</file>

<file path=ppt/comments/comment3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4" dt="2024-04-30T01:55:11.713">
    <p:pos x="6000" y="0"/>
    <p:text>Solomon</p:text>
  </p:cm>
</p:cmLst>
</file>

<file path=ppt/comments/comment3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5" dt="2024-04-30T01:55:16.651">
    <p:pos x="6000" y="0"/>
    <p:text>Solomon</p:text>
  </p:cm>
</p:cmLst>
</file>

<file path=ppt/comments/comment3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6" dt="2024-04-30T01:55:22.050">
    <p:pos x="6000" y="0"/>
    <p:text>Solomon</p:text>
  </p:cm>
</p:cmLst>
</file>

<file path=ppt/comments/comment3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7" dt="2024-04-30T01:55:25.978">
    <p:pos x="6000" y="0"/>
    <p:text>Solomon</p:text>
  </p:cm>
</p:cmLst>
</file>

<file path=ppt/comments/comment3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8" dt="2024-04-30T01:56:13.776">
    <p:pos x="6000" y="0"/>
    <p:text>Solomon</p:text>
  </p:cm>
</p:cmLst>
</file>

<file path=ppt/comments/comment3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9" dt="2024-04-30T01:56:25.818">
    <p:pos x="6000" y="0"/>
    <p:text>Anmol</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30T06:42:21.249">
    <p:pos x="6000" y="0"/>
    <p:text>Anmol</p:text>
  </p:cm>
</p:cmLst>
</file>

<file path=ppt/comments/comment4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0" dt="2024-04-30T01:56:29.848">
    <p:pos x="6000" y="0"/>
    <p:text>Anmol</p:text>
  </p:cm>
</p:cmLst>
</file>

<file path=ppt/comments/comment4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1" dt="2024-04-30T01:56:34.224">
    <p:pos x="6000" y="0"/>
    <p:text>Anmol</p:text>
  </p:cm>
</p:cmLst>
</file>

<file path=ppt/comments/comment4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2" dt="2024-04-30T01:56:38.918">
    <p:pos x="6000" y="0"/>
    <p:text>Anmol</p:text>
  </p:cm>
</p:cmLst>
</file>

<file path=ppt/comments/comment4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3" dt="2024-04-30T01:56:44.134">
    <p:pos x="6000" y="0"/>
    <p:text>Anmol</p:text>
  </p:cm>
</p:cmLst>
</file>

<file path=ppt/comments/comment4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4" dt="2024-04-30T01:56:48.286">
    <p:pos x="6000" y="0"/>
    <p:text>Anmol</p:text>
  </p:cm>
</p:cmLst>
</file>

<file path=ppt/comments/comment4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5" dt="2024-04-30T01:56:52.407">
    <p:pos x="6000" y="0"/>
    <p:text>Anmol</p:text>
  </p:cm>
</p:cmLst>
</file>

<file path=ppt/comments/comment4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6" dt="2024-04-30T01:56:56.911">
    <p:pos x="6000" y="0"/>
    <p:text>Anmol</p:text>
  </p:cm>
</p:cmLst>
</file>

<file path=ppt/comments/comment4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7" dt="2024-04-30T01:57:02.105">
    <p:pos x="6000" y="0"/>
    <p:text>Anmol</p:text>
  </p:cm>
</p:cmLst>
</file>

<file path=ppt/comments/comment4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8" dt="2024-04-30T01:57:08.927">
    <p:pos x="6000" y="0"/>
    <p:text>Solomon</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4-30T06:42:30.423">
    <p:pos x="6000" y="0"/>
    <p:text>Anmol</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4-30T01:50:04.564">
    <p:pos x="6000" y="0"/>
    <p:text>Solomon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4-30T01:49:53.371">
    <p:pos x="6000" y="0"/>
    <p:text>Solomon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04-30T01:49:44.729">
    <p:pos x="6000" y="0"/>
    <p:text>Abbas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04-30T01:51:13.096">
    <p:pos x="6000" y="0"/>
    <p:text>Abbas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0ac1fd1d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0ac1fd1d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ac1fd1d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ac1fd1d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0ac1fd1d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0ac1fd1d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0ac1fd1d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0ac1fd1d6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ac1fd1d6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ac1fd1d6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ac1fd1d6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ac1fd1d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ac1fd1d6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0ac1fd1d6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0ac1fd1d6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0ac1fd1d6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0ac1fd1d6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0ac1fd1d6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0ac1fd1d6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0ac1fd1d6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6bcb49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6bcb49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0ac1fd1d6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0ac1fd1d6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0ac1fd1d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0ac1fd1d6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ac1fd1d6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ac1fd1d6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0ac1fd1d6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0ac1fd1d6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0ac1fd1d6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0ac1fd1d6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ac1fd1d6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ac1fd1d6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0ac1fd1d6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0ac1fd1d6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0ac1fd1d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0ac1fd1d6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0ac1fd1d6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0ac1fd1d6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0ac1fd1d6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0ac1fd1d6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06bcb49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06bcb49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0ac1fd1d6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0ac1fd1d6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0ac1fd1d6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0ac1fd1d6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0ac1fd1d6_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0ac1fd1d6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0ac1fd1d6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0ac1fd1d6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0ac1fd1d6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0ac1fd1d6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0ac1fd1d6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0ac1fd1d6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0ac1fd1d6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0ac1fd1d6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0ac1fd1d6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0ac1fd1d6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0ac1fd1d6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0ac1fd1d6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0ac1fd1d6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0ac1fd1d6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06bcb49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06bcb49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0ac1fd1d6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0ac1fd1d6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0ac1fd1d6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0ac1fd1d6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0ac1fd1d6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0ac1fd1d6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0ac1fd1d6_2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0ac1fd1d6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0ac1fd1d6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0ac1fd1d6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0ac1fd1d6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0ac1fd1d6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0ac1fd1d6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0ac1fd1d6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0ac1fd1d6_2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0ac1fd1d6_2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0ac1fd1d6_2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0ac1fd1d6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06bcb490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06bcb490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6bcb490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06bcb490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06bcb49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06bcb49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ac1fd1d6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ac1fd1d6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0ac1fd1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0ac1fd1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3.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5.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17.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20.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23.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25.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28.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29.xml"/><Relationship Id="rId4" Type="http://schemas.openxmlformats.org/officeDocument/2006/relationships/hyperlink" Target="https://downloads.apache.org/tomcat/tomcat-8/v8.5.100/bin/apache-tomcat-8.5.100.tar.gz"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30.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33.xml"/><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3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comments" Target="../comments/commen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omments" Target="../comments/commen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comments" Target="../comments/commen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39.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comments" Target="../comments/commen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4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comments" Target="../comments/commen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comments" Target="../comments/commen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comments" Target="../comments/comment44.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comments" Target="../comments/commen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comments" Target="../comments/commen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comments" Target="../comments/commen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comments" Target="../comments/commen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4800"/>
              <a:t>Securing ACME Corp: </a:t>
            </a:r>
            <a:endParaRPr b="1" sz="4800"/>
          </a:p>
          <a:p>
            <a:pPr indent="0" lvl="0" marL="0" rtl="0" algn="l">
              <a:spcBef>
                <a:spcPts val="0"/>
              </a:spcBef>
              <a:spcAft>
                <a:spcPts val="0"/>
              </a:spcAft>
              <a:buNone/>
            </a:pPr>
            <a:r>
              <a:rPr lang="en" sz="4800"/>
              <a:t>A Strategic Plan</a:t>
            </a:r>
            <a:endParaRPr sz="4800"/>
          </a:p>
        </p:txBody>
      </p:sp>
      <p:graphicFrame>
        <p:nvGraphicFramePr>
          <p:cNvPr id="55" name="Google Shape;55;p13"/>
          <p:cNvGraphicFramePr/>
          <p:nvPr/>
        </p:nvGraphicFramePr>
        <p:xfrm>
          <a:off x="311700" y="2797175"/>
          <a:ext cx="3000000" cy="3000000"/>
        </p:xfrm>
        <a:graphic>
          <a:graphicData uri="http://schemas.openxmlformats.org/drawingml/2006/table">
            <a:tbl>
              <a:tblPr>
                <a:noFill/>
                <a:tableStyleId>{2600947A-35AC-4739-8E4F-AA99EE5E150F}</a:tableStyleId>
              </a:tblPr>
              <a:tblGrid>
                <a:gridCol w="2744350"/>
                <a:gridCol w="2744350"/>
                <a:gridCol w="2744350"/>
              </a:tblGrid>
              <a:tr h="417500">
                <a:tc>
                  <a:txBody>
                    <a:bodyPr/>
                    <a:lstStyle/>
                    <a:p>
                      <a:pPr indent="0" lvl="0" marL="0" rtl="0" algn="just">
                        <a:spcBef>
                          <a:spcPts val="0"/>
                        </a:spcBef>
                        <a:spcAft>
                          <a:spcPts val="0"/>
                        </a:spcAft>
                        <a:buNone/>
                      </a:pPr>
                      <a:r>
                        <a:rPr lang="en" sz="1600">
                          <a:latin typeface="Calibri"/>
                          <a:ea typeface="Calibri"/>
                          <a:cs typeface="Calibri"/>
                          <a:sym typeface="Calibri"/>
                        </a:rPr>
                        <a:t>Group 6</a:t>
                      </a:r>
                      <a:endParaRPr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t/>
                      </a:r>
                      <a:endParaRPr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t/>
                      </a:r>
                      <a:endParaRPr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5600">
                <a:tc>
                  <a:txBody>
                    <a:bodyPr/>
                    <a:lstStyle/>
                    <a:p>
                      <a:pPr indent="0" lvl="0" marL="0" rtl="0" algn="just">
                        <a:spcBef>
                          <a:spcPts val="0"/>
                        </a:spcBef>
                        <a:spcAft>
                          <a:spcPts val="0"/>
                        </a:spcAft>
                        <a:buNone/>
                      </a:pPr>
                      <a:r>
                        <a:rPr b="1" lang="en" sz="1600">
                          <a:latin typeface="Calibri"/>
                          <a:ea typeface="Calibri"/>
                          <a:cs typeface="Calibri"/>
                          <a:sym typeface="Calibri"/>
                        </a:rPr>
                        <a:t>Anmol Singh</a:t>
                      </a:r>
                      <a:br>
                        <a:rPr lang="en" sz="1600">
                          <a:latin typeface="Calibri"/>
                          <a:ea typeface="Calibri"/>
                          <a:cs typeface="Calibri"/>
                          <a:sym typeface="Calibri"/>
                        </a:rPr>
                      </a:br>
                      <a:r>
                        <a:rPr i="1" lang="en" sz="1600">
                          <a:latin typeface="Calibri"/>
                          <a:ea typeface="Calibri"/>
                          <a:cs typeface="Calibri"/>
                          <a:sym typeface="Calibri"/>
                        </a:rPr>
                        <a:t>System Administrator</a:t>
                      </a:r>
                      <a:endParaRPr i="1"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b="1" lang="en" sz="1600">
                          <a:latin typeface="Calibri"/>
                          <a:ea typeface="Calibri"/>
                          <a:cs typeface="Calibri"/>
                          <a:sym typeface="Calibri"/>
                        </a:rPr>
                        <a:t>Abbas Hussain Syed</a:t>
                      </a:r>
                      <a:br>
                        <a:rPr b="1" lang="en" sz="1600">
                          <a:latin typeface="Calibri"/>
                          <a:ea typeface="Calibri"/>
                          <a:cs typeface="Calibri"/>
                          <a:sym typeface="Calibri"/>
                        </a:rPr>
                      </a:br>
                      <a:r>
                        <a:rPr i="1" lang="en" sz="1600">
                          <a:latin typeface="Calibri"/>
                          <a:ea typeface="Calibri"/>
                          <a:cs typeface="Calibri"/>
                          <a:sym typeface="Calibri"/>
                        </a:rPr>
                        <a:t>System Administrator</a:t>
                      </a:r>
                      <a:endParaRPr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b="1" lang="en" sz="1600">
                          <a:latin typeface="Calibri"/>
                          <a:ea typeface="Calibri"/>
                          <a:cs typeface="Calibri"/>
                          <a:sym typeface="Calibri"/>
                        </a:rPr>
                        <a:t>Solomon Mithra</a:t>
                      </a:r>
                      <a:br>
                        <a:rPr lang="en" sz="1600">
                          <a:latin typeface="Calibri"/>
                          <a:ea typeface="Calibri"/>
                          <a:cs typeface="Calibri"/>
                          <a:sym typeface="Calibri"/>
                        </a:rPr>
                      </a:br>
                      <a:r>
                        <a:rPr i="1" lang="en" sz="1600">
                          <a:latin typeface="Calibri"/>
                          <a:ea typeface="Calibri"/>
                          <a:cs typeface="Calibri"/>
                          <a:sym typeface="Calibri"/>
                        </a:rPr>
                        <a:t>System Administrator</a:t>
                      </a:r>
                      <a:endParaRPr sz="1600">
                        <a:latin typeface="Calibri"/>
                        <a:ea typeface="Calibri"/>
                        <a:cs typeface="Calibri"/>
                        <a:sym typeface="Calibri"/>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0" y="469050"/>
            <a:ext cx="9144000" cy="4205400"/>
          </a:xfrm>
          <a:prstGeom prst="rect">
            <a:avLst/>
          </a:prstGeom>
        </p:spPr>
        <p:txBody>
          <a:bodyPr anchorCtr="0" anchor="ctr" bIns="91425" lIns="91425" spcFirstLastPara="1" rIns="91425" wrap="square" tIns="91425">
            <a:normAutofit/>
          </a:bodyPr>
          <a:lstStyle/>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To fix the issue of unauthorized access to NFS shares on the Metasploitable VM: </a:t>
            </a:r>
            <a:endParaRPr sz="1400">
              <a:solidFill>
                <a:schemeClr val="dk1"/>
              </a:solidFill>
              <a:latin typeface="Quattrocento Sans"/>
              <a:ea typeface="Quattrocento Sans"/>
              <a:cs typeface="Quattrocento Sans"/>
              <a:sym typeface="Quattrocento Sans"/>
            </a:endParaRPr>
          </a:p>
          <a:p>
            <a:pPr indent="0" lvl="0" marL="457200" marR="735106" rtl="0" algn="just">
              <a:lnSpc>
                <a:spcPct val="100000"/>
              </a:lnSpc>
              <a:spcBef>
                <a:spcPts val="0"/>
              </a:spcBef>
              <a:spcAft>
                <a:spcPts val="0"/>
              </a:spcAft>
              <a:buNone/>
            </a:pPr>
            <a:r>
              <a:rPr lang="en" sz="1400">
                <a:solidFill>
                  <a:schemeClr val="dk1"/>
                </a:solidFill>
                <a:latin typeface="Calibri"/>
                <a:ea typeface="Calibri"/>
                <a:cs typeface="Calibri"/>
                <a:sym typeface="Calibri"/>
              </a:rPr>
              <a:t>Modify the NFS server configuration on the Metasploitable VM to only allow specific hosts to mount its shares. </a:t>
            </a:r>
            <a:endParaRPr sz="1400">
              <a:solidFill>
                <a:schemeClr val="dk1"/>
              </a:solidFill>
              <a:latin typeface="Quattrocento Sans"/>
              <a:ea typeface="Quattrocento Sans"/>
              <a:cs typeface="Quattrocento Sans"/>
              <a:sym typeface="Quattrocento Sans"/>
            </a:endParaRPr>
          </a:p>
          <a:p>
            <a:pPr indent="0" lvl="0" marL="457200" marR="735106"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ourier New"/>
                <a:ea typeface="Courier New"/>
                <a:cs typeface="Courier New"/>
                <a:sym typeface="Courier New"/>
              </a:rPr>
              <a:t>sudo nano /etc/exports</a:t>
            </a: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marR="735106" rtl="0" algn="just">
              <a:lnSpc>
                <a:spcPct val="100000"/>
              </a:lnSpc>
              <a:spcBef>
                <a:spcPts val="0"/>
              </a:spcBef>
              <a:spcAft>
                <a:spcPts val="0"/>
              </a:spcAft>
              <a:buNone/>
            </a:pPr>
            <a:r>
              <a:rPr lang="en" sz="1400">
                <a:solidFill>
                  <a:schemeClr val="dk1"/>
                </a:solidFill>
                <a:latin typeface="Calibri"/>
                <a:ea typeface="Calibri"/>
                <a:cs typeface="Calibri"/>
                <a:sym typeface="Calibri"/>
              </a:rPr>
              <a:t>Added the entry 10.0.0.2 ip for NFS share, specifying the IP address or range of authorized host and the permission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ourier New"/>
                <a:ea typeface="Courier New"/>
                <a:cs typeface="Courier New"/>
                <a:sym typeface="Courier New"/>
              </a:rPr>
              <a:t>/etc/exports  / 10.0.0.2(rw,sync,no_root_squash)</a:t>
            </a: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After updating the `/etc/exports` file, apply the changes by running the following command: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400">
                <a:solidFill>
                  <a:schemeClr val="dk1"/>
                </a:solidFill>
                <a:latin typeface="Courier New"/>
                <a:ea typeface="Courier New"/>
                <a:cs typeface="Courier New"/>
                <a:sym typeface="Courier New"/>
              </a:rPr>
              <a:t>sudo exportfs -ra </a:t>
            </a:r>
            <a:endParaRPr sz="1400">
              <a:solidFill>
                <a:schemeClr val="dk1"/>
              </a:solidFill>
              <a:latin typeface="Courier New"/>
              <a:ea typeface="Courier New"/>
              <a:cs typeface="Courier New"/>
              <a:sym typeface="Courier New"/>
            </a:endParaRPr>
          </a:p>
          <a:p>
            <a:pPr indent="0" lvl="0" marL="457200" rtl="0" algn="just">
              <a:lnSpc>
                <a:spcPct val="100000"/>
              </a:lnSpc>
              <a:spcBef>
                <a:spcPts val="0"/>
              </a:spcBef>
              <a:spcAft>
                <a:spcPts val="0"/>
              </a:spcAft>
              <a:buNone/>
            </a:pPr>
            <a:r>
              <a:rPr lang="en" sz="1400">
                <a:solidFill>
                  <a:schemeClr val="dk1"/>
                </a:solidFill>
                <a:latin typeface="Calibri"/>
                <a:ea typeface="Calibri"/>
                <a:cs typeface="Calibri"/>
                <a:sym typeface="Calibri"/>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/etc/init.d/nfs-kernel-server restart</a:t>
            </a:r>
            <a:r>
              <a:rPr lang="en" sz="1400">
                <a:solidFill>
                  <a:schemeClr val="dk1"/>
                </a:solidFill>
                <a:latin typeface="Calibri"/>
                <a:ea typeface="Calibri"/>
                <a:cs typeface="Calibri"/>
                <a:sym typeface="Calibri"/>
              </a:rPr>
              <a:t> to restart the service</a:t>
            </a:r>
            <a:r>
              <a:rPr lang="en" sz="1400">
                <a:solidFill>
                  <a:schemeClr val="dk1"/>
                </a:solidFill>
                <a:latin typeface="Calibri"/>
                <a:ea typeface="Calibri"/>
                <a:cs typeface="Calibri"/>
                <a:sym typeface="Calibri"/>
              </a:rPr>
              <a: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0" y="469050"/>
            <a:ext cx="9144000" cy="42054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0"/>
              </a:spcBef>
              <a:spcAft>
                <a:spcPts val="0"/>
              </a:spcAft>
              <a:buNone/>
            </a:pPr>
            <a:r>
              <a:rPr b="1" lang="en" sz="1600">
                <a:solidFill>
                  <a:schemeClr val="dk1"/>
                </a:solidFill>
                <a:latin typeface="Calibri"/>
                <a:ea typeface="Calibri"/>
                <a:cs typeface="Calibri"/>
                <a:sym typeface="Calibri"/>
              </a:rPr>
              <a:t>2.	Unencrypted Telnet Server </a:t>
            </a:r>
            <a:endParaRPr b="1" sz="16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b="1" sz="1600">
              <a:solidFill>
                <a:schemeClr val="dk1"/>
              </a:solidFill>
              <a:latin typeface="Calibri"/>
              <a:ea typeface="Calibri"/>
              <a:cs typeface="Calibri"/>
              <a:sym typeface="Calibri"/>
            </a:endParaRPr>
          </a:p>
          <a:p>
            <a:pPr indent="457200" lvl="0" marL="457200" rtl="0" algn="just">
              <a:lnSpc>
                <a:spcPct val="100000"/>
              </a:lnSpc>
              <a:spcBef>
                <a:spcPts val="0"/>
              </a:spcBef>
              <a:spcAft>
                <a:spcPts val="0"/>
              </a:spcAft>
              <a:buNone/>
            </a:pPr>
            <a:r>
              <a:rPr b="1" lang="en"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b="1" sz="1600">
              <a:solidFill>
                <a:schemeClr val="dk1"/>
              </a:solidFill>
              <a:latin typeface="Calibri"/>
              <a:ea typeface="Calibri"/>
              <a:cs typeface="Calibri"/>
              <a:sym typeface="Calibri"/>
            </a:endParaRPr>
          </a:p>
        </p:txBody>
      </p:sp>
      <p:pic>
        <p:nvPicPr>
          <p:cNvPr id="120" name="Google Shape;120;p23"/>
          <p:cNvPicPr preferRelativeResize="0"/>
          <p:nvPr/>
        </p:nvPicPr>
        <p:blipFill rotWithShape="1">
          <a:blip r:embed="rId4">
            <a:alphaModFix/>
          </a:blip>
          <a:srcRect b="0" l="0" r="27682" t="26996"/>
          <a:stretch/>
        </p:blipFill>
        <p:spPr>
          <a:xfrm>
            <a:off x="995200" y="1139975"/>
            <a:ext cx="7169200" cy="277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0" y="469050"/>
            <a:ext cx="9144000" cy="4205400"/>
          </a:xfrm>
          <a:prstGeom prst="rect">
            <a:avLst/>
          </a:prstGeom>
        </p:spPr>
        <p:txBody>
          <a:bodyPr anchorCtr="0" anchor="ctr" bIns="91425" lIns="91425" spcFirstLastPara="1" rIns="91425" wrap="square" tIns="91425">
            <a:normAutofit/>
          </a:bodyPr>
          <a:lstStyle/>
          <a:p>
            <a:pPr indent="0" lvl="0" marL="457200" rtl="0" algn="just">
              <a:lnSpc>
                <a:spcPct val="100000"/>
              </a:lnSpc>
              <a:spcBef>
                <a:spcPts val="0"/>
              </a:spcBef>
              <a:spcAft>
                <a:spcPts val="0"/>
              </a:spcAft>
              <a:buNone/>
            </a:pPr>
            <a:r>
              <a:rPr lang="en" sz="1600">
                <a:solidFill>
                  <a:schemeClr val="dk1"/>
                </a:solidFill>
                <a:latin typeface="Calibri"/>
                <a:ea typeface="Calibri"/>
                <a:cs typeface="Calibri"/>
                <a:sym typeface="Calibri"/>
              </a:rPr>
              <a:t>To fix the issue of having an unencrypted Telnet server on Metasploitable VM: </a:t>
            </a:r>
            <a:endParaRPr sz="16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rPr lang="en" sz="1600">
                <a:solidFill>
                  <a:schemeClr val="dk1"/>
                </a:solidFill>
                <a:latin typeface="Calibri"/>
                <a:ea typeface="Calibri"/>
                <a:cs typeface="Calibri"/>
                <a:sym typeface="Calibri"/>
              </a:rPr>
              <a:t>First run the command in the terminal and get into the SSH config file </a:t>
            </a:r>
            <a:endParaRPr sz="1600">
              <a:solidFill>
                <a:schemeClr val="dk1"/>
              </a:solidFill>
              <a:latin typeface="Quattrocento Sans"/>
              <a:ea typeface="Quattrocento Sans"/>
              <a:cs typeface="Quattrocento Sans"/>
              <a:sym typeface="Quattrocento Sans"/>
            </a:endParaRPr>
          </a:p>
          <a:p>
            <a:pPr indent="0" lvl="0" marL="0" rtl="0" algn="just">
              <a:lnSpc>
                <a:spcPct val="100000"/>
              </a:lnSpc>
              <a:spcBef>
                <a:spcPts val="0"/>
              </a:spcBef>
              <a:spcAft>
                <a:spcPts val="0"/>
              </a:spcAft>
              <a:buNone/>
            </a:pPr>
            <a:r>
              <a:rPr lang="en" sz="1600">
                <a:solidFill>
                  <a:schemeClr val="dk1"/>
                </a:solidFill>
                <a:latin typeface="Calibri"/>
                <a:ea typeface="Calibri"/>
                <a:cs typeface="Calibri"/>
                <a:sym typeface="Calibri"/>
              </a:rPr>
              <a:t>             </a:t>
            </a:r>
            <a:r>
              <a:rPr lang="en" sz="1600">
                <a:solidFill>
                  <a:schemeClr val="dk1"/>
                </a:solidFill>
                <a:latin typeface="Courier New"/>
                <a:ea typeface="Courier New"/>
                <a:cs typeface="Courier New"/>
                <a:sym typeface="Courier New"/>
              </a:rPr>
              <a:t>sudo nano /etc/ssh/sshd_config</a:t>
            </a: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indent="0" lvl="0" marL="0" rtl="0" algn="just">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457200" lvl="0" marL="0" rtl="0" algn="just">
              <a:lnSpc>
                <a:spcPct val="100000"/>
              </a:lnSpc>
              <a:spcBef>
                <a:spcPts val="0"/>
              </a:spcBef>
              <a:spcAft>
                <a:spcPts val="0"/>
              </a:spcAft>
              <a:buNone/>
            </a:pPr>
            <a:r>
              <a:rPr lang="en" sz="1600">
                <a:solidFill>
                  <a:schemeClr val="dk1"/>
                </a:solidFill>
                <a:latin typeface="Calibri"/>
                <a:ea typeface="Calibri"/>
                <a:cs typeface="Calibri"/>
                <a:sym typeface="Calibri"/>
              </a:rPr>
              <a:t>So made below service yes to no </a:t>
            </a:r>
            <a:endParaRPr sz="16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600">
                <a:solidFill>
                  <a:schemeClr val="dk1"/>
                </a:solidFill>
                <a:latin typeface="Courier New"/>
                <a:ea typeface="Courier New"/>
                <a:cs typeface="Courier New"/>
                <a:sym typeface="Courier New"/>
              </a:rPr>
              <a:t>PermitRootLogin no</a:t>
            </a: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600">
                <a:solidFill>
                  <a:schemeClr val="dk1"/>
                </a:solidFill>
                <a:latin typeface="Calibri"/>
                <a:ea typeface="Calibri"/>
                <a:cs typeface="Calibri"/>
                <a:sym typeface="Calibri"/>
              </a:rPr>
              <a:t> </a:t>
            </a:r>
            <a:endParaRPr sz="1600">
              <a:solidFill>
                <a:schemeClr val="dk1"/>
              </a:solidFill>
              <a:latin typeface="Quattrocento Sans"/>
              <a:ea typeface="Quattrocento Sans"/>
              <a:cs typeface="Quattrocento Sans"/>
              <a:sym typeface="Quattrocento Sans"/>
            </a:endParaRPr>
          </a:p>
          <a:p>
            <a:pPr indent="0" lvl="0" marL="457200" rtl="0" algn="just">
              <a:lnSpc>
                <a:spcPct val="100000"/>
              </a:lnSpc>
              <a:spcBef>
                <a:spcPts val="0"/>
              </a:spcBef>
              <a:spcAft>
                <a:spcPts val="0"/>
              </a:spcAft>
              <a:buNone/>
            </a:pPr>
            <a:r>
              <a:rPr lang="en" sz="1600">
                <a:solidFill>
                  <a:schemeClr val="dk1"/>
                </a:solidFill>
                <a:latin typeface="Calibri"/>
                <a:ea typeface="Calibri"/>
                <a:cs typeface="Calibri"/>
                <a:sym typeface="Calibri"/>
              </a:rPr>
              <a:t> </a:t>
            </a:r>
            <a:r>
              <a:rPr lang="en" sz="1600">
                <a:solidFill>
                  <a:schemeClr val="dk1"/>
                </a:solidFill>
                <a:latin typeface="Courier New"/>
                <a:ea typeface="Courier New"/>
                <a:cs typeface="Courier New"/>
                <a:sym typeface="Courier New"/>
              </a:rPr>
              <a:t>sudo reboot</a:t>
            </a:r>
            <a:r>
              <a:rPr lang="en" sz="1600">
                <a:solidFill>
                  <a:schemeClr val="dk1"/>
                </a:solidFill>
                <a:latin typeface="Calibri"/>
                <a:ea typeface="Calibri"/>
                <a:cs typeface="Calibri"/>
                <a:sym typeface="Calibri"/>
              </a:rPr>
              <a:t> to restart the system.</a:t>
            </a:r>
            <a:endParaRPr b="1"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0" y="469050"/>
            <a:ext cx="9144000" cy="42054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0"/>
              </a:spcBef>
              <a:spcAft>
                <a:spcPts val="0"/>
              </a:spcAft>
              <a:buNone/>
            </a:pPr>
            <a:r>
              <a:rPr b="1" lang="en" sz="1600">
                <a:solidFill>
                  <a:schemeClr val="dk1"/>
                </a:solidFill>
                <a:latin typeface="Calibri"/>
                <a:ea typeface="Calibri"/>
                <a:cs typeface="Calibri"/>
                <a:sym typeface="Calibri"/>
              </a:rPr>
              <a:t>3.	rlogin Service Detection</a:t>
            </a:r>
            <a:endParaRPr b="1" sz="16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rPr b="1" lang="en" sz="1600">
                <a:solidFill>
                  <a:schemeClr val="dk1"/>
                </a:solidFill>
                <a:latin typeface="Calibri"/>
                <a:ea typeface="Calibri"/>
                <a:cs typeface="Calibri"/>
                <a:sym typeface="Calibri"/>
              </a:rPr>
              <a:t>	</a:t>
            </a:r>
            <a:endParaRPr b="1" sz="1600">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b="1" sz="1600">
              <a:solidFill>
                <a:schemeClr val="dk1"/>
              </a:solidFill>
              <a:latin typeface="Calibri"/>
              <a:ea typeface="Calibri"/>
              <a:cs typeface="Calibri"/>
              <a:sym typeface="Calibri"/>
            </a:endParaRPr>
          </a:p>
        </p:txBody>
      </p:sp>
      <p:pic>
        <p:nvPicPr>
          <p:cNvPr id="131" name="Google Shape;131;p25"/>
          <p:cNvPicPr preferRelativeResize="0"/>
          <p:nvPr/>
        </p:nvPicPr>
        <p:blipFill rotWithShape="1">
          <a:blip r:embed="rId4">
            <a:alphaModFix/>
          </a:blip>
          <a:srcRect b="0" l="0" r="28010" t="29488"/>
          <a:stretch/>
        </p:blipFill>
        <p:spPr>
          <a:xfrm>
            <a:off x="1033875" y="1315775"/>
            <a:ext cx="7035475" cy="228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0" y="469050"/>
            <a:ext cx="9144000" cy="4205400"/>
          </a:xfrm>
          <a:prstGeom prst="rect">
            <a:avLst/>
          </a:prstGeom>
        </p:spPr>
        <p:txBody>
          <a:bodyPr anchorCtr="0" anchor="ctr" bIns="91425" lIns="91425" spcFirstLastPara="1" rIns="824750" wrap="square" tIns="91425">
            <a:normAutofit/>
          </a:bodyPr>
          <a:lstStyle/>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Connected to the Metasploitable VM using SSH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Edit the</a:t>
            </a:r>
            <a:r>
              <a:rPr lang="en" sz="1500">
                <a:solidFill>
                  <a:schemeClr val="dk1"/>
                </a:solidFill>
                <a:latin typeface="Times New Roman"/>
                <a:ea typeface="Times New Roman"/>
                <a:cs typeface="Times New Roman"/>
                <a:sym typeface="Times New Roman"/>
              </a:rPr>
              <a:t> </a:t>
            </a:r>
            <a:r>
              <a:rPr lang="en" sz="1500">
                <a:solidFill>
                  <a:schemeClr val="dk1"/>
                </a:solidFill>
                <a:latin typeface="Courier New"/>
                <a:ea typeface="Courier New"/>
                <a:cs typeface="Courier New"/>
                <a:sym typeface="Courier New"/>
              </a:rPr>
              <a:t>/etc/inetd.conf</a:t>
            </a:r>
            <a:r>
              <a:rPr lang="en" sz="1500">
                <a:solidFill>
                  <a:schemeClr val="dk1"/>
                </a:solidFill>
                <a:latin typeface="Calibri"/>
                <a:ea typeface="Calibri"/>
                <a:cs typeface="Calibri"/>
                <a:sym typeface="Calibri"/>
              </a:rPr>
              <a:t> file </a:t>
            </a:r>
            <a:endParaRPr sz="15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rPr lang="en" sz="1500">
                <a:solidFill>
                  <a:schemeClr val="dk1"/>
                </a:solidFill>
                <a:latin typeface="Times New Roman"/>
                <a:ea typeface="Times New Roman"/>
                <a:cs typeface="Times New Roman"/>
                <a:sym typeface="Times New Roman"/>
              </a:rPr>
              <a:t>            </a:t>
            </a:r>
            <a:r>
              <a:rPr lang="en" sz="1500">
                <a:solidFill>
                  <a:schemeClr val="dk1"/>
                </a:solidFill>
                <a:latin typeface="Courier New"/>
                <a:ea typeface="Courier New"/>
                <a:cs typeface="Courier New"/>
                <a:sym typeface="Courier New"/>
              </a:rPr>
              <a:t>sudo nano /etc/inetd.conf</a:t>
            </a:r>
            <a:r>
              <a:rPr lang="en" sz="1500">
                <a:solidFill>
                  <a:schemeClr val="dk1"/>
                </a:solidFill>
                <a:latin typeface="Times New Roman"/>
                <a:ea typeface="Times New Roman"/>
                <a:cs typeface="Times New Roman"/>
                <a:sym typeface="Times New Roman"/>
              </a:rPr>
              <a:t> </a:t>
            </a:r>
            <a:endParaRPr sz="1500">
              <a:solidFill>
                <a:schemeClr val="dk1"/>
              </a:solidFill>
              <a:latin typeface="Quattrocento Sans"/>
              <a:ea typeface="Quattrocento Sans"/>
              <a:cs typeface="Quattrocento Sans"/>
              <a:sym typeface="Quattrocento Sans"/>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Commented below line in the file: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#login  stream  tcp     nowait  root    /usr/sbin/tcpd  /usr/sbin/in.rlogind </a:t>
            </a:r>
            <a:endParaRPr sz="15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Save the changes and exit the text editor.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Restart the inetd process to apply the changes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service inetutils-inetd restart </a:t>
            </a:r>
            <a:endParaRPr sz="15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1400"/>
              </a:spcAft>
              <a:buNone/>
            </a:pPr>
            <a:r>
              <a:rPr lang="en" sz="1500">
                <a:solidFill>
                  <a:schemeClr val="dk1"/>
                </a:solidFill>
                <a:latin typeface="Courier New"/>
                <a:ea typeface="Courier New"/>
                <a:cs typeface="Courier New"/>
                <a:sym typeface="Courier New"/>
              </a:rPr>
              <a:t>sudo update-inetd --disable rlogin</a:t>
            </a:r>
            <a:endParaRPr b="1" sz="1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0" y="469050"/>
            <a:ext cx="9144000" cy="42054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1400"/>
              </a:spcBef>
              <a:spcAft>
                <a:spcPts val="0"/>
              </a:spcAft>
              <a:buNone/>
            </a:pPr>
            <a:r>
              <a:rPr b="1" lang="en" sz="1600">
                <a:solidFill>
                  <a:schemeClr val="dk1"/>
                </a:solidFill>
                <a:latin typeface="Calibri"/>
                <a:ea typeface="Calibri"/>
                <a:cs typeface="Calibri"/>
                <a:sym typeface="Calibri"/>
              </a:rPr>
              <a:t>4.	OpenSSH/OpenSSL Package Random Number Generator Weakness (SSL check) 32314 </a:t>
            </a:r>
            <a:endParaRPr b="1" sz="1600">
              <a:solidFill>
                <a:schemeClr val="dk1"/>
              </a:solidFill>
              <a:latin typeface="Calibri"/>
              <a:ea typeface="Calibri"/>
              <a:cs typeface="Calibri"/>
              <a:sym typeface="Calibri"/>
            </a:endParaRPr>
          </a:p>
          <a:p>
            <a:pPr indent="0" lvl="0" marL="914400" marR="735106" rtl="0" algn="just">
              <a:lnSpc>
                <a:spcPct val="100000"/>
              </a:lnSpc>
              <a:spcBef>
                <a:spcPts val="1400"/>
              </a:spcBef>
              <a:spcAft>
                <a:spcPts val="0"/>
              </a:spcAft>
              <a:buNone/>
            </a:pPr>
            <a:r>
              <a:rPr lang="en" sz="1400">
                <a:solidFill>
                  <a:schemeClr val="dk1"/>
                </a:solidFill>
                <a:latin typeface="Calibri"/>
                <a:ea typeface="Calibri"/>
                <a:cs typeface="Calibri"/>
                <a:sym typeface="Calibri"/>
              </a:rPr>
              <a:t>Solution: Given this vulnerability, it is crucial to consider all cryptographic material generated on the remote host as guessable. In particular, re-generate all SSH, SSL, and OpenVPN key material to mitigate the risk. For enhanced security, follow these steps:</a:t>
            </a:r>
            <a:br>
              <a:rPr lang="en" sz="1400">
                <a:solidFill>
                  <a:schemeClr val="dk1"/>
                </a:solidFill>
                <a:latin typeface="Calibri"/>
                <a:ea typeface="Calibri"/>
                <a:cs typeface="Calibri"/>
                <a:sym typeface="Calibri"/>
              </a:rPr>
            </a:br>
            <a:r>
              <a:rPr b="1" lang="en" sz="1400">
                <a:solidFill>
                  <a:schemeClr val="dk1"/>
                </a:solidFill>
                <a:latin typeface="Calibri"/>
                <a:ea typeface="Calibri"/>
                <a:cs typeface="Calibri"/>
                <a:sym typeface="Calibri"/>
              </a:rPr>
              <a:t>SSH Keys:</a:t>
            </a:r>
            <a:r>
              <a:rPr lang="en" sz="1400">
                <a:solidFill>
                  <a:schemeClr val="dk1"/>
                </a:solidFill>
                <a:latin typeface="Calibri"/>
                <a:ea typeface="Calibri"/>
                <a:cs typeface="Calibri"/>
                <a:sym typeface="Calibri"/>
              </a:rPr>
              <a:t> Generate new SSH key pairs for both the client and server.</a:t>
            </a:r>
            <a:br>
              <a:rPr lang="en" sz="1400">
                <a:solidFill>
                  <a:schemeClr val="dk1"/>
                </a:solidFill>
                <a:latin typeface="Calibri"/>
                <a:ea typeface="Calibri"/>
                <a:cs typeface="Calibri"/>
                <a:sym typeface="Calibri"/>
              </a:rPr>
            </a:br>
            <a:r>
              <a:rPr b="1" lang="en" sz="1400">
                <a:solidFill>
                  <a:schemeClr val="dk1"/>
                </a:solidFill>
                <a:latin typeface="Calibri"/>
                <a:ea typeface="Calibri"/>
                <a:cs typeface="Calibri"/>
                <a:sym typeface="Calibri"/>
              </a:rPr>
              <a:t>SSL Certificates:</a:t>
            </a:r>
            <a:r>
              <a:rPr lang="en" sz="1400">
                <a:solidFill>
                  <a:schemeClr val="dk1"/>
                </a:solidFill>
                <a:latin typeface="Calibri"/>
                <a:ea typeface="Calibri"/>
                <a:cs typeface="Calibri"/>
                <a:sym typeface="Calibri"/>
              </a:rPr>
              <a:t> Reissue SSL certificates using a strong random number generator.</a:t>
            </a:r>
            <a:br>
              <a:rPr lang="en" sz="1400">
                <a:solidFill>
                  <a:schemeClr val="dk1"/>
                </a:solidFill>
                <a:latin typeface="Calibri"/>
                <a:ea typeface="Calibri"/>
                <a:cs typeface="Calibri"/>
                <a:sym typeface="Calibri"/>
              </a:rPr>
            </a:br>
            <a:r>
              <a:rPr b="1" lang="en" sz="1400">
                <a:solidFill>
                  <a:schemeClr val="dk1"/>
                </a:solidFill>
                <a:latin typeface="Calibri"/>
                <a:ea typeface="Calibri"/>
                <a:cs typeface="Calibri"/>
                <a:sym typeface="Calibri"/>
              </a:rPr>
              <a:t>OpenVPN Keys:</a:t>
            </a:r>
            <a:r>
              <a:rPr lang="en" sz="1400">
                <a:solidFill>
                  <a:schemeClr val="dk1"/>
                </a:solidFill>
                <a:latin typeface="Calibri"/>
                <a:ea typeface="Calibri"/>
                <a:cs typeface="Calibri"/>
                <a:sym typeface="Calibri"/>
              </a:rPr>
              <a:t> Create fresh OpenVPN keys to replace the existing ones.</a:t>
            </a:r>
            <a:endParaRPr sz="1400">
              <a:solidFill>
                <a:schemeClr val="dk1"/>
              </a:solidFill>
              <a:latin typeface="Calibri"/>
              <a:ea typeface="Calibri"/>
              <a:cs typeface="Calibri"/>
              <a:sym typeface="Calibri"/>
            </a:endParaRPr>
          </a:p>
          <a:p>
            <a:pPr indent="0" lvl="0" marL="914400" rtl="0" algn="just">
              <a:lnSpc>
                <a:spcPct val="100000"/>
              </a:lnSpc>
              <a:spcBef>
                <a:spcPts val="1400"/>
              </a:spcBef>
              <a:spcAft>
                <a:spcPts val="1400"/>
              </a:spcAft>
              <a:buNone/>
            </a:pPr>
            <a:r>
              <a:t/>
            </a:r>
            <a:endParaRPr sz="1600">
              <a:solidFill>
                <a:schemeClr val="dk1"/>
              </a:solidFill>
              <a:latin typeface="Calibri"/>
              <a:ea typeface="Calibri"/>
              <a:cs typeface="Calibri"/>
              <a:sym typeface="Calibri"/>
            </a:endParaRPr>
          </a:p>
        </p:txBody>
      </p:sp>
      <p:pic>
        <p:nvPicPr>
          <p:cNvPr id="142" name="Google Shape;142;p27"/>
          <p:cNvPicPr preferRelativeResize="0"/>
          <p:nvPr/>
        </p:nvPicPr>
        <p:blipFill rotWithShape="1">
          <a:blip r:embed="rId4">
            <a:alphaModFix/>
          </a:blip>
          <a:srcRect b="12369" l="0" r="27688" t="27233"/>
          <a:stretch/>
        </p:blipFill>
        <p:spPr>
          <a:xfrm>
            <a:off x="1048275" y="2591250"/>
            <a:ext cx="7047450" cy="206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0" y="469050"/>
            <a:ext cx="9144000" cy="4205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1400"/>
              </a:spcBef>
              <a:spcAft>
                <a:spcPts val="0"/>
              </a:spcAft>
              <a:buNone/>
            </a:pPr>
            <a:r>
              <a:rPr lang="en" sz="1400">
                <a:solidFill>
                  <a:schemeClr val="dk1"/>
                </a:solidFill>
                <a:latin typeface="Calibri"/>
                <a:ea typeface="Calibri"/>
                <a:cs typeface="Calibri"/>
                <a:sym typeface="Calibri"/>
              </a:rPr>
              <a:t># Remove existing SSH keys </a:t>
            </a:r>
            <a:endParaRPr sz="14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rm /etc/ssh/ssh_host_* </a:t>
            </a:r>
            <a:endParaRPr sz="14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0"/>
              </a:spcAft>
              <a:buNone/>
            </a:pPr>
            <a:r>
              <a:rPr lang="en" sz="1400">
                <a:solidFill>
                  <a:schemeClr val="dk1"/>
                </a:solidFill>
                <a:latin typeface="Calibri"/>
                <a:ea typeface="Calibri"/>
                <a:cs typeface="Calibri"/>
                <a:sym typeface="Calibri"/>
              </a:rPr>
              <a:t># Regenerate SSH keys </a:t>
            </a:r>
            <a:endParaRPr sz="14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dpkg-reconfigure openssh-server </a:t>
            </a:r>
            <a:endParaRPr sz="14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0"/>
              </a:spcAft>
              <a:buNone/>
            </a:pPr>
            <a:r>
              <a:rPr lang="en" sz="1400">
                <a:solidFill>
                  <a:schemeClr val="dk1"/>
                </a:solidFill>
                <a:latin typeface="Calibri"/>
                <a:ea typeface="Calibri"/>
                <a:cs typeface="Calibri"/>
                <a:sym typeface="Calibri"/>
              </a:rPr>
              <a:t>Regenerate SSL Certificates: </a:t>
            </a:r>
            <a:endParaRPr sz="14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400">
                <a:solidFill>
                  <a:schemeClr val="dk1"/>
                </a:solidFill>
                <a:latin typeface="Calibri"/>
                <a:ea typeface="Calibri"/>
                <a:cs typeface="Calibri"/>
                <a:sym typeface="Calibri"/>
              </a:rPr>
              <a:t># Remove existing SSL certificates </a:t>
            </a:r>
            <a:endParaRPr sz="1400">
              <a:solidFill>
                <a:schemeClr val="dk1"/>
              </a:solidFill>
              <a:latin typeface="Calibri"/>
              <a:ea typeface="Calibri"/>
              <a:cs typeface="Calibri"/>
              <a:sym typeface="Calibri"/>
            </a:endParaRPr>
          </a:p>
          <a:p>
            <a:pPr indent="0" lvl="0" marL="457200" rtl="0" algn="l">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rm /etc/ssl/private/ssl-cert-snakeoil.key /etc/ssl/certs/ssl-cert-snakeoil.pem</a:t>
            </a:r>
            <a:r>
              <a:rPr lang="en" sz="1400">
                <a:solidFill>
                  <a:schemeClr val="dk1"/>
                </a:solidFill>
                <a:latin typeface="Times New Roman"/>
                <a:ea typeface="Times New Roman"/>
                <a:cs typeface="Times New Roman"/>
                <a:sym typeface="Times New Roman"/>
              </a:rPr>
              <a:t> </a:t>
            </a:r>
            <a:endParaRPr sz="1400">
              <a:solidFill>
                <a:schemeClr val="dk1"/>
              </a:solidFill>
              <a:latin typeface="Quattrocento Sans"/>
              <a:ea typeface="Quattrocento Sans"/>
              <a:cs typeface="Quattrocento Sans"/>
              <a:sym typeface="Quattrocento Sans"/>
            </a:endParaRPr>
          </a:p>
          <a:p>
            <a:pPr indent="0" lvl="0" marL="457200" rtl="0" algn="just">
              <a:lnSpc>
                <a:spcPct val="100000"/>
              </a:lnSpc>
              <a:spcBef>
                <a:spcPts val="1400"/>
              </a:spcBef>
              <a:spcAft>
                <a:spcPts val="0"/>
              </a:spcAft>
              <a:buNone/>
            </a:pPr>
            <a:r>
              <a:rPr lang="en" sz="1400">
                <a:solidFill>
                  <a:schemeClr val="dk1"/>
                </a:solidFill>
                <a:latin typeface="Calibri"/>
                <a:ea typeface="Calibri"/>
                <a:cs typeface="Calibri"/>
                <a:sym typeface="Calibri"/>
              </a:rPr>
              <a:t># Regenerate SSL certificates </a:t>
            </a:r>
            <a:endParaRPr sz="1400">
              <a:solidFill>
                <a:schemeClr val="dk1"/>
              </a:solidFill>
              <a:latin typeface="Calibri"/>
              <a:ea typeface="Calibri"/>
              <a:cs typeface="Calibri"/>
              <a:sym typeface="Calibri"/>
            </a:endParaRPr>
          </a:p>
          <a:p>
            <a:pPr indent="0" lvl="0" marL="457200" rtl="0" algn="l">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make-ssl-cert generate-default-snakeoil --force-overwrite </a:t>
            </a:r>
            <a:endParaRPr sz="14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1400"/>
              </a:spcAft>
              <a:buNone/>
            </a:pPr>
            <a:r>
              <a:rPr lang="en" sz="1400">
                <a:solidFill>
                  <a:schemeClr val="dk1"/>
                </a:solidFill>
                <a:latin typeface="Courier New"/>
                <a:ea typeface="Courier New"/>
                <a:cs typeface="Courier New"/>
                <a:sym typeface="Courier New"/>
              </a:rPr>
              <a:t>sudo reboot</a:t>
            </a:r>
            <a:r>
              <a:rPr lang="en" sz="1400">
                <a:solidFill>
                  <a:schemeClr val="dk1"/>
                </a:solidFill>
                <a:latin typeface="Times New Roman"/>
                <a:ea typeface="Times New Roman"/>
                <a:cs typeface="Times New Roman"/>
                <a:sym typeface="Times New Roman"/>
              </a:rPr>
              <a:t> </a:t>
            </a:r>
            <a:r>
              <a:rPr lang="en" sz="1400">
                <a:solidFill>
                  <a:schemeClr val="dk1"/>
                </a:solidFill>
                <a:latin typeface="Calibri"/>
                <a:ea typeface="Calibri"/>
                <a:cs typeface="Calibri"/>
                <a:sym typeface="Calibri"/>
              </a:rPr>
              <a:t>to restart the system.</a:t>
            </a:r>
            <a:endParaRPr b="1" sz="1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0" y="469050"/>
            <a:ext cx="9144000" cy="42054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1400"/>
              </a:spcBef>
              <a:spcAft>
                <a:spcPts val="0"/>
              </a:spcAft>
              <a:buNone/>
            </a:pPr>
            <a:r>
              <a:rPr b="1" lang="en" sz="1600">
                <a:solidFill>
                  <a:schemeClr val="dk1"/>
                </a:solidFill>
                <a:latin typeface="Calibri"/>
                <a:ea typeface="Calibri"/>
                <a:cs typeface="Calibri"/>
                <a:sym typeface="Calibri"/>
              </a:rPr>
              <a:t>5.	Unix operating system unsupported version detected</a:t>
            </a:r>
            <a:endParaRPr b="1" sz="1600">
              <a:solidFill>
                <a:schemeClr val="dk1"/>
              </a:solidFill>
              <a:latin typeface="Calibri"/>
              <a:ea typeface="Calibri"/>
              <a:cs typeface="Calibri"/>
              <a:sym typeface="Calibri"/>
            </a:endParaRPr>
          </a:p>
          <a:p>
            <a:pPr indent="0" lvl="0" marL="914400" marR="735106" rtl="0" algn="just">
              <a:lnSpc>
                <a:spcPct val="100000"/>
              </a:lnSpc>
              <a:spcBef>
                <a:spcPts val="1400"/>
              </a:spcBef>
              <a:spcAft>
                <a:spcPts val="0"/>
              </a:spcAft>
              <a:buNone/>
            </a:pPr>
            <a:r>
              <a:rPr lang="en" sz="1400">
                <a:solidFill>
                  <a:schemeClr val="dk1"/>
                </a:solidFill>
                <a:latin typeface="Calibri"/>
                <a:ea typeface="Calibri"/>
                <a:cs typeface="Calibri"/>
                <a:sym typeface="Calibri"/>
              </a:rPr>
              <a:t>The detected vulnerability is related to an unsupported version of Ubuntu 8.04. Canonical no longer provides security updates or support for this version since its end of life in 2011. Upgrading to a newer, supported Ubuntu release is recommended. However, if you must continue using Ubuntu 8.04, manual package management or alternative methods are necessary. Upgrading Metasploitable VM 2011 may be challenging due to outdated technology and compatibility issues. Consider migration or additional security measures to ensure reliability and security.</a:t>
            </a:r>
            <a:endParaRPr sz="1400">
              <a:solidFill>
                <a:schemeClr val="dk1"/>
              </a:solidFill>
              <a:latin typeface="Calibri"/>
              <a:ea typeface="Calibri"/>
              <a:cs typeface="Calibri"/>
              <a:sym typeface="Calibri"/>
            </a:endParaRPr>
          </a:p>
          <a:p>
            <a:pPr indent="0" lvl="0" marL="457200" rtl="0" algn="just">
              <a:lnSpc>
                <a:spcPct val="100000"/>
              </a:lnSpc>
              <a:spcBef>
                <a:spcPts val="1400"/>
              </a:spcBef>
              <a:spcAft>
                <a:spcPts val="1400"/>
              </a:spcAft>
              <a:buNone/>
            </a:pPr>
            <a:r>
              <a:t/>
            </a:r>
            <a:endParaRPr b="1" sz="1600">
              <a:solidFill>
                <a:schemeClr val="dk1"/>
              </a:solidFill>
              <a:latin typeface="Calibri"/>
              <a:ea typeface="Calibri"/>
              <a:cs typeface="Calibri"/>
              <a:sym typeface="Calibri"/>
            </a:endParaRPr>
          </a:p>
        </p:txBody>
      </p:sp>
      <p:pic>
        <p:nvPicPr>
          <p:cNvPr id="153" name="Google Shape;153;p29"/>
          <p:cNvPicPr preferRelativeResize="0"/>
          <p:nvPr/>
        </p:nvPicPr>
        <p:blipFill rotWithShape="1">
          <a:blip r:embed="rId4">
            <a:alphaModFix/>
          </a:blip>
          <a:srcRect b="9430" l="0" r="29017" t="28159"/>
          <a:stretch/>
        </p:blipFill>
        <p:spPr>
          <a:xfrm>
            <a:off x="984863" y="2466900"/>
            <a:ext cx="7084624" cy="230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0" y="2895600"/>
            <a:ext cx="9144000" cy="22485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1400"/>
              </a:spcBef>
              <a:spcAft>
                <a:spcPts val="0"/>
              </a:spcAft>
              <a:buNone/>
            </a:pPr>
            <a:r>
              <a:rPr b="1" lang="en" sz="1600">
                <a:solidFill>
                  <a:schemeClr val="dk1"/>
                </a:solidFill>
                <a:latin typeface="Calibri"/>
                <a:ea typeface="Calibri"/>
                <a:cs typeface="Calibri"/>
                <a:sym typeface="Calibri"/>
              </a:rPr>
              <a:t>6</a:t>
            </a:r>
            <a:r>
              <a:rPr b="1" lang="en" sz="1600">
                <a:solidFill>
                  <a:schemeClr val="dk1"/>
                </a:solidFill>
                <a:latin typeface="Calibri"/>
                <a:ea typeface="Calibri"/>
                <a:cs typeface="Calibri"/>
                <a:sym typeface="Calibri"/>
              </a:rPr>
              <a:t>.	</a:t>
            </a:r>
            <a:r>
              <a:rPr b="1" lang="en" sz="1600">
                <a:solidFill>
                  <a:schemeClr val="dk1"/>
                </a:solidFill>
                <a:latin typeface="Calibri"/>
                <a:ea typeface="Calibri"/>
                <a:cs typeface="Calibri"/>
                <a:sym typeface="Calibri"/>
              </a:rPr>
              <a:t>Debian OpenSSH/OpenSSL Package Random Number Generator</a:t>
            </a:r>
            <a:endParaRPr b="1" sz="1600">
              <a:solidFill>
                <a:schemeClr val="dk1"/>
              </a:solidFill>
              <a:latin typeface="Calibri"/>
              <a:ea typeface="Calibri"/>
              <a:cs typeface="Calibri"/>
              <a:sym typeface="Calibri"/>
            </a:endParaRPr>
          </a:p>
          <a:p>
            <a:pPr indent="0" lvl="0" marL="914400" rtl="0" algn="just">
              <a:lnSpc>
                <a:spcPct val="100000"/>
              </a:lnSpc>
              <a:spcBef>
                <a:spcPts val="1400"/>
              </a:spcBef>
              <a:spcAft>
                <a:spcPts val="0"/>
              </a:spcAft>
              <a:buNone/>
            </a:pPr>
            <a:r>
              <a:rPr lang="en" sz="1400">
                <a:solidFill>
                  <a:schemeClr val="dk1"/>
                </a:solidFill>
                <a:latin typeface="Calibri"/>
                <a:ea typeface="Calibri"/>
                <a:cs typeface="Calibri"/>
                <a:sym typeface="Calibri"/>
              </a:rPr>
              <a:t>Remove the existing SSH host keys: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rm /etc/ssh/ssh_host_*</a:t>
            </a:r>
            <a:endParaRPr sz="1400">
              <a:solidFill>
                <a:schemeClr val="dk1"/>
              </a:solidFill>
              <a:latin typeface="Courier New"/>
              <a:ea typeface="Courier New"/>
              <a:cs typeface="Courier New"/>
              <a:sym typeface="Courier New"/>
            </a:endParaRPr>
          </a:p>
          <a:p>
            <a:pPr indent="0" lvl="0" marL="914400" rtl="0" algn="just">
              <a:lnSpc>
                <a:spcPct val="100000"/>
              </a:lnSpc>
              <a:spcBef>
                <a:spcPts val="1400"/>
              </a:spcBef>
              <a:spcAft>
                <a:spcPts val="0"/>
              </a:spcAft>
              <a:buNone/>
            </a:pPr>
            <a:r>
              <a:rPr lang="en" sz="1400">
                <a:solidFill>
                  <a:schemeClr val="dk1"/>
                </a:solidFill>
                <a:latin typeface="Calibri"/>
                <a:ea typeface="Calibri"/>
                <a:cs typeface="Calibri"/>
                <a:sym typeface="Calibri"/>
              </a:rPr>
              <a:t>Regenerate SSH host keys: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dpkg-reconfigure openssh-server</a:t>
            </a:r>
            <a:endParaRPr sz="1400">
              <a:solidFill>
                <a:schemeClr val="dk1"/>
              </a:solidFill>
              <a:latin typeface="Courier New"/>
              <a:ea typeface="Courier New"/>
              <a:cs typeface="Courier New"/>
              <a:sym typeface="Courier New"/>
            </a:endParaRPr>
          </a:p>
          <a:p>
            <a:pPr indent="0" lvl="0" marL="914400" rtl="0" algn="just">
              <a:lnSpc>
                <a:spcPct val="100000"/>
              </a:lnSpc>
              <a:spcBef>
                <a:spcPts val="1400"/>
              </a:spcBef>
              <a:spcAft>
                <a:spcPts val="1400"/>
              </a:spcAft>
              <a:buNone/>
            </a:pPr>
            <a:r>
              <a:t/>
            </a:r>
            <a:endParaRPr sz="1400">
              <a:solidFill>
                <a:schemeClr val="dk1"/>
              </a:solidFill>
              <a:latin typeface="Calibri"/>
              <a:ea typeface="Calibri"/>
              <a:cs typeface="Calibri"/>
              <a:sym typeface="Calibri"/>
            </a:endParaRPr>
          </a:p>
        </p:txBody>
      </p:sp>
      <p:pic>
        <p:nvPicPr>
          <p:cNvPr id="159" name="Google Shape;159;p30"/>
          <p:cNvPicPr preferRelativeResize="0"/>
          <p:nvPr/>
        </p:nvPicPr>
        <p:blipFill>
          <a:blip r:embed="rId4">
            <a:alphaModFix/>
          </a:blip>
          <a:stretch>
            <a:fillRect/>
          </a:stretch>
        </p:blipFill>
        <p:spPr>
          <a:xfrm>
            <a:off x="1046050" y="346225"/>
            <a:ext cx="7051900" cy="238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0" y="550"/>
            <a:ext cx="9144000" cy="5143500"/>
          </a:xfrm>
          <a:prstGeom prst="rect">
            <a:avLst/>
          </a:prstGeom>
        </p:spPr>
        <p:txBody>
          <a:bodyPr anchorCtr="0" anchor="ctr" bIns="91425" lIns="91425" spcFirstLastPara="1" rIns="91425" wrap="square" tIns="91425">
            <a:noAutofit/>
          </a:bodyPr>
          <a:lstStyle/>
          <a:p>
            <a:pPr indent="0" lvl="0" marL="914400" marR="735106" rtl="0" algn="just">
              <a:lnSpc>
                <a:spcPct val="100000"/>
              </a:lnSpc>
              <a:spcBef>
                <a:spcPts val="1400"/>
              </a:spcBef>
              <a:spcAft>
                <a:spcPts val="0"/>
              </a:spcAft>
              <a:buNone/>
            </a:pPr>
            <a:r>
              <a:rPr lang="en" sz="1400">
                <a:solidFill>
                  <a:schemeClr val="dk1"/>
                </a:solidFill>
                <a:latin typeface="Calibri"/>
                <a:ea typeface="Calibri"/>
                <a:cs typeface="Calibri"/>
                <a:sym typeface="Calibri"/>
              </a:rPr>
              <a:t>Regenerate SSL certificates:</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If you're using SSL certificates for any services, such as Apache, Nginx, etc., generate new SSL certificates using a secure method. You may need to refer to the documentation of the specific service you're using.</a:t>
            </a:r>
            <a:endParaRPr sz="1400">
              <a:solidFill>
                <a:schemeClr val="dk1"/>
              </a:solidFill>
              <a:latin typeface="Calibri"/>
              <a:ea typeface="Calibri"/>
              <a:cs typeface="Calibri"/>
              <a:sym typeface="Calibri"/>
            </a:endParaRPr>
          </a:p>
          <a:p>
            <a:pPr indent="0" lvl="0" marL="914400" marR="735106" rtl="0" algn="just">
              <a:lnSpc>
                <a:spcPct val="100000"/>
              </a:lnSpc>
              <a:spcBef>
                <a:spcPts val="1400"/>
              </a:spcBef>
              <a:spcAft>
                <a:spcPts val="0"/>
              </a:spcAft>
              <a:buNone/>
            </a:pPr>
            <a:r>
              <a:rPr lang="en" sz="1400">
                <a:solidFill>
                  <a:schemeClr val="dk1"/>
                </a:solidFill>
                <a:latin typeface="Calibri"/>
                <a:ea typeface="Calibri"/>
                <a:cs typeface="Calibri"/>
                <a:sym typeface="Calibri"/>
              </a:rPr>
              <a:t>Restart affected services: After regenerating cryptographic material, restart any affected services to apply the changes. For example, for SSH, you can restart it with:</a:t>
            </a:r>
            <a:endParaRPr sz="1400">
              <a:solidFill>
                <a:schemeClr val="dk1"/>
              </a:solidFill>
              <a:latin typeface="Calibri"/>
              <a:ea typeface="Calibri"/>
              <a:cs typeface="Calibri"/>
              <a:sym typeface="Calibri"/>
            </a:endParaRPr>
          </a:p>
          <a:p>
            <a:pPr indent="0" lvl="0" marL="914400" marR="735106" rtl="0" algn="just">
              <a:lnSpc>
                <a:spcPct val="100000"/>
              </a:lnSpc>
              <a:spcBef>
                <a:spcPts val="1400"/>
              </a:spcBef>
              <a:spcAft>
                <a:spcPts val="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ourier New"/>
              <a:ea typeface="Courier New"/>
              <a:cs typeface="Courier New"/>
              <a:sym typeface="Courier New"/>
            </a:endParaRPr>
          </a:p>
          <a:p>
            <a:pPr indent="0" lvl="0" marL="914400" marR="735106" rtl="0" algn="just">
              <a:lnSpc>
                <a:spcPct val="100000"/>
              </a:lnSpc>
              <a:spcBef>
                <a:spcPts val="1400"/>
              </a:spcBef>
              <a:spcAft>
                <a:spcPts val="1400"/>
              </a:spcAft>
              <a:buNone/>
            </a:pPr>
            <a:r>
              <a:rPr lang="en" sz="1400">
                <a:solidFill>
                  <a:schemeClr val="dk1"/>
                </a:solidFill>
                <a:latin typeface="Calibri"/>
                <a:ea typeface="Calibri"/>
                <a:cs typeface="Calibri"/>
                <a:sym typeface="Calibri"/>
              </a:rPr>
              <a:t>Verify the changes: After regenerating keys and certificates, make sure to verify that the new cryptographic material is in use and functioning correctly. Test SSH connections, SSL connections, or any other services that use cryptographic material to ensure they are working as expected.</a:t>
            </a:r>
            <a:endParaRPr b="1"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0337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800"/>
              </a:spcBef>
              <a:spcAft>
                <a:spcPts val="400"/>
              </a:spcAft>
              <a:buClr>
                <a:schemeClr val="dk1"/>
              </a:buClr>
              <a:buSzPts val="1100"/>
              <a:buFont typeface="Arial"/>
              <a:buNone/>
            </a:pPr>
            <a:r>
              <a:rPr b="1" lang="en" sz="2400">
                <a:latin typeface="Calibri"/>
                <a:ea typeface="Calibri"/>
                <a:cs typeface="Calibri"/>
                <a:sym typeface="Calibri"/>
              </a:rPr>
              <a:t>Executive Summary</a:t>
            </a:r>
            <a:endParaRPr sz="2400"/>
          </a:p>
        </p:txBody>
      </p:sp>
      <p:sp>
        <p:nvSpPr>
          <p:cNvPr id="61" name="Google Shape;61;p14"/>
          <p:cNvSpPr txBox="1"/>
          <p:nvPr>
            <p:ph idx="1" type="body"/>
          </p:nvPr>
        </p:nvSpPr>
        <p:spPr>
          <a:xfrm>
            <a:off x="311700" y="2110825"/>
            <a:ext cx="8520600" cy="16293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Clr>
                <a:schemeClr val="dk1"/>
              </a:buClr>
              <a:buSzPts val="1100"/>
              <a:buFont typeface="Arial"/>
              <a:buNone/>
            </a:pPr>
            <a:r>
              <a:rPr lang="en" sz="1600">
                <a:solidFill>
                  <a:schemeClr val="dk1"/>
                </a:solidFill>
                <a:latin typeface="Calibri"/>
                <a:ea typeface="Calibri"/>
                <a:cs typeface="Calibri"/>
                <a:sym typeface="Calibri"/>
              </a:rPr>
              <a:t>Recent vulnerability scans and security assessments have identified significant risks in ACME Corp's current infrastructure and processes. As the systems administrator, we are proposing a comprehensive security plan to mitigate these threats and protect our valuable data and systems.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spcBef>
                <a:spcPts val="1400"/>
              </a:spcBef>
              <a:spcAft>
                <a:spcPts val="1400"/>
              </a:spcAft>
              <a:buClr>
                <a:schemeClr val="dk1"/>
              </a:buClr>
              <a:buSzPts val="1100"/>
              <a:buFont typeface="Arial"/>
              <a:buNone/>
            </a:pPr>
            <a:r>
              <a:rPr b="1" lang="en" sz="1600">
                <a:latin typeface="Calibri"/>
                <a:ea typeface="Calibri"/>
                <a:cs typeface="Calibri"/>
                <a:sym typeface="Calibri"/>
              </a:rPr>
              <a:t>7.	VNC server ‘password’ password</a:t>
            </a:r>
            <a:endParaRPr sz="1600"/>
          </a:p>
        </p:txBody>
      </p:sp>
      <p:pic>
        <p:nvPicPr>
          <p:cNvPr descr="A screen shot of a computer screen&#10;&#10;Description automatically generated" id="170" name="Google Shape;170;p32"/>
          <p:cNvPicPr preferRelativeResize="0"/>
          <p:nvPr/>
        </p:nvPicPr>
        <p:blipFill>
          <a:blip r:embed="rId4">
            <a:alphaModFix/>
          </a:blip>
          <a:stretch>
            <a:fillRect/>
          </a:stretch>
        </p:blipFill>
        <p:spPr>
          <a:xfrm>
            <a:off x="847175" y="1554375"/>
            <a:ext cx="7334848" cy="203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idx="1" type="body"/>
          </p:nvPr>
        </p:nvSpPr>
        <p:spPr>
          <a:xfrm>
            <a:off x="0" y="550"/>
            <a:ext cx="9144000" cy="5143500"/>
          </a:xfrm>
          <a:prstGeom prst="rect">
            <a:avLst/>
          </a:prstGeom>
        </p:spPr>
        <p:txBody>
          <a:bodyPr anchorCtr="0" anchor="ctr" bIns="91425" lIns="91425" spcFirstLastPara="1" rIns="824750" wrap="square" tIns="91425">
            <a:noAutofit/>
          </a:bodyPr>
          <a:lstStyle/>
          <a:p>
            <a:pPr indent="0" lvl="0" marL="457200" rtl="0" algn="just">
              <a:lnSpc>
                <a:spcPct val="100000"/>
              </a:lnSpc>
              <a:spcBef>
                <a:spcPts val="1400"/>
              </a:spcBef>
              <a:spcAft>
                <a:spcPts val="0"/>
              </a:spcAft>
              <a:buNone/>
            </a:pPr>
            <a:r>
              <a:rPr b="1" lang="en" sz="1500">
                <a:solidFill>
                  <a:schemeClr val="dk1"/>
                </a:solidFill>
                <a:latin typeface="Calibri"/>
                <a:ea typeface="Calibri"/>
                <a:cs typeface="Calibri"/>
                <a:sym typeface="Calibri"/>
              </a:rPr>
              <a:t>Steps taken: </a:t>
            </a:r>
            <a:endParaRPr b="1"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1. Locate the configuration directory: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In many cases, VNC server configuration files are stored in a directory such as /root/.vnc/passwd. used below command to find the .vnc file which has the password details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ls -l ~/.vnc/passwd</a:t>
            </a:r>
            <a:endParaRPr sz="15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2. Edit the .vnc file: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Use a text editor to open the .vnc file. You can use nano, vim, or any other text editor of your choice.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nano /root/.vnc/passwd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1400"/>
              </a:spcAft>
              <a:buNone/>
            </a:pPr>
            <a:r>
              <a:rPr lang="en" sz="1300">
                <a:solidFill>
                  <a:schemeClr val="dk1"/>
                </a:solidFill>
                <a:latin typeface="Courier New"/>
                <a:ea typeface="Courier New"/>
                <a:cs typeface="Courier New"/>
                <a:sym typeface="Courier New"/>
              </a:rPr>
              <a:t> </a:t>
            </a:r>
            <a:endParaRPr sz="13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0" y="550"/>
            <a:ext cx="9144000" cy="5143500"/>
          </a:xfrm>
          <a:prstGeom prst="rect">
            <a:avLst/>
          </a:prstGeom>
        </p:spPr>
        <p:txBody>
          <a:bodyPr anchorCtr="0" anchor="ctr" bIns="91425" lIns="91425" spcFirstLastPara="1" rIns="824750" wrap="square" tIns="91425">
            <a:noAutofit/>
          </a:bodyPr>
          <a:lstStyle/>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3. Locate the line specifying the VNC password: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Search for a line in the vnc.conf file that specifies the VNC password. It might look something like this: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password=COMP@279@group6</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4. Restart the system: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Restart the system to ensure that all services, including the VNC server, start up correctly after making changes. </a:t>
            </a:r>
            <a:endParaRPr sz="15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rPr lang="en" sz="1500">
                <a:solidFill>
                  <a:schemeClr val="dk1"/>
                </a:solidFill>
                <a:latin typeface="Courier New"/>
                <a:ea typeface="Courier New"/>
                <a:cs typeface="Courier New"/>
                <a:sym typeface="Courier New"/>
              </a:rPr>
              <a:t>sudo reboot</a:t>
            </a:r>
            <a:endParaRPr sz="1500">
              <a:solidFill>
                <a:schemeClr val="dk1"/>
              </a:solidFill>
              <a:latin typeface="Courier New"/>
              <a:ea typeface="Courier New"/>
              <a:cs typeface="Courier New"/>
              <a:sym typeface="Courier New"/>
            </a:endParaRPr>
          </a:p>
          <a:p>
            <a:pPr indent="0" lvl="0" marL="457200" rtl="0" algn="just">
              <a:lnSpc>
                <a:spcPct val="100000"/>
              </a:lnSpc>
              <a:spcBef>
                <a:spcPts val="1400"/>
              </a:spcBef>
              <a:spcAft>
                <a:spcPts val="1400"/>
              </a:spcAft>
              <a:buNone/>
            </a:pPr>
            <a:r>
              <a:rPr b="1" lang="en" sz="1500">
                <a:solidFill>
                  <a:schemeClr val="dk1"/>
                </a:solidFill>
                <a:latin typeface="Calibri"/>
                <a:ea typeface="Calibri"/>
                <a:cs typeface="Calibri"/>
                <a:sym typeface="Calibri"/>
              </a:rPr>
              <a:t>Result:</a:t>
            </a:r>
            <a:r>
              <a:rPr lang="en" sz="1500">
                <a:solidFill>
                  <a:schemeClr val="dk1"/>
                </a:solidFill>
                <a:latin typeface="Calibri"/>
                <a:ea typeface="Calibri"/>
                <a:cs typeface="Calibri"/>
                <a:sym typeface="Calibri"/>
              </a:rPr>
              <a:t> </a:t>
            </a:r>
            <a:br>
              <a:rPr lang="en" sz="1500">
                <a:solidFill>
                  <a:schemeClr val="dk1"/>
                </a:solidFill>
                <a:latin typeface="Calibri"/>
                <a:ea typeface="Calibri"/>
                <a:cs typeface="Calibri"/>
                <a:sym typeface="Calibri"/>
              </a:rPr>
            </a:br>
            <a:r>
              <a:rPr lang="en" sz="1500">
                <a:solidFill>
                  <a:schemeClr val="dk1"/>
                </a:solidFill>
                <a:latin typeface="Calibri"/>
                <a:ea typeface="Calibri"/>
                <a:cs typeface="Calibri"/>
                <a:sym typeface="Calibri"/>
              </a:rPr>
              <a:t>Successfully we fixed the vnc service vulnerability by defining strong password in </a:t>
            </a:r>
            <a:r>
              <a:rPr lang="en" sz="1500">
                <a:solidFill>
                  <a:schemeClr val="dk1"/>
                </a:solidFill>
                <a:latin typeface="Courier New"/>
                <a:ea typeface="Courier New"/>
                <a:cs typeface="Courier New"/>
                <a:sym typeface="Courier New"/>
              </a:rPr>
              <a:t>/root/.vnc/passwd</a:t>
            </a:r>
            <a:endParaRPr sz="15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0" y="519950"/>
            <a:ext cx="9144000" cy="4623900"/>
          </a:xfrm>
          <a:prstGeom prst="rect">
            <a:avLst/>
          </a:prstGeom>
        </p:spPr>
        <p:txBody>
          <a:bodyPr anchorCtr="0" anchor="t" bIns="91425" lIns="91425" spcFirstLastPara="1" rIns="824750" wrap="square" tIns="91425">
            <a:noAutofit/>
          </a:bodyPr>
          <a:lstStyle/>
          <a:p>
            <a:pPr indent="0" lvl="0" marL="457200" rtl="0" algn="just">
              <a:lnSpc>
                <a:spcPct val="100000"/>
              </a:lnSpc>
              <a:spcBef>
                <a:spcPts val="1400"/>
              </a:spcBef>
              <a:spcAft>
                <a:spcPts val="1400"/>
              </a:spcAft>
              <a:buNone/>
            </a:pPr>
            <a:r>
              <a:rPr b="1" lang="en" sz="1600">
                <a:solidFill>
                  <a:schemeClr val="dk1"/>
                </a:solidFill>
                <a:latin typeface="Calibri"/>
                <a:ea typeface="Calibri"/>
                <a:cs typeface="Calibri"/>
                <a:sym typeface="Calibri"/>
              </a:rPr>
              <a:t>8.	Samba Badlock Vulnerability</a:t>
            </a:r>
            <a:endParaRPr b="1" sz="1600">
              <a:solidFill>
                <a:schemeClr val="dk1"/>
              </a:solidFill>
              <a:latin typeface="Courier New"/>
              <a:ea typeface="Courier New"/>
              <a:cs typeface="Courier New"/>
              <a:sym typeface="Courier New"/>
            </a:endParaRPr>
          </a:p>
        </p:txBody>
      </p:sp>
      <p:pic>
        <p:nvPicPr>
          <p:cNvPr id="186" name="Google Shape;186;p35"/>
          <p:cNvPicPr preferRelativeResize="0"/>
          <p:nvPr/>
        </p:nvPicPr>
        <p:blipFill>
          <a:blip r:embed="rId4">
            <a:alphaModFix/>
          </a:blip>
          <a:stretch>
            <a:fillRect/>
          </a:stretch>
        </p:blipFill>
        <p:spPr>
          <a:xfrm>
            <a:off x="957625" y="1346950"/>
            <a:ext cx="7228726" cy="244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idx="1" type="body"/>
          </p:nvPr>
        </p:nvSpPr>
        <p:spPr>
          <a:xfrm>
            <a:off x="0" y="550"/>
            <a:ext cx="9144000" cy="5143500"/>
          </a:xfrm>
          <a:prstGeom prst="rect">
            <a:avLst/>
          </a:prstGeom>
        </p:spPr>
        <p:txBody>
          <a:bodyPr anchorCtr="0" anchor="ctr" bIns="91425" lIns="91425" spcFirstLastPara="1" rIns="1053350" wrap="square" tIns="91425">
            <a:noAutofit/>
          </a:bodyPr>
          <a:lstStyle/>
          <a:p>
            <a:pPr indent="0" lvl="0" marL="457200" rtl="0" algn="just">
              <a:lnSpc>
                <a:spcPct val="100000"/>
              </a:lnSpc>
              <a:spcBef>
                <a:spcPts val="1400"/>
              </a:spcBef>
              <a:spcAft>
                <a:spcPts val="0"/>
              </a:spcAft>
              <a:buNone/>
            </a:pPr>
            <a:r>
              <a:rPr lang="en" sz="1500">
                <a:solidFill>
                  <a:schemeClr val="dk1"/>
                </a:solidFill>
                <a:latin typeface="Calibri"/>
                <a:ea typeface="Calibri"/>
                <a:cs typeface="Calibri"/>
                <a:sym typeface="Calibri"/>
              </a:rPr>
              <a:t>We used below command to download latest samba service </a:t>
            </a:r>
            <a:br>
              <a:rPr lang="en" sz="1500">
                <a:solidFill>
                  <a:schemeClr val="dk1"/>
                </a:solidFill>
                <a:latin typeface="Calibri"/>
                <a:ea typeface="Calibri"/>
                <a:cs typeface="Calibri"/>
                <a:sym typeface="Calibri"/>
              </a:rPr>
            </a:br>
            <a:br>
              <a:rPr lang="en" sz="1500">
                <a:solidFill>
                  <a:schemeClr val="dk1"/>
                </a:solidFill>
                <a:latin typeface="Calibri"/>
                <a:ea typeface="Calibri"/>
                <a:cs typeface="Calibri"/>
                <a:sym typeface="Calibri"/>
              </a:rPr>
            </a:br>
            <a:r>
              <a:rPr lang="en" sz="1500">
                <a:solidFill>
                  <a:schemeClr val="dk1"/>
                </a:solidFill>
                <a:latin typeface="Courier New"/>
                <a:ea typeface="Courier New"/>
                <a:cs typeface="Courier New"/>
                <a:sym typeface="Courier New"/>
              </a:rPr>
              <a:t>wget http://download.samba.org/pub/samba/samba-latest.tar.gz</a:t>
            </a:r>
            <a:endParaRPr sz="1500">
              <a:solidFill>
                <a:schemeClr val="dk1"/>
              </a:solidFill>
              <a:latin typeface="Courier New"/>
              <a:ea typeface="Courier New"/>
              <a:cs typeface="Courier New"/>
              <a:sym typeface="Courier New"/>
            </a:endParaRPr>
          </a:p>
          <a:p>
            <a:pPr indent="0" lvl="0" marL="457200" marR="0" rtl="0" algn="just">
              <a:lnSpc>
                <a:spcPct val="100000"/>
              </a:lnSpc>
              <a:spcBef>
                <a:spcPts val="1400"/>
              </a:spcBef>
              <a:spcAft>
                <a:spcPts val="0"/>
              </a:spcAft>
              <a:buNone/>
            </a:pPr>
            <a:r>
              <a:rPr lang="en" sz="1500">
                <a:solidFill>
                  <a:schemeClr val="dk1"/>
                </a:solidFill>
                <a:latin typeface="Calibri"/>
                <a:ea typeface="Calibri"/>
                <a:cs typeface="Calibri"/>
                <a:sym typeface="Calibri"/>
              </a:rPr>
              <a:t>After online research it is not possible to update system libraries on an older system like Metasploitable 2011. Above commands have failed on the metasploitable VM. Check below VM results for the command. </a:t>
            </a:r>
            <a:endParaRPr sz="1500">
              <a:solidFill>
                <a:schemeClr val="dk1"/>
              </a:solidFill>
              <a:latin typeface="Calibri"/>
              <a:ea typeface="Calibri"/>
              <a:cs typeface="Calibri"/>
              <a:sym typeface="Calibri"/>
            </a:endParaRPr>
          </a:p>
          <a:p>
            <a:pPr indent="0" lvl="0" marL="457200" rtl="0" algn="just">
              <a:lnSpc>
                <a:spcPct val="107916"/>
              </a:lnSpc>
              <a:spcBef>
                <a:spcPts val="1400"/>
              </a:spcBef>
              <a:spcAft>
                <a:spcPts val="800"/>
              </a:spcAft>
              <a:buNone/>
            </a:pPr>
            <a:r>
              <a:rPr b="1" lang="en" sz="1500">
                <a:solidFill>
                  <a:schemeClr val="dk1"/>
                </a:solidFill>
                <a:latin typeface="Calibri"/>
                <a:ea typeface="Calibri"/>
                <a:cs typeface="Calibri"/>
                <a:sym typeface="Calibri"/>
              </a:rPr>
              <a:t>Result:</a:t>
            </a:r>
            <a:r>
              <a:rPr lang="en" sz="1500">
                <a:solidFill>
                  <a:schemeClr val="dk1"/>
                </a:solidFill>
                <a:latin typeface="Calibri"/>
                <a:ea typeface="Calibri"/>
                <a:cs typeface="Calibri"/>
                <a:sym typeface="Calibri"/>
              </a:rPr>
              <a:t> We tried above steps and commands but as this metasploitable version is old due to which the system requires SSL Libraries to get updated which is not possible so we cannot fix this vulnerability.</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355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9.	SSL Version 2 and 3 Protocol Detection:</a:t>
            </a:r>
            <a:endParaRPr b="1" sz="1600"/>
          </a:p>
        </p:txBody>
      </p:sp>
      <p:pic>
        <p:nvPicPr>
          <p:cNvPr id="197" name="Google Shape;197;p37"/>
          <p:cNvPicPr preferRelativeResize="0"/>
          <p:nvPr/>
        </p:nvPicPr>
        <p:blipFill>
          <a:blip r:embed="rId4">
            <a:alphaModFix/>
          </a:blip>
          <a:stretch>
            <a:fillRect/>
          </a:stretch>
        </p:blipFill>
        <p:spPr>
          <a:xfrm>
            <a:off x="1647347" y="804826"/>
            <a:ext cx="5849325" cy="3043300"/>
          </a:xfrm>
          <a:prstGeom prst="rect">
            <a:avLst/>
          </a:prstGeom>
          <a:noFill/>
          <a:ln>
            <a:noFill/>
          </a:ln>
        </p:spPr>
      </p:pic>
      <p:sp>
        <p:nvSpPr>
          <p:cNvPr id="198" name="Google Shape;198;p37"/>
          <p:cNvSpPr txBox="1"/>
          <p:nvPr/>
        </p:nvSpPr>
        <p:spPr>
          <a:xfrm>
            <a:off x="534450" y="3904150"/>
            <a:ext cx="8075100" cy="1097700"/>
          </a:xfrm>
          <a:prstGeom prst="rect">
            <a:avLst/>
          </a:prstGeom>
          <a:noFill/>
          <a:ln>
            <a:noFill/>
          </a:ln>
        </p:spPr>
        <p:txBody>
          <a:bodyPr anchorCtr="0" anchor="t" bIns="91425" lIns="91425" spcFirstLastPara="1" rIns="91425" wrap="square" tIns="91425">
            <a:spAutoFit/>
          </a:bodyPr>
          <a:lstStyle/>
          <a:p>
            <a:pPr indent="0" lvl="0" marL="228600" marR="463454" rtl="0" algn="just">
              <a:lnSpc>
                <a:spcPct val="107916"/>
              </a:lnSpc>
              <a:spcBef>
                <a:spcPts val="0"/>
              </a:spcBef>
              <a:spcAft>
                <a:spcPts val="800"/>
              </a:spcAft>
              <a:buNone/>
            </a:pPr>
            <a:r>
              <a:rPr b="1" lang="en">
                <a:solidFill>
                  <a:schemeClr val="dk1"/>
                </a:solidFill>
                <a:latin typeface="Calibri"/>
                <a:ea typeface="Calibri"/>
                <a:cs typeface="Calibri"/>
                <a:sym typeface="Calibri"/>
              </a:rPr>
              <a:t>Conclusion: </a:t>
            </a:r>
            <a:r>
              <a:rPr lang="en">
                <a:solidFill>
                  <a:schemeClr val="dk1"/>
                </a:solidFill>
                <a:latin typeface="Calibri"/>
                <a:ea typeface="Calibri"/>
                <a:cs typeface="Calibri"/>
                <a:sym typeface="Calibri"/>
              </a:rPr>
              <a:t>We are still unable to generate the certificate files, and the above process creates a self signed certificate and the self signed certificate is not considered safe. Instead we have to take the public key and go to the trusted site like </a:t>
            </a:r>
            <a:r>
              <a:rPr lang="en">
                <a:solidFill>
                  <a:schemeClr val="dk1"/>
                </a:solidFill>
                <a:latin typeface="Calibri"/>
                <a:ea typeface="Calibri"/>
                <a:cs typeface="Calibri"/>
                <a:sym typeface="Calibri"/>
              </a:rPr>
              <a:t>godaddy</a:t>
            </a:r>
            <a:r>
              <a:rPr lang="en">
                <a:solidFill>
                  <a:schemeClr val="dk1"/>
                </a:solidFill>
                <a:latin typeface="Calibri"/>
                <a:ea typeface="Calibri"/>
                <a:cs typeface="Calibri"/>
                <a:sym typeface="Calibri"/>
              </a:rPr>
              <a:t> and they issue the certificate. Then we have to execute the above commands to fix the vulnerability.</a:t>
            </a:r>
            <a:endParaRPr>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10.	Msfadmin Password Change (Critical)</a:t>
            </a:r>
            <a:endParaRPr sz="1600"/>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656500" wrap="square" tIns="91425">
            <a:noAutofit/>
          </a:bodyPr>
          <a:lstStyle/>
          <a:p>
            <a:pPr indent="0" lvl="0" marL="457200" rtl="0" algn="just">
              <a:lnSpc>
                <a:spcPct val="107916"/>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It is very critical to change password from default password so that it is not accessible for attackers  to login using the default credentials.</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400">
                <a:solidFill>
                  <a:schemeClr val="dk1"/>
                </a:solidFill>
                <a:latin typeface="Calibri"/>
                <a:ea typeface="Calibri"/>
                <a:cs typeface="Calibri"/>
                <a:sym typeface="Calibri"/>
              </a:rPr>
              <a:t>Steps taken: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rPr lang="en" sz="1400">
                <a:solidFill>
                  <a:schemeClr val="dk1"/>
                </a:solidFill>
                <a:latin typeface="Calibri"/>
                <a:ea typeface="Calibri"/>
                <a:cs typeface="Calibri"/>
                <a:sym typeface="Calibri"/>
              </a:rPr>
              <a:t>Log In to the VM: Access the Metasploitable VM using the current username and password.</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Clr>
                <a:schemeClr val="dk1"/>
              </a:buClr>
              <a:buSzPts val="1100"/>
              <a:buFont typeface="Arial"/>
              <a:buNone/>
            </a:pPr>
            <a:r>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 sz="1400">
                <a:solidFill>
                  <a:schemeClr val="dk1"/>
                </a:solidFill>
                <a:latin typeface="Calibri"/>
                <a:ea typeface="Calibri"/>
                <a:cs typeface="Calibri"/>
                <a:sym typeface="Calibri"/>
              </a:rPr>
              <a:t>Open a Terminal or Command Prompt: Depending on the operating system of the VM, you'll need to open a terminal or command prompt.</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 sz="1400">
                <a:solidFill>
                  <a:schemeClr val="dk1"/>
                </a:solidFill>
                <a:latin typeface="Calibri"/>
                <a:ea typeface="Calibri"/>
                <a:cs typeface="Calibri"/>
                <a:sym typeface="Calibri"/>
              </a:rPr>
              <a:t>Change Password: Once you have the terminal or command prompt open, you'll use the passwd command to change the password. Type the following command and press Enter:</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0" marL="457200" marR="450476" rtl="0" algn="just">
              <a:lnSpc>
                <a:spcPct val="107916"/>
              </a:lnSpc>
              <a:spcBef>
                <a:spcPts val="800"/>
              </a:spcBef>
              <a:spcAft>
                <a:spcPts val="800"/>
              </a:spcAft>
              <a:buClr>
                <a:schemeClr val="dk1"/>
              </a:buClr>
              <a:buSzPts val="1100"/>
              <a:buFont typeface="Arial"/>
              <a:buNone/>
            </a:pPr>
            <a:r>
              <a:rPr lang="en" sz="1400">
                <a:solidFill>
                  <a:schemeClr val="dk1"/>
                </a:solidFill>
                <a:latin typeface="Courier New"/>
                <a:ea typeface="Courier New"/>
                <a:cs typeface="Courier New"/>
                <a:sym typeface="Courier New"/>
              </a:rPr>
              <a:t>sudo passwd msfadminb</a:t>
            </a:r>
            <a:br>
              <a:rPr lang="en" sz="1400">
                <a:solidFill>
                  <a:schemeClr val="dk1"/>
                </a:solidFill>
                <a:latin typeface="Courier New"/>
                <a:ea typeface="Courier New"/>
                <a:cs typeface="Courier New"/>
                <a:sym typeface="Courier New"/>
              </a:rPr>
            </a:br>
            <a:endParaRPr sz="1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idx="1" type="body"/>
          </p:nvPr>
        </p:nvSpPr>
        <p:spPr>
          <a:xfrm>
            <a:off x="311700" y="463925"/>
            <a:ext cx="8520600" cy="4104900"/>
          </a:xfrm>
          <a:prstGeom prst="rect">
            <a:avLst/>
          </a:prstGeom>
        </p:spPr>
        <p:txBody>
          <a:bodyPr anchorCtr="0" anchor="t" bIns="91425" lIns="91425" spcFirstLastPara="1" rIns="656500" wrap="square" tIns="91425">
            <a:noAutofit/>
          </a:bodyPr>
          <a:lstStyle/>
          <a:p>
            <a:pPr indent="0" lvl="0" marL="457200" rtl="0" algn="just">
              <a:lnSpc>
                <a:spcPct val="107916"/>
              </a:lnSpc>
              <a:spcBef>
                <a:spcPts val="0"/>
              </a:spcBef>
              <a:spcAft>
                <a:spcPts val="0"/>
              </a:spcAft>
              <a:buNone/>
            </a:pPr>
            <a:r>
              <a:rPr lang="en" sz="1400">
                <a:solidFill>
                  <a:schemeClr val="dk1"/>
                </a:solidFill>
                <a:latin typeface="Calibri"/>
                <a:ea typeface="Calibri"/>
                <a:cs typeface="Calibri"/>
                <a:sym typeface="Calibri"/>
              </a:rPr>
              <a:t>Enter Current Password: You'll be prompted to enter the current password. Type in the current password and press Enter.</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 sz="1400">
                <a:solidFill>
                  <a:schemeClr val="dk1"/>
                </a:solidFill>
                <a:latin typeface="Calibri"/>
                <a:ea typeface="Calibri"/>
                <a:cs typeface="Calibri"/>
                <a:sym typeface="Calibri"/>
              </a:rPr>
              <a:t>Enter New Password: After entering the current password, you'll be prompted to enter the new password. Type in the new password and press Enter.</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 sz="1400">
                <a:solidFill>
                  <a:schemeClr val="dk1"/>
                </a:solidFill>
                <a:latin typeface="Calibri"/>
                <a:ea typeface="Calibri"/>
                <a:cs typeface="Calibri"/>
                <a:sym typeface="Calibri"/>
              </a:rPr>
              <a:t>Confirm New Password: You'll be asked to confirm the new password by typing it again. Type in the new password once more and press Enter.</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 sz="1400">
                <a:solidFill>
                  <a:schemeClr val="dk1"/>
                </a:solidFill>
                <a:latin typeface="Calibri"/>
                <a:ea typeface="Calibri"/>
                <a:cs typeface="Calibri"/>
                <a:sym typeface="Calibri"/>
              </a:rPr>
              <a:t>Password Changed: If everything was successful, you should see a message indicating that the password has been changed.</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0" lvl="0" marL="457200" rtl="0" algn="just">
              <a:lnSpc>
                <a:spcPct val="107916"/>
              </a:lnSpc>
              <a:spcBef>
                <a:spcPts val="800"/>
              </a:spcBef>
              <a:spcAft>
                <a:spcPts val="800"/>
              </a:spcAft>
              <a:buNone/>
            </a:pPr>
            <a:r>
              <a:rPr lang="en" sz="1400">
                <a:solidFill>
                  <a:schemeClr val="dk1"/>
                </a:solidFill>
                <a:latin typeface="Calibri"/>
                <a:ea typeface="Calibri"/>
                <a:cs typeface="Calibri"/>
                <a:sym typeface="Calibri"/>
              </a:rPr>
              <a:t>Test the New Password: Log out of the Metasploitable VM and log back in using the new password to ensure it was changed successfully.</a:t>
            </a:r>
            <a:endParaRPr sz="1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11.	Apache Tomcat AJP Connector Request Injection (Ghostcat)</a:t>
            </a:r>
            <a:endParaRPr b="1" sz="1600"/>
          </a:p>
        </p:txBody>
      </p:sp>
      <p:pic>
        <p:nvPicPr>
          <p:cNvPr id="215" name="Google Shape;215;p40"/>
          <p:cNvPicPr preferRelativeResize="0"/>
          <p:nvPr/>
        </p:nvPicPr>
        <p:blipFill>
          <a:blip r:embed="rId4">
            <a:alphaModFix/>
          </a:blip>
          <a:stretch>
            <a:fillRect/>
          </a:stretch>
        </p:blipFill>
        <p:spPr>
          <a:xfrm>
            <a:off x="869575" y="1463500"/>
            <a:ext cx="7372000" cy="221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idx="1" type="body"/>
          </p:nvPr>
        </p:nvSpPr>
        <p:spPr>
          <a:xfrm>
            <a:off x="311700" y="0"/>
            <a:ext cx="8520600" cy="5143500"/>
          </a:xfrm>
          <a:prstGeom prst="rect">
            <a:avLst/>
          </a:prstGeom>
        </p:spPr>
        <p:txBody>
          <a:bodyPr anchorCtr="0" anchor="ctr" bIns="91425" lIns="91425" spcFirstLastPara="1" rIns="91425" wrap="square" tIns="91425">
            <a:normAutofit/>
          </a:bodyPr>
          <a:lstStyle/>
          <a:p>
            <a:pPr indent="0" lvl="0" marL="457200" marR="621926" rtl="0" algn="just">
              <a:lnSpc>
                <a:spcPct val="107916"/>
              </a:lnSpc>
              <a:spcBef>
                <a:spcPts val="0"/>
              </a:spcBef>
              <a:spcAft>
                <a:spcPts val="0"/>
              </a:spcAft>
              <a:buNone/>
            </a:pPr>
            <a:r>
              <a:rPr lang="en" sz="1400">
                <a:solidFill>
                  <a:schemeClr val="dk1"/>
                </a:solidFill>
                <a:latin typeface="Calibri"/>
                <a:ea typeface="Calibri"/>
                <a:cs typeface="Calibri"/>
                <a:sym typeface="Calibri"/>
              </a:rPr>
              <a:t>Open Terminal: Access the terminal or command prompt in the Metasploitable VM 2011.</a:t>
            </a:r>
            <a:endParaRPr sz="1400">
              <a:solidFill>
                <a:schemeClr val="dk1"/>
              </a:solidFill>
              <a:latin typeface="Calibri"/>
              <a:ea typeface="Calibri"/>
              <a:cs typeface="Calibri"/>
              <a:sym typeface="Calibri"/>
            </a:endParaRPr>
          </a:p>
          <a:p>
            <a:pPr indent="0" lvl="0" marL="457200" marR="621926" rtl="0" algn="just">
              <a:lnSpc>
                <a:spcPct val="107916"/>
              </a:lnSpc>
              <a:spcBef>
                <a:spcPts val="800"/>
              </a:spcBef>
              <a:spcAft>
                <a:spcPts val="0"/>
              </a:spcAft>
              <a:buNone/>
            </a:pPr>
            <a:r>
              <a:rPr lang="en" sz="1400">
                <a:solidFill>
                  <a:schemeClr val="dk1"/>
                </a:solidFill>
                <a:latin typeface="Calibri"/>
                <a:ea typeface="Calibri"/>
                <a:cs typeface="Calibri"/>
                <a:sym typeface="Calibri"/>
              </a:rPr>
              <a:t>Navigate to Desired Directory: Use the cd command to navigate to the directory where you want to download the Apache Tomcat archive. For example, to download it to the /tmp directory, you can use:</a:t>
            </a:r>
            <a:endParaRPr sz="1400">
              <a:solidFill>
                <a:schemeClr val="dk1"/>
              </a:solidFill>
              <a:latin typeface="Calibri"/>
              <a:ea typeface="Calibri"/>
              <a:cs typeface="Calibri"/>
              <a:sym typeface="Calibri"/>
            </a:endParaRPr>
          </a:p>
          <a:p>
            <a:pPr indent="0" lvl="0" marL="457200" marR="621926" rtl="0" algn="just">
              <a:lnSpc>
                <a:spcPct val="107916"/>
              </a:lnSpc>
              <a:spcBef>
                <a:spcPts val="800"/>
              </a:spcBef>
              <a:spcAft>
                <a:spcPts val="0"/>
              </a:spcAft>
              <a:buNone/>
            </a:pPr>
            <a:r>
              <a:rPr lang="en" sz="1400">
                <a:solidFill>
                  <a:schemeClr val="dk1"/>
                </a:solidFill>
                <a:latin typeface="Courier New"/>
                <a:ea typeface="Courier New"/>
                <a:cs typeface="Courier New"/>
                <a:sym typeface="Courier New"/>
              </a:rPr>
              <a:t>cd /tmp</a:t>
            </a:r>
            <a:endParaRPr sz="1400">
              <a:solidFill>
                <a:schemeClr val="dk1"/>
              </a:solidFill>
              <a:latin typeface="Courier New"/>
              <a:ea typeface="Courier New"/>
              <a:cs typeface="Courier New"/>
              <a:sym typeface="Courier New"/>
            </a:endParaRPr>
          </a:p>
          <a:p>
            <a:pPr indent="0" lvl="0" marL="457200" marR="621926" rtl="0" algn="just">
              <a:lnSpc>
                <a:spcPct val="107916"/>
              </a:lnSpc>
              <a:spcBef>
                <a:spcPts val="800"/>
              </a:spcBef>
              <a:spcAft>
                <a:spcPts val="0"/>
              </a:spcAft>
              <a:buNone/>
            </a:pPr>
            <a:r>
              <a:rPr lang="en" sz="1400">
                <a:solidFill>
                  <a:schemeClr val="dk1"/>
                </a:solidFill>
                <a:latin typeface="Calibri"/>
                <a:ea typeface="Calibri"/>
                <a:cs typeface="Calibri"/>
                <a:sym typeface="Calibri"/>
              </a:rPr>
              <a:t>Download the Latest Version: Use the wget command to download the latest version of Apache Tomcat. You need to provide the URL of the download link. You can find the URL on the Apache Tomcat website.</a:t>
            </a:r>
            <a:endParaRPr sz="1400">
              <a:solidFill>
                <a:schemeClr val="dk1"/>
              </a:solidFill>
              <a:latin typeface="Calibri"/>
              <a:ea typeface="Calibri"/>
              <a:cs typeface="Calibri"/>
              <a:sym typeface="Calibri"/>
            </a:endParaRPr>
          </a:p>
          <a:p>
            <a:pPr indent="0" lvl="0" marL="457200" marR="621926" rtl="0" algn="just">
              <a:lnSpc>
                <a:spcPct val="107916"/>
              </a:lnSpc>
              <a:spcBef>
                <a:spcPts val="800"/>
              </a:spcBef>
              <a:spcAft>
                <a:spcPts val="0"/>
              </a:spcAft>
              <a:buNone/>
            </a:pPr>
            <a:r>
              <a:rPr lang="en" sz="1400">
                <a:solidFill>
                  <a:schemeClr val="dk1"/>
                </a:solidFill>
                <a:latin typeface="Courier New"/>
                <a:ea typeface="Courier New"/>
                <a:cs typeface="Courier New"/>
                <a:sym typeface="Courier New"/>
              </a:rPr>
              <a:t>wget </a:t>
            </a:r>
            <a:r>
              <a:rPr lang="en" sz="1400" u="sng">
                <a:solidFill>
                  <a:schemeClr val="hlink"/>
                </a:solidFill>
                <a:latin typeface="Courier New"/>
                <a:ea typeface="Courier New"/>
                <a:cs typeface="Courier New"/>
                <a:sym typeface="Courier New"/>
                <a:hlinkClick r:id="rId4"/>
              </a:rPr>
              <a:t>https://downloads.apache.org/tomcat/tomcat-8/v8.5.100/bin/apache-tomcat-8.5.100.tar.gz</a:t>
            </a:r>
            <a:endParaRPr sz="1400">
              <a:solidFill>
                <a:schemeClr val="dk1"/>
              </a:solidFill>
              <a:latin typeface="Courier New"/>
              <a:ea typeface="Courier New"/>
              <a:cs typeface="Courier New"/>
              <a:sym typeface="Courier New"/>
            </a:endParaRPr>
          </a:p>
          <a:p>
            <a:pPr indent="0" lvl="0" marL="0" marR="621926" rtl="0" algn="just">
              <a:lnSpc>
                <a:spcPct val="107916"/>
              </a:lnSpc>
              <a:spcBef>
                <a:spcPts val="800"/>
              </a:spcBef>
              <a:spcAft>
                <a:spcPts val="0"/>
              </a:spcAft>
              <a:buNone/>
            </a:pPr>
            <a:r>
              <a:rPr lang="en"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457200" marR="621926" rtl="0" algn="just">
              <a:lnSpc>
                <a:spcPct val="107916"/>
              </a:lnSpc>
              <a:spcBef>
                <a:spcPts val="800"/>
              </a:spcBef>
              <a:spcAft>
                <a:spcPts val="800"/>
              </a:spcAft>
              <a:buNone/>
            </a:pPr>
            <a:r>
              <a:rPr b="1" lang="en" sz="1400">
                <a:solidFill>
                  <a:schemeClr val="dk1"/>
                </a:solidFill>
                <a:latin typeface="Calibri"/>
                <a:ea typeface="Calibri"/>
                <a:cs typeface="Calibri"/>
                <a:sym typeface="Calibri"/>
              </a:rPr>
              <a:t>Result/Conclusion:</a:t>
            </a:r>
            <a:r>
              <a:rPr lang="en" sz="1400">
                <a:solidFill>
                  <a:schemeClr val="dk1"/>
                </a:solidFill>
                <a:latin typeface="Calibri"/>
                <a:ea typeface="Calibri"/>
                <a:cs typeface="Calibri"/>
                <a:sym typeface="Calibri"/>
              </a:rPr>
              <a:t> We are not able to download the latest Apache Tomcat version due to old SSL certificates. Also, we tried to download the latest SSL certificates but it failed due to VM being obsolete.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1838"/>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800"/>
              </a:spcBef>
              <a:spcAft>
                <a:spcPts val="400"/>
              </a:spcAft>
              <a:buClr>
                <a:schemeClr val="dk1"/>
              </a:buClr>
              <a:buSzPts val="1100"/>
              <a:buFont typeface="Arial"/>
              <a:buNone/>
            </a:pPr>
            <a:r>
              <a:rPr b="1" lang="en" sz="2400">
                <a:latin typeface="Calibri"/>
                <a:ea typeface="Calibri"/>
                <a:cs typeface="Calibri"/>
                <a:sym typeface="Calibri"/>
              </a:rPr>
              <a:t>Risks Identified</a:t>
            </a:r>
            <a:endParaRPr sz="2400"/>
          </a:p>
        </p:txBody>
      </p:sp>
      <p:sp>
        <p:nvSpPr>
          <p:cNvPr id="67" name="Google Shape;67;p15"/>
          <p:cNvSpPr txBox="1"/>
          <p:nvPr>
            <p:ph idx="1" type="body"/>
          </p:nvPr>
        </p:nvSpPr>
        <p:spPr>
          <a:xfrm>
            <a:off x="311700" y="884538"/>
            <a:ext cx="8520600" cy="16503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Critical vulnerabilities in Metasploitable 2011 operating system (Nessus findings attached)</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Lack of network segmentation and access controls </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Outdated/unpatched software and operating system</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No formal incident response or disaster recovery plan</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Absence of documented security policies/standards</a:t>
            </a:r>
            <a:endParaRPr sz="1600"/>
          </a:p>
        </p:txBody>
      </p:sp>
      <p:sp>
        <p:nvSpPr>
          <p:cNvPr id="68" name="Google Shape;68;p15"/>
          <p:cNvSpPr txBox="1"/>
          <p:nvPr>
            <p:ph type="title"/>
          </p:nvPr>
        </p:nvSpPr>
        <p:spPr>
          <a:xfrm>
            <a:off x="311700" y="2669588"/>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800"/>
              </a:spcBef>
              <a:spcAft>
                <a:spcPts val="400"/>
              </a:spcAft>
              <a:buNone/>
            </a:pPr>
            <a:r>
              <a:rPr b="1" lang="en" sz="2400">
                <a:latin typeface="Calibri"/>
                <a:ea typeface="Calibri"/>
                <a:cs typeface="Calibri"/>
                <a:sym typeface="Calibri"/>
              </a:rPr>
              <a:t>Potential Impacts</a:t>
            </a:r>
            <a:endParaRPr sz="2400"/>
          </a:p>
        </p:txBody>
      </p:sp>
      <p:sp>
        <p:nvSpPr>
          <p:cNvPr id="69" name="Google Shape;69;p15"/>
          <p:cNvSpPr txBox="1"/>
          <p:nvPr>
            <p:ph idx="1" type="body"/>
          </p:nvPr>
        </p:nvSpPr>
        <p:spPr>
          <a:xfrm>
            <a:off x="311700" y="3242263"/>
            <a:ext cx="8520600" cy="15894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Data breaches/theft of sensitive information</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System outages and downtime </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Regulatory compliance violations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Damaged reputation and customer trust</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Significant financial losses</a:t>
            </a: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12.	Bind Shell Backdoor Detection</a:t>
            </a:r>
            <a:endParaRPr sz="1600"/>
          </a:p>
        </p:txBody>
      </p:sp>
      <p:pic>
        <p:nvPicPr>
          <p:cNvPr id="226" name="Google Shape;226;p42"/>
          <p:cNvPicPr preferRelativeResize="0"/>
          <p:nvPr/>
        </p:nvPicPr>
        <p:blipFill>
          <a:blip r:embed="rId4">
            <a:alphaModFix/>
          </a:blip>
          <a:stretch>
            <a:fillRect/>
          </a:stretch>
        </p:blipFill>
        <p:spPr>
          <a:xfrm>
            <a:off x="887500" y="1583238"/>
            <a:ext cx="7301625" cy="1977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idx="1" type="body"/>
          </p:nvPr>
        </p:nvSpPr>
        <p:spPr>
          <a:xfrm>
            <a:off x="311700" y="0"/>
            <a:ext cx="8520600" cy="5143500"/>
          </a:xfrm>
          <a:prstGeom prst="rect">
            <a:avLst/>
          </a:prstGeom>
        </p:spPr>
        <p:txBody>
          <a:bodyPr anchorCtr="0" anchor="ctr" bIns="91425" lIns="91425" spcFirstLastPara="1" rIns="656500" wrap="square" tIns="91425">
            <a:normAutofit/>
          </a:bodyPr>
          <a:lstStyle/>
          <a:p>
            <a:pPr indent="-317500" lvl="0" marL="457200" rtl="0" algn="just">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Verify System Integrity</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317500" lvl="0" marL="457200" rtl="0" algn="just">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Reinstall the System</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317500" lvl="0" marL="457200" rtl="0" algn="just">
              <a:lnSpc>
                <a:spcPct val="107916"/>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Apply Security Updates:</a:t>
            </a:r>
            <a:br>
              <a:rPr lang="en" sz="1400">
                <a:solidFill>
                  <a:schemeClr val="dk1"/>
                </a:solidFill>
                <a:latin typeface="Calibri"/>
                <a:ea typeface="Calibri"/>
                <a:cs typeface="Calibri"/>
                <a:sym typeface="Calibri"/>
              </a:rPr>
            </a:br>
            <a:r>
              <a:rPr lang="en" sz="1400">
                <a:solidFill>
                  <a:schemeClr val="dk1"/>
                </a:solidFill>
                <a:latin typeface="Courier New"/>
                <a:ea typeface="Courier New"/>
                <a:cs typeface="Courier New"/>
                <a:sym typeface="Courier New"/>
              </a:rPr>
              <a:t>sudo apt-get update</a:t>
            </a:r>
            <a:br>
              <a:rPr lang="en" sz="1400">
                <a:solidFill>
                  <a:schemeClr val="dk1"/>
                </a:solidFill>
                <a:latin typeface="Courier New"/>
                <a:ea typeface="Courier New"/>
                <a:cs typeface="Courier New"/>
                <a:sym typeface="Courier New"/>
              </a:rPr>
            </a:br>
            <a:endParaRPr sz="1400">
              <a:solidFill>
                <a:schemeClr val="dk1"/>
              </a:solidFill>
              <a:latin typeface="Courier New"/>
              <a:ea typeface="Courier New"/>
              <a:cs typeface="Courier New"/>
              <a:sym typeface="Courier New"/>
            </a:endParaRPr>
          </a:p>
          <a:p>
            <a:pPr indent="-317500" lvl="0" marL="457200" rtl="0" algn="just">
              <a:lnSpc>
                <a:spcPct val="107916"/>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Harden System Configuration: Implement security best practices to harden the system configuration and minimize the risk of future vulnerabilities. This may include:</a:t>
            </a:r>
            <a:endParaRPr sz="1400">
              <a:solidFill>
                <a:schemeClr val="dk1"/>
              </a:solidFill>
              <a:latin typeface="Calibri"/>
              <a:ea typeface="Calibri"/>
              <a:cs typeface="Calibri"/>
              <a:sym typeface="Calibri"/>
            </a:endParaRPr>
          </a:p>
          <a:p>
            <a:pPr indent="-317500" lvl="0" marL="914400" rtl="0" algn="just">
              <a:lnSpc>
                <a:spcPct val="107916"/>
              </a:lnSpc>
              <a:spcBef>
                <a:spcPts val="0"/>
              </a:spcBef>
              <a:spcAft>
                <a:spcPts val="0"/>
              </a:spcAft>
              <a:buClr>
                <a:schemeClr val="dk1"/>
              </a:buClr>
              <a:buSzPts val="1400"/>
              <a:buFont typeface="Calibri"/>
              <a:buAutoNum type="arabicPeriod"/>
            </a:pPr>
            <a:r>
              <a:rPr b="1" lang="en" sz="1400">
                <a:solidFill>
                  <a:schemeClr val="dk1"/>
                </a:solidFill>
                <a:latin typeface="Calibri"/>
                <a:ea typeface="Calibri"/>
                <a:cs typeface="Calibri"/>
                <a:sym typeface="Calibri"/>
              </a:rPr>
              <a:t>Disabling unnecessary services and ports.</a:t>
            </a:r>
            <a:endParaRPr b="1" sz="1400">
              <a:solidFill>
                <a:schemeClr val="dk1"/>
              </a:solidFill>
              <a:latin typeface="Calibri"/>
              <a:ea typeface="Calibri"/>
              <a:cs typeface="Calibri"/>
              <a:sym typeface="Calibri"/>
            </a:endParaRPr>
          </a:p>
          <a:p>
            <a:pPr indent="-317500" lvl="0" marL="914400" rtl="0" algn="just">
              <a:lnSpc>
                <a:spcPct val="107916"/>
              </a:lnSpc>
              <a:spcBef>
                <a:spcPts val="0"/>
              </a:spcBef>
              <a:spcAft>
                <a:spcPts val="0"/>
              </a:spcAft>
              <a:buClr>
                <a:schemeClr val="dk1"/>
              </a:buClr>
              <a:buSzPts val="1400"/>
              <a:buFont typeface="Calibri"/>
              <a:buAutoNum type="arabicPeriod"/>
            </a:pPr>
            <a:r>
              <a:rPr b="1" lang="en" sz="1400">
                <a:solidFill>
                  <a:schemeClr val="dk1"/>
                </a:solidFill>
                <a:latin typeface="Calibri"/>
                <a:ea typeface="Calibri"/>
                <a:cs typeface="Calibri"/>
                <a:sym typeface="Calibri"/>
              </a:rPr>
              <a:t>Enabling firewall rules to restrict incoming and outgoing traffic.</a:t>
            </a:r>
            <a:endParaRPr b="1" sz="1400">
              <a:solidFill>
                <a:schemeClr val="dk1"/>
              </a:solidFill>
              <a:latin typeface="Calibri"/>
              <a:ea typeface="Calibri"/>
              <a:cs typeface="Calibri"/>
              <a:sym typeface="Calibri"/>
            </a:endParaRPr>
          </a:p>
          <a:p>
            <a:pPr indent="-317500" lvl="0" marL="914400" rtl="0" algn="just">
              <a:lnSpc>
                <a:spcPct val="107916"/>
              </a:lnSpc>
              <a:spcBef>
                <a:spcPts val="0"/>
              </a:spcBef>
              <a:spcAft>
                <a:spcPts val="0"/>
              </a:spcAft>
              <a:buClr>
                <a:schemeClr val="dk1"/>
              </a:buClr>
              <a:buSzPts val="1400"/>
              <a:buFont typeface="Calibri"/>
              <a:buAutoNum type="arabicPeriod"/>
            </a:pPr>
            <a:r>
              <a:rPr b="1" lang="en" sz="1400">
                <a:solidFill>
                  <a:schemeClr val="dk1"/>
                </a:solidFill>
                <a:latin typeface="Calibri"/>
                <a:ea typeface="Calibri"/>
                <a:cs typeface="Calibri"/>
                <a:sym typeface="Calibri"/>
              </a:rPr>
              <a:t>Configuring strong authentication mechanisms, such as enforcing password policies and using multi-factor authentication where possible.</a:t>
            </a:r>
            <a:endParaRPr b="1" sz="1400">
              <a:solidFill>
                <a:schemeClr val="dk1"/>
              </a:solidFill>
              <a:latin typeface="Calibri"/>
              <a:ea typeface="Calibri"/>
              <a:cs typeface="Calibri"/>
              <a:sym typeface="Calibri"/>
            </a:endParaRPr>
          </a:p>
          <a:p>
            <a:pPr indent="-317500" lvl="0" marL="914400" rtl="0" algn="just">
              <a:lnSpc>
                <a:spcPct val="107916"/>
              </a:lnSpc>
              <a:spcBef>
                <a:spcPts val="0"/>
              </a:spcBef>
              <a:spcAft>
                <a:spcPts val="0"/>
              </a:spcAft>
              <a:buClr>
                <a:schemeClr val="dk1"/>
              </a:buClr>
              <a:buSzPts val="1400"/>
              <a:buFont typeface="Calibri"/>
              <a:buAutoNum type="arabicPeriod"/>
            </a:pPr>
            <a:r>
              <a:rPr b="1" lang="en" sz="1400">
                <a:solidFill>
                  <a:schemeClr val="dk1"/>
                </a:solidFill>
                <a:latin typeface="Calibri"/>
                <a:ea typeface="Calibri"/>
                <a:cs typeface="Calibri"/>
                <a:sym typeface="Calibri"/>
              </a:rPr>
              <a:t>Regularly monitoring system logs and implementing intrusion detection/prevention systems to detect and respond to suspicious activity.</a:t>
            </a:r>
            <a:endParaRPr b="1" sz="1400">
              <a:solidFill>
                <a:schemeClr val="dk1"/>
              </a:solidFill>
              <a:latin typeface="Calibri"/>
              <a:ea typeface="Calibri"/>
              <a:cs typeface="Calibri"/>
              <a:sym typeface="Calibri"/>
            </a:endParaRPr>
          </a:p>
          <a:p>
            <a:pPr indent="-317500" lvl="0" marL="914400" rtl="0" algn="just">
              <a:lnSpc>
                <a:spcPct val="107916"/>
              </a:lnSpc>
              <a:spcBef>
                <a:spcPts val="0"/>
              </a:spcBef>
              <a:spcAft>
                <a:spcPts val="0"/>
              </a:spcAft>
              <a:buClr>
                <a:schemeClr val="dk1"/>
              </a:buClr>
              <a:buSzPts val="1400"/>
              <a:buFont typeface="Calibri"/>
              <a:buAutoNum type="arabicPeriod"/>
            </a:pPr>
            <a:r>
              <a:rPr b="1" lang="en" sz="1400">
                <a:solidFill>
                  <a:schemeClr val="dk1"/>
                </a:solidFill>
                <a:latin typeface="Calibri"/>
                <a:ea typeface="Calibri"/>
                <a:cs typeface="Calibri"/>
                <a:sym typeface="Calibri"/>
              </a:rPr>
              <a:t>Regular Security Audits: Conduct regular security audits and vulnerability assessments to identify and address any new security issues that may arise. This will help ensure that the system remains secure over time.</a:t>
            </a:r>
            <a:endParaRPr b="1" sz="14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idx="1" type="body"/>
          </p:nvPr>
        </p:nvSpPr>
        <p:spPr>
          <a:xfrm>
            <a:off x="311700" y="0"/>
            <a:ext cx="8520600" cy="5143500"/>
          </a:xfrm>
          <a:prstGeom prst="rect">
            <a:avLst/>
          </a:prstGeom>
        </p:spPr>
        <p:txBody>
          <a:bodyPr anchorCtr="0" anchor="ctr" bIns="91425" lIns="91425" spcFirstLastPara="1" rIns="91425" wrap="square" tIns="91425">
            <a:normAutofit/>
          </a:bodyPr>
          <a:lstStyle/>
          <a:p>
            <a:pPr indent="0" lvl="0" marL="457200" marR="564776" rtl="0" algn="just">
              <a:lnSpc>
                <a:spcPct val="107916"/>
              </a:lnSpc>
              <a:spcBef>
                <a:spcPts val="1400"/>
              </a:spcBef>
              <a:spcAft>
                <a:spcPts val="0"/>
              </a:spcAft>
              <a:buClr>
                <a:schemeClr val="dk1"/>
              </a:buClr>
              <a:buSzPts val="1100"/>
              <a:buFont typeface="Arial"/>
              <a:buNone/>
            </a:pPr>
            <a:r>
              <a:rPr b="1" lang="en" sz="1600">
                <a:solidFill>
                  <a:schemeClr val="dk1"/>
                </a:solidFill>
                <a:latin typeface="Calibri"/>
                <a:ea typeface="Calibri"/>
                <a:cs typeface="Calibri"/>
                <a:sym typeface="Calibri"/>
              </a:rPr>
              <a:t>14. (Info) FTP Server Detection</a:t>
            </a:r>
            <a:endParaRPr b="1" sz="1600">
              <a:solidFill>
                <a:schemeClr val="dk1"/>
              </a:solidFill>
              <a:latin typeface="Calibri"/>
              <a:ea typeface="Calibri"/>
              <a:cs typeface="Calibri"/>
              <a:sym typeface="Calibri"/>
            </a:endParaRPr>
          </a:p>
          <a:p>
            <a:pPr indent="0" lvl="0" marL="457200" marR="564776" rtl="0" algn="just">
              <a:lnSpc>
                <a:spcPct val="107916"/>
              </a:lnSpc>
              <a:spcBef>
                <a:spcPts val="400"/>
              </a:spcBef>
              <a:spcAft>
                <a:spcPts val="0"/>
              </a:spcAft>
              <a:buClr>
                <a:schemeClr val="dk1"/>
              </a:buClr>
              <a:buSzPts val="1100"/>
              <a:buFont typeface="Arial"/>
              <a:buNone/>
            </a:pPr>
            <a:r>
              <a:rPr lang="en" sz="1600">
                <a:solidFill>
                  <a:schemeClr val="dk1"/>
                </a:solidFill>
                <a:latin typeface="Calibri"/>
                <a:ea typeface="Calibri"/>
                <a:cs typeface="Calibri"/>
                <a:sym typeface="Calibri"/>
              </a:rPr>
              <a:t>Justification: Isolate the port of FTP to one network</a:t>
            </a:r>
            <a:endParaRPr sz="1600">
              <a:solidFill>
                <a:schemeClr val="dk1"/>
              </a:solidFill>
              <a:latin typeface="Calibri"/>
              <a:ea typeface="Calibri"/>
              <a:cs typeface="Calibri"/>
              <a:sym typeface="Calibri"/>
            </a:endParaRPr>
          </a:p>
          <a:p>
            <a:pPr indent="0" lvl="0" marL="457200" marR="564776" rtl="0" algn="just">
              <a:lnSpc>
                <a:spcPct val="107916"/>
              </a:lnSpc>
              <a:spcBef>
                <a:spcPts val="80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457200" marR="564776" rtl="0" algn="just">
              <a:lnSpc>
                <a:spcPct val="107916"/>
              </a:lnSpc>
              <a:spcBef>
                <a:spcPts val="1400"/>
              </a:spcBef>
              <a:spcAft>
                <a:spcPts val="0"/>
              </a:spcAft>
              <a:buClr>
                <a:schemeClr val="dk1"/>
              </a:buClr>
              <a:buSzPts val="1100"/>
              <a:buFont typeface="Arial"/>
              <a:buNone/>
            </a:pPr>
            <a:r>
              <a:rPr b="1" lang="en" sz="1600">
                <a:solidFill>
                  <a:schemeClr val="dk1"/>
                </a:solidFill>
                <a:latin typeface="Calibri"/>
                <a:ea typeface="Calibri"/>
                <a:cs typeface="Calibri"/>
                <a:sym typeface="Calibri"/>
              </a:rPr>
              <a:t>15. (Info) TFTP Daemon Detection</a:t>
            </a:r>
            <a:endParaRPr sz="1600">
              <a:solidFill>
                <a:schemeClr val="dk1"/>
              </a:solidFill>
              <a:latin typeface="Calibri"/>
              <a:ea typeface="Calibri"/>
              <a:cs typeface="Calibri"/>
              <a:sym typeface="Calibri"/>
            </a:endParaRPr>
          </a:p>
          <a:p>
            <a:pPr indent="0" lvl="0" marL="457200" marR="564776" rtl="0" algn="just">
              <a:lnSpc>
                <a:spcPct val="107916"/>
              </a:lnSpc>
              <a:spcBef>
                <a:spcPts val="400"/>
              </a:spcBef>
              <a:spcAft>
                <a:spcPts val="0"/>
              </a:spcAft>
              <a:buClr>
                <a:schemeClr val="dk1"/>
              </a:buClr>
              <a:buSzPts val="1100"/>
              <a:buFont typeface="Arial"/>
              <a:buNone/>
            </a:pPr>
            <a:r>
              <a:rPr lang="en" sz="1600">
                <a:solidFill>
                  <a:schemeClr val="dk1"/>
                </a:solidFill>
                <a:latin typeface="Calibri"/>
                <a:ea typeface="Calibri"/>
                <a:cs typeface="Calibri"/>
                <a:sym typeface="Calibri"/>
              </a:rPr>
              <a:t>The remote host is running a TFTP (Trivial File Transfer Protocol) daemon. TFTP is often used by routers and diskless hosts to retrieve their configuration. It can also be used by worms to propagate.</a:t>
            </a:r>
            <a:endParaRPr sz="1600">
              <a:solidFill>
                <a:schemeClr val="dk1"/>
              </a:solidFill>
              <a:latin typeface="Calibri"/>
              <a:ea typeface="Calibri"/>
              <a:cs typeface="Calibri"/>
              <a:sym typeface="Calibri"/>
            </a:endParaRPr>
          </a:p>
          <a:p>
            <a:pPr indent="0" lvl="0" marL="457200" marR="564776" rtl="0" algn="just">
              <a:lnSpc>
                <a:spcPct val="107916"/>
              </a:lnSpc>
              <a:spcBef>
                <a:spcPts val="800"/>
              </a:spcBef>
              <a:spcAft>
                <a:spcPts val="800"/>
              </a:spcAft>
              <a:buClr>
                <a:schemeClr val="dk1"/>
              </a:buClr>
              <a:buSzPts val="1100"/>
              <a:buFont typeface="Arial"/>
              <a:buNone/>
            </a:pPr>
            <a:r>
              <a:rPr b="1" lang="en" sz="1600">
                <a:solidFill>
                  <a:srgbClr val="666666"/>
                </a:solidFill>
                <a:latin typeface="Calibri"/>
                <a:ea typeface="Calibri"/>
                <a:cs typeface="Calibri"/>
                <a:sym typeface="Calibri"/>
              </a:rPr>
              <a:t>Solution:</a:t>
            </a:r>
            <a:br>
              <a:rPr lang="en" sz="16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Disable this service if you do not use it.</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16.	SMB Signing not required</a:t>
            </a:r>
            <a:endParaRPr sz="1600"/>
          </a:p>
        </p:txBody>
      </p:sp>
      <p:pic>
        <p:nvPicPr>
          <p:cNvPr id="242" name="Google Shape;242;p45"/>
          <p:cNvPicPr preferRelativeResize="0"/>
          <p:nvPr/>
        </p:nvPicPr>
        <p:blipFill>
          <a:blip r:embed="rId4">
            <a:alphaModFix/>
          </a:blip>
          <a:stretch>
            <a:fillRect/>
          </a:stretch>
        </p:blipFill>
        <p:spPr>
          <a:xfrm>
            <a:off x="938700" y="1539700"/>
            <a:ext cx="7214925" cy="2049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idx="1" type="body"/>
          </p:nvPr>
        </p:nvSpPr>
        <p:spPr>
          <a:xfrm>
            <a:off x="378925" y="0"/>
            <a:ext cx="8520600" cy="5091900"/>
          </a:xfrm>
          <a:prstGeom prst="rect">
            <a:avLst/>
          </a:prstGeom>
        </p:spPr>
        <p:txBody>
          <a:bodyPr anchorCtr="0" anchor="ctr"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Edit the Samba configuration file: Use a text editor to modify the Samba configuration file, typically located at /etc/samba/smb.conf. You may need root privileges to edit this file.</a:t>
            </a:r>
            <a:endParaRPr sz="1400">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nano /etc/samba/smb.conf</a:t>
            </a:r>
            <a:endParaRPr sz="1400">
              <a:solidFill>
                <a:schemeClr val="dk1"/>
              </a:solidFill>
              <a:latin typeface="Courier New"/>
              <a:ea typeface="Courier New"/>
              <a:cs typeface="Courier New"/>
              <a:sym typeface="Courier New"/>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Locate the global section: Within the smb.conf file, find the [global] section where global configuration options are defined. Add or modify the server signing parameter: If the server signing parameter already exists, ensure it is set to "mandatory". If it does not exist, add it under the [global] section.</a:t>
            </a:r>
            <a:endParaRPr sz="1400">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server signing = mandatory</a:t>
            </a:r>
            <a:endParaRPr sz="1400">
              <a:solidFill>
                <a:schemeClr val="dk1"/>
              </a:solidFill>
              <a:latin typeface="Courier New"/>
              <a:ea typeface="Courier New"/>
              <a:cs typeface="Courier New"/>
              <a:sym typeface="Courier New"/>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Save and exit the editor: After making the changes, save the smb.conf file and exit the text editor.</a:t>
            </a:r>
            <a:endParaRPr sz="1400">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Restart the Samba service: To apply the changes, restart the Samba service using the following command:</a:t>
            </a:r>
            <a:endParaRPr sz="1400">
              <a:solidFill>
                <a:schemeClr val="dk1"/>
              </a:solidFill>
              <a:latin typeface="Calibri"/>
              <a:ea typeface="Calibri"/>
              <a:cs typeface="Calibri"/>
              <a:sym typeface="Calibri"/>
            </a:endParaRPr>
          </a:p>
          <a:p>
            <a:pPr indent="0" lvl="0" marL="0" rtl="0" algn="l">
              <a:lnSpc>
                <a:spcPct val="107916"/>
              </a:lnSpc>
              <a:spcBef>
                <a:spcPts val="12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sudo service smbd restart</a:t>
            </a:r>
            <a:endParaRPr sz="1400">
              <a:solidFill>
                <a:schemeClr val="dk1"/>
              </a:solidFill>
              <a:latin typeface="Calibri"/>
              <a:ea typeface="Calibri"/>
              <a:cs typeface="Calibri"/>
              <a:sym typeface="Calibri"/>
            </a:endParaRPr>
          </a:p>
          <a:p>
            <a:pPr indent="0" lvl="0" marL="0" rtl="0" algn="l">
              <a:lnSpc>
                <a:spcPct val="107916"/>
              </a:lnSpc>
              <a:spcBef>
                <a:spcPts val="1200"/>
              </a:spcBef>
              <a:spcAft>
                <a:spcPts val="1200"/>
              </a:spcAft>
              <a:buClr>
                <a:schemeClr val="dk1"/>
              </a:buClr>
              <a:buSzPts val="1100"/>
              <a:buFont typeface="Arial"/>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17.	HTTP TRACE/TRACK Methods Allowed</a:t>
            </a:r>
            <a:endParaRPr sz="1600"/>
          </a:p>
        </p:txBody>
      </p:sp>
      <p:pic>
        <p:nvPicPr>
          <p:cNvPr id="253" name="Google Shape;253;p47"/>
          <p:cNvPicPr preferRelativeResize="0"/>
          <p:nvPr/>
        </p:nvPicPr>
        <p:blipFill>
          <a:blip r:embed="rId4">
            <a:alphaModFix/>
          </a:blip>
          <a:stretch>
            <a:fillRect/>
          </a:stretch>
        </p:blipFill>
        <p:spPr>
          <a:xfrm>
            <a:off x="880800" y="1597962"/>
            <a:ext cx="7327750" cy="194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ph idx="1" type="body"/>
          </p:nvPr>
        </p:nvSpPr>
        <p:spPr>
          <a:xfrm>
            <a:off x="311700" y="0"/>
            <a:ext cx="8520600" cy="5143500"/>
          </a:xfrm>
          <a:prstGeom prst="rect">
            <a:avLst/>
          </a:prstGeom>
        </p:spPr>
        <p:txBody>
          <a:bodyPr anchorCtr="0" anchor="ctr" bIns="91425" lIns="91425" spcFirstLastPara="1" rIns="542200" wrap="square" tIns="91425">
            <a:normAutofit/>
          </a:bodyPr>
          <a:lstStyle/>
          <a:p>
            <a:pPr indent="0" lvl="0" marL="457200" rtl="0" algn="l">
              <a:lnSpc>
                <a:spcPct val="107916"/>
              </a:lnSpc>
              <a:spcBef>
                <a:spcPts val="0"/>
              </a:spcBef>
              <a:spcAft>
                <a:spcPts val="0"/>
              </a:spcAft>
              <a:buClr>
                <a:schemeClr val="dk1"/>
              </a:buClr>
              <a:buSzPts val="1100"/>
              <a:buFont typeface="Arial"/>
              <a:buNone/>
            </a:pPr>
            <a:r>
              <a:rPr lang="en" sz="1500">
                <a:solidFill>
                  <a:schemeClr val="dk1"/>
                </a:solidFill>
                <a:latin typeface="Calibri"/>
                <a:ea typeface="Calibri"/>
                <a:cs typeface="Calibri"/>
                <a:sym typeface="Calibri"/>
              </a:rPr>
              <a:t>To resolve the issue of allowing HTTP TRACE and TRACK methods on your Metasploitable VM 2011, you can follow these steps:</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 sz="1500">
                <a:solidFill>
                  <a:schemeClr val="dk1"/>
                </a:solidFill>
                <a:latin typeface="Calibri"/>
                <a:ea typeface="Calibri"/>
                <a:cs typeface="Calibri"/>
                <a:sym typeface="Calibri"/>
              </a:rPr>
              <a:t>1. Edit the Apache configuration file: Modify the Apache configuration file to disable the TRACE and TRACK methods. The Apache configuration file is typically located at `/etc/apache2/apache2.conf`.</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sudo nano /etc/apache2/apache2.conf</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None/>
            </a:pPr>
            <a:r>
              <a:rPr lang="en" sz="1500">
                <a:solidFill>
                  <a:schemeClr val="dk1"/>
                </a:solidFill>
                <a:latin typeface="Calibri"/>
                <a:ea typeface="Calibri"/>
                <a:cs typeface="Calibri"/>
                <a:sym typeface="Calibri"/>
              </a:rPr>
              <a:t>2. Locate the `&lt;Directory&gt;` directive for your web directory: Within the Apache configuration file, find the `&lt;Directory&gt;` directive that corresponds to the directory where your web files are located. This is often `/var/www` or similar.</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311700" y="0"/>
            <a:ext cx="8520600" cy="5143500"/>
          </a:xfrm>
          <a:prstGeom prst="rect">
            <a:avLst/>
          </a:prstGeom>
        </p:spPr>
        <p:txBody>
          <a:bodyPr anchorCtr="0" anchor="ctr" bIns="91425" lIns="91425" spcFirstLastPara="1" rIns="542200" wrap="square" tIns="91425">
            <a:normAutofit/>
          </a:bodyPr>
          <a:lstStyle/>
          <a:p>
            <a:pPr indent="0" lvl="0" marL="457200" rtl="0" algn="l">
              <a:lnSpc>
                <a:spcPct val="107916"/>
              </a:lnSpc>
              <a:spcBef>
                <a:spcPts val="0"/>
              </a:spcBef>
              <a:spcAft>
                <a:spcPts val="0"/>
              </a:spcAft>
              <a:buNone/>
            </a:pPr>
            <a:r>
              <a:rPr lang="en" sz="1500">
                <a:solidFill>
                  <a:schemeClr val="dk1"/>
                </a:solidFill>
                <a:latin typeface="Calibri"/>
                <a:ea typeface="Calibri"/>
                <a:cs typeface="Calibri"/>
                <a:sym typeface="Calibri"/>
              </a:rPr>
              <a:t>3. Add directives to disable TRACE and TRACK methods: Add the following directives within the `&lt;Directory&gt;` section to explicitly disable the TRACE and TRACK methods:</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&lt;Directory /var/www&gt;</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       # Disable TRACE and TRACK methods</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RewriteEngine On</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RewriteCond %{REQUEST_METHOD} ^(TRACE|TRACK)</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       RewriteRule .* - [F]</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   &lt;/Directory&gt;</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None/>
            </a:pPr>
            <a:r>
              <a:rPr lang="en" sz="1500">
                <a:solidFill>
                  <a:schemeClr val="dk1"/>
                </a:solidFill>
                <a:latin typeface="Calibri"/>
                <a:ea typeface="Calibri"/>
                <a:cs typeface="Calibri"/>
                <a:sym typeface="Calibri"/>
              </a:rPr>
              <a:t>These directives use mod_rewrite to block any requests using the TRACE or TRACK methods and respond with a "Forbidden" (HTTP 403) status code.</a:t>
            </a:r>
            <a:endParaRPr sz="15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311700" y="0"/>
            <a:ext cx="8520600" cy="5143500"/>
          </a:xfrm>
          <a:prstGeom prst="rect">
            <a:avLst/>
          </a:prstGeom>
        </p:spPr>
        <p:txBody>
          <a:bodyPr anchorCtr="0" anchor="ctr" bIns="91425" lIns="91425" spcFirstLastPara="1" rIns="542200" wrap="square" tIns="91425">
            <a:normAutofit/>
          </a:bodyPr>
          <a:lstStyle/>
          <a:p>
            <a:pPr indent="0" lvl="0" marL="457200" rtl="0" algn="l">
              <a:lnSpc>
                <a:spcPct val="107916"/>
              </a:lnSpc>
              <a:spcBef>
                <a:spcPts val="0"/>
              </a:spcBef>
              <a:spcAft>
                <a:spcPts val="0"/>
              </a:spcAft>
              <a:buNone/>
            </a:pPr>
            <a:r>
              <a:rPr lang="en" sz="1500">
                <a:solidFill>
                  <a:schemeClr val="dk1"/>
                </a:solidFill>
                <a:latin typeface="Calibri"/>
                <a:ea typeface="Calibri"/>
                <a:cs typeface="Calibri"/>
                <a:sym typeface="Calibri"/>
              </a:rPr>
              <a:t>4. Save and exit the editor: After making the changes, save the `apache2.conf` file and exit the text editor.</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alibri"/>
                <a:ea typeface="Calibri"/>
                <a:cs typeface="Calibri"/>
                <a:sym typeface="Calibri"/>
              </a:rPr>
              <a:t>5. Restart Apache: To apply the changes, restart the Apache service using the following command:</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alibri"/>
                <a:ea typeface="Calibri"/>
                <a:cs typeface="Calibri"/>
                <a:sym typeface="Calibri"/>
              </a:rPr>
              <a:t>   </a:t>
            </a:r>
            <a:r>
              <a:rPr lang="en" sz="1500">
                <a:solidFill>
                  <a:schemeClr val="dk1"/>
                </a:solidFill>
                <a:latin typeface="Courier New"/>
                <a:ea typeface="Courier New"/>
                <a:cs typeface="Courier New"/>
                <a:sym typeface="Courier New"/>
              </a:rPr>
              <a:t>sudo service apache2 restart</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alibri"/>
                <a:ea typeface="Calibri"/>
                <a:cs typeface="Calibri"/>
                <a:sym typeface="Calibri"/>
              </a:rPr>
              <a:t>6. Verify the configuration: Test whether TRACE and TRACK methods are now disabled by attempting to send requests using these methods. You should receive a "403 Forbidden" response.</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None/>
            </a:pPr>
            <a:r>
              <a:rPr lang="en" sz="1500">
                <a:solidFill>
                  <a:schemeClr val="dk1"/>
                </a:solidFill>
                <a:latin typeface="Calibri"/>
                <a:ea typeface="Calibri"/>
                <a:cs typeface="Calibri"/>
                <a:sym typeface="Calibri"/>
              </a:rPr>
              <a:t>By following these steps, you can disable the HTTP TRACE and TRACK methods on your Metasploitable VM 2011, thereby enhancing the security of your Apache web server.</a:t>
            </a:r>
            <a:endParaRPr sz="19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18.	TLS Version 1.0 Protocol Detection</a:t>
            </a:r>
            <a:endParaRPr sz="1600"/>
          </a:p>
        </p:txBody>
      </p:sp>
      <p:pic>
        <p:nvPicPr>
          <p:cNvPr id="274" name="Google Shape;274;p51"/>
          <p:cNvPicPr preferRelativeResize="0"/>
          <p:nvPr/>
        </p:nvPicPr>
        <p:blipFill>
          <a:blip r:embed="rId4">
            <a:alphaModFix/>
          </a:blip>
          <a:stretch>
            <a:fillRect/>
          </a:stretch>
        </p:blipFill>
        <p:spPr>
          <a:xfrm>
            <a:off x="880800" y="1019225"/>
            <a:ext cx="7301726" cy="310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901850"/>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None/>
            </a:pPr>
            <a:r>
              <a:rPr b="1" lang="en" sz="1700">
                <a:latin typeface="Calibri"/>
                <a:ea typeface="Calibri"/>
                <a:cs typeface="Calibri"/>
                <a:sym typeface="Calibri"/>
              </a:rPr>
              <a:t>4.1 Network Security</a:t>
            </a:r>
            <a:endParaRPr b="1" sz="1700"/>
          </a:p>
        </p:txBody>
      </p:sp>
      <p:sp>
        <p:nvSpPr>
          <p:cNvPr id="75" name="Google Shape;75;p16"/>
          <p:cNvSpPr txBox="1"/>
          <p:nvPr>
            <p:ph idx="1" type="body"/>
          </p:nvPr>
        </p:nvSpPr>
        <p:spPr>
          <a:xfrm>
            <a:off x="311700" y="1305750"/>
            <a:ext cx="8520600" cy="16503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Implement firewalls and intrusion detection/prevention systems </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Segment network with VLANs and DMZs to restrict access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Enable encrypted communications with VPNs and SSL/TLS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Filter/restrict inbound/outbound traffic as per policies</a:t>
            </a:r>
            <a:endParaRPr sz="2000">
              <a:solidFill>
                <a:schemeClr val="dk1"/>
              </a:solidFill>
              <a:latin typeface="Calibri"/>
              <a:ea typeface="Calibri"/>
              <a:cs typeface="Calibri"/>
              <a:sym typeface="Calibri"/>
            </a:endParaRPr>
          </a:p>
        </p:txBody>
      </p:sp>
      <p:sp>
        <p:nvSpPr>
          <p:cNvPr id="76" name="Google Shape;76;p16"/>
          <p:cNvSpPr txBox="1"/>
          <p:nvPr>
            <p:ph type="title"/>
          </p:nvPr>
        </p:nvSpPr>
        <p:spPr>
          <a:xfrm>
            <a:off x="311700" y="2822050"/>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None/>
            </a:pPr>
            <a:r>
              <a:rPr b="1" lang="en" sz="1600">
                <a:latin typeface="Calibri"/>
                <a:ea typeface="Calibri"/>
                <a:cs typeface="Calibri"/>
                <a:sym typeface="Calibri"/>
              </a:rPr>
              <a:t>4.2 System Hardening</a:t>
            </a:r>
            <a:endParaRPr sz="1600"/>
          </a:p>
        </p:txBody>
      </p:sp>
      <p:sp>
        <p:nvSpPr>
          <p:cNvPr id="77" name="Google Shape;77;p16"/>
          <p:cNvSpPr txBox="1"/>
          <p:nvPr>
            <p:ph idx="1" type="body"/>
          </p:nvPr>
        </p:nvSpPr>
        <p:spPr>
          <a:xfrm>
            <a:off x="311700" y="3298250"/>
            <a:ext cx="8520600" cy="15894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Patch management program for timely software updates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Secure system configurations and hardening guides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Endpoint protection (anti-virus, anti-malware)</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Vulnerability scanning and penetration testing </a:t>
            </a:r>
            <a:endParaRPr sz="1600">
              <a:solidFill>
                <a:schemeClr val="dk1"/>
              </a:solidFill>
              <a:latin typeface="Calibri"/>
              <a:ea typeface="Calibri"/>
              <a:cs typeface="Calibri"/>
              <a:sym typeface="Calibri"/>
            </a:endParaRPr>
          </a:p>
        </p:txBody>
      </p:sp>
      <p:sp>
        <p:nvSpPr>
          <p:cNvPr id="78" name="Google Shape;78;p16"/>
          <p:cNvSpPr txBox="1"/>
          <p:nvPr>
            <p:ph type="title"/>
          </p:nvPr>
        </p:nvSpPr>
        <p:spPr>
          <a:xfrm>
            <a:off x="311700" y="2558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800"/>
              </a:spcBef>
              <a:spcAft>
                <a:spcPts val="400"/>
              </a:spcAft>
              <a:buNone/>
            </a:pPr>
            <a:r>
              <a:rPr b="1" lang="en" sz="2400">
                <a:latin typeface="Calibri"/>
                <a:ea typeface="Calibri"/>
                <a:cs typeface="Calibri"/>
                <a:sym typeface="Calibri"/>
              </a:rPr>
              <a:t>Proposed Security Enhancements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idx="1" type="body"/>
          </p:nvPr>
        </p:nvSpPr>
        <p:spPr>
          <a:xfrm>
            <a:off x="311700" y="0"/>
            <a:ext cx="8520600" cy="5143500"/>
          </a:xfrm>
          <a:prstGeom prst="rect">
            <a:avLst/>
          </a:prstGeom>
        </p:spPr>
        <p:txBody>
          <a:bodyPr anchorCtr="0" anchor="ctr" bIns="91425" lIns="91425" spcFirstLastPara="1" rIns="542200" wrap="square" tIns="91425">
            <a:normAutofit/>
          </a:bodyPr>
          <a:lstStyle/>
          <a:p>
            <a:pPr indent="0" lvl="0" marL="457200" rtl="0" algn="l">
              <a:lnSpc>
                <a:spcPct val="107916"/>
              </a:lnSpc>
              <a:spcBef>
                <a:spcPts val="0"/>
              </a:spcBef>
              <a:spcAft>
                <a:spcPts val="0"/>
              </a:spcAft>
              <a:buNone/>
            </a:pPr>
            <a:r>
              <a:rPr lang="en" sz="1500">
                <a:solidFill>
                  <a:schemeClr val="dk1"/>
                </a:solidFill>
                <a:latin typeface="Calibri"/>
                <a:ea typeface="Calibri"/>
                <a:cs typeface="Calibri"/>
                <a:sym typeface="Calibri"/>
              </a:rPr>
              <a:t>Commands used:</a:t>
            </a:r>
            <a:r>
              <a:rPr lang="en" sz="1500">
                <a:solidFill>
                  <a:schemeClr val="dk1"/>
                </a:solidFill>
                <a:latin typeface="Courier New"/>
                <a:ea typeface="Courier New"/>
                <a:cs typeface="Courier New"/>
                <a:sym typeface="Courier New"/>
              </a:rPr>
              <a:t> sudo nano /etc/apache2/apache2.conf</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alibri"/>
                <a:ea typeface="Calibri"/>
                <a:cs typeface="Calibri"/>
                <a:sym typeface="Calibri"/>
              </a:rPr>
              <a:t>We used the below command to open the apache2/apache2.conf file to add below lines</a:t>
            </a:r>
            <a:endParaRPr sz="15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500">
                <a:solidFill>
                  <a:schemeClr val="dk1"/>
                </a:solidFill>
                <a:latin typeface="Courier New"/>
                <a:ea typeface="Courier New"/>
                <a:cs typeface="Courier New"/>
                <a:sym typeface="Courier New"/>
              </a:rPr>
              <a:t>SSLProtocol TLSv1.2</a:t>
            </a:r>
            <a:endParaRPr>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t/>
            </a:r>
            <a:endParaRPr sz="1500">
              <a:solidFill>
                <a:schemeClr val="dk1"/>
              </a:solidFill>
              <a:latin typeface="Courier New"/>
              <a:ea typeface="Courier New"/>
              <a:cs typeface="Courier New"/>
              <a:sym typeface="Courier New"/>
            </a:endParaRPr>
          </a:p>
          <a:p>
            <a:pPr indent="0" lvl="0" marL="457200" rtl="0" algn="just">
              <a:lnSpc>
                <a:spcPct val="107916"/>
              </a:lnSpc>
              <a:spcBef>
                <a:spcPts val="800"/>
              </a:spcBef>
              <a:spcAft>
                <a:spcPts val="0"/>
              </a:spcAft>
              <a:buNone/>
            </a:pPr>
            <a:r>
              <a:rPr b="1" lang="en" sz="1500">
                <a:solidFill>
                  <a:schemeClr val="dk1"/>
                </a:solidFill>
                <a:latin typeface="Calibri"/>
                <a:ea typeface="Calibri"/>
                <a:cs typeface="Calibri"/>
                <a:sym typeface="Calibri"/>
              </a:rPr>
              <a:t>Conclusion: </a:t>
            </a:r>
            <a:br>
              <a:rPr lang="en" sz="1500">
                <a:solidFill>
                  <a:schemeClr val="dk1"/>
                </a:solidFill>
                <a:latin typeface="Calibri"/>
                <a:ea typeface="Calibri"/>
                <a:cs typeface="Calibri"/>
                <a:sym typeface="Calibri"/>
              </a:rPr>
            </a:br>
            <a:r>
              <a:rPr lang="en" sz="1500">
                <a:solidFill>
                  <a:schemeClr val="dk1"/>
                </a:solidFill>
                <a:latin typeface="Calibri"/>
                <a:ea typeface="Calibri"/>
                <a:cs typeface="Calibri"/>
                <a:sym typeface="Calibri"/>
              </a:rPr>
              <a:t>The above fix needs a new SSL certificate which should be downloaded from the server and installed in the Metasploitable VM. The above process does not accept machine generated self signed certificate.</a:t>
            </a:r>
            <a:endParaRPr sz="15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80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19.	SSH Weak Algorithms Supported</a:t>
            </a:r>
            <a:endParaRPr sz="1600"/>
          </a:p>
        </p:txBody>
      </p:sp>
      <p:pic>
        <p:nvPicPr>
          <p:cNvPr id="285" name="Google Shape;285;p53"/>
          <p:cNvPicPr preferRelativeResize="0"/>
          <p:nvPr/>
        </p:nvPicPr>
        <p:blipFill>
          <a:blip r:embed="rId4">
            <a:alphaModFix/>
          </a:blip>
          <a:stretch>
            <a:fillRect/>
          </a:stretch>
        </p:blipFill>
        <p:spPr>
          <a:xfrm>
            <a:off x="880775" y="1554375"/>
            <a:ext cx="7334849" cy="2034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4"/>
          <p:cNvSpPr txBox="1"/>
          <p:nvPr>
            <p:ph idx="1" type="body"/>
          </p:nvPr>
        </p:nvSpPr>
        <p:spPr>
          <a:xfrm>
            <a:off x="311700" y="0"/>
            <a:ext cx="8520600" cy="5091900"/>
          </a:xfrm>
          <a:prstGeom prst="rect">
            <a:avLst/>
          </a:prstGeom>
        </p:spPr>
        <p:txBody>
          <a:bodyPr anchorCtr="0" anchor="ctr" bIns="91425" lIns="91425" spcFirstLastPara="1" rIns="656500" wrap="square" tIns="91425">
            <a:normAutofit/>
          </a:bodyPr>
          <a:lstStyle/>
          <a:p>
            <a:pPr indent="0" lvl="0" marL="457200" rtl="0" algn="l">
              <a:lnSpc>
                <a:spcPct val="107916"/>
              </a:lnSpc>
              <a:spcBef>
                <a:spcPts val="0"/>
              </a:spcBef>
              <a:spcAft>
                <a:spcPts val="0"/>
              </a:spcAft>
              <a:buNone/>
            </a:pPr>
            <a:r>
              <a:rPr lang="en" sz="1400">
                <a:solidFill>
                  <a:schemeClr val="dk1"/>
                </a:solidFill>
                <a:latin typeface="Calibri"/>
                <a:ea typeface="Calibri"/>
                <a:cs typeface="Calibri"/>
                <a:sym typeface="Calibri"/>
              </a:rPr>
              <a:t>Access SSH server configuration:</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Log in to the Metasploitable VM using SSH or any other method you prefer.</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Navigate to the SSH server configuration file. Typically, it's located at /etc/ssh/sshd_config.</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Edit the SSH configuration file:</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Open the SSH configuration file using a text editor such as nano or vi. For example:</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nano /etc/ssh/sshd_config</a:t>
            </a:r>
            <a:endParaRPr sz="14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Disable weak algorithms:</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Search for any lines that reference the Arcfour cipher or any other weak cipher suites. These lines might look like:</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None/>
            </a:pPr>
            <a:r>
              <a:rPr lang="en" sz="1400">
                <a:solidFill>
                  <a:schemeClr val="dk1"/>
                </a:solidFill>
                <a:latin typeface="Courier New"/>
                <a:ea typeface="Courier New"/>
                <a:cs typeface="Courier New"/>
                <a:sym typeface="Courier New"/>
              </a:rPr>
              <a:t>Ciphers arcfour</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5"/>
          <p:cNvSpPr txBox="1"/>
          <p:nvPr>
            <p:ph idx="1" type="body"/>
          </p:nvPr>
        </p:nvSpPr>
        <p:spPr>
          <a:xfrm>
            <a:off x="311700" y="0"/>
            <a:ext cx="8520600" cy="5091900"/>
          </a:xfrm>
          <a:prstGeom prst="rect">
            <a:avLst/>
          </a:prstGeom>
        </p:spPr>
        <p:txBody>
          <a:bodyPr anchorCtr="0" anchor="ctr" bIns="91425" lIns="91425" spcFirstLastPara="1" rIns="656500" wrap="square" tIns="91425">
            <a:normAutofit/>
          </a:bodyPr>
          <a:lstStyle/>
          <a:p>
            <a:pPr indent="0" lvl="0" marL="457200" rtl="0" algn="l">
              <a:lnSpc>
                <a:spcPct val="107916"/>
              </a:lnSpc>
              <a:spcBef>
                <a:spcPts val="0"/>
              </a:spcBef>
              <a:spcAft>
                <a:spcPts val="0"/>
              </a:spcAft>
              <a:buNone/>
            </a:pPr>
            <a:r>
              <a:rPr lang="en" sz="1400">
                <a:solidFill>
                  <a:schemeClr val="dk1"/>
                </a:solidFill>
                <a:latin typeface="Calibri"/>
                <a:ea typeface="Calibri"/>
                <a:cs typeface="Calibri"/>
                <a:sym typeface="Calibri"/>
              </a:rPr>
              <a:t>Comment out or remove any lines that include Arcfour or other weak ciphers. You can use stronger ciphers such as AES.</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ourier New"/>
                <a:ea typeface="Courier New"/>
                <a:cs typeface="Courier New"/>
                <a:sym typeface="Courier New"/>
              </a:rPr>
              <a:t># Ciphers arcfour</a:t>
            </a:r>
            <a:endParaRPr sz="14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400">
                <a:solidFill>
                  <a:schemeClr val="dk1"/>
                </a:solidFill>
                <a:latin typeface="Courier New"/>
                <a:ea typeface="Courier New"/>
                <a:cs typeface="Courier New"/>
                <a:sym typeface="Courier New"/>
              </a:rPr>
              <a:t>Ciphers "aes128-ctr,aes192-ctr,aes256-ctr"</a:t>
            </a:r>
            <a:endParaRPr sz="1400">
              <a:solidFill>
                <a:schemeClr val="dk1"/>
              </a:solidFill>
              <a:latin typeface="Courier New"/>
              <a:ea typeface="Courier New"/>
              <a:cs typeface="Courier New"/>
              <a:sym typeface="Courier New"/>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This way, the arcfour cipher is commented out, and the stronger AES ciphers are listed correctly in the sshd_config file.</a:t>
            </a:r>
            <a:endParaRPr sz="1400">
              <a:solidFill>
                <a:schemeClr val="dk1"/>
              </a:solidFill>
              <a:latin typeface="Courier New"/>
              <a:ea typeface="Courier New"/>
              <a:cs typeface="Courier New"/>
              <a:sym typeface="Courier New"/>
            </a:endParaRPr>
          </a:p>
          <a:p>
            <a:pPr indent="457200" lvl="0" marL="0" rtl="0" algn="l">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457200" lvl="0" marL="0" rtl="0" algn="l">
              <a:lnSpc>
                <a:spcPct val="107916"/>
              </a:lnSpc>
              <a:spcBef>
                <a:spcPts val="800"/>
              </a:spcBef>
              <a:spcAft>
                <a:spcPts val="0"/>
              </a:spcAft>
              <a:buNone/>
            </a:pPr>
            <a:r>
              <a:rPr lang="en" sz="1400">
                <a:solidFill>
                  <a:schemeClr val="dk1"/>
                </a:solidFill>
                <a:latin typeface="Calibri"/>
                <a:ea typeface="Calibri"/>
                <a:cs typeface="Calibri"/>
                <a:sym typeface="Calibri"/>
              </a:rPr>
              <a:t>Restart SSH service:</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After making changes, save the configuration file and exit the text editor.</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None/>
            </a:pPr>
            <a:r>
              <a:rPr lang="en" sz="1400">
                <a:solidFill>
                  <a:schemeClr val="dk1"/>
                </a:solidFill>
                <a:latin typeface="Calibri"/>
                <a:ea typeface="Calibri"/>
                <a:cs typeface="Calibri"/>
                <a:sym typeface="Calibri"/>
              </a:rPr>
              <a:t>Restart the SSH service to apply the changes:</a:t>
            </a:r>
            <a:endParaRPr sz="14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Clr>
                <a:schemeClr val="dk1"/>
              </a:buClr>
              <a:buSzPts val="1100"/>
              <a:buFont typeface="Arial"/>
              <a:buNone/>
            </a:pPr>
            <a:r>
              <a:rPr b="1" lang="en" sz="1600">
                <a:latin typeface="Calibri"/>
                <a:ea typeface="Calibri"/>
                <a:cs typeface="Calibri"/>
                <a:sym typeface="Calibri"/>
              </a:rPr>
              <a:t>20.	SSH Weak Key Exchange Algorithms Enabled</a:t>
            </a:r>
            <a:endParaRPr sz="1600"/>
          </a:p>
        </p:txBody>
      </p:sp>
      <p:pic>
        <p:nvPicPr>
          <p:cNvPr id="301" name="Google Shape;301;p56"/>
          <p:cNvPicPr preferRelativeResize="0"/>
          <p:nvPr/>
        </p:nvPicPr>
        <p:blipFill rotWithShape="1">
          <a:blip r:embed="rId4">
            <a:alphaModFix/>
          </a:blip>
          <a:srcRect b="0" l="0" r="20527" t="0"/>
          <a:stretch/>
        </p:blipFill>
        <p:spPr>
          <a:xfrm>
            <a:off x="885275" y="1017725"/>
            <a:ext cx="6893150" cy="3861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7"/>
          <p:cNvSpPr txBox="1"/>
          <p:nvPr>
            <p:ph idx="1" type="body"/>
          </p:nvPr>
        </p:nvSpPr>
        <p:spPr>
          <a:xfrm>
            <a:off x="311700" y="100"/>
            <a:ext cx="8520600" cy="5143500"/>
          </a:xfrm>
          <a:prstGeom prst="rect">
            <a:avLst/>
          </a:prstGeom>
        </p:spPr>
        <p:txBody>
          <a:bodyPr anchorCtr="0" anchor="ctr" bIns="91425" lIns="91425" spcFirstLastPara="1" rIns="91425" wrap="square" tIns="91425">
            <a:normAutofit/>
          </a:bodyPr>
          <a:lstStyle/>
          <a:p>
            <a:pPr indent="0" lvl="0" marL="457200" marR="621926" rtl="0" algn="l">
              <a:lnSpc>
                <a:spcPct val="107916"/>
              </a:lnSpc>
              <a:spcBef>
                <a:spcPts val="0"/>
              </a:spcBef>
              <a:spcAft>
                <a:spcPts val="0"/>
              </a:spcAft>
              <a:buNone/>
            </a:pPr>
            <a:r>
              <a:rPr lang="en" sz="1400">
                <a:solidFill>
                  <a:schemeClr val="dk1"/>
                </a:solidFill>
                <a:latin typeface="Calibri"/>
                <a:ea typeface="Calibri"/>
                <a:cs typeface="Calibri"/>
                <a:sym typeface="Calibri"/>
              </a:rPr>
              <a:t>Adding the KexDHMin and KexDHMax directives to the SSHD configuration file, you can further enhance the security of the key exchange process by specifying stronger key exchange algorithms using the KexAlgorithms directive.</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alibri"/>
                <a:ea typeface="Calibri"/>
                <a:cs typeface="Calibri"/>
                <a:sym typeface="Calibri"/>
              </a:rPr>
              <a:t>Access SSH server configuration:</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alibri"/>
                <a:ea typeface="Calibri"/>
                <a:cs typeface="Calibri"/>
                <a:sym typeface="Calibri"/>
              </a:rPr>
              <a:t>Log in to the Metasploitable VM via SSH or any other method you prefer.</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alibri"/>
                <a:ea typeface="Calibri"/>
                <a:cs typeface="Calibri"/>
                <a:sym typeface="Calibri"/>
              </a:rPr>
              <a:t>Navigate to the SSH server configuration file /etc/ssh/sshd_config.</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alibri"/>
                <a:ea typeface="Calibri"/>
                <a:cs typeface="Calibri"/>
                <a:sym typeface="Calibri"/>
              </a:rPr>
              <a:t>Edit the SSH configuration file:</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alibri"/>
                <a:ea typeface="Calibri"/>
                <a:cs typeface="Calibri"/>
                <a:sym typeface="Calibri"/>
              </a:rPr>
              <a:t>Open the SSH configuration file using a text editor like nano or vi. For example:</a:t>
            </a:r>
            <a:endParaRPr sz="1400">
              <a:solidFill>
                <a:schemeClr val="dk1"/>
              </a:solidFill>
              <a:latin typeface="Calibri"/>
              <a:ea typeface="Calibri"/>
              <a:cs typeface="Calibri"/>
              <a:sym typeface="Calibri"/>
            </a:endParaRPr>
          </a:p>
          <a:p>
            <a:pPr indent="0" lvl="0" marL="457200" marR="621926" rtl="0" algn="l">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nano /etc/ssh/sshd_config</a:t>
            </a:r>
            <a:endParaRPr sz="1400">
              <a:solidFill>
                <a:schemeClr val="dk1"/>
              </a:solidFill>
              <a:latin typeface="Courier New"/>
              <a:ea typeface="Courier New"/>
              <a:cs typeface="Courier New"/>
              <a:sym typeface="Courier New"/>
            </a:endParaRPr>
          </a:p>
          <a:p>
            <a:pPr indent="0" lvl="0" marL="457200" marR="621926" rtl="0" algn="l">
              <a:lnSpc>
                <a:spcPct val="107916"/>
              </a:lnSpc>
              <a:spcBef>
                <a:spcPts val="800"/>
              </a:spcBef>
              <a:spcAft>
                <a:spcPts val="0"/>
              </a:spcAft>
              <a:buNone/>
            </a:pPr>
            <a:r>
              <a:t/>
            </a:r>
            <a:endParaRPr sz="1400">
              <a:solidFill>
                <a:schemeClr val="dk1"/>
              </a:solidFill>
              <a:latin typeface="Courier New"/>
              <a:ea typeface="Courier New"/>
              <a:cs typeface="Courier New"/>
              <a:sym typeface="Courier New"/>
            </a:endParaRPr>
          </a:p>
          <a:p>
            <a:pPr indent="0" lvl="0" marL="457200" marR="450476" rtl="0" algn="l">
              <a:lnSpc>
                <a:spcPct val="107916"/>
              </a:lnSpc>
              <a:spcBef>
                <a:spcPts val="800"/>
              </a:spcBef>
              <a:spcAft>
                <a:spcPts val="0"/>
              </a:spcAft>
              <a:buNone/>
            </a:pPr>
            <a:r>
              <a:rPr lang="en" sz="1400">
                <a:solidFill>
                  <a:schemeClr val="dk1"/>
                </a:solidFill>
                <a:latin typeface="Calibri"/>
                <a:ea typeface="Calibri"/>
                <a:cs typeface="Calibri"/>
                <a:sym typeface="Calibri"/>
              </a:rPr>
              <a:t>Add the stronger key exchange algorithms:</a:t>
            </a: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800"/>
              </a:spcAft>
              <a:buClr>
                <a:schemeClr val="dk1"/>
              </a:buClr>
              <a:buSzPts val="1100"/>
              <a:buFont typeface="Arial"/>
              <a:buNone/>
            </a:pPr>
            <a:r>
              <a:rPr lang="en" sz="1400">
                <a:solidFill>
                  <a:schemeClr val="dk1"/>
                </a:solidFill>
                <a:latin typeface="Courier New"/>
                <a:ea typeface="Courier New"/>
                <a:cs typeface="Courier New"/>
                <a:sym typeface="Courier New"/>
              </a:rPr>
              <a:t>KexAlgorithms diffie-hellman-group14-sha256,diffie-hellman-group16-sha512</a:t>
            </a:r>
            <a:endParaRPr sz="1400">
              <a:solidFill>
                <a:schemeClr val="dk1"/>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8"/>
          <p:cNvSpPr txBox="1"/>
          <p:nvPr>
            <p:ph idx="1" type="body"/>
          </p:nvPr>
        </p:nvSpPr>
        <p:spPr>
          <a:xfrm>
            <a:off x="311700" y="100"/>
            <a:ext cx="8520600" cy="5143500"/>
          </a:xfrm>
          <a:prstGeom prst="rect">
            <a:avLst/>
          </a:prstGeom>
        </p:spPr>
        <p:txBody>
          <a:bodyPr anchorCtr="0" anchor="ctr" bIns="91425" lIns="91425" spcFirstLastPara="1" rIns="91425" wrap="square" tIns="91425">
            <a:normAutofit/>
          </a:bodyPr>
          <a:lstStyle/>
          <a:p>
            <a:pPr indent="0" lvl="0" marL="457200" marR="450476" rtl="0" algn="l">
              <a:lnSpc>
                <a:spcPct val="107916"/>
              </a:lnSpc>
              <a:spcBef>
                <a:spcPts val="0"/>
              </a:spcBef>
              <a:spcAft>
                <a:spcPts val="0"/>
              </a:spcAft>
              <a:buNone/>
            </a:pPr>
            <a:r>
              <a:rPr lang="en" sz="1400">
                <a:solidFill>
                  <a:schemeClr val="dk1"/>
                </a:solidFill>
                <a:latin typeface="Calibri"/>
                <a:ea typeface="Calibri"/>
                <a:cs typeface="Calibri"/>
                <a:sym typeface="Calibri"/>
              </a:rPr>
              <a:t>Save and exit:</a:t>
            </a: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0"/>
              </a:spcAft>
              <a:buNone/>
            </a:pPr>
            <a:r>
              <a:rPr lang="en" sz="1400">
                <a:solidFill>
                  <a:schemeClr val="dk1"/>
                </a:solidFill>
                <a:latin typeface="Calibri"/>
                <a:ea typeface="Calibri"/>
                <a:cs typeface="Calibri"/>
                <a:sym typeface="Calibri"/>
              </a:rPr>
              <a:t>Save the changes to the sshd_config file and exit the text editor.</a:t>
            </a: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0"/>
              </a:spcAft>
              <a:buNone/>
            </a:pPr>
            <a:r>
              <a:rPr lang="en" sz="1400">
                <a:solidFill>
                  <a:schemeClr val="dk1"/>
                </a:solidFill>
                <a:latin typeface="Calibri"/>
                <a:ea typeface="Calibri"/>
                <a:cs typeface="Calibri"/>
                <a:sym typeface="Calibri"/>
              </a:rPr>
              <a:t>Restart SSH service:</a:t>
            </a: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0"/>
              </a:spcAft>
              <a:buNone/>
            </a:pPr>
            <a:r>
              <a:rPr lang="en" sz="1400">
                <a:solidFill>
                  <a:schemeClr val="dk1"/>
                </a:solidFill>
                <a:latin typeface="Calibri"/>
                <a:ea typeface="Calibri"/>
                <a:cs typeface="Calibri"/>
                <a:sym typeface="Calibri"/>
              </a:rPr>
              <a:t>Restart the SSH service to apply the changes:</a:t>
            </a: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0"/>
              </a:spcAft>
              <a:buNone/>
            </a:pPr>
            <a:r>
              <a:rPr lang="en" sz="1400">
                <a:solidFill>
                  <a:schemeClr val="dk1"/>
                </a:solidFill>
                <a:latin typeface="Courier New"/>
                <a:ea typeface="Courier New"/>
                <a:cs typeface="Courier New"/>
                <a:sym typeface="Courier New"/>
              </a:rPr>
              <a:t>sudo service ssh restart</a:t>
            </a:r>
            <a:endParaRPr sz="1400">
              <a:solidFill>
                <a:schemeClr val="dk1"/>
              </a:solidFill>
              <a:latin typeface="Courier New"/>
              <a:ea typeface="Courier New"/>
              <a:cs typeface="Courier New"/>
              <a:sym typeface="Courier New"/>
            </a:endParaRPr>
          </a:p>
          <a:p>
            <a:pPr indent="0" lvl="0" marL="457200" marR="450476" rtl="0" algn="l">
              <a:lnSpc>
                <a:spcPct val="107916"/>
              </a:lnSpc>
              <a:spcBef>
                <a:spcPts val="800"/>
              </a:spcBef>
              <a:spcAft>
                <a:spcPts val="0"/>
              </a:spcAft>
              <a:buNone/>
            </a:pPr>
            <a:r>
              <a:rPr lang="en" sz="1400">
                <a:solidFill>
                  <a:schemeClr val="dk1"/>
                </a:solidFill>
                <a:latin typeface="Calibri"/>
                <a:ea typeface="Calibri"/>
                <a:cs typeface="Calibri"/>
                <a:sym typeface="Calibri"/>
              </a:rPr>
              <a:t>By adding the KexAlgorithms directive with stronger key exchange algorithms, you ensure that the SSH server negotiates key exchanges using more secure algorithms, further enhancing the security of your SSH connections.</a:t>
            </a: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a:p>
            <a:pPr indent="0" lvl="0" marL="457200" marR="450476" rtl="0" algn="l">
              <a:lnSpc>
                <a:spcPct val="107916"/>
              </a:lnSpc>
              <a:spcBef>
                <a:spcPts val="800"/>
              </a:spcBef>
              <a:spcAft>
                <a:spcPts val="800"/>
              </a:spcAft>
              <a:buNone/>
            </a:pPr>
            <a:r>
              <a:rPr b="1" lang="en" sz="1400">
                <a:solidFill>
                  <a:schemeClr val="dk1"/>
                </a:solidFill>
                <a:latin typeface="Calibri"/>
                <a:ea typeface="Calibri"/>
                <a:cs typeface="Calibri"/>
                <a:sym typeface="Calibri"/>
              </a:rPr>
              <a:t>Conclusion:</a:t>
            </a:r>
            <a:br>
              <a:rPr b="1"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we are unable to use KexDHMin, KexDHMax, and KexAlgorithms, you can still improve the security of your SSH server by updating to a </a:t>
            </a:r>
            <a:r>
              <a:rPr b="1" lang="en" sz="1400">
                <a:solidFill>
                  <a:schemeClr val="dk1"/>
                </a:solidFill>
                <a:latin typeface="Calibri"/>
                <a:ea typeface="Calibri"/>
                <a:cs typeface="Calibri"/>
                <a:sym typeface="Calibri"/>
              </a:rPr>
              <a:t>newer version of OpenSSH</a:t>
            </a:r>
            <a:r>
              <a:rPr lang="en" sz="1400">
                <a:solidFill>
                  <a:schemeClr val="dk1"/>
                </a:solidFill>
                <a:latin typeface="Calibri"/>
                <a:ea typeface="Calibri"/>
                <a:cs typeface="Calibri"/>
                <a:sym typeface="Calibri"/>
              </a:rPr>
              <a:t> if possible. Newer versions often include security enhancements and support for more advanced configuration options.</a:t>
            </a:r>
            <a:endParaRPr sz="16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21. SSL </a:t>
            </a:r>
            <a:r>
              <a:rPr b="1" lang="en" sz="1600"/>
              <a:t>Certificate</a:t>
            </a:r>
            <a:r>
              <a:rPr b="1" lang="en" sz="1600"/>
              <a:t> Required</a:t>
            </a:r>
            <a:endParaRPr b="1" sz="1600"/>
          </a:p>
        </p:txBody>
      </p:sp>
      <p:sp>
        <p:nvSpPr>
          <p:cNvPr id="317" name="Google Shape;31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b="1" lang="en" sz="1400">
                <a:solidFill>
                  <a:schemeClr val="dk1"/>
                </a:solidFill>
                <a:latin typeface="Calibri"/>
                <a:ea typeface="Calibri"/>
                <a:cs typeface="Calibri"/>
                <a:sym typeface="Calibri"/>
              </a:rPr>
              <a:t>Conclusion: </a:t>
            </a:r>
            <a:br>
              <a:rPr lang="en" sz="1400">
                <a:solidFill>
                  <a:schemeClr val="dk1"/>
                </a:solidFill>
                <a:latin typeface="Calibri"/>
                <a:ea typeface="Calibri"/>
                <a:cs typeface="Calibri"/>
                <a:sym typeface="Calibri"/>
              </a:rPr>
            </a:br>
            <a:r>
              <a:rPr lang="en" sz="1400">
                <a:solidFill>
                  <a:schemeClr val="dk1"/>
                </a:solidFill>
                <a:latin typeface="Calibri"/>
                <a:ea typeface="Calibri"/>
                <a:cs typeface="Calibri"/>
                <a:sym typeface="Calibri"/>
              </a:rPr>
              <a:t>The fix needs a new SSL certificate which should be downloaded from the server and installed in the Metasploitable.</a:t>
            </a:r>
            <a:endParaRPr sz="14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 sz="1400">
                <a:solidFill>
                  <a:schemeClr val="dk1"/>
                </a:solidFill>
                <a:latin typeface="Calibri"/>
                <a:ea typeface="Calibri"/>
                <a:cs typeface="Calibri"/>
                <a:sym typeface="Calibri"/>
              </a:rPr>
              <a:t>The below </a:t>
            </a:r>
            <a:r>
              <a:rPr lang="en" sz="1400">
                <a:solidFill>
                  <a:schemeClr val="dk1"/>
                </a:solidFill>
                <a:latin typeface="Calibri"/>
                <a:ea typeface="Calibri"/>
                <a:cs typeface="Calibri"/>
                <a:sym typeface="Calibri"/>
              </a:rPr>
              <a:t>vulnerabilities</a:t>
            </a:r>
            <a:r>
              <a:rPr lang="en" sz="1400">
                <a:solidFill>
                  <a:schemeClr val="dk1"/>
                </a:solidFill>
                <a:latin typeface="Calibri"/>
                <a:ea typeface="Calibri"/>
                <a:cs typeface="Calibri"/>
                <a:sym typeface="Calibri"/>
              </a:rPr>
              <a:t> can be solved after getting a SSL certificate,</a:t>
            </a:r>
            <a:endParaRPr sz="1400">
              <a:solidFill>
                <a:schemeClr val="dk1"/>
              </a:solidFill>
              <a:latin typeface="Calibri"/>
              <a:ea typeface="Calibri"/>
              <a:cs typeface="Calibri"/>
              <a:sym typeface="Calibri"/>
            </a:endParaRPr>
          </a:p>
          <a:p>
            <a:pPr indent="-317500" lvl="0" marL="457200" rtl="0" algn="just">
              <a:lnSpc>
                <a:spcPct val="115000"/>
              </a:lnSpc>
              <a:spcBef>
                <a:spcPts val="80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Medium Strength Cipher Suites Supported (SWEET32)</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Cannot Be Trusted</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Self-Signed Certificate</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RC4 Cipher Suites Supported (Bar Mitzvah)</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Expiry</a:t>
            </a:r>
            <a:endParaRPr sz="1400">
              <a:solidFill>
                <a:schemeClr val="dk1"/>
              </a:solidFill>
              <a:latin typeface="Calibri"/>
              <a:ea typeface="Calibri"/>
              <a:cs typeface="Calibri"/>
              <a:sym typeface="Calibri"/>
            </a:endParaRPr>
          </a:p>
          <a:p>
            <a:pPr indent="-317500" lvl="0" marL="457200" rtl="0" algn="just">
              <a:lnSpc>
                <a:spcPct val="115000"/>
              </a:lnSpc>
              <a:spcBef>
                <a:spcPts val="0"/>
              </a:spcBef>
              <a:spcAft>
                <a:spcPts val="0"/>
              </a:spcAft>
              <a:buClr>
                <a:schemeClr val="dk1"/>
              </a:buClr>
              <a:buSzPts val="1400"/>
              <a:buFont typeface="Calibri"/>
              <a:buAutoNum type="romanUcPeriod"/>
            </a:pPr>
            <a:r>
              <a:rPr lang="en" sz="1400">
                <a:solidFill>
                  <a:schemeClr val="dk1"/>
                </a:solidFill>
                <a:latin typeface="Calibri"/>
                <a:ea typeface="Calibri"/>
                <a:cs typeface="Calibri"/>
                <a:sym typeface="Calibri"/>
              </a:rPr>
              <a:t>SSL Certificate with Wrong Hostname</a:t>
            </a:r>
            <a:endParaRPr sz="14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0"/>
          <p:cNvSpPr txBox="1"/>
          <p:nvPr>
            <p:ph idx="1" type="body"/>
          </p:nvPr>
        </p:nvSpPr>
        <p:spPr>
          <a:xfrm>
            <a:off x="311700" y="0"/>
            <a:ext cx="8520600" cy="5143500"/>
          </a:xfrm>
          <a:prstGeom prst="rect">
            <a:avLst/>
          </a:prstGeom>
        </p:spPr>
        <p:txBody>
          <a:bodyPr anchorCtr="0" anchor="ctr" bIns="91425" lIns="91425" spcFirstLastPara="1" rIns="542200" wrap="square" tIns="91425">
            <a:normAutofit/>
          </a:bodyPr>
          <a:lstStyle/>
          <a:p>
            <a:pPr indent="457200" lvl="0" marL="0" rtl="0" algn="l">
              <a:lnSpc>
                <a:spcPct val="107916"/>
              </a:lnSpc>
              <a:spcBef>
                <a:spcPts val="180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a:p>
            <a:pPr indent="0" lvl="0" marL="457200" rtl="0" algn="just">
              <a:lnSpc>
                <a:spcPct val="107916"/>
              </a:lnSpc>
              <a:spcBef>
                <a:spcPts val="400"/>
              </a:spcBef>
              <a:spcAft>
                <a:spcPts val="800"/>
              </a:spcAft>
              <a:buClr>
                <a:schemeClr val="dk1"/>
              </a:buClr>
              <a:buSzPts val="1100"/>
              <a:buFont typeface="Arial"/>
              <a:buNone/>
            </a:pPr>
            <a:r>
              <a:rPr lang="en" sz="1400">
                <a:solidFill>
                  <a:schemeClr val="dk1"/>
                </a:solidFill>
                <a:latin typeface="Calibri"/>
                <a:ea typeface="Calibri"/>
                <a:cs typeface="Calibri"/>
                <a:sym typeface="Calibri"/>
              </a:rPr>
              <a:t>By implementing these security measures, ACME Corp will enhance its resilience against cyber threats, protect sensitive data, and demonstrate a commitment to security excellence. I am confident that our efforts will fortify our infrastructure and contribute to the company’s success.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578850"/>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None/>
            </a:pPr>
            <a:r>
              <a:rPr b="1" lang="en" sz="1600">
                <a:latin typeface="Calibri"/>
                <a:ea typeface="Calibri"/>
                <a:cs typeface="Calibri"/>
                <a:sym typeface="Calibri"/>
              </a:rPr>
              <a:t>4.3 Access Controls: </a:t>
            </a:r>
            <a:endParaRPr b="1" sz="1600"/>
          </a:p>
        </p:txBody>
      </p:sp>
      <p:sp>
        <p:nvSpPr>
          <p:cNvPr id="84" name="Google Shape;84;p17"/>
          <p:cNvSpPr txBox="1"/>
          <p:nvPr>
            <p:ph idx="1" type="body"/>
          </p:nvPr>
        </p:nvSpPr>
        <p:spPr>
          <a:xfrm>
            <a:off x="311700" y="982750"/>
            <a:ext cx="8520600" cy="1650300"/>
          </a:xfrm>
          <a:prstGeom prst="rect">
            <a:avLst/>
          </a:prstGeom>
        </p:spPr>
        <p:txBody>
          <a:bodyPr anchorCtr="0" anchor="t" bIns="91425" lIns="91425" spcFirstLastPara="1" rIns="91425" wrap="square" tIns="91425">
            <a:normAutofit/>
          </a:bodyPr>
          <a:lstStyle/>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Enforce least-privilege principles and role-based access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Multi-factor authentication for critical systems/data</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Auditing and logging of all privileged activities</a:t>
            </a:r>
            <a:endParaRPr sz="1600">
              <a:solidFill>
                <a:schemeClr val="dk1"/>
              </a:solidFill>
              <a:latin typeface="Calibri"/>
              <a:ea typeface="Calibri"/>
              <a:cs typeface="Calibri"/>
              <a:sym typeface="Calibri"/>
            </a:endParaRPr>
          </a:p>
          <a:p>
            <a:pPr indent="-330200" lvl="0" marL="457200" rtl="0" algn="l">
              <a:lnSpc>
                <a:spcPct val="107916"/>
              </a:lnSpc>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Managing and revoking access for terminated employees</a:t>
            </a:r>
            <a:endParaRPr sz="1600">
              <a:solidFill>
                <a:schemeClr val="dk1"/>
              </a:solidFill>
              <a:latin typeface="Calibri"/>
              <a:ea typeface="Calibri"/>
              <a:cs typeface="Calibri"/>
              <a:sym typeface="Calibri"/>
            </a:endParaRPr>
          </a:p>
        </p:txBody>
      </p:sp>
      <p:sp>
        <p:nvSpPr>
          <p:cNvPr id="85" name="Google Shape;85;p17"/>
          <p:cNvSpPr txBox="1"/>
          <p:nvPr>
            <p:ph type="title"/>
          </p:nvPr>
        </p:nvSpPr>
        <p:spPr>
          <a:xfrm>
            <a:off x="311700" y="2499050"/>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400"/>
              </a:spcBef>
              <a:spcAft>
                <a:spcPts val="400"/>
              </a:spcAft>
              <a:buNone/>
            </a:pPr>
            <a:r>
              <a:rPr b="1" lang="en" sz="1600">
                <a:latin typeface="Calibri"/>
                <a:ea typeface="Calibri"/>
                <a:cs typeface="Calibri"/>
                <a:sym typeface="Calibri"/>
              </a:rPr>
              <a:t>4.4 Policy &amp; Procedures:</a:t>
            </a:r>
            <a:endParaRPr sz="1600"/>
          </a:p>
        </p:txBody>
      </p:sp>
      <p:sp>
        <p:nvSpPr>
          <p:cNvPr id="86" name="Google Shape;86;p17"/>
          <p:cNvSpPr txBox="1"/>
          <p:nvPr>
            <p:ph idx="1" type="body"/>
          </p:nvPr>
        </p:nvSpPr>
        <p:spPr>
          <a:xfrm>
            <a:off x="311700" y="2975250"/>
            <a:ext cx="8520600" cy="1589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Documented security policies for employees to follow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Incident response plan for data breach/cyber attacks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Business continuity and disaster recovery planning</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eriod"/>
            </a:pPr>
            <a:r>
              <a:rPr lang="en" sz="1600">
                <a:solidFill>
                  <a:schemeClr val="dk1"/>
                </a:solidFill>
                <a:latin typeface="Calibri"/>
                <a:ea typeface="Calibri"/>
                <a:cs typeface="Calibri"/>
                <a:sym typeface="Calibri"/>
              </a:rPr>
              <a:t>Security awareness training for all employees</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147038"/>
            <a:ext cx="8520600" cy="572700"/>
          </a:xfrm>
          <a:prstGeom prst="rect">
            <a:avLst/>
          </a:prstGeom>
        </p:spPr>
        <p:txBody>
          <a:bodyPr anchorCtr="0" anchor="t" bIns="91425" lIns="91425" spcFirstLastPara="1" rIns="91425" wrap="square" tIns="91425">
            <a:normAutofit/>
          </a:bodyPr>
          <a:lstStyle/>
          <a:p>
            <a:pPr indent="0" lvl="0" marL="0" rtl="0" algn="ctr">
              <a:lnSpc>
                <a:spcPct val="107916"/>
              </a:lnSpc>
              <a:spcBef>
                <a:spcPts val="1800"/>
              </a:spcBef>
              <a:spcAft>
                <a:spcPts val="400"/>
              </a:spcAft>
              <a:buClr>
                <a:schemeClr val="dk1"/>
              </a:buClr>
              <a:buSzPts val="1100"/>
              <a:buFont typeface="Arial"/>
              <a:buNone/>
            </a:pPr>
            <a:r>
              <a:rPr b="1" lang="en" sz="2200">
                <a:latin typeface="Calibri"/>
                <a:ea typeface="Calibri"/>
                <a:cs typeface="Calibri"/>
                <a:sym typeface="Calibri"/>
              </a:rPr>
              <a:t>Data flow diagram for an employment system</a:t>
            </a:r>
            <a:endParaRPr sz="2200"/>
          </a:p>
        </p:txBody>
      </p:sp>
      <p:pic>
        <p:nvPicPr>
          <p:cNvPr id="92" name="Google Shape;92;p18"/>
          <p:cNvPicPr preferRelativeResize="0"/>
          <p:nvPr/>
        </p:nvPicPr>
        <p:blipFill>
          <a:blip r:embed="rId4">
            <a:alphaModFix/>
          </a:blip>
          <a:stretch>
            <a:fillRect/>
          </a:stretch>
        </p:blipFill>
        <p:spPr>
          <a:xfrm>
            <a:off x="1704975" y="719738"/>
            <a:ext cx="5734050" cy="4276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0"/>
            <a:ext cx="8520600" cy="51435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5000"/>
              </a:lnSpc>
              <a:spcBef>
                <a:spcPts val="1200"/>
              </a:spcBef>
              <a:spcAft>
                <a:spcPts val="0"/>
              </a:spcAft>
              <a:buNone/>
            </a:pPr>
            <a:r>
              <a:t/>
            </a:r>
            <a:endParaRPr b="1" sz="1600">
              <a:solidFill>
                <a:schemeClr val="dk1"/>
              </a:solidFill>
            </a:endParaRPr>
          </a:p>
          <a:p>
            <a:pPr indent="0" lvl="0" marL="0" rtl="0" algn="l">
              <a:lnSpc>
                <a:spcPct val="105000"/>
              </a:lnSpc>
              <a:spcBef>
                <a:spcPts val="1200"/>
              </a:spcBef>
              <a:spcAft>
                <a:spcPts val="0"/>
              </a:spcAft>
              <a:buClr>
                <a:schemeClr val="dk1"/>
              </a:buClr>
              <a:buSzPct val="60296"/>
              <a:buFont typeface="Arial"/>
              <a:buNone/>
            </a:pPr>
            <a:r>
              <a:rPr b="1" lang="en" sz="1824">
                <a:solidFill>
                  <a:schemeClr val="dk1"/>
                </a:solidFill>
              </a:rPr>
              <a:t>Employment System Data Flow:</a:t>
            </a:r>
            <a:endParaRPr b="1" sz="1824">
              <a:solidFill>
                <a:schemeClr val="dk1"/>
              </a:solidFill>
            </a:endParaRPr>
          </a:p>
          <a:p>
            <a:pPr indent="-316229" lvl="0" marL="457200" rtl="0" algn="l">
              <a:lnSpc>
                <a:spcPct val="115000"/>
              </a:lnSpc>
              <a:spcBef>
                <a:spcPts val="1200"/>
              </a:spcBef>
              <a:spcAft>
                <a:spcPts val="0"/>
              </a:spcAft>
              <a:buClr>
                <a:schemeClr val="dk1"/>
              </a:buClr>
              <a:buSzPct val="100000"/>
              <a:buChar char="●"/>
            </a:pPr>
            <a:r>
              <a:rPr lang="en" sz="1491">
                <a:solidFill>
                  <a:schemeClr val="dk1"/>
                </a:solidFill>
              </a:rPr>
              <a:t>Data originates from UCOP FTP server (SSNs salted/hashed)</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Unencrypted data temporarily stored on file server</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Data encrypted (AES) before storing in Employment DB (MSSQL)</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Web Server Apache handles user requests from database</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HR System requests employee info from Employment DB</a:t>
            </a:r>
            <a:endParaRPr sz="1491">
              <a:solidFill>
                <a:schemeClr val="dk1"/>
              </a:solidFill>
            </a:endParaRPr>
          </a:p>
          <a:p>
            <a:pPr indent="0" lvl="0" marL="457200" rtl="0" algn="l">
              <a:lnSpc>
                <a:spcPct val="105000"/>
              </a:lnSpc>
              <a:spcBef>
                <a:spcPts val="1200"/>
              </a:spcBef>
              <a:spcAft>
                <a:spcPts val="0"/>
              </a:spcAft>
              <a:buNone/>
            </a:pPr>
            <a:r>
              <a:t/>
            </a:r>
            <a:endParaRPr sz="1600">
              <a:solidFill>
                <a:schemeClr val="dk1"/>
              </a:solidFill>
            </a:endParaRPr>
          </a:p>
          <a:p>
            <a:pPr indent="0" lvl="0" marL="0" rtl="0" algn="l">
              <a:lnSpc>
                <a:spcPct val="105000"/>
              </a:lnSpc>
              <a:spcBef>
                <a:spcPts val="1200"/>
              </a:spcBef>
              <a:spcAft>
                <a:spcPts val="0"/>
              </a:spcAft>
              <a:buClr>
                <a:schemeClr val="dk1"/>
              </a:buClr>
              <a:buSzPct val="60296"/>
              <a:buFont typeface="Arial"/>
              <a:buNone/>
            </a:pPr>
            <a:r>
              <a:rPr b="1" lang="en" sz="1824">
                <a:solidFill>
                  <a:schemeClr val="dk1"/>
                </a:solidFill>
              </a:rPr>
              <a:t>Security Controls:</a:t>
            </a:r>
            <a:endParaRPr b="1" sz="1824">
              <a:solidFill>
                <a:schemeClr val="dk1"/>
              </a:solidFill>
            </a:endParaRPr>
          </a:p>
          <a:p>
            <a:pPr indent="-316229" lvl="0" marL="457200" rtl="0" algn="l">
              <a:lnSpc>
                <a:spcPct val="115000"/>
              </a:lnSpc>
              <a:spcBef>
                <a:spcPts val="1200"/>
              </a:spcBef>
              <a:spcAft>
                <a:spcPts val="0"/>
              </a:spcAft>
              <a:buClr>
                <a:schemeClr val="dk1"/>
              </a:buClr>
              <a:buSzPct val="100000"/>
              <a:buChar char="●"/>
            </a:pPr>
            <a:r>
              <a:rPr lang="en" sz="1491">
                <a:solidFill>
                  <a:schemeClr val="dk1"/>
                </a:solidFill>
              </a:rPr>
              <a:t>VPN secures transport from UCOP FTP server</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Firewalls restrict external access to internal systems</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Data encrypted (AES) for Storage and data flows</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SSL encryption for external user access</a:t>
            </a:r>
            <a:endParaRPr sz="1491">
              <a:solidFill>
                <a:schemeClr val="dk1"/>
              </a:solidFill>
            </a:endParaRPr>
          </a:p>
          <a:p>
            <a:pPr indent="-316229" lvl="0" marL="457200" rtl="0" algn="l">
              <a:lnSpc>
                <a:spcPct val="115000"/>
              </a:lnSpc>
              <a:spcBef>
                <a:spcPts val="0"/>
              </a:spcBef>
              <a:spcAft>
                <a:spcPts val="0"/>
              </a:spcAft>
              <a:buClr>
                <a:schemeClr val="dk1"/>
              </a:buClr>
              <a:buSzPct val="100000"/>
              <a:buChar char="●"/>
            </a:pPr>
            <a:r>
              <a:rPr lang="en" sz="1491">
                <a:solidFill>
                  <a:schemeClr val="dk1"/>
                </a:solidFill>
              </a:rPr>
              <a:t>Authentication mechanisms (WebAuth, KSAMS)</a:t>
            </a:r>
            <a:endParaRPr sz="1491">
              <a:solidFill>
                <a:schemeClr val="dk1"/>
              </a:solidFill>
            </a:endParaRPr>
          </a:p>
          <a:p>
            <a:pPr indent="0" lvl="0" marL="457200" rtl="0" algn="l">
              <a:lnSpc>
                <a:spcPct val="10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By addressing these points, we can significantly reduce the risk of data breaches, unauthorized access, and ensure the confidentiality, integrity, and availability of our sensitive employment data.</a:t>
            </a:r>
            <a:endParaRPr sz="1600">
              <a:solidFill>
                <a:schemeClr val="dk1"/>
              </a:solidFill>
            </a:endParaRPr>
          </a:p>
          <a:p>
            <a:pPr indent="0" lvl="0" marL="0" rtl="0" algn="l">
              <a:spcBef>
                <a:spcPts val="1200"/>
              </a:spcBef>
              <a:spcAft>
                <a:spcPts val="1200"/>
              </a:spcAft>
              <a:buClr>
                <a:schemeClr val="dk1"/>
              </a:buClr>
              <a:buSzPct val="68750"/>
              <a:buFont typeface="Arial"/>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0"/>
            <a:ext cx="8520600" cy="5143500"/>
          </a:xfrm>
          <a:prstGeom prst="rect">
            <a:avLst/>
          </a:prstGeom>
        </p:spPr>
        <p:txBody>
          <a:bodyPr anchorCtr="0" anchor="ctr" bIns="91425" lIns="91425" spcFirstLastPara="1" rIns="91425" wrap="square" tIns="91425">
            <a:normAutofit/>
          </a:bodyPr>
          <a:lstStyle/>
          <a:p>
            <a:pPr indent="0" lvl="0" marL="457200" rtl="0" algn="l">
              <a:spcBef>
                <a:spcPts val="1200"/>
              </a:spcBef>
              <a:spcAft>
                <a:spcPts val="0"/>
              </a:spcAft>
              <a:buClr>
                <a:schemeClr val="dk1"/>
              </a:buClr>
              <a:buSzPts val="1100"/>
              <a:buFont typeface="Arial"/>
              <a:buNone/>
            </a:pPr>
            <a:r>
              <a:rPr b="1" lang="en" sz="2400">
                <a:solidFill>
                  <a:schemeClr val="dk1"/>
                </a:solidFill>
                <a:latin typeface="Calibri"/>
                <a:ea typeface="Calibri"/>
                <a:cs typeface="Calibri"/>
                <a:sym typeface="Calibri"/>
              </a:rPr>
              <a:t>Vulnerability Resolution Highlights</a:t>
            </a:r>
            <a:endParaRPr b="1" sz="2400">
              <a:solidFill>
                <a:schemeClr val="dk1"/>
              </a:solidFill>
              <a:latin typeface="Calibri"/>
              <a:ea typeface="Calibri"/>
              <a:cs typeface="Calibri"/>
              <a:sym typeface="Calibri"/>
            </a:endParaRPr>
          </a:p>
          <a:p>
            <a:pPr indent="-323850" lvl="0" marL="914400" rtl="0" algn="l">
              <a:spcBef>
                <a:spcPts val="12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Closed NFS share, telnet, rlogin and default password vulnerabilities</a:t>
            </a:r>
            <a:endParaRPr sz="1500">
              <a:solidFill>
                <a:schemeClr val="dk1"/>
              </a:solidFill>
              <a:latin typeface="Calibri"/>
              <a:ea typeface="Calibri"/>
              <a:cs typeface="Calibri"/>
              <a:sym typeface="Calibri"/>
            </a:endParaRPr>
          </a:p>
          <a:p>
            <a:pPr indent="-323850" lvl="0" marL="9144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Regenerated cryptographic keys and certificates</a:t>
            </a:r>
            <a:endParaRPr sz="1500">
              <a:solidFill>
                <a:schemeClr val="dk1"/>
              </a:solidFill>
              <a:latin typeface="Calibri"/>
              <a:ea typeface="Calibri"/>
              <a:cs typeface="Calibri"/>
              <a:sym typeface="Calibri"/>
            </a:endParaRPr>
          </a:p>
          <a:p>
            <a:pPr indent="-323850" lvl="0" marL="9144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Hardened configurations as per security benchmarks</a:t>
            </a:r>
            <a:endParaRPr sz="1500">
              <a:solidFill>
                <a:schemeClr val="dk1"/>
              </a:solidFill>
              <a:latin typeface="Calibri"/>
              <a:ea typeface="Calibri"/>
              <a:cs typeface="Calibri"/>
              <a:sym typeface="Calibri"/>
            </a:endParaRPr>
          </a:p>
          <a:p>
            <a:pPr indent="-323850" lvl="0" marL="9144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Outlined challenges with the outdated, unsupported OS</a:t>
            </a:r>
            <a:endParaRPr sz="1500">
              <a:solidFill>
                <a:schemeClr val="dk1"/>
              </a:solidFill>
              <a:latin typeface="Calibri"/>
              <a:ea typeface="Calibri"/>
              <a:cs typeface="Calibri"/>
              <a:sym typeface="Calibri"/>
            </a:endParaRPr>
          </a:p>
          <a:p>
            <a:pPr indent="-323850" lvl="0" marL="914400" rtl="0" algn="l">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Provided recommendations for further security improvements</a:t>
            </a:r>
            <a:endParaRPr sz="1500">
              <a:solidFill>
                <a:schemeClr val="dk1"/>
              </a:solidFill>
              <a:latin typeface="Calibri"/>
              <a:ea typeface="Calibri"/>
              <a:cs typeface="Calibri"/>
              <a:sym typeface="Calibri"/>
            </a:endParaRPr>
          </a:p>
          <a:p>
            <a:pPr indent="0" lvl="0" marL="457200" rtl="0" algn="l">
              <a:spcBef>
                <a:spcPts val="1200"/>
              </a:spcBef>
              <a:spcAft>
                <a:spcPts val="1200"/>
              </a:spcAft>
              <a:buClr>
                <a:schemeClr val="dk1"/>
              </a:buClr>
              <a:buSzPts val="1100"/>
              <a:buFont typeface="Arial"/>
              <a:buNone/>
            </a:pPr>
            <a:r>
              <a:rPr lang="en" sz="1500">
                <a:solidFill>
                  <a:schemeClr val="dk1"/>
                </a:solidFill>
                <a:latin typeface="Calibri"/>
                <a:ea typeface="Calibri"/>
                <a:cs typeface="Calibri"/>
                <a:sym typeface="Calibri"/>
              </a:rPr>
              <a:t>This demonstrates our progress and commitment to secure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07916"/>
              </a:lnSpc>
              <a:spcBef>
                <a:spcPts val="1800"/>
              </a:spcBef>
              <a:spcAft>
                <a:spcPts val="400"/>
              </a:spcAft>
              <a:buClr>
                <a:schemeClr val="dk1"/>
              </a:buClr>
              <a:buSzPts val="1100"/>
              <a:buFont typeface="Arial"/>
              <a:buNone/>
            </a:pPr>
            <a:r>
              <a:rPr b="1" lang="en" sz="2400">
                <a:latin typeface="Calibri"/>
                <a:ea typeface="Calibri"/>
                <a:cs typeface="Calibri"/>
                <a:sym typeface="Calibri"/>
              </a:rPr>
              <a:t>Vulnerabilities Resolution</a:t>
            </a:r>
            <a:endParaRPr sz="2400"/>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1400"/>
              </a:spcBef>
              <a:spcAft>
                <a:spcPts val="0"/>
              </a:spcAft>
              <a:buClr>
                <a:schemeClr val="dk1"/>
              </a:buClr>
              <a:buSzPts val="1600"/>
              <a:buFont typeface="Calibri"/>
              <a:buAutoNum type="arabicPeriod"/>
            </a:pPr>
            <a:r>
              <a:rPr b="1" lang="en" sz="1600">
                <a:solidFill>
                  <a:schemeClr val="dk1"/>
                </a:solidFill>
                <a:latin typeface="Calibri"/>
                <a:ea typeface="Calibri"/>
                <a:cs typeface="Calibri"/>
                <a:sym typeface="Calibri"/>
              </a:rPr>
              <a:t>NFS Exported Share Information Disclosure</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a:p>
            <a:pPr indent="0" lvl="0" marL="457200" rtl="0" algn="just">
              <a:lnSpc>
                <a:spcPct val="100000"/>
              </a:lnSpc>
              <a:spcBef>
                <a:spcPts val="1400"/>
              </a:spcBef>
              <a:spcAft>
                <a:spcPts val="0"/>
              </a:spcAft>
              <a:buNone/>
            </a:pPr>
            <a:r>
              <a:t/>
            </a:r>
            <a:endParaRPr b="1" sz="1600">
              <a:solidFill>
                <a:schemeClr val="dk1"/>
              </a:solidFill>
              <a:latin typeface="Calibri"/>
              <a:ea typeface="Calibri"/>
              <a:cs typeface="Calibri"/>
              <a:sym typeface="Calibri"/>
            </a:endParaRPr>
          </a:p>
        </p:txBody>
      </p:sp>
      <p:pic>
        <p:nvPicPr>
          <p:cNvPr id="109" name="Google Shape;109;p21"/>
          <p:cNvPicPr preferRelativeResize="0"/>
          <p:nvPr/>
        </p:nvPicPr>
        <p:blipFill rotWithShape="1">
          <a:blip r:embed="rId4">
            <a:alphaModFix/>
          </a:blip>
          <a:srcRect b="0" l="0" r="27714" t="30191"/>
          <a:stretch/>
        </p:blipFill>
        <p:spPr>
          <a:xfrm>
            <a:off x="917925" y="1743625"/>
            <a:ext cx="7158450" cy="258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