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3" r:id="rId4"/>
    <p:sldId id="264" r:id="rId5"/>
    <p:sldId id="265" r:id="rId6"/>
    <p:sldId id="266" r:id="rId7"/>
    <p:sldId id="267" r:id="rId8"/>
    <p:sldId id="268" r:id="rId9"/>
    <p:sldId id="269" r:id="rId10"/>
    <p:sldId id="270" r:id="rId11"/>
    <p:sldId id="259" r:id="rId12"/>
    <p:sldId id="271" r:id="rId13"/>
    <p:sldId id="272" r:id="rId14"/>
    <p:sldId id="273" r:id="rId15"/>
    <p:sldId id="274" r:id="rId16"/>
    <p:sldId id="275" r:id="rId17"/>
    <p:sldId id="276" r:id="rId18"/>
    <p:sldId id="260"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4C9E6-33C4-4697-A7E0-73F05E536D85}"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907C9-BE79-4A60-8BB2-70DA687F5FC1}" type="slidenum">
              <a:rPr lang="en-IN" smtClean="0"/>
              <a:t>‹#›</a:t>
            </a:fld>
            <a:endParaRPr lang="en-IN"/>
          </a:p>
        </p:txBody>
      </p:sp>
    </p:spTree>
    <p:extLst>
      <p:ext uri="{BB962C8B-B14F-4D97-AF65-F5344CB8AC3E}">
        <p14:creationId xmlns:p14="http://schemas.microsoft.com/office/powerpoint/2010/main" val="832164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Hello everyone our dashboard topic is based on the soccer world cup dataset which was downloaded from Kaggle.com. Me and my teammate Anmol we be presenting the slides. </a:t>
            </a:r>
            <a:br>
              <a:rPr lang="en-IN" dirty="0"/>
            </a:br>
            <a:r>
              <a:rPr lang="en-IN" dirty="0"/>
              <a:t>so lets get ahead with the introduction.</a:t>
            </a:r>
          </a:p>
        </p:txBody>
      </p:sp>
      <p:sp>
        <p:nvSpPr>
          <p:cNvPr id="4" name="Slide Number Placeholder 3"/>
          <p:cNvSpPr>
            <a:spLocks noGrp="1"/>
          </p:cNvSpPr>
          <p:nvPr>
            <p:ph type="sldNum" sz="quarter" idx="5"/>
          </p:nvPr>
        </p:nvSpPr>
        <p:spPr/>
        <p:txBody>
          <a:bodyPr/>
          <a:lstStyle/>
          <a:p>
            <a:fld id="{3DF907C9-BE79-4A60-8BB2-70DA687F5FC1}" type="slidenum">
              <a:rPr lang="en-IN" smtClean="0"/>
              <a:t>1</a:t>
            </a:fld>
            <a:endParaRPr lang="en-IN"/>
          </a:p>
        </p:txBody>
      </p:sp>
    </p:spTree>
    <p:extLst>
      <p:ext uri="{BB962C8B-B14F-4D97-AF65-F5344CB8AC3E}">
        <p14:creationId xmlns:p14="http://schemas.microsoft.com/office/powerpoint/2010/main" val="123397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F907C9-BE79-4A60-8BB2-70DA687F5FC1}" type="slidenum">
              <a:rPr lang="en-IN" smtClean="0"/>
              <a:t>2</a:t>
            </a:fld>
            <a:endParaRPr lang="en-IN"/>
          </a:p>
        </p:txBody>
      </p:sp>
    </p:spTree>
    <p:extLst>
      <p:ext uri="{BB962C8B-B14F-4D97-AF65-F5344CB8AC3E}">
        <p14:creationId xmlns:p14="http://schemas.microsoft.com/office/powerpoint/2010/main" val="111030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F907C9-BE79-4A60-8BB2-70DA687F5FC1}" type="slidenum">
              <a:rPr lang="en-IN" smtClean="0"/>
              <a:t>11</a:t>
            </a:fld>
            <a:endParaRPr lang="en-IN"/>
          </a:p>
        </p:txBody>
      </p:sp>
    </p:spTree>
    <p:extLst>
      <p:ext uri="{BB962C8B-B14F-4D97-AF65-F5344CB8AC3E}">
        <p14:creationId xmlns:p14="http://schemas.microsoft.com/office/powerpoint/2010/main" val="1307646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F907C9-BE79-4A60-8BB2-70DA687F5FC1}" type="slidenum">
              <a:rPr lang="en-IN" smtClean="0"/>
              <a:t>18</a:t>
            </a:fld>
            <a:endParaRPr lang="en-IN"/>
          </a:p>
        </p:txBody>
      </p:sp>
    </p:spTree>
    <p:extLst>
      <p:ext uri="{BB962C8B-B14F-4D97-AF65-F5344CB8AC3E}">
        <p14:creationId xmlns:p14="http://schemas.microsoft.com/office/powerpoint/2010/main" val="3729949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F907C9-BE79-4A60-8BB2-70DA687F5FC1}" type="slidenum">
              <a:rPr lang="en-IN" smtClean="0"/>
              <a:t>19</a:t>
            </a:fld>
            <a:endParaRPr lang="en-IN"/>
          </a:p>
        </p:txBody>
      </p:sp>
    </p:spTree>
    <p:extLst>
      <p:ext uri="{BB962C8B-B14F-4D97-AF65-F5344CB8AC3E}">
        <p14:creationId xmlns:p14="http://schemas.microsoft.com/office/powerpoint/2010/main" val="1935415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CBAA-ED73-89C7-E0A6-79C299AFE2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7354D4-94E5-4294-6DFD-5D9068B597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FB9A70-89BA-6E39-949B-9B34B6A71459}"/>
              </a:ext>
            </a:extLst>
          </p:cNvPr>
          <p:cNvSpPr>
            <a:spLocks noGrp="1"/>
          </p:cNvSpPr>
          <p:nvPr>
            <p:ph type="dt" sz="half" idx="10"/>
          </p:nvPr>
        </p:nvSpPr>
        <p:spPr/>
        <p:txBody>
          <a:bodyPr/>
          <a:lstStyle/>
          <a:p>
            <a:fld id="{0708C57C-2EFE-4D50-9D11-08B0A4E6D43F}" type="datetimeFigureOut">
              <a:rPr lang="en-IN" smtClean="0"/>
              <a:t>03-04-2024</a:t>
            </a:fld>
            <a:endParaRPr lang="en-IN"/>
          </a:p>
        </p:txBody>
      </p:sp>
      <p:sp>
        <p:nvSpPr>
          <p:cNvPr id="5" name="Footer Placeholder 4">
            <a:extLst>
              <a:ext uri="{FF2B5EF4-FFF2-40B4-BE49-F238E27FC236}">
                <a16:creationId xmlns:a16="http://schemas.microsoft.com/office/drawing/2014/main" id="{DF300B23-A653-460E-0670-E4A0468B36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769CDD-871B-F417-835A-BB7D823BCA35}"/>
              </a:ext>
            </a:extLst>
          </p:cNvPr>
          <p:cNvSpPr>
            <a:spLocks noGrp="1"/>
          </p:cNvSpPr>
          <p:nvPr>
            <p:ph type="sldNum" sz="quarter" idx="12"/>
          </p:nvPr>
        </p:nvSpPr>
        <p:spPr/>
        <p:txBody>
          <a:bodyPr/>
          <a:lstStyle/>
          <a:p>
            <a:fld id="{1D6CA5A4-99C6-4836-9AF5-A3DABA6A9733}" type="slidenum">
              <a:rPr lang="en-IN" smtClean="0"/>
              <a:t>‹#›</a:t>
            </a:fld>
            <a:endParaRPr lang="en-IN"/>
          </a:p>
        </p:txBody>
      </p:sp>
    </p:spTree>
    <p:extLst>
      <p:ext uri="{BB962C8B-B14F-4D97-AF65-F5344CB8AC3E}">
        <p14:creationId xmlns:p14="http://schemas.microsoft.com/office/powerpoint/2010/main" val="2938512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4756-55DE-DCCA-78F8-76378863B6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981FC5-8200-EE84-E4FE-B66865E2D4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EA6DE2-84C0-1267-BD74-7518DEF3DF3E}"/>
              </a:ext>
            </a:extLst>
          </p:cNvPr>
          <p:cNvSpPr>
            <a:spLocks noGrp="1"/>
          </p:cNvSpPr>
          <p:nvPr>
            <p:ph type="dt" sz="half" idx="10"/>
          </p:nvPr>
        </p:nvSpPr>
        <p:spPr/>
        <p:txBody>
          <a:bodyPr/>
          <a:lstStyle/>
          <a:p>
            <a:fld id="{0708C57C-2EFE-4D50-9D11-08B0A4E6D43F}" type="datetimeFigureOut">
              <a:rPr lang="en-IN" smtClean="0"/>
              <a:t>03-04-2024</a:t>
            </a:fld>
            <a:endParaRPr lang="en-IN"/>
          </a:p>
        </p:txBody>
      </p:sp>
      <p:sp>
        <p:nvSpPr>
          <p:cNvPr id="5" name="Footer Placeholder 4">
            <a:extLst>
              <a:ext uri="{FF2B5EF4-FFF2-40B4-BE49-F238E27FC236}">
                <a16:creationId xmlns:a16="http://schemas.microsoft.com/office/drawing/2014/main" id="{A2142ACF-7DFD-25C1-3951-BBD0138C5D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A5FFB-3419-BB87-CC16-097080894177}"/>
              </a:ext>
            </a:extLst>
          </p:cNvPr>
          <p:cNvSpPr>
            <a:spLocks noGrp="1"/>
          </p:cNvSpPr>
          <p:nvPr>
            <p:ph type="sldNum" sz="quarter" idx="12"/>
          </p:nvPr>
        </p:nvSpPr>
        <p:spPr/>
        <p:txBody>
          <a:bodyPr/>
          <a:lstStyle/>
          <a:p>
            <a:fld id="{1D6CA5A4-99C6-4836-9AF5-A3DABA6A9733}" type="slidenum">
              <a:rPr lang="en-IN" smtClean="0"/>
              <a:t>‹#›</a:t>
            </a:fld>
            <a:endParaRPr lang="en-IN"/>
          </a:p>
        </p:txBody>
      </p:sp>
    </p:spTree>
    <p:extLst>
      <p:ext uri="{BB962C8B-B14F-4D97-AF65-F5344CB8AC3E}">
        <p14:creationId xmlns:p14="http://schemas.microsoft.com/office/powerpoint/2010/main" val="345587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B7252-37B5-A0B6-0BF5-EF53A2589B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80F471-DBC7-5284-3904-3FFE51EBDF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EDC40E-0FFE-5FFE-47F2-735899644D1E}"/>
              </a:ext>
            </a:extLst>
          </p:cNvPr>
          <p:cNvSpPr>
            <a:spLocks noGrp="1"/>
          </p:cNvSpPr>
          <p:nvPr>
            <p:ph type="dt" sz="half" idx="10"/>
          </p:nvPr>
        </p:nvSpPr>
        <p:spPr/>
        <p:txBody>
          <a:bodyPr/>
          <a:lstStyle/>
          <a:p>
            <a:fld id="{0708C57C-2EFE-4D50-9D11-08B0A4E6D43F}" type="datetimeFigureOut">
              <a:rPr lang="en-IN" smtClean="0"/>
              <a:t>03-04-2024</a:t>
            </a:fld>
            <a:endParaRPr lang="en-IN"/>
          </a:p>
        </p:txBody>
      </p:sp>
      <p:sp>
        <p:nvSpPr>
          <p:cNvPr id="5" name="Footer Placeholder 4">
            <a:extLst>
              <a:ext uri="{FF2B5EF4-FFF2-40B4-BE49-F238E27FC236}">
                <a16:creationId xmlns:a16="http://schemas.microsoft.com/office/drawing/2014/main" id="{8F06EBD5-2310-BDE9-6BCD-E7ABA38B6D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4D2F5B-E995-B1A3-9272-E4D15CE6536A}"/>
              </a:ext>
            </a:extLst>
          </p:cNvPr>
          <p:cNvSpPr>
            <a:spLocks noGrp="1"/>
          </p:cNvSpPr>
          <p:nvPr>
            <p:ph type="sldNum" sz="quarter" idx="12"/>
          </p:nvPr>
        </p:nvSpPr>
        <p:spPr/>
        <p:txBody>
          <a:bodyPr/>
          <a:lstStyle/>
          <a:p>
            <a:fld id="{1D6CA5A4-99C6-4836-9AF5-A3DABA6A9733}" type="slidenum">
              <a:rPr lang="en-IN" smtClean="0"/>
              <a:t>‹#›</a:t>
            </a:fld>
            <a:endParaRPr lang="en-IN"/>
          </a:p>
        </p:txBody>
      </p:sp>
    </p:spTree>
    <p:extLst>
      <p:ext uri="{BB962C8B-B14F-4D97-AF65-F5344CB8AC3E}">
        <p14:creationId xmlns:p14="http://schemas.microsoft.com/office/powerpoint/2010/main" val="99424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5041-A9CB-8BB6-1B12-64A737D98C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A8E10-6648-3D12-36FB-F246FF088D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C1C518-E6F4-A5F8-E7A3-604F00B9A9ED}"/>
              </a:ext>
            </a:extLst>
          </p:cNvPr>
          <p:cNvSpPr>
            <a:spLocks noGrp="1"/>
          </p:cNvSpPr>
          <p:nvPr>
            <p:ph type="dt" sz="half" idx="10"/>
          </p:nvPr>
        </p:nvSpPr>
        <p:spPr/>
        <p:txBody>
          <a:bodyPr/>
          <a:lstStyle/>
          <a:p>
            <a:fld id="{0708C57C-2EFE-4D50-9D11-08B0A4E6D43F}" type="datetimeFigureOut">
              <a:rPr lang="en-IN" smtClean="0"/>
              <a:t>03-04-2024</a:t>
            </a:fld>
            <a:endParaRPr lang="en-IN"/>
          </a:p>
        </p:txBody>
      </p:sp>
      <p:sp>
        <p:nvSpPr>
          <p:cNvPr id="5" name="Footer Placeholder 4">
            <a:extLst>
              <a:ext uri="{FF2B5EF4-FFF2-40B4-BE49-F238E27FC236}">
                <a16:creationId xmlns:a16="http://schemas.microsoft.com/office/drawing/2014/main" id="{6D93BBA1-6404-F49C-381E-F6C99E11CC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BD4043-AF8A-2C35-C1A4-D0A407B3665A}"/>
              </a:ext>
            </a:extLst>
          </p:cNvPr>
          <p:cNvSpPr>
            <a:spLocks noGrp="1"/>
          </p:cNvSpPr>
          <p:nvPr>
            <p:ph type="sldNum" sz="quarter" idx="12"/>
          </p:nvPr>
        </p:nvSpPr>
        <p:spPr/>
        <p:txBody>
          <a:bodyPr/>
          <a:lstStyle/>
          <a:p>
            <a:fld id="{1D6CA5A4-99C6-4836-9AF5-A3DABA6A9733}" type="slidenum">
              <a:rPr lang="en-IN" smtClean="0"/>
              <a:t>‹#›</a:t>
            </a:fld>
            <a:endParaRPr lang="en-IN"/>
          </a:p>
        </p:txBody>
      </p:sp>
    </p:spTree>
    <p:extLst>
      <p:ext uri="{BB962C8B-B14F-4D97-AF65-F5344CB8AC3E}">
        <p14:creationId xmlns:p14="http://schemas.microsoft.com/office/powerpoint/2010/main" val="189577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7EA93-1411-8D1E-B42E-82BF7AC204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B7D04C-A080-F6A9-3A97-CABB1A110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2B50B-0B04-B48E-3B00-0C58879E9CDC}"/>
              </a:ext>
            </a:extLst>
          </p:cNvPr>
          <p:cNvSpPr>
            <a:spLocks noGrp="1"/>
          </p:cNvSpPr>
          <p:nvPr>
            <p:ph type="dt" sz="half" idx="10"/>
          </p:nvPr>
        </p:nvSpPr>
        <p:spPr/>
        <p:txBody>
          <a:bodyPr/>
          <a:lstStyle/>
          <a:p>
            <a:fld id="{0708C57C-2EFE-4D50-9D11-08B0A4E6D43F}" type="datetimeFigureOut">
              <a:rPr lang="en-IN" smtClean="0"/>
              <a:t>03-04-2024</a:t>
            </a:fld>
            <a:endParaRPr lang="en-IN"/>
          </a:p>
        </p:txBody>
      </p:sp>
      <p:sp>
        <p:nvSpPr>
          <p:cNvPr id="5" name="Footer Placeholder 4">
            <a:extLst>
              <a:ext uri="{FF2B5EF4-FFF2-40B4-BE49-F238E27FC236}">
                <a16:creationId xmlns:a16="http://schemas.microsoft.com/office/drawing/2014/main" id="{25683819-2DC8-3D4C-7640-9659A74A9B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A722F-4F03-5E44-361F-31138E95EEF5}"/>
              </a:ext>
            </a:extLst>
          </p:cNvPr>
          <p:cNvSpPr>
            <a:spLocks noGrp="1"/>
          </p:cNvSpPr>
          <p:nvPr>
            <p:ph type="sldNum" sz="quarter" idx="12"/>
          </p:nvPr>
        </p:nvSpPr>
        <p:spPr/>
        <p:txBody>
          <a:bodyPr/>
          <a:lstStyle/>
          <a:p>
            <a:fld id="{1D6CA5A4-99C6-4836-9AF5-A3DABA6A9733}" type="slidenum">
              <a:rPr lang="en-IN" smtClean="0"/>
              <a:t>‹#›</a:t>
            </a:fld>
            <a:endParaRPr lang="en-IN"/>
          </a:p>
        </p:txBody>
      </p:sp>
    </p:spTree>
    <p:extLst>
      <p:ext uri="{BB962C8B-B14F-4D97-AF65-F5344CB8AC3E}">
        <p14:creationId xmlns:p14="http://schemas.microsoft.com/office/powerpoint/2010/main" val="3434274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9836-AB07-7D7C-0550-D7EFCB9916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9E7AE0-7649-BBF0-EC80-B3248F0387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B0628E-C017-A3B9-86AC-E0C4C2DE28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4A8A90-78DF-B4EC-9413-5DC5F04B1270}"/>
              </a:ext>
            </a:extLst>
          </p:cNvPr>
          <p:cNvSpPr>
            <a:spLocks noGrp="1"/>
          </p:cNvSpPr>
          <p:nvPr>
            <p:ph type="dt" sz="half" idx="10"/>
          </p:nvPr>
        </p:nvSpPr>
        <p:spPr/>
        <p:txBody>
          <a:bodyPr/>
          <a:lstStyle/>
          <a:p>
            <a:fld id="{0708C57C-2EFE-4D50-9D11-08B0A4E6D43F}" type="datetimeFigureOut">
              <a:rPr lang="en-IN" smtClean="0"/>
              <a:t>03-04-2024</a:t>
            </a:fld>
            <a:endParaRPr lang="en-IN"/>
          </a:p>
        </p:txBody>
      </p:sp>
      <p:sp>
        <p:nvSpPr>
          <p:cNvPr id="6" name="Footer Placeholder 5">
            <a:extLst>
              <a:ext uri="{FF2B5EF4-FFF2-40B4-BE49-F238E27FC236}">
                <a16:creationId xmlns:a16="http://schemas.microsoft.com/office/drawing/2014/main" id="{50ADAFD8-02D9-9858-07F9-B71AFDD689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1BCB88-5CCE-35F0-8DED-3EB6BB6C265C}"/>
              </a:ext>
            </a:extLst>
          </p:cNvPr>
          <p:cNvSpPr>
            <a:spLocks noGrp="1"/>
          </p:cNvSpPr>
          <p:nvPr>
            <p:ph type="sldNum" sz="quarter" idx="12"/>
          </p:nvPr>
        </p:nvSpPr>
        <p:spPr/>
        <p:txBody>
          <a:bodyPr/>
          <a:lstStyle/>
          <a:p>
            <a:fld id="{1D6CA5A4-99C6-4836-9AF5-A3DABA6A9733}" type="slidenum">
              <a:rPr lang="en-IN" smtClean="0"/>
              <a:t>‹#›</a:t>
            </a:fld>
            <a:endParaRPr lang="en-IN"/>
          </a:p>
        </p:txBody>
      </p:sp>
    </p:spTree>
    <p:extLst>
      <p:ext uri="{BB962C8B-B14F-4D97-AF65-F5344CB8AC3E}">
        <p14:creationId xmlns:p14="http://schemas.microsoft.com/office/powerpoint/2010/main" val="128423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445C-E460-68EE-E7C4-70265F1C14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607ECE-B01C-44BF-99EA-D894515A89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3C07A0-F858-9A4F-2E10-98C83E779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5059B4-B722-4FF9-DACE-BB3744E423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027EA3-FA65-4F1A-9E3D-082A52F115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77C822-E7DF-EBEF-6EC8-EE251FE6371D}"/>
              </a:ext>
            </a:extLst>
          </p:cNvPr>
          <p:cNvSpPr>
            <a:spLocks noGrp="1"/>
          </p:cNvSpPr>
          <p:nvPr>
            <p:ph type="dt" sz="half" idx="10"/>
          </p:nvPr>
        </p:nvSpPr>
        <p:spPr/>
        <p:txBody>
          <a:bodyPr/>
          <a:lstStyle/>
          <a:p>
            <a:fld id="{0708C57C-2EFE-4D50-9D11-08B0A4E6D43F}" type="datetimeFigureOut">
              <a:rPr lang="en-IN" smtClean="0"/>
              <a:t>03-04-2024</a:t>
            </a:fld>
            <a:endParaRPr lang="en-IN"/>
          </a:p>
        </p:txBody>
      </p:sp>
      <p:sp>
        <p:nvSpPr>
          <p:cNvPr id="8" name="Footer Placeholder 7">
            <a:extLst>
              <a:ext uri="{FF2B5EF4-FFF2-40B4-BE49-F238E27FC236}">
                <a16:creationId xmlns:a16="http://schemas.microsoft.com/office/drawing/2014/main" id="{36D12F48-4D58-CA35-4277-41075F392A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27253C-B5BF-F800-E0CB-793403CDD46E}"/>
              </a:ext>
            </a:extLst>
          </p:cNvPr>
          <p:cNvSpPr>
            <a:spLocks noGrp="1"/>
          </p:cNvSpPr>
          <p:nvPr>
            <p:ph type="sldNum" sz="quarter" idx="12"/>
          </p:nvPr>
        </p:nvSpPr>
        <p:spPr/>
        <p:txBody>
          <a:bodyPr/>
          <a:lstStyle/>
          <a:p>
            <a:fld id="{1D6CA5A4-99C6-4836-9AF5-A3DABA6A9733}" type="slidenum">
              <a:rPr lang="en-IN" smtClean="0"/>
              <a:t>‹#›</a:t>
            </a:fld>
            <a:endParaRPr lang="en-IN"/>
          </a:p>
        </p:txBody>
      </p:sp>
    </p:spTree>
    <p:extLst>
      <p:ext uri="{BB962C8B-B14F-4D97-AF65-F5344CB8AC3E}">
        <p14:creationId xmlns:p14="http://schemas.microsoft.com/office/powerpoint/2010/main" val="420568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316F-690D-AD4F-C48A-8FCE329365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88664F-04E1-282A-7C2B-F645D132B7C2}"/>
              </a:ext>
            </a:extLst>
          </p:cNvPr>
          <p:cNvSpPr>
            <a:spLocks noGrp="1"/>
          </p:cNvSpPr>
          <p:nvPr>
            <p:ph type="dt" sz="half" idx="10"/>
          </p:nvPr>
        </p:nvSpPr>
        <p:spPr/>
        <p:txBody>
          <a:bodyPr/>
          <a:lstStyle/>
          <a:p>
            <a:fld id="{0708C57C-2EFE-4D50-9D11-08B0A4E6D43F}" type="datetimeFigureOut">
              <a:rPr lang="en-IN" smtClean="0"/>
              <a:t>03-04-2024</a:t>
            </a:fld>
            <a:endParaRPr lang="en-IN"/>
          </a:p>
        </p:txBody>
      </p:sp>
      <p:sp>
        <p:nvSpPr>
          <p:cNvPr id="4" name="Footer Placeholder 3">
            <a:extLst>
              <a:ext uri="{FF2B5EF4-FFF2-40B4-BE49-F238E27FC236}">
                <a16:creationId xmlns:a16="http://schemas.microsoft.com/office/drawing/2014/main" id="{390136E6-1058-4BA0-D49B-C7C4349DC3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665DE7-D527-A805-3C83-D51595016438}"/>
              </a:ext>
            </a:extLst>
          </p:cNvPr>
          <p:cNvSpPr>
            <a:spLocks noGrp="1"/>
          </p:cNvSpPr>
          <p:nvPr>
            <p:ph type="sldNum" sz="quarter" idx="12"/>
          </p:nvPr>
        </p:nvSpPr>
        <p:spPr/>
        <p:txBody>
          <a:bodyPr/>
          <a:lstStyle/>
          <a:p>
            <a:fld id="{1D6CA5A4-99C6-4836-9AF5-A3DABA6A9733}" type="slidenum">
              <a:rPr lang="en-IN" smtClean="0"/>
              <a:t>‹#›</a:t>
            </a:fld>
            <a:endParaRPr lang="en-IN"/>
          </a:p>
        </p:txBody>
      </p:sp>
    </p:spTree>
    <p:extLst>
      <p:ext uri="{BB962C8B-B14F-4D97-AF65-F5344CB8AC3E}">
        <p14:creationId xmlns:p14="http://schemas.microsoft.com/office/powerpoint/2010/main" val="94826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942E0B-6FB6-2257-BDB2-36F402260C4C}"/>
              </a:ext>
            </a:extLst>
          </p:cNvPr>
          <p:cNvSpPr>
            <a:spLocks noGrp="1"/>
          </p:cNvSpPr>
          <p:nvPr>
            <p:ph type="dt" sz="half" idx="10"/>
          </p:nvPr>
        </p:nvSpPr>
        <p:spPr/>
        <p:txBody>
          <a:bodyPr/>
          <a:lstStyle/>
          <a:p>
            <a:fld id="{0708C57C-2EFE-4D50-9D11-08B0A4E6D43F}" type="datetimeFigureOut">
              <a:rPr lang="en-IN" smtClean="0"/>
              <a:t>03-04-2024</a:t>
            </a:fld>
            <a:endParaRPr lang="en-IN"/>
          </a:p>
        </p:txBody>
      </p:sp>
      <p:sp>
        <p:nvSpPr>
          <p:cNvPr id="3" name="Footer Placeholder 2">
            <a:extLst>
              <a:ext uri="{FF2B5EF4-FFF2-40B4-BE49-F238E27FC236}">
                <a16:creationId xmlns:a16="http://schemas.microsoft.com/office/drawing/2014/main" id="{A7499A07-510A-88AF-299A-B39DB586F0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843766-C387-9493-7037-3DED47991B18}"/>
              </a:ext>
            </a:extLst>
          </p:cNvPr>
          <p:cNvSpPr>
            <a:spLocks noGrp="1"/>
          </p:cNvSpPr>
          <p:nvPr>
            <p:ph type="sldNum" sz="quarter" idx="12"/>
          </p:nvPr>
        </p:nvSpPr>
        <p:spPr/>
        <p:txBody>
          <a:bodyPr/>
          <a:lstStyle/>
          <a:p>
            <a:fld id="{1D6CA5A4-99C6-4836-9AF5-A3DABA6A9733}" type="slidenum">
              <a:rPr lang="en-IN" smtClean="0"/>
              <a:t>‹#›</a:t>
            </a:fld>
            <a:endParaRPr lang="en-IN"/>
          </a:p>
        </p:txBody>
      </p:sp>
    </p:spTree>
    <p:extLst>
      <p:ext uri="{BB962C8B-B14F-4D97-AF65-F5344CB8AC3E}">
        <p14:creationId xmlns:p14="http://schemas.microsoft.com/office/powerpoint/2010/main" val="124633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E52-4926-BFB4-EEF3-2603FA437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3F23EF-3F4C-C40D-2A56-A75D3BEE7E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1037CF-E496-8EDB-D450-FF215E51E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A7FD3A-E87A-AABC-BF06-5BD2BBA51602}"/>
              </a:ext>
            </a:extLst>
          </p:cNvPr>
          <p:cNvSpPr>
            <a:spLocks noGrp="1"/>
          </p:cNvSpPr>
          <p:nvPr>
            <p:ph type="dt" sz="half" idx="10"/>
          </p:nvPr>
        </p:nvSpPr>
        <p:spPr/>
        <p:txBody>
          <a:bodyPr/>
          <a:lstStyle/>
          <a:p>
            <a:fld id="{0708C57C-2EFE-4D50-9D11-08B0A4E6D43F}" type="datetimeFigureOut">
              <a:rPr lang="en-IN" smtClean="0"/>
              <a:t>03-04-2024</a:t>
            </a:fld>
            <a:endParaRPr lang="en-IN"/>
          </a:p>
        </p:txBody>
      </p:sp>
      <p:sp>
        <p:nvSpPr>
          <p:cNvPr id="6" name="Footer Placeholder 5">
            <a:extLst>
              <a:ext uri="{FF2B5EF4-FFF2-40B4-BE49-F238E27FC236}">
                <a16:creationId xmlns:a16="http://schemas.microsoft.com/office/drawing/2014/main" id="{4825C9FD-4BBE-4167-B8C1-F7CBC8DAA1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762226-2C8B-F801-DE8B-1B562952B79E}"/>
              </a:ext>
            </a:extLst>
          </p:cNvPr>
          <p:cNvSpPr>
            <a:spLocks noGrp="1"/>
          </p:cNvSpPr>
          <p:nvPr>
            <p:ph type="sldNum" sz="quarter" idx="12"/>
          </p:nvPr>
        </p:nvSpPr>
        <p:spPr/>
        <p:txBody>
          <a:bodyPr/>
          <a:lstStyle/>
          <a:p>
            <a:fld id="{1D6CA5A4-99C6-4836-9AF5-A3DABA6A9733}" type="slidenum">
              <a:rPr lang="en-IN" smtClean="0"/>
              <a:t>‹#›</a:t>
            </a:fld>
            <a:endParaRPr lang="en-IN"/>
          </a:p>
        </p:txBody>
      </p:sp>
    </p:spTree>
    <p:extLst>
      <p:ext uri="{BB962C8B-B14F-4D97-AF65-F5344CB8AC3E}">
        <p14:creationId xmlns:p14="http://schemas.microsoft.com/office/powerpoint/2010/main" val="85829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B927C-2159-7B94-059C-C4DDC4452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BB0ECF-1557-6F1C-A5C2-FB04DB5C2F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BAFE65-AB85-FB27-6DA1-F3728CE36F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1F588-19CC-53DF-81AF-3B29B7821163}"/>
              </a:ext>
            </a:extLst>
          </p:cNvPr>
          <p:cNvSpPr>
            <a:spLocks noGrp="1"/>
          </p:cNvSpPr>
          <p:nvPr>
            <p:ph type="dt" sz="half" idx="10"/>
          </p:nvPr>
        </p:nvSpPr>
        <p:spPr/>
        <p:txBody>
          <a:bodyPr/>
          <a:lstStyle/>
          <a:p>
            <a:fld id="{0708C57C-2EFE-4D50-9D11-08B0A4E6D43F}" type="datetimeFigureOut">
              <a:rPr lang="en-IN" smtClean="0"/>
              <a:t>03-04-2024</a:t>
            </a:fld>
            <a:endParaRPr lang="en-IN"/>
          </a:p>
        </p:txBody>
      </p:sp>
      <p:sp>
        <p:nvSpPr>
          <p:cNvPr id="6" name="Footer Placeholder 5">
            <a:extLst>
              <a:ext uri="{FF2B5EF4-FFF2-40B4-BE49-F238E27FC236}">
                <a16:creationId xmlns:a16="http://schemas.microsoft.com/office/drawing/2014/main" id="{EFCA15FF-0BA8-007A-28C3-922F2E0CDC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E431B2-6BEA-F737-6B71-1BB3AEFD20D9}"/>
              </a:ext>
            </a:extLst>
          </p:cNvPr>
          <p:cNvSpPr>
            <a:spLocks noGrp="1"/>
          </p:cNvSpPr>
          <p:nvPr>
            <p:ph type="sldNum" sz="quarter" idx="12"/>
          </p:nvPr>
        </p:nvSpPr>
        <p:spPr/>
        <p:txBody>
          <a:bodyPr/>
          <a:lstStyle/>
          <a:p>
            <a:fld id="{1D6CA5A4-99C6-4836-9AF5-A3DABA6A9733}" type="slidenum">
              <a:rPr lang="en-IN" smtClean="0"/>
              <a:t>‹#›</a:t>
            </a:fld>
            <a:endParaRPr lang="en-IN"/>
          </a:p>
        </p:txBody>
      </p:sp>
    </p:spTree>
    <p:extLst>
      <p:ext uri="{BB962C8B-B14F-4D97-AF65-F5344CB8AC3E}">
        <p14:creationId xmlns:p14="http://schemas.microsoft.com/office/powerpoint/2010/main" val="2886721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3B074-D99C-6C54-8FBF-ADE7CA99B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1749DA-A14D-E1D5-555B-2E35C38DD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DED049-A18F-FB96-CA9A-BD009BBD84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8C57C-2EFE-4D50-9D11-08B0A4E6D43F}" type="datetimeFigureOut">
              <a:rPr lang="en-IN" smtClean="0"/>
              <a:t>03-04-2024</a:t>
            </a:fld>
            <a:endParaRPr lang="en-IN"/>
          </a:p>
        </p:txBody>
      </p:sp>
      <p:sp>
        <p:nvSpPr>
          <p:cNvPr id="5" name="Footer Placeholder 4">
            <a:extLst>
              <a:ext uri="{FF2B5EF4-FFF2-40B4-BE49-F238E27FC236}">
                <a16:creationId xmlns:a16="http://schemas.microsoft.com/office/drawing/2014/main" id="{85477D86-D113-052B-499F-7DBF66A4B4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3C01BB-0277-DBEA-B7C4-4AB83531B9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6CA5A4-99C6-4836-9AF5-A3DABA6A9733}" type="slidenum">
              <a:rPr lang="en-IN" smtClean="0"/>
              <a:t>‹#›</a:t>
            </a:fld>
            <a:endParaRPr lang="en-IN"/>
          </a:p>
        </p:txBody>
      </p:sp>
    </p:spTree>
    <p:extLst>
      <p:ext uri="{BB962C8B-B14F-4D97-AF65-F5344CB8AC3E}">
        <p14:creationId xmlns:p14="http://schemas.microsoft.com/office/powerpoint/2010/main" val="3575418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iamsouravbanerjee/fifa-football-world-cup-datas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D6B1B1-09E2-3648-2D58-4DFDAC6B861E}"/>
              </a:ext>
            </a:extLst>
          </p:cNvPr>
          <p:cNvSpPr>
            <a:spLocks noGrp="1"/>
          </p:cNvSpPr>
          <p:nvPr>
            <p:ph type="title"/>
          </p:nvPr>
        </p:nvSpPr>
        <p:spPr>
          <a:xfrm>
            <a:off x="1214438" y="1265238"/>
            <a:ext cx="10515600" cy="1325563"/>
          </a:xfrm>
        </p:spPr>
        <p:txBody>
          <a:bodyPr/>
          <a:lstStyle/>
          <a:p>
            <a:r>
              <a:rPr lang="en-IN" b="1" dirty="0"/>
              <a:t>SOCCER WORLD CUP DATA ANALYSIS</a:t>
            </a:r>
            <a:br>
              <a:rPr lang="en-IN" b="1" dirty="0"/>
            </a:br>
            <a:r>
              <a:rPr lang="en-IN" b="1" dirty="0"/>
              <a:t>(1930-2022)</a:t>
            </a:r>
          </a:p>
        </p:txBody>
      </p:sp>
      <p:sp>
        <p:nvSpPr>
          <p:cNvPr id="5" name="TextBox 4">
            <a:extLst>
              <a:ext uri="{FF2B5EF4-FFF2-40B4-BE49-F238E27FC236}">
                <a16:creationId xmlns:a16="http://schemas.microsoft.com/office/drawing/2014/main" id="{FEBD12C1-494B-10EA-37A9-18433DFE1E5C}"/>
              </a:ext>
            </a:extLst>
          </p:cNvPr>
          <p:cNvSpPr txBox="1"/>
          <p:nvPr/>
        </p:nvSpPr>
        <p:spPr>
          <a:xfrm>
            <a:off x="1214438" y="2957513"/>
            <a:ext cx="7786687" cy="707886"/>
          </a:xfrm>
          <a:prstGeom prst="rect">
            <a:avLst/>
          </a:prstGeom>
          <a:noFill/>
        </p:spPr>
        <p:txBody>
          <a:bodyPr wrap="square" rtlCol="0">
            <a:spAutoFit/>
          </a:bodyPr>
          <a:lstStyle/>
          <a:p>
            <a:r>
              <a:rPr lang="en-IN" sz="2000" dirty="0"/>
              <a:t>Presented By: Abbas Hussain Syed and Anmol Singh</a:t>
            </a:r>
          </a:p>
          <a:p>
            <a:r>
              <a:rPr lang="en-IN" sz="2000" dirty="0"/>
              <a:t>(Group-2)</a:t>
            </a:r>
          </a:p>
        </p:txBody>
      </p:sp>
    </p:spTree>
    <p:extLst>
      <p:ext uri="{BB962C8B-B14F-4D97-AF65-F5344CB8AC3E}">
        <p14:creationId xmlns:p14="http://schemas.microsoft.com/office/powerpoint/2010/main" val="396913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14F09-A223-143B-7024-D0114CA27674}"/>
              </a:ext>
            </a:extLst>
          </p:cNvPr>
          <p:cNvSpPr txBox="1"/>
          <p:nvPr/>
        </p:nvSpPr>
        <p:spPr>
          <a:xfrm>
            <a:off x="652462" y="471488"/>
            <a:ext cx="10887075" cy="461665"/>
          </a:xfrm>
          <a:prstGeom prst="rect">
            <a:avLst/>
          </a:prstGeom>
          <a:noFill/>
        </p:spPr>
        <p:txBody>
          <a:bodyPr wrap="square" rtlCol="0">
            <a:spAutoFit/>
          </a:bodyPr>
          <a:lstStyle/>
          <a:p>
            <a:r>
              <a:rPr lang="en-IN" sz="2400" b="1" dirty="0"/>
              <a:t>Line Chart: </a:t>
            </a:r>
          </a:p>
        </p:txBody>
      </p:sp>
      <p:pic>
        <p:nvPicPr>
          <p:cNvPr id="5" name="Picture 4">
            <a:extLst>
              <a:ext uri="{FF2B5EF4-FFF2-40B4-BE49-F238E27FC236}">
                <a16:creationId xmlns:a16="http://schemas.microsoft.com/office/drawing/2014/main" id="{F19A6415-6D95-1DCE-517F-67C89F34A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38" y="1090315"/>
            <a:ext cx="10458450" cy="54484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891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C0C6B9-8DAA-2985-CA60-BCB2D525A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81" y="810991"/>
            <a:ext cx="9672638" cy="5775547"/>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68AF605B-A1D4-520C-7D2F-5BE181AC827C}"/>
              </a:ext>
            </a:extLst>
          </p:cNvPr>
          <p:cNvSpPr txBox="1"/>
          <p:nvPr/>
        </p:nvSpPr>
        <p:spPr>
          <a:xfrm>
            <a:off x="1238255" y="257170"/>
            <a:ext cx="10591796" cy="461665"/>
          </a:xfrm>
          <a:prstGeom prst="rect">
            <a:avLst/>
          </a:prstGeom>
          <a:noFill/>
        </p:spPr>
        <p:txBody>
          <a:bodyPr wrap="square" rtlCol="0">
            <a:spAutoFit/>
          </a:bodyPr>
          <a:lstStyle/>
          <a:p>
            <a:r>
              <a:rPr lang="en-IN" sz="2400" b="1" dirty="0"/>
              <a:t>Dashboard Story-1: </a:t>
            </a:r>
          </a:p>
        </p:txBody>
      </p:sp>
    </p:spTree>
    <p:extLst>
      <p:ext uri="{BB962C8B-B14F-4D97-AF65-F5344CB8AC3E}">
        <p14:creationId xmlns:p14="http://schemas.microsoft.com/office/powerpoint/2010/main" val="205321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14F09-A223-143B-7024-D0114CA27674}"/>
              </a:ext>
            </a:extLst>
          </p:cNvPr>
          <p:cNvSpPr txBox="1"/>
          <p:nvPr/>
        </p:nvSpPr>
        <p:spPr>
          <a:xfrm>
            <a:off x="657225" y="700088"/>
            <a:ext cx="10887075" cy="461665"/>
          </a:xfrm>
          <a:prstGeom prst="rect">
            <a:avLst/>
          </a:prstGeom>
          <a:noFill/>
        </p:spPr>
        <p:txBody>
          <a:bodyPr wrap="square" rtlCol="0">
            <a:spAutoFit/>
          </a:bodyPr>
          <a:lstStyle/>
          <a:p>
            <a:r>
              <a:rPr lang="en-IN" sz="2400" b="1" dirty="0"/>
              <a:t>Tree Map Chart Explanation: </a:t>
            </a:r>
          </a:p>
        </p:txBody>
      </p:sp>
      <p:sp>
        <p:nvSpPr>
          <p:cNvPr id="4" name="TextBox 3">
            <a:extLst>
              <a:ext uri="{FF2B5EF4-FFF2-40B4-BE49-F238E27FC236}">
                <a16:creationId xmlns:a16="http://schemas.microsoft.com/office/drawing/2014/main" id="{F96E1AFA-0064-F964-79D6-8E51A8F33D19}"/>
              </a:ext>
            </a:extLst>
          </p:cNvPr>
          <p:cNvSpPr txBox="1"/>
          <p:nvPr/>
        </p:nvSpPr>
        <p:spPr>
          <a:xfrm>
            <a:off x="657225" y="1428750"/>
            <a:ext cx="11129963" cy="3693319"/>
          </a:xfrm>
          <a:prstGeom prst="rect">
            <a:avLst/>
          </a:prstGeom>
          <a:noFill/>
        </p:spPr>
        <p:txBody>
          <a:bodyPr wrap="square" rtlCol="0">
            <a:spAutoFit/>
          </a:bodyPr>
          <a:lstStyle/>
          <a:p>
            <a:pPr rtl="0"/>
            <a:r>
              <a:rPr lang="en-US" dirty="0"/>
              <a:t>Description of "GOALS SCORED BY TEAMS IN SOCCER WORLD CUP"</a:t>
            </a:r>
          </a:p>
          <a:p>
            <a:pPr rtl="0"/>
            <a:endParaRPr lang="en-US" dirty="0"/>
          </a:p>
          <a:p>
            <a:pPr rtl="0"/>
            <a:r>
              <a:rPr lang="en-US" dirty="0"/>
              <a:t>Host, Year, sum of Goals Scored and sum of Matches Played.  Color shows details about Host.  Size shows sum of Goals Scored.  The marks are labeled by Host, Year, sum of Goals Scored and sum of Matches Played.</a:t>
            </a:r>
          </a:p>
          <a:p>
            <a:pPr rtl="0"/>
            <a:endParaRPr lang="en-US" dirty="0"/>
          </a:p>
          <a:p>
            <a:pPr rtl="0"/>
            <a:r>
              <a:rPr lang="en-US" dirty="0"/>
              <a:t>Dimensions:</a:t>
            </a:r>
          </a:p>
          <a:p>
            <a:pPr rtl="0"/>
            <a:r>
              <a:rPr lang="en-US" dirty="0"/>
              <a:t>Host has 18 members on this sheet</a:t>
            </a:r>
          </a:p>
          <a:p>
            <a:pPr rtl="0"/>
            <a:r>
              <a:rPr lang="en-US" dirty="0"/>
              <a:t>Members: Argentina; Brazil; France; Spain; West Germany</a:t>
            </a:r>
          </a:p>
          <a:p>
            <a:pPr rtl="0"/>
            <a:r>
              <a:rPr lang="en-US" dirty="0"/>
              <a:t>Year ranges from 1930 to 2022 on this sheet.</a:t>
            </a:r>
          </a:p>
          <a:p>
            <a:pPr rtl="0"/>
            <a:endParaRPr lang="en-US" dirty="0"/>
          </a:p>
          <a:p>
            <a:pPr rtl="0"/>
            <a:r>
              <a:rPr lang="en-US" dirty="0"/>
              <a:t>Measures:</a:t>
            </a:r>
          </a:p>
          <a:p>
            <a:pPr rtl="0"/>
            <a:r>
              <a:rPr lang="en-US" dirty="0"/>
              <a:t>Sum of Goals Scored ranges from 70 to 172 on this sheet.</a:t>
            </a:r>
          </a:p>
          <a:p>
            <a:pPr rtl="0"/>
            <a:r>
              <a:rPr lang="en-US" dirty="0"/>
              <a:t>Sum of Matches Played ranges from 16 to 64 on this sheet.</a:t>
            </a:r>
          </a:p>
        </p:txBody>
      </p:sp>
    </p:spTree>
    <p:extLst>
      <p:ext uri="{BB962C8B-B14F-4D97-AF65-F5344CB8AC3E}">
        <p14:creationId xmlns:p14="http://schemas.microsoft.com/office/powerpoint/2010/main" val="386349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14F09-A223-143B-7024-D0114CA27674}"/>
              </a:ext>
            </a:extLst>
          </p:cNvPr>
          <p:cNvSpPr txBox="1"/>
          <p:nvPr/>
        </p:nvSpPr>
        <p:spPr>
          <a:xfrm>
            <a:off x="657225" y="700088"/>
            <a:ext cx="10887075" cy="461665"/>
          </a:xfrm>
          <a:prstGeom prst="rect">
            <a:avLst/>
          </a:prstGeom>
          <a:noFill/>
        </p:spPr>
        <p:txBody>
          <a:bodyPr wrap="square" rtlCol="0">
            <a:spAutoFit/>
          </a:bodyPr>
          <a:lstStyle/>
          <a:p>
            <a:r>
              <a:rPr lang="en-IN" sz="2400" b="1" dirty="0"/>
              <a:t>Tree Map Chart Explanation: </a:t>
            </a:r>
          </a:p>
        </p:txBody>
      </p:sp>
      <p:pic>
        <p:nvPicPr>
          <p:cNvPr id="5" name="Picture 4">
            <a:extLst>
              <a:ext uri="{FF2B5EF4-FFF2-40B4-BE49-F238E27FC236}">
                <a16:creationId xmlns:a16="http://schemas.microsoft.com/office/drawing/2014/main" id="{238436D3-D57E-F1C0-8E80-E9D669E10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57" y="1400179"/>
            <a:ext cx="7353306" cy="4629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2267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14F09-A223-143B-7024-D0114CA27674}"/>
              </a:ext>
            </a:extLst>
          </p:cNvPr>
          <p:cNvSpPr txBox="1"/>
          <p:nvPr/>
        </p:nvSpPr>
        <p:spPr>
          <a:xfrm>
            <a:off x="657225" y="700088"/>
            <a:ext cx="10887075" cy="461665"/>
          </a:xfrm>
          <a:prstGeom prst="rect">
            <a:avLst/>
          </a:prstGeom>
          <a:noFill/>
        </p:spPr>
        <p:txBody>
          <a:bodyPr wrap="square" rtlCol="0">
            <a:spAutoFit/>
          </a:bodyPr>
          <a:lstStyle/>
          <a:p>
            <a:r>
              <a:rPr lang="en-IN" sz="2400" b="1" dirty="0"/>
              <a:t>Side-By-Side Bar Chart Explanation: </a:t>
            </a:r>
          </a:p>
        </p:txBody>
      </p:sp>
      <p:sp>
        <p:nvSpPr>
          <p:cNvPr id="4" name="TextBox 3">
            <a:extLst>
              <a:ext uri="{FF2B5EF4-FFF2-40B4-BE49-F238E27FC236}">
                <a16:creationId xmlns:a16="http://schemas.microsoft.com/office/drawing/2014/main" id="{F96E1AFA-0064-F964-79D6-8E51A8F33D19}"/>
              </a:ext>
            </a:extLst>
          </p:cNvPr>
          <p:cNvSpPr txBox="1"/>
          <p:nvPr/>
        </p:nvSpPr>
        <p:spPr>
          <a:xfrm>
            <a:off x="657225" y="1428750"/>
            <a:ext cx="11129963" cy="3693319"/>
          </a:xfrm>
          <a:prstGeom prst="rect">
            <a:avLst/>
          </a:prstGeom>
          <a:noFill/>
        </p:spPr>
        <p:txBody>
          <a:bodyPr wrap="square" rtlCol="0">
            <a:spAutoFit/>
          </a:bodyPr>
          <a:lstStyle/>
          <a:p>
            <a:pPr rtl="0"/>
            <a:r>
              <a:rPr lang="en-US" dirty="0"/>
              <a:t>Description of "AVG GOALS SCORED PER GAME"</a:t>
            </a:r>
          </a:p>
          <a:p>
            <a:pPr rtl="0"/>
            <a:endParaRPr lang="en-US" dirty="0"/>
          </a:p>
          <a:p>
            <a:pPr rtl="0"/>
            <a:r>
              <a:rPr lang="en-US" dirty="0"/>
              <a:t>Avg Goals Per Game and Goals Scored for each Champion.  Color shows details about Avg Goals Per Game and Goals Scored.</a:t>
            </a:r>
          </a:p>
          <a:p>
            <a:pPr rtl="0"/>
            <a:endParaRPr lang="en-US" dirty="0"/>
          </a:p>
          <a:p>
            <a:pPr rtl="0"/>
            <a:r>
              <a:rPr lang="en-US" dirty="0"/>
              <a:t>Dimensions:</a:t>
            </a:r>
          </a:p>
          <a:p>
            <a:pPr rtl="0"/>
            <a:r>
              <a:rPr lang="en-US" dirty="0"/>
              <a:t>Measure Names has 2 members on this sheet</a:t>
            </a:r>
          </a:p>
          <a:p>
            <a:pPr rtl="0"/>
            <a:r>
              <a:rPr lang="en-US" dirty="0"/>
              <a:t>Members: Avg Goals Per Game; Goals Scored</a:t>
            </a:r>
          </a:p>
          <a:p>
            <a:pPr rtl="0"/>
            <a:r>
              <a:rPr lang="en-US" dirty="0"/>
              <a:t>Champion has 9 members on this sheet</a:t>
            </a:r>
          </a:p>
          <a:p>
            <a:pPr rtl="0"/>
            <a:r>
              <a:rPr lang="en-US" dirty="0"/>
              <a:t>Members: Argentina; Brazil; England; France; Germany</a:t>
            </a:r>
          </a:p>
          <a:p>
            <a:pPr rtl="0"/>
            <a:endParaRPr lang="en-US" dirty="0"/>
          </a:p>
          <a:p>
            <a:pPr rtl="0"/>
            <a:r>
              <a:rPr lang="en-US" dirty="0"/>
              <a:t>Measures:</a:t>
            </a:r>
          </a:p>
          <a:p>
            <a:pPr rtl="0"/>
            <a:r>
              <a:rPr lang="en-US" dirty="0"/>
              <a:t>Measure Values ranges from 2.3 to 612.0 on this sheet.</a:t>
            </a:r>
          </a:p>
        </p:txBody>
      </p:sp>
    </p:spTree>
    <p:extLst>
      <p:ext uri="{BB962C8B-B14F-4D97-AF65-F5344CB8AC3E}">
        <p14:creationId xmlns:p14="http://schemas.microsoft.com/office/powerpoint/2010/main" val="3517238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14F09-A223-143B-7024-D0114CA27674}"/>
              </a:ext>
            </a:extLst>
          </p:cNvPr>
          <p:cNvSpPr txBox="1"/>
          <p:nvPr/>
        </p:nvSpPr>
        <p:spPr>
          <a:xfrm>
            <a:off x="657225" y="700088"/>
            <a:ext cx="10887075" cy="461665"/>
          </a:xfrm>
          <a:prstGeom prst="rect">
            <a:avLst/>
          </a:prstGeom>
          <a:noFill/>
        </p:spPr>
        <p:txBody>
          <a:bodyPr wrap="square" rtlCol="0">
            <a:spAutoFit/>
          </a:bodyPr>
          <a:lstStyle/>
          <a:p>
            <a:r>
              <a:rPr lang="en-IN" sz="2400" b="1" dirty="0"/>
              <a:t>Side-By-Side Bar Chart: </a:t>
            </a:r>
          </a:p>
        </p:txBody>
      </p:sp>
      <p:pic>
        <p:nvPicPr>
          <p:cNvPr id="5" name="Picture 4">
            <a:extLst>
              <a:ext uri="{FF2B5EF4-FFF2-40B4-BE49-F238E27FC236}">
                <a16:creationId xmlns:a16="http://schemas.microsoft.com/office/drawing/2014/main" id="{5E1F33F5-D9C5-D114-299E-327BF0C77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68" y="1304929"/>
            <a:ext cx="7572375" cy="473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704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14F09-A223-143B-7024-D0114CA27674}"/>
              </a:ext>
            </a:extLst>
          </p:cNvPr>
          <p:cNvSpPr txBox="1"/>
          <p:nvPr/>
        </p:nvSpPr>
        <p:spPr>
          <a:xfrm>
            <a:off x="657225" y="700088"/>
            <a:ext cx="10887075" cy="461665"/>
          </a:xfrm>
          <a:prstGeom prst="rect">
            <a:avLst/>
          </a:prstGeom>
          <a:noFill/>
        </p:spPr>
        <p:txBody>
          <a:bodyPr wrap="square" rtlCol="0">
            <a:spAutoFit/>
          </a:bodyPr>
          <a:lstStyle/>
          <a:p>
            <a:r>
              <a:rPr lang="en-IN" sz="2400" b="1" dirty="0"/>
              <a:t>Line Chart Explanation: </a:t>
            </a:r>
          </a:p>
        </p:txBody>
      </p:sp>
      <p:sp>
        <p:nvSpPr>
          <p:cNvPr id="4" name="TextBox 3">
            <a:extLst>
              <a:ext uri="{FF2B5EF4-FFF2-40B4-BE49-F238E27FC236}">
                <a16:creationId xmlns:a16="http://schemas.microsoft.com/office/drawing/2014/main" id="{F96E1AFA-0064-F964-79D6-8E51A8F33D19}"/>
              </a:ext>
            </a:extLst>
          </p:cNvPr>
          <p:cNvSpPr txBox="1"/>
          <p:nvPr/>
        </p:nvSpPr>
        <p:spPr>
          <a:xfrm>
            <a:off x="657225" y="1428750"/>
            <a:ext cx="11129963" cy="2585323"/>
          </a:xfrm>
          <a:prstGeom prst="rect">
            <a:avLst/>
          </a:prstGeom>
          <a:noFill/>
        </p:spPr>
        <p:txBody>
          <a:bodyPr wrap="square" rtlCol="0">
            <a:spAutoFit/>
          </a:bodyPr>
          <a:lstStyle/>
          <a:p>
            <a:pPr rtl="0"/>
            <a:r>
              <a:rPr lang="en-US" dirty="0"/>
              <a:t>Description of "AVG GOALS PER TEAM "</a:t>
            </a:r>
          </a:p>
          <a:p>
            <a:pPr rtl="0"/>
            <a:endParaRPr lang="en-US" dirty="0"/>
          </a:p>
          <a:p>
            <a:pPr rtl="0"/>
            <a:r>
              <a:rPr lang="en-US" dirty="0"/>
              <a:t>The trend of sum of Avg Goals Per Team for Year.  The marks are labeled by sum of Avg Goals Per Team.</a:t>
            </a:r>
          </a:p>
          <a:p>
            <a:pPr rtl="0"/>
            <a:endParaRPr lang="en-US" dirty="0"/>
          </a:p>
          <a:p>
            <a:pPr rtl="0"/>
            <a:r>
              <a:rPr lang="en-US" dirty="0"/>
              <a:t>Dimensions:</a:t>
            </a:r>
          </a:p>
          <a:p>
            <a:pPr rtl="0"/>
            <a:r>
              <a:rPr lang="en-US" dirty="0"/>
              <a:t>Year ranges from 1930 to 2022 on this sheet.</a:t>
            </a:r>
          </a:p>
          <a:p>
            <a:pPr rtl="0"/>
            <a:endParaRPr lang="en-US" dirty="0"/>
          </a:p>
          <a:p>
            <a:pPr rtl="0"/>
            <a:r>
              <a:rPr lang="en-US" dirty="0"/>
              <a:t>Measures:</a:t>
            </a:r>
          </a:p>
          <a:p>
            <a:pPr rtl="0"/>
            <a:r>
              <a:rPr lang="en-US" dirty="0"/>
              <a:t>Sum of Avg Goals Per Team ranges from 4.380 to 8.750 on this sheet.</a:t>
            </a:r>
          </a:p>
        </p:txBody>
      </p:sp>
    </p:spTree>
    <p:extLst>
      <p:ext uri="{BB962C8B-B14F-4D97-AF65-F5344CB8AC3E}">
        <p14:creationId xmlns:p14="http://schemas.microsoft.com/office/powerpoint/2010/main" val="425816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14F09-A223-143B-7024-D0114CA27674}"/>
              </a:ext>
            </a:extLst>
          </p:cNvPr>
          <p:cNvSpPr txBox="1"/>
          <p:nvPr/>
        </p:nvSpPr>
        <p:spPr>
          <a:xfrm>
            <a:off x="657225" y="700088"/>
            <a:ext cx="10887075" cy="461665"/>
          </a:xfrm>
          <a:prstGeom prst="rect">
            <a:avLst/>
          </a:prstGeom>
          <a:noFill/>
        </p:spPr>
        <p:txBody>
          <a:bodyPr wrap="square" rtlCol="0">
            <a:spAutoFit/>
          </a:bodyPr>
          <a:lstStyle/>
          <a:p>
            <a:r>
              <a:rPr lang="en-IN" sz="2400" b="1" dirty="0"/>
              <a:t>Line Chart: </a:t>
            </a:r>
          </a:p>
        </p:txBody>
      </p:sp>
      <p:pic>
        <p:nvPicPr>
          <p:cNvPr id="5" name="Picture 4">
            <a:extLst>
              <a:ext uri="{FF2B5EF4-FFF2-40B4-BE49-F238E27FC236}">
                <a16:creationId xmlns:a16="http://schemas.microsoft.com/office/drawing/2014/main" id="{8194252A-80BF-37E7-6472-71AA25B55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45" y="1404940"/>
            <a:ext cx="9220200" cy="450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0515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0F092B-B503-901D-22B7-0CBE16F1A3C7}"/>
              </a:ext>
            </a:extLst>
          </p:cNvPr>
          <p:cNvSpPr txBox="1"/>
          <p:nvPr/>
        </p:nvSpPr>
        <p:spPr>
          <a:xfrm>
            <a:off x="581025" y="485770"/>
            <a:ext cx="10591796" cy="461665"/>
          </a:xfrm>
          <a:prstGeom prst="rect">
            <a:avLst/>
          </a:prstGeom>
          <a:noFill/>
        </p:spPr>
        <p:txBody>
          <a:bodyPr wrap="square" rtlCol="0">
            <a:spAutoFit/>
          </a:bodyPr>
          <a:lstStyle/>
          <a:p>
            <a:r>
              <a:rPr lang="en-IN" sz="2400" b="1" dirty="0"/>
              <a:t>Dashboard Story-2: </a:t>
            </a:r>
          </a:p>
        </p:txBody>
      </p:sp>
      <p:pic>
        <p:nvPicPr>
          <p:cNvPr id="11" name="Picture 10">
            <a:extLst>
              <a:ext uri="{FF2B5EF4-FFF2-40B4-BE49-F238E27FC236}">
                <a16:creationId xmlns:a16="http://schemas.microsoft.com/office/drawing/2014/main" id="{E34E58A4-9F35-AC19-F35B-7870862CF346}"/>
              </a:ext>
            </a:extLst>
          </p:cNvPr>
          <p:cNvPicPr>
            <a:picLocks noChangeAspect="1"/>
          </p:cNvPicPr>
          <p:nvPr/>
        </p:nvPicPr>
        <p:blipFill>
          <a:blip r:embed="rId3"/>
          <a:stretch>
            <a:fillRect/>
          </a:stretch>
        </p:blipFill>
        <p:spPr>
          <a:xfrm>
            <a:off x="581024" y="971450"/>
            <a:ext cx="11349039" cy="4915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3175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AD3A31-E2E2-CF90-CF9F-343F8C06DDE5}"/>
              </a:ext>
            </a:extLst>
          </p:cNvPr>
          <p:cNvSpPr txBox="1"/>
          <p:nvPr/>
        </p:nvSpPr>
        <p:spPr>
          <a:xfrm>
            <a:off x="845344" y="698957"/>
            <a:ext cx="10501312" cy="584775"/>
          </a:xfrm>
          <a:prstGeom prst="rect">
            <a:avLst/>
          </a:prstGeom>
          <a:noFill/>
        </p:spPr>
        <p:txBody>
          <a:bodyPr wrap="square" rtlCol="0">
            <a:spAutoFit/>
          </a:bodyPr>
          <a:lstStyle/>
          <a:p>
            <a:r>
              <a:rPr lang="en-IN" sz="3200" dirty="0"/>
              <a:t>Conclusion:</a:t>
            </a:r>
          </a:p>
        </p:txBody>
      </p:sp>
      <p:sp>
        <p:nvSpPr>
          <p:cNvPr id="5" name="TextBox 4">
            <a:extLst>
              <a:ext uri="{FF2B5EF4-FFF2-40B4-BE49-F238E27FC236}">
                <a16:creationId xmlns:a16="http://schemas.microsoft.com/office/drawing/2014/main" id="{B84020A8-4460-FC38-3C2E-9A456ED23731}"/>
              </a:ext>
            </a:extLst>
          </p:cNvPr>
          <p:cNvSpPr txBox="1"/>
          <p:nvPr/>
        </p:nvSpPr>
        <p:spPr>
          <a:xfrm>
            <a:off x="845344" y="1357729"/>
            <a:ext cx="10641806" cy="4801314"/>
          </a:xfrm>
          <a:prstGeom prst="rect">
            <a:avLst/>
          </a:prstGeom>
          <a:noFill/>
        </p:spPr>
        <p:txBody>
          <a:bodyPr wrap="square" rtlCol="0">
            <a:spAutoFit/>
          </a:bodyPr>
          <a:lstStyle/>
          <a:p>
            <a:pPr rtl="0"/>
            <a:r>
              <a:rPr lang="en-US" b="1" dirty="0">
                <a:effectLst/>
              </a:rPr>
              <a:t>Top Performing Teams</a:t>
            </a:r>
          </a:p>
          <a:p>
            <a:pPr rtl="0">
              <a:buFont typeface="+mj-lt"/>
              <a:buAutoNum type="arabicPeriod"/>
            </a:pPr>
            <a:r>
              <a:rPr lang="en-US" b="1" dirty="0">
                <a:effectLst/>
              </a:rPr>
              <a:t>Brazil</a:t>
            </a:r>
            <a:r>
              <a:rPr lang="en-US" dirty="0">
                <a:effectLst/>
              </a:rPr>
              <a:t> - Brazil stands out as the most successful team in World Cup history up to 2022, having won the championship five times (1958, 1962, 1970, 1994, and 2002) and finishing as runners-up twice (1950 and 1998). Their consistent performances across decades highlight their dominance in world football.</a:t>
            </a:r>
          </a:p>
          <a:p>
            <a:pPr rtl="0">
              <a:buFont typeface="+mj-lt"/>
              <a:buAutoNum type="arabicPeriod"/>
            </a:pPr>
            <a:r>
              <a:rPr lang="en-US" b="1" dirty="0">
                <a:effectLst/>
              </a:rPr>
              <a:t>Germany (including West Germany)</a:t>
            </a:r>
            <a:r>
              <a:rPr lang="en-US" dirty="0">
                <a:effectLst/>
              </a:rPr>
              <a:t> - Germany has been a powerhouse in World Cup history, winning four titles (1954, 1974, 1990 as West Germany, and 2014 as Germany) and finishing as runners-up four times (1966 as West Germany, 1982 as West Germany, 1986 as West Germany, and 2002 as Germany). They also secured third place four times (1934, 1970 as West Germany, 2006, and 2010), underlining their consistent presence in the top ranks.</a:t>
            </a:r>
          </a:p>
          <a:p>
            <a:pPr rtl="0">
              <a:buFont typeface="+mj-lt"/>
              <a:buAutoNum type="arabicPeriod"/>
            </a:pPr>
            <a:r>
              <a:rPr lang="en-US" b="1" dirty="0">
                <a:effectLst/>
              </a:rPr>
              <a:t>Italy</a:t>
            </a:r>
            <a:r>
              <a:rPr lang="en-US" dirty="0">
                <a:effectLst/>
              </a:rPr>
              <a:t> - Italy has claimed the World Cup four times (1934, 1938, 1982, and 2006) and has been runners-up twice (1970 and 1994). Their victories span across different eras, showing their ability to compete at the highest level through generations.</a:t>
            </a:r>
          </a:p>
          <a:p>
            <a:pPr rtl="0">
              <a:buFont typeface="+mj-lt"/>
              <a:buAutoNum type="arabicPeriod"/>
            </a:pPr>
            <a:r>
              <a:rPr lang="en-US" b="1" dirty="0">
                <a:effectLst/>
              </a:rPr>
              <a:t>Argentina</a:t>
            </a:r>
            <a:r>
              <a:rPr lang="en-US" dirty="0">
                <a:effectLst/>
              </a:rPr>
              <a:t> - Argentina has won the World Cup three times (1978, 1986, and 2022) and has been runners-up three times (1930, 1990, and 2014), demonstrating their strong performances in both early and modern eras of the competition.</a:t>
            </a:r>
          </a:p>
          <a:p>
            <a:pPr rtl="0">
              <a:buFont typeface="+mj-lt"/>
              <a:buAutoNum type="arabicPeriod"/>
            </a:pPr>
            <a:r>
              <a:rPr lang="en-US" b="1" dirty="0">
                <a:effectLst/>
              </a:rPr>
              <a:t>France</a:t>
            </a:r>
            <a:r>
              <a:rPr lang="en-US" dirty="0">
                <a:effectLst/>
              </a:rPr>
              <a:t> - France has lifted the World Cup twice (1998 and 2018) and finished as runners-up twice (2006 and 2022). Their successes are more recent, marking them as a dominant force in contemporary football.</a:t>
            </a:r>
          </a:p>
        </p:txBody>
      </p:sp>
    </p:spTree>
    <p:extLst>
      <p:ext uri="{BB962C8B-B14F-4D97-AF65-F5344CB8AC3E}">
        <p14:creationId xmlns:p14="http://schemas.microsoft.com/office/powerpoint/2010/main" val="897073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AD3A31-E2E2-CF90-CF9F-343F8C06DDE5}"/>
              </a:ext>
            </a:extLst>
          </p:cNvPr>
          <p:cNvSpPr txBox="1"/>
          <p:nvPr/>
        </p:nvSpPr>
        <p:spPr>
          <a:xfrm>
            <a:off x="845344" y="998995"/>
            <a:ext cx="10501312" cy="584775"/>
          </a:xfrm>
          <a:prstGeom prst="rect">
            <a:avLst/>
          </a:prstGeom>
          <a:noFill/>
        </p:spPr>
        <p:txBody>
          <a:bodyPr wrap="square" rtlCol="0">
            <a:spAutoFit/>
          </a:bodyPr>
          <a:lstStyle/>
          <a:p>
            <a:r>
              <a:rPr lang="en-IN" sz="3200" dirty="0"/>
              <a:t>Introduction:</a:t>
            </a:r>
          </a:p>
        </p:txBody>
      </p:sp>
      <p:sp>
        <p:nvSpPr>
          <p:cNvPr id="5" name="TextBox 4">
            <a:extLst>
              <a:ext uri="{FF2B5EF4-FFF2-40B4-BE49-F238E27FC236}">
                <a16:creationId xmlns:a16="http://schemas.microsoft.com/office/drawing/2014/main" id="{B84020A8-4460-FC38-3C2E-9A456ED23731}"/>
              </a:ext>
            </a:extLst>
          </p:cNvPr>
          <p:cNvSpPr txBox="1"/>
          <p:nvPr/>
        </p:nvSpPr>
        <p:spPr>
          <a:xfrm>
            <a:off x="845344" y="1914525"/>
            <a:ext cx="10641806" cy="3970318"/>
          </a:xfrm>
          <a:prstGeom prst="rect">
            <a:avLst/>
          </a:prstGeom>
          <a:noFill/>
        </p:spPr>
        <p:txBody>
          <a:bodyPr wrap="square" rtlCol="0">
            <a:spAutoFit/>
          </a:bodyPr>
          <a:lstStyle/>
          <a:p>
            <a:r>
              <a:rPr lang="en-US" dirty="0"/>
              <a:t>Welcome to the exciting world of soccer, where people love playing and watching games all over the world. In this presentation, we'll talk about the FIFA World Cup, which has been happening since 1930 until 2022.</a:t>
            </a:r>
          </a:p>
          <a:p>
            <a:endParaRPr lang="en-US" dirty="0"/>
          </a:p>
          <a:p>
            <a:r>
              <a:rPr lang="en-US" dirty="0"/>
              <a:t>We'll look at how the World Cup has changed over time, like how many teams joined, how many matches were played, how many goals were scored, and the average number of goals per game. We'll use careful examination and pictures of the data to find interesting patterns, important moments, and the big story of the World Cup over many years.</a:t>
            </a:r>
          </a:p>
          <a:p>
            <a:endParaRPr lang="en-US" dirty="0"/>
          </a:p>
          <a:p>
            <a:pPr algn="l"/>
            <a:r>
              <a:rPr lang="en-US" dirty="0"/>
              <a:t>From the first World Cup in Uruguay to the most recent one in Qatar, each tournament has been really important in soccer history. Let's explore the stories of victory, defeat, and amazing moments that make the FIFA World Cup so special.</a:t>
            </a:r>
            <a:br>
              <a:rPr lang="en-US" dirty="0"/>
            </a:br>
            <a:br>
              <a:rPr lang="en-US" dirty="0"/>
            </a:br>
            <a:r>
              <a:rPr lang="en-US" dirty="0"/>
              <a:t>Source of data: </a:t>
            </a:r>
            <a:r>
              <a:rPr lang="en-IN" dirty="0">
                <a:hlinkClick r:id="rId3" tooltip="https://www.kaggle.com/datasets/iamsouravbanerjee/fifa-football-world-cup-dataset"/>
              </a:rPr>
              <a:t>https://www.kaggle.com/datasets/iamsouravbanerjee/fifa-football-world-cup-dataset</a:t>
            </a:r>
            <a:endParaRPr lang="en-IN" dirty="0"/>
          </a:p>
          <a:p>
            <a:pPr algn="l"/>
            <a:r>
              <a:rPr lang="en-IN" dirty="0"/>
              <a:t>BI Tool used: TABLEAU</a:t>
            </a:r>
          </a:p>
        </p:txBody>
      </p:sp>
    </p:spTree>
    <p:extLst>
      <p:ext uri="{BB962C8B-B14F-4D97-AF65-F5344CB8AC3E}">
        <p14:creationId xmlns:p14="http://schemas.microsoft.com/office/powerpoint/2010/main" val="197983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14F09-A223-143B-7024-D0114CA27674}"/>
              </a:ext>
            </a:extLst>
          </p:cNvPr>
          <p:cNvSpPr txBox="1"/>
          <p:nvPr/>
        </p:nvSpPr>
        <p:spPr>
          <a:xfrm>
            <a:off x="657225" y="700088"/>
            <a:ext cx="10887075" cy="461665"/>
          </a:xfrm>
          <a:prstGeom prst="rect">
            <a:avLst/>
          </a:prstGeom>
          <a:noFill/>
        </p:spPr>
        <p:txBody>
          <a:bodyPr wrap="square" rtlCol="0">
            <a:spAutoFit/>
          </a:bodyPr>
          <a:lstStyle/>
          <a:p>
            <a:r>
              <a:rPr lang="en-IN" sz="2400" b="1" dirty="0"/>
              <a:t>Map Chart Explanation: </a:t>
            </a:r>
          </a:p>
        </p:txBody>
      </p:sp>
      <p:sp>
        <p:nvSpPr>
          <p:cNvPr id="4" name="TextBox 3">
            <a:extLst>
              <a:ext uri="{FF2B5EF4-FFF2-40B4-BE49-F238E27FC236}">
                <a16:creationId xmlns:a16="http://schemas.microsoft.com/office/drawing/2014/main" id="{F96E1AFA-0064-F964-79D6-8E51A8F33D19}"/>
              </a:ext>
            </a:extLst>
          </p:cNvPr>
          <p:cNvSpPr txBox="1"/>
          <p:nvPr/>
        </p:nvSpPr>
        <p:spPr>
          <a:xfrm>
            <a:off x="657225" y="1428750"/>
            <a:ext cx="11129963" cy="3693319"/>
          </a:xfrm>
          <a:prstGeom prst="rect">
            <a:avLst/>
          </a:prstGeom>
          <a:noFill/>
        </p:spPr>
        <p:txBody>
          <a:bodyPr wrap="square" rtlCol="0">
            <a:spAutoFit/>
          </a:bodyPr>
          <a:lstStyle/>
          <a:p>
            <a:pPr rtl="0"/>
            <a:r>
              <a:rPr lang="en-US" dirty="0">
                <a:effectLst/>
                <a:latin typeface="-apple-system"/>
              </a:rPr>
              <a:t>Description of "Historical Overview of Hosts"</a:t>
            </a:r>
          </a:p>
          <a:p>
            <a:pPr rtl="0"/>
            <a:r>
              <a:rPr lang="en-US" dirty="0">
                <a:effectLst/>
                <a:latin typeface="-apple-system"/>
              </a:rPr>
              <a:t> </a:t>
            </a:r>
          </a:p>
          <a:p>
            <a:pPr rtl="0"/>
            <a:r>
              <a:rPr lang="en-US" dirty="0">
                <a:effectLst/>
                <a:latin typeface="-apple-system"/>
              </a:rPr>
              <a:t>Map based on Longitude (generated) and Latitude (generated).  The marks are labeled by Host.  Details are shown for Host. The data is filtered on Champion and Action (Champion). The Champion filter keeps 9 of 9 members. The Action (Champion) filter keeps 9 members.</a:t>
            </a:r>
          </a:p>
          <a:p>
            <a:pPr rtl="0"/>
            <a:r>
              <a:rPr lang="en-US" dirty="0">
                <a:effectLst/>
                <a:latin typeface="-apple-system"/>
              </a:rPr>
              <a:t>  </a:t>
            </a:r>
          </a:p>
          <a:p>
            <a:pPr rtl="0"/>
            <a:r>
              <a:rPr lang="en-US" dirty="0">
                <a:effectLst/>
                <a:latin typeface="-apple-system"/>
              </a:rPr>
              <a:t>Dimensions:</a:t>
            </a:r>
          </a:p>
          <a:p>
            <a:pPr rtl="0"/>
            <a:r>
              <a:rPr lang="en-US" dirty="0">
                <a:effectLst/>
                <a:latin typeface="-apple-system"/>
              </a:rPr>
              <a:t>Champion has 9 members on this sheet</a:t>
            </a:r>
            <a:br>
              <a:rPr lang="en-US" dirty="0">
                <a:effectLst/>
                <a:latin typeface="-apple-system"/>
              </a:rPr>
            </a:br>
            <a:r>
              <a:rPr lang="en-US" dirty="0">
                <a:effectLst/>
                <a:latin typeface="-apple-system"/>
              </a:rPr>
              <a:t>Members: Argentina</a:t>
            </a:r>
            <a:r>
              <a:rPr lang="en-US" dirty="0">
                <a:latin typeface="-apple-system"/>
              </a:rPr>
              <a:t>,</a:t>
            </a:r>
            <a:r>
              <a:rPr lang="en-US" dirty="0">
                <a:effectLst/>
                <a:latin typeface="-apple-system"/>
              </a:rPr>
              <a:t> Brazil</a:t>
            </a:r>
            <a:r>
              <a:rPr lang="en-US" dirty="0">
                <a:latin typeface="-apple-system"/>
              </a:rPr>
              <a:t>,</a:t>
            </a:r>
            <a:r>
              <a:rPr lang="en-US" dirty="0">
                <a:effectLst/>
                <a:latin typeface="-apple-system"/>
              </a:rPr>
              <a:t> England</a:t>
            </a:r>
            <a:r>
              <a:rPr lang="en-US" dirty="0">
                <a:latin typeface="-apple-system"/>
              </a:rPr>
              <a:t>,</a:t>
            </a:r>
            <a:r>
              <a:rPr lang="en-US" dirty="0">
                <a:effectLst/>
                <a:latin typeface="-apple-system"/>
              </a:rPr>
              <a:t> France, Germany</a:t>
            </a:r>
            <a:br>
              <a:rPr lang="en-US" dirty="0">
                <a:effectLst/>
                <a:latin typeface="-apple-system"/>
              </a:rPr>
            </a:br>
            <a:r>
              <a:rPr lang="en-US" dirty="0">
                <a:effectLst/>
                <a:latin typeface="-apple-system"/>
              </a:rPr>
              <a:t> </a:t>
            </a:r>
          </a:p>
          <a:p>
            <a:pPr rtl="0"/>
            <a:r>
              <a:rPr lang="en-US" dirty="0">
                <a:effectLst/>
                <a:latin typeface="-apple-system"/>
              </a:rPr>
              <a:t>Measures:</a:t>
            </a:r>
          </a:p>
          <a:p>
            <a:pPr rtl="0"/>
            <a:r>
              <a:rPr lang="en-US" dirty="0">
                <a:effectLst/>
                <a:latin typeface="-apple-system"/>
              </a:rPr>
              <a:t>Latitude (generated) ranges from -33.17 to 66.22 on this sheet.</a:t>
            </a:r>
            <a:br>
              <a:rPr lang="en-US" dirty="0">
                <a:effectLst/>
                <a:latin typeface="-apple-system"/>
              </a:rPr>
            </a:br>
            <a:r>
              <a:rPr lang="en-US" dirty="0">
                <a:effectLst/>
                <a:latin typeface="-apple-system"/>
              </a:rPr>
              <a:t>Longitude (generated) ranges from -101.7 to 137.9 on this sheet.</a:t>
            </a:r>
          </a:p>
        </p:txBody>
      </p:sp>
    </p:spTree>
    <p:extLst>
      <p:ext uri="{BB962C8B-B14F-4D97-AF65-F5344CB8AC3E}">
        <p14:creationId xmlns:p14="http://schemas.microsoft.com/office/powerpoint/2010/main" val="376457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14F09-A223-143B-7024-D0114CA27674}"/>
              </a:ext>
            </a:extLst>
          </p:cNvPr>
          <p:cNvSpPr txBox="1"/>
          <p:nvPr/>
        </p:nvSpPr>
        <p:spPr>
          <a:xfrm>
            <a:off x="657225" y="514351"/>
            <a:ext cx="10887075" cy="461665"/>
          </a:xfrm>
          <a:prstGeom prst="rect">
            <a:avLst/>
          </a:prstGeom>
          <a:noFill/>
        </p:spPr>
        <p:txBody>
          <a:bodyPr wrap="square" rtlCol="0">
            <a:spAutoFit/>
          </a:bodyPr>
          <a:lstStyle/>
          <a:p>
            <a:r>
              <a:rPr lang="en-IN" sz="2400" b="1" dirty="0"/>
              <a:t>Map Chart: </a:t>
            </a:r>
          </a:p>
        </p:txBody>
      </p:sp>
      <p:pic>
        <p:nvPicPr>
          <p:cNvPr id="5" name="Picture 4">
            <a:extLst>
              <a:ext uri="{FF2B5EF4-FFF2-40B4-BE49-F238E27FC236}">
                <a16:creationId xmlns:a16="http://schemas.microsoft.com/office/drawing/2014/main" id="{13E0DF78-0EA2-D988-FCE3-FDC558C18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5" y="1218903"/>
            <a:ext cx="9431601" cy="52627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3486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14F09-A223-143B-7024-D0114CA27674}"/>
              </a:ext>
            </a:extLst>
          </p:cNvPr>
          <p:cNvSpPr txBox="1"/>
          <p:nvPr/>
        </p:nvSpPr>
        <p:spPr>
          <a:xfrm>
            <a:off x="657225" y="700088"/>
            <a:ext cx="10887075" cy="461665"/>
          </a:xfrm>
          <a:prstGeom prst="rect">
            <a:avLst/>
          </a:prstGeom>
          <a:noFill/>
        </p:spPr>
        <p:txBody>
          <a:bodyPr wrap="square" rtlCol="0">
            <a:spAutoFit/>
          </a:bodyPr>
          <a:lstStyle/>
          <a:p>
            <a:r>
              <a:rPr lang="en-IN" sz="2400" b="1" dirty="0"/>
              <a:t>Packed Bubbles Chart Explanation: </a:t>
            </a:r>
          </a:p>
        </p:txBody>
      </p:sp>
      <p:sp>
        <p:nvSpPr>
          <p:cNvPr id="4" name="TextBox 3">
            <a:extLst>
              <a:ext uri="{FF2B5EF4-FFF2-40B4-BE49-F238E27FC236}">
                <a16:creationId xmlns:a16="http://schemas.microsoft.com/office/drawing/2014/main" id="{F96E1AFA-0064-F964-79D6-8E51A8F33D19}"/>
              </a:ext>
            </a:extLst>
          </p:cNvPr>
          <p:cNvSpPr txBox="1"/>
          <p:nvPr/>
        </p:nvSpPr>
        <p:spPr>
          <a:xfrm>
            <a:off x="657225" y="1428750"/>
            <a:ext cx="11129963" cy="4524315"/>
          </a:xfrm>
          <a:prstGeom prst="rect">
            <a:avLst/>
          </a:prstGeom>
          <a:noFill/>
        </p:spPr>
        <p:txBody>
          <a:bodyPr wrap="square" rtlCol="0">
            <a:spAutoFit/>
          </a:bodyPr>
          <a:lstStyle/>
          <a:p>
            <a:pPr rtl="0"/>
            <a:r>
              <a:rPr lang="en-US" dirty="0"/>
              <a:t>Description of "Historical Count of FIFA World Cup Champions"</a:t>
            </a:r>
          </a:p>
          <a:p>
            <a:pPr rtl="0"/>
            <a:r>
              <a:rPr lang="en-US" dirty="0"/>
              <a:t> </a:t>
            </a:r>
          </a:p>
          <a:p>
            <a:pPr rtl="0"/>
            <a:r>
              <a:rPr lang="en-US" dirty="0"/>
              <a:t>Champion and Count of champions.  Color shows details about Champion.  Size shows count of Champion.  The marks are labeled by Champion and Count of champions. The data is filtered on Action (Runner </a:t>
            </a:r>
            <a:r>
              <a:rPr lang="en-US" dirty="0" err="1"/>
              <a:t>Up,Year</a:t>
            </a:r>
            <a:r>
              <a:rPr lang="en-US" dirty="0"/>
              <a:t>), which keeps 22 members. The view is filtered on Champion, which keeps 9 of 9 members.</a:t>
            </a:r>
          </a:p>
          <a:p>
            <a:pPr rtl="0"/>
            <a:r>
              <a:rPr lang="en-US" dirty="0"/>
              <a:t>  </a:t>
            </a:r>
          </a:p>
          <a:p>
            <a:pPr rtl="0"/>
            <a:r>
              <a:rPr lang="en-US" dirty="0"/>
              <a:t>Dimensions</a:t>
            </a:r>
          </a:p>
          <a:p>
            <a:pPr rtl="0"/>
            <a:r>
              <a:rPr lang="en-US" dirty="0"/>
              <a:t>Champion has 9 members on this sheet</a:t>
            </a:r>
            <a:br>
              <a:rPr lang="en-US" dirty="0"/>
            </a:br>
            <a:r>
              <a:rPr lang="en-US" dirty="0"/>
              <a:t>Members: Argentina; Brazil; England; France; Germany; ...</a:t>
            </a:r>
          </a:p>
          <a:p>
            <a:pPr rtl="0"/>
            <a:r>
              <a:rPr lang="en-US" dirty="0"/>
              <a:t> </a:t>
            </a:r>
          </a:p>
          <a:p>
            <a:pPr rtl="0"/>
            <a:r>
              <a:rPr lang="en-US" dirty="0"/>
              <a:t>Measures</a:t>
            </a:r>
          </a:p>
          <a:p>
            <a:pPr rtl="0"/>
            <a:r>
              <a:rPr lang="en-US" dirty="0"/>
              <a:t>Count of Champion ranges from 1 to 5 on this sheet.</a:t>
            </a:r>
            <a:br>
              <a:rPr lang="en-US" dirty="0"/>
            </a:br>
            <a:r>
              <a:rPr lang="en-US" dirty="0"/>
              <a:t>1 logical table used to determine value:</a:t>
            </a:r>
            <a:br>
              <a:rPr lang="en-US" dirty="0"/>
            </a:br>
            <a:r>
              <a:rPr lang="en-US" dirty="0"/>
              <a:t>Count of champions ranges from 1 to 5 on this sheet.</a:t>
            </a:r>
            <a:br>
              <a:rPr lang="en-US" dirty="0"/>
            </a:br>
            <a:r>
              <a:rPr lang="en-US" dirty="0"/>
              <a:t>The formula is </a:t>
            </a:r>
            <a:br>
              <a:rPr lang="en-US" dirty="0"/>
            </a:br>
            <a:r>
              <a:rPr lang="en-US" dirty="0"/>
              <a:t>COUNT([Champion])</a:t>
            </a:r>
          </a:p>
        </p:txBody>
      </p:sp>
    </p:spTree>
    <p:extLst>
      <p:ext uri="{BB962C8B-B14F-4D97-AF65-F5344CB8AC3E}">
        <p14:creationId xmlns:p14="http://schemas.microsoft.com/office/powerpoint/2010/main" val="184181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14F09-A223-143B-7024-D0114CA27674}"/>
              </a:ext>
            </a:extLst>
          </p:cNvPr>
          <p:cNvSpPr txBox="1"/>
          <p:nvPr/>
        </p:nvSpPr>
        <p:spPr>
          <a:xfrm>
            <a:off x="814222" y="571500"/>
            <a:ext cx="10887075" cy="461665"/>
          </a:xfrm>
          <a:prstGeom prst="rect">
            <a:avLst/>
          </a:prstGeom>
          <a:noFill/>
        </p:spPr>
        <p:txBody>
          <a:bodyPr wrap="square" rtlCol="0">
            <a:spAutoFit/>
          </a:bodyPr>
          <a:lstStyle/>
          <a:p>
            <a:r>
              <a:rPr lang="en-IN" sz="2400" b="1" dirty="0"/>
              <a:t>Packed Bubbles Chart: </a:t>
            </a:r>
          </a:p>
        </p:txBody>
      </p:sp>
      <p:pic>
        <p:nvPicPr>
          <p:cNvPr id="4" name="Picture 3">
            <a:extLst>
              <a:ext uri="{FF2B5EF4-FFF2-40B4-BE49-F238E27FC236}">
                <a16:creationId xmlns:a16="http://schemas.microsoft.com/office/drawing/2014/main" id="{9A13987C-8276-51E1-FBB7-31E0520C9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222" y="1271588"/>
            <a:ext cx="6134415" cy="52435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2928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14F09-A223-143B-7024-D0114CA27674}"/>
              </a:ext>
            </a:extLst>
          </p:cNvPr>
          <p:cNvSpPr txBox="1"/>
          <p:nvPr/>
        </p:nvSpPr>
        <p:spPr>
          <a:xfrm>
            <a:off x="657225" y="700088"/>
            <a:ext cx="10887075" cy="461665"/>
          </a:xfrm>
          <a:prstGeom prst="rect">
            <a:avLst/>
          </a:prstGeom>
          <a:noFill/>
        </p:spPr>
        <p:txBody>
          <a:bodyPr wrap="square" rtlCol="0">
            <a:spAutoFit/>
          </a:bodyPr>
          <a:lstStyle/>
          <a:p>
            <a:r>
              <a:rPr lang="en-IN" sz="2400" b="1" dirty="0"/>
              <a:t>Gantt Chart Explanation: </a:t>
            </a:r>
          </a:p>
        </p:txBody>
      </p:sp>
      <p:sp>
        <p:nvSpPr>
          <p:cNvPr id="4" name="TextBox 3">
            <a:extLst>
              <a:ext uri="{FF2B5EF4-FFF2-40B4-BE49-F238E27FC236}">
                <a16:creationId xmlns:a16="http://schemas.microsoft.com/office/drawing/2014/main" id="{F96E1AFA-0064-F964-79D6-8E51A8F33D19}"/>
              </a:ext>
            </a:extLst>
          </p:cNvPr>
          <p:cNvSpPr txBox="1"/>
          <p:nvPr/>
        </p:nvSpPr>
        <p:spPr>
          <a:xfrm>
            <a:off x="657225" y="1428750"/>
            <a:ext cx="11129963" cy="4801314"/>
          </a:xfrm>
          <a:prstGeom prst="rect">
            <a:avLst/>
          </a:prstGeom>
          <a:noFill/>
        </p:spPr>
        <p:txBody>
          <a:bodyPr wrap="square" rtlCol="0">
            <a:spAutoFit/>
          </a:bodyPr>
          <a:lstStyle/>
          <a:p>
            <a:pPr rtl="0"/>
            <a:r>
              <a:rPr lang="en-US" dirty="0"/>
              <a:t>Description of "Annual Runner-Up Count: A Year-by-Year Overview"</a:t>
            </a:r>
          </a:p>
          <a:p>
            <a:pPr rtl="0"/>
            <a:r>
              <a:rPr lang="en-US" dirty="0"/>
              <a:t> </a:t>
            </a:r>
          </a:p>
          <a:p>
            <a:pPr rtl="0"/>
            <a:r>
              <a:rPr lang="en-US" dirty="0"/>
              <a:t>Year broken down by Runner Up.  Color shows details about Year.  Size shows Calculation1.  The marks are labeled by Year. The data is filtered on Action (Champion) and Champion. The Action (Champion) filter keeps 9 members. The Champion filter keeps 9 of 9 members.</a:t>
            </a:r>
          </a:p>
          <a:p>
            <a:pPr rtl="0"/>
            <a:r>
              <a:rPr lang="en-US" dirty="0"/>
              <a:t>   </a:t>
            </a:r>
          </a:p>
          <a:p>
            <a:pPr rtl="0"/>
            <a:r>
              <a:rPr lang="en-US" dirty="0"/>
              <a:t>Dimensions</a:t>
            </a:r>
          </a:p>
          <a:p>
            <a:pPr rtl="0"/>
            <a:r>
              <a:rPr lang="en-US" dirty="0"/>
              <a:t>Champion has 9 members on this sheet</a:t>
            </a:r>
            <a:br>
              <a:rPr lang="en-US" dirty="0"/>
            </a:br>
            <a:r>
              <a:rPr lang="en-US" dirty="0"/>
              <a:t>Members: Argentina; Brazil; England; France; Germany; ...</a:t>
            </a:r>
            <a:br>
              <a:rPr lang="en-US" dirty="0"/>
            </a:br>
            <a:r>
              <a:rPr lang="en-US" dirty="0"/>
              <a:t>Runner Up has 11 members on this sheet</a:t>
            </a:r>
            <a:br>
              <a:rPr lang="en-US" dirty="0"/>
            </a:br>
            <a:r>
              <a:rPr lang="en-US" dirty="0"/>
              <a:t>Members: Brazil; Germany; Hungary; Italy; West Germany; ...</a:t>
            </a:r>
            <a:br>
              <a:rPr lang="en-US" dirty="0"/>
            </a:br>
            <a:r>
              <a:rPr lang="en-US" dirty="0"/>
              <a:t>Year ranges from 1930 to 2022 on this sheet.</a:t>
            </a:r>
          </a:p>
          <a:p>
            <a:pPr rtl="0"/>
            <a:r>
              <a:rPr lang="en-US" dirty="0"/>
              <a:t> </a:t>
            </a:r>
          </a:p>
          <a:p>
            <a:pPr rtl="0"/>
            <a:r>
              <a:rPr lang="en-US" dirty="0"/>
              <a:t>Measures</a:t>
            </a:r>
          </a:p>
          <a:p>
            <a:pPr rtl="0"/>
            <a:r>
              <a:rPr lang="en-US" dirty="0"/>
              <a:t>Calculation1 has the value 1 on this sheet.</a:t>
            </a:r>
            <a:br>
              <a:rPr lang="en-US" dirty="0"/>
            </a:br>
            <a:r>
              <a:rPr lang="en-US" dirty="0"/>
              <a:t>The formula is </a:t>
            </a:r>
            <a:br>
              <a:rPr lang="en-US" dirty="0"/>
            </a:br>
            <a:r>
              <a:rPr lang="en-US" dirty="0"/>
              <a:t>COUNT([Year])</a:t>
            </a:r>
          </a:p>
        </p:txBody>
      </p:sp>
    </p:spTree>
    <p:extLst>
      <p:ext uri="{BB962C8B-B14F-4D97-AF65-F5344CB8AC3E}">
        <p14:creationId xmlns:p14="http://schemas.microsoft.com/office/powerpoint/2010/main" val="312337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14F09-A223-143B-7024-D0114CA27674}"/>
              </a:ext>
            </a:extLst>
          </p:cNvPr>
          <p:cNvSpPr txBox="1"/>
          <p:nvPr/>
        </p:nvSpPr>
        <p:spPr>
          <a:xfrm>
            <a:off x="652462" y="514351"/>
            <a:ext cx="10887075" cy="461665"/>
          </a:xfrm>
          <a:prstGeom prst="rect">
            <a:avLst/>
          </a:prstGeom>
          <a:noFill/>
        </p:spPr>
        <p:txBody>
          <a:bodyPr wrap="square" rtlCol="0">
            <a:spAutoFit/>
          </a:bodyPr>
          <a:lstStyle/>
          <a:p>
            <a:r>
              <a:rPr lang="en-IN" sz="2400" b="1" dirty="0"/>
              <a:t>Gantt Chart: </a:t>
            </a:r>
          </a:p>
        </p:txBody>
      </p:sp>
      <p:pic>
        <p:nvPicPr>
          <p:cNvPr id="5" name="Picture 4">
            <a:extLst>
              <a:ext uri="{FF2B5EF4-FFF2-40B4-BE49-F238E27FC236}">
                <a16:creationId xmlns:a16="http://schemas.microsoft.com/office/drawing/2014/main" id="{D812BC6B-7A6C-F642-4671-1413043D2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5" y="1161753"/>
            <a:ext cx="6236020" cy="53055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9461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14F09-A223-143B-7024-D0114CA27674}"/>
              </a:ext>
            </a:extLst>
          </p:cNvPr>
          <p:cNvSpPr txBox="1"/>
          <p:nvPr/>
        </p:nvSpPr>
        <p:spPr>
          <a:xfrm>
            <a:off x="657225" y="700088"/>
            <a:ext cx="10887075" cy="461665"/>
          </a:xfrm>
          <a:prstGeom prst="rect">
            <a:avLst/>
          </a:prstGeom>
          <a:noFill/>
        </p:spPr>
        <p:txBody>
          <a:bodyPr wrap="square" rtlCol="0">
            <a:spAutoFit/>
          </a:bodyPr>
          <a:lstStyle/>
          <a:p>
            <a:r>
              <a:rPr lang="en-IN" sz="2400" b="1" dirty="0"/>
              <a:t>Line Chart Explanation: </a:t>
            </a:r>
          </a:p>
        </p:txBody>
      </p:sp>
      <p:sp>
        <p:nvSpPr>
          <p:cNvPr id="4" name="TextBox 3">
            <a:extLst>
              <a:ext uri="{FF2B5EF4-FFF2-40B4-BE49-F238E27FC236}">
                <a16:creationId xmlns:a16="http://schemas.microsoft.com/office/drawing/2014/main" id="{F96E1AFA-0064-F964-79D6-8E51A8F33D19}"/>
              </a:ext>
            </a:extLst>
          </p:cNvPr>
          <p:cNvSpPr txBox="1"/>
          <p:nvPr/>
        </p:nvSpPr>
        <p:spPr>
          <a:xfrm>
            <a:off x="657225" y="1428750"/>
            <a:ext cx="11129963" cy="3693319"/>
          </a:xfrm>
          <a:prstGeom prst="rect">
            <a:avLst/>
          </a:prstGeom>
          <a:noFill/>
        </p:spPr>
        <p:txBody>
          <a:bodyPr wrap="square" rtlCol="0">
            <a:spAutoFit/>
          </a:bodyPr>
          <a:lstStyle/>
          <a:p>
            <a:pPr rtl="0"/>
            <a:r>
              <a:rPr lang="en-US" dirty="0"/>
              <a:t>Description of "Historical Count of Goals By Year"</a:t>
            </a:r>
          </a:p>
          <a:p>
            <a:pPr rtl="0"/>
            <a:r>
              <a:rPr lang="en-US" dirty="0"/>
              <a:t> </a:t>
            </a:r>
          </a:p>
          <a:p>
            <a:pPr rtl="0"/>
            <a:r>
              <a:rPr lang="en-US" dirty="0"/>
              <a:t>The trend of sum of Goals Scored for Year.  The marks are labeled by sum of Goals Scored. The data is filtered on Action (Champion), Champion and Action (Runner </a:t>
            </a:r>
            <a:r>
              <a:rPr lang="en-US" dirty="0" err="1"/>
              <a:t>Up,Year</a:t>
            </a:r>
            <a:r>
              <a:rPr lang="en-US" dirty="0"/>
              <a:t>). The Action (Champion) filter keeps 9 members. The Champion filter keeps 9 of 9 members. The Action (Runner </a:t>
            </a:r>
            <a:r>
              <a:rPr lang="en-US" dirty="0" err="1"/>
              <a:t>Up,Year</a:t>
            </a:r>
            <a:r>
              <a:rPr lang="en-US" dirty="0"/>
              <a:t>) filter keeps 22 members.</a:t>
            </a:r>
          </a:p>
          <a:p>
            <a:pPr rtl="0"/>
            <a:r>
              <a:rPr lang="en-US" dirty="0"/>
              <a:t> </a:t>
            </a:r>
          </a:p>
          <a:p>
            <a:pPr rtl="0"/>
            <a:r>
              <a:rPr lang="en-US" dirty="0"/>
              <a:t>Dimensions:</a:t>
            </a:r>
          </a:p>
          <a:p>
            <a:pPr rtl="0"/>
            <a:r>
              <a:rPr lang="en-US" dirty="0"/>
              <a:t>Champion has 9 members on this sheet</a:t>
            </a:r>
            <a:br>
              <a:rPr lang="en-US" dirty="0"/>
            </a:br>
            <a:r>
              <a:rPr lang="en-US" dirty="0"/>
              <a:t>Members: Argentina; Brazil; England; France; Germany; ...</a:t>
            </a:r>
            <a:br>
              <a:rPr lang="en-US" dirty="0"/>
            </a:br>
            <a:r>
              <a:rPr lang="en-US" dirty="0"/>
              <a:t>Year ranges from 1930 to 2022 on this sheet.</a:t>
            </a:r>
          </a:p>
          <a:p>
            <a:pPr rtl="0"/>
            <a:r>
              <a:rPr lang="en-US" dirty="0"/>
              <a:t> </a:t>
            </a:r>
          </a:p>
          <a:p>
            <a:pPr rtl="0"/>
            <a:r>
              <a:rPr lang="en-US" dirty="0"/>
              <a:t>Measures:</a:t>
            </a:r>
          </a:p>
          <a:p>
            <a:pPr rtl="0"/>
            <a:r>
              <a:rPr lang="en-US" dirty="0"/>
              <a:t>Sum of Goals Scored ranges from 70 to 172 on this sheet.</a:t>
            </a:r>
          </a:p>
        </p:txBody>
      </p:sp>
    </p:spTree>
    <p:extLst>
      <p:ext uri="{BB962C8B-B14F-4D97-AF65-F5344CB8AC3E}">
        <p14:creationId xmlns:p14="http://schemas.microsoft.com/office/powerpoint/2010/main" val="769622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1395</Words>
  <Application>Microsoft Office PowerPoint</Application>
  <PresentationFormat>Widescreen</PresentationFormat>
  <Paragraphs>107</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vt:lpstr>
      <vt:lpstr>Arial</vt:lpstr>
      <vt:lpstr>Calibri</vt:lpstr>
      <vt:lpstr>Calibri Light</vt:lpstr>
      <vt:lpstr>Office Theme</vt:lpstr>
      <vt:lpstr>SOCCER WORLD CUP DATA ANALYSIS (1930-2022)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SOCCER WORLD CUP DATA ANALYSIS (1938-2022)</dc:title>
  <dc:creator>Anmol Singh</dc:creator>
  <cp:lastModifiedBy>Anmol Singh</cp:lastModifiedBy>
  <cp:revision>63</cp:revision>
  <dcterms:created xsi:type="dcterms:W3CDTF">2024-03-31T01:42:16Z</dcterms:created>
  <dcterms:modified xsi:type="dcterms:W3CDTF">2024-04-04T01:17:05Z</dcterms:modified>
</cp:coreProperties>
</file>