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notesSlides/notesSlide15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149.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4"/>
  </p:notesMasterIdLst>
  <p:sldIdLst>
    <p:sldId id="256" r:id="rId2"/>
    <p:sldId id="257" r:id="rId3"/>
    <p:sldId id="258" r:id="rId4"/>
    <p:sldId id="259" r:id="rId5"/>
    <p:sldId id="260" r:id="rId6"/>
    <p:sldId id="261" r:id="rId7"/>
    <p:sldId id="262" r:id="rId8"/>
    <p:sldId id="263" r:id="rId9"/>
    <p:sldId id="264" r:id="rId10"/>
    <p:sldId id="287" r:id="rId11"/>
    <p:sldId id="265" r:id="rId12"/>
    <p:sldId id="266" r:id="rId13"/>
    <p:sldId id="267" r:id="rId14"/>
    <p:sldId id="268" r:id="rId15"/>
    <p:sldId id="270" r:id="rId16"/>
    <p:sldId id="269"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47" r:id="rId50"/>
    <p:sldId id="304" r:id="rId51"/>
    <p:sldId id="305" r:id="rId52"/>
    <p:sldId id="306" r:id="rId53"/>
    <p:sldId id="307" r:id="rId54"/>
    <p:sldId id="308" r:id="rId55"/>
    <p:sldId id="309" r:id="rId56"/>
    <p:sldId id="311" r:id="rId57"/>
    <p:sldId id="310"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3" r:id="rId79"/>
    <p:sldId id="332"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8" r:id="rId94"/>
    <p:sldId id="349"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408" r:id="rId137"/>
    <p:sldId id="392" r:id="rId138"/>
    <p:sldId id="393" r:id="rId139"/>
    <p:sldId id="394" r:id="rId140"/>
    <p:sldId id="396" r:id="rId141"/>
    <p:sldId id="397" r:id="rId142"/>
    <p:sldId id="398" r:id="rId143"/>
    <p:sldId id="399" r:id="rId144"/>
    <p:sldId id="400" r:id="rId145"/>
    <p:sldId id="401" r:id="rId146"/>
    <p:sldId id="402" r:id="rId147"/>
    <p:sldId id="404" r:id="rId148"/>
    <p:sldId id="403" r:id="rId149"/>
    <p:sldId id="405" r:id="rId150"/>
    <p:sldId id="409" r:id="rId151"/>
    <p:sldId id="406" r:id="rId152"/>
    <p:sldId id="407" r:id="rId1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458" autoAdjust="0"/>
  </p:normalViewPr>
  <p:slideViewPr>
    <p:cSldViewPr snapToGrid="0">
      <p:cViewPr varScale="1">
        <p:scale>
          <a:sx n="85" d="100"/>
          <a:sy n="85" d="100"/>
        </p:scale>
        <p:origin x="-37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1998" y="96"/>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42CA7-C0FE-4535-BEF4-FB4D8582AE95}" type="datetimeFigureOut">
              <a:rPr lang="fr-FR" smtClean="0"/>
              <a:pPr/>
              <a:t>29/05/2020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A436C-7A2E-4D6D-8DC1-75168A130563}" type="slidenum">
              <a:rPr lang="fr-FR" smtClean="0"/>
              <a:pPr/>
              <a:t>‹N°›</a:t>
            </a:fld>
            <a:endParaRPr lang="fr-FR"/>
          </a:p>
        </p:txBody>
      </p:sp>
    </p:spTree>
    <p:extLst>
      <p:ext uri="{BB962C8B-B14F-4D97-AF65-F5344CB8AC3E}">
        <p14:creationId xmlns:p14="http://schemas.microsoft.com/office/powerpoint/2010/main" xmlns="" val="408543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a:t>
            </a:fld>
            <a:endParaRPr lang="fr-FR"/>
          </a:p>
        </p:txBody>
      </p:sp>
    </p:spTree>
    <p:extLst>
      <p:ext uri="{BB962C8B-B14F-4D97-AF65-F5344CB8AC3E}">
        <p14:creationId xmlns:p14="http://schemas.microsoft.com/office/powerpoint/2010/main" xmlns="" val="132341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a:t>
            </a:fld>
            <a:endParaRPr lang="fr-FR"/>
          </a:p>
        </p:txBody>
      </p:sp>
    </p:spTree>
    <p:extLst>
      <p:ext uri="{BB962C8B-B14F-4D97-AF65-F5344CB8AC3E}">
        <p14:creationId xmlns:p14="http://schemas.microsoft.com/office/powerpoint/2010/main" xmlns="" val="191253069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100</a:t>
            </a:fld>
            <a:endParaRPr lang="fr-FR"/>
          </a:p>
        </p:txBody>
      </p:sp>
    </p:spTree>
    <p:extLst>
      <p:ext uri="{BB962C8B-B14F-4D97-AF65-F5344CB8AC3E}">
        <p14:creationId xmlns:p14="http://schemas.microsoft.com/office/powerpoint/2010/main" xmlns="" val="18799564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101</a:t>
            </a:fld>
            <a:endParaRPr lang="fr-FR"/>
          </a:p>
        </p:txBody>
      </p:sp>
    </p:spTree>
    <p:extLst>
      <p:ext uri="{BB962C8B-B14F-4D97-AF65-F5344CB8AC3E}">
        <p14:creationId xmlns:p14="http://schemas.microsoft.com/office/powerpoint/2010/main" xmlns="" val="11247612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102</a:t>
            </a:fld>
            <a:endParaRPr lang="fr-FR"/>
          </a:p>
        </p:txBody>
      </p:sp>
    </p:spTree>
    <p:extLst>
      <p:ext uri="{BB962C8B-B14F-4D97-AF65-F5344CB8AC3E}">
        <p14:creationId xmlns:p14="http://schemas.microsoft.com/office/powerpoint/2010/main" xmlns="" val="51032511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103</a:t>
            </a:fld>
            <a:endParaRPr lang="fr-FR"/>
          </a:p>
        </p:txBody>
      </p:sp>
    </p:spTree>
    <p:extLst>
      <p:ext uri="{BB962C8B-B14F-4D97-AF65-F5344CB8AC3E}">
        <p14:creationId xmlns:p14="http://schemas.microsoft.com/office/powerpoint/2010/main" xmlns="" val="5306432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104</a:t>
            </a:fld>
            <a:endParaRPr lang="fr-FR"/>
          </a:p>
        </p:txBody>
      </p:sp>
    </p:spTree>
    <p:extLst>
      <p:ext uri="{BB962C8B-B14F-4D97-AF65-F5344CB8AC3E}">
        <p14:creationId xmlns:p14="http://schemas.microsoft.com/office/powerpoint/2010/main" xmlns="" val="27718755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105</a:t>
            </a:fld>
            <a:endParaRPr lang="fr-FR"/>
          </a:p>
        </p:txBody>
      </p:sp>
    </p:spTree>
    <p:extLst>
      <p:ext uri="{BB962C8B-B14F-4D97-AF65-F5344CB8AC3E}">
        <p14:creationId xmlns:p14="http://schemas.microsoft.com/office/powerpoint/2010/main" xmlns="" val="131461121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106</a:t>
            </a:fld>
            <a:endParaRPr lang="fr-FR"/>
          </a:p>
        </p:txBody>
      </p:sp>
    </p:spTree>
    <p:extLst>
      <p:ext uri="{BB962C8B-B14F-4D97-AF65-F5344CB8AC3E}">
        <p14:creationId xmlns:p14="http://schemas.microsoft.com/office/powerpoint/2010/main" xmlns="" val="7959450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107</a:t>
            </a:fld>
            <a:endParaRPr lang="fr-FR"/>
          </a:p>
        </p:txBody>
      </p:sp>
    </p:spTree>
    <p:extLst>
      <p:ext uri="{BB962C8B-B14F-4D97-AF65-F5344CB8AC3E}">
        <p14:creationId xmlns:p14="http://schemas.microsoft.com/office/powerpoint/2010/main" xmlns="" val="59169321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108</a:t>
            </a:fld>
            <a:endParaRPr lang="fr-FR"/>
          </a:p>
        </p:txBody>
      </p:sp>
    </p:spTree>
    <p:extLst>
      <p:ext uri="{BB962C8B-B14F-4D97-AF65-F5344CB8AC3E}">
        <p14:creationId xmlns:p14="http://schemas.microsoft.com/office/powerpoint/2010/main" xmlns="" val="15369611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109</a:t>
            </a:fld>
            <a:endParaRPr lang="fr-FR"/>
          </a:p>
        </p:txBody>
      </p:sp>
    </p:spTree>
    <p:extLst>
      <p:ext uri="{BB962C8B-B14F-4D97-AF65-F5344CB8AC3E}">
        <p14:creationId xmlns:p14="http://schemas.microsoft.com/office/powerpoint/2010/main" xmlns="" val="3082001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a:t>
            </a:fld>
            <a:endParaRPr lang="fr-FR"/>
          </a:p>
        </p:txBody>
      </p:sp>
    </p:spTree>
    <p:extLst>
      <p:ext uri="{BB962C8B-B14F-4D97-AF65-F5344CB8AC3E}">
        <p14:creationId xmlns:p14="http://schemas.microsoft.com/office/powerpoint/2010/main" xmlns="" val="322157856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110</a:t>
            </a:fld>
            <a:endParaRPr lang="fr-FR"/>
          </a:p>
        </p:txBody>
      </p:sp>
    </p:spTree>
    <p:extLst>
      <p:ext uri="{BB962C8B-B14F-4D97-AF65-F5344CB8AC3E}">
        <p14:creationId xmlns:p14="http://schemas.microsoft.com/office/powerpoint/2010/main" xmlns="" val="170694263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111</a:t>
            </a:fld>
            <a:endParaRPr lang="fr-FR"/>
          </a:p>
        </p:txBody>
      </p:sp>
    </p:spTree>
    <p:extLst>
      <p:ext uri="{BB962C8B-B14F-4D97-AF65-F5344CB8AC3E}">
        <p14:creationId xmlns:p14="http://schemas.microsoft.com/office/powerpoint/2010/main" xmlns="" val="326087497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112</a:t>
            </a:fld>
            <a:endParaRPr lang="fr-FR"/>
          </a:p>
        </p:txBody>
      </p:sp>
    </p:spTree>
    <p:extLst>
      <p:ext uri="{BB962C8B-B14F-4D97-AF65-F5344CB8AC3E}">
        <p14:creationId xmlns:p14="http://schemas.microsoft.com/office/powerpoint/2010/main" xmlns="" val="285005468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113</a:t>
            </a:fld>
            <a:endParaRPr lang="fr-FR"/>
          </a:p>
        </p:txBody>
      </p:sp>
    </p:spTree>
    <p:extLst>
      <p:ext uri="{BB962C8B-B14F-4D97-AF65-F5344CB8AC3E}">
        <p14:creationId xmlns:p14="http://schemas.microsoft.com/office/powerpoint/2010/main" xmlns="" val="38443726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114</a:t>
            </a:fld>
            <a:endParaRPr lang="fr-FR"/>
          </a:p>
        </p:txBody>
      </p:sp>
    </p:spTree>
    <p:extLst>
      <p:ext uri="{BB962C8B-B14F-4D97-AF65-F5344CB8AC3E}">
        <p14:creationId xmlns:p14="http://schemas.microsoft.com/office/powerpoint/2010/main" xmlns="" val="28750233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115</a:t>
            </a:fld>
            <a:endParaRPr lang="fr-FR"/>
          </a:p>
        </p:txBody>
      </p:sp>
    </p:spTree>
    <p:extLst>
      <p:ext uri="{BB962C8B-B14F-4D97-AF65-F5344CB8AC3E}">
        <p14:creationId xmlns:p14="http://schemas.microsoft.com/office/powerpoint/2010/main" xmlns="" val="188040106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116</a:t>
            </a:fld>
            <a:endParaRPr lang="fr-FR"/>
          </a:p>
        </p:txBody>
      </p:sp>
    </p:spTree>
    <p:extLst>
      <p:ext uri="{BB962C8B-B14F-4D97-AF65-F5344CB8AC3E}">
        <p14:creationId xmlns:p14="http://schemas.microsoft.com/office/powerpoint/2010/main" xmlns="" val="278436645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117</a:t>
            </a:fld>
            <a:endParaRPr lang="fr-FR"/>
          </a:p>
        </p:txBody>
      </p:sp>
    </p:spTree>
    <p:extLst>
      <p:ext uri="{BB962C8B-B14F-4D97-AF65-F5344CB8AC3E}">
        <p14:creationId xmlns:p14="http://schemas.microsoft.com/office/powerpoint/2010/main" xmlns="" val="40613731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118</a:t>
            </a:fld>
            <a:endParaRPr lang="fr-FR"/>
          </a:p>
        </p:txBody>
      </p:sp>
    </p:spTree>
    <p:extLst>
      <p:ext uri="{BB962C8B-B14F-4D97-AF65-F5344CB8AC3E}">
        <p14:creationId xmlns:p14="http://schemas.microsoft.com/office/powerpoint/2010/main" xmlns="" val="88740034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119</a:t>
            </a:fld>
            <a:endParaRPr lang="fr-FR"/>
          </a:p>
        </p:txBody>
      </p:sp>
    </p:spTree>
    <p:extLst>
      <p:ext uri="{BB962C8B-B14F-4D97-AF65-F5344CB8AC3E}">
        <p14:creationId xmlns:p14="http://schemas.microsoft.com/office/powerpoint/2010/main" xmlns="" val="420275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a:t>
            </a:fld>
            <a:endParaRPr lang="fr-FR"/>
          </a:p>
        </p:txBody>
      </p:sp>
    </p:spTree>
    <p:extLst>
      <p:ext uri="{BB962C8B-B14F-4D97-AF65-F5344CB8AC3E}">
        <p14:creationId xmlns:p14="http://schemas.microsoft.com/office/powerpoint/2010/main" xmlns="" val="13037377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120</a:t>
            </a:fld>
            <a:endParaRPr lang="fr-FR"/>
          </a:p>
        </p:txBody>
      </p:sp>
    </p:spTree>
    <p:extLst>
      <p:ext uri="{BB962C8B-B14F-4D97-AF65-F5344CB8AC3E}">
        <p14:creationId xmlns:p14="http://schemas.microsoft.com/office/powerpoint/2010/main" xmlns="" val="99629148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121</a:t>
            </a:fld>
            <a:endParaRPr lang="fr-FR"/>
          </a:p>
        </p:txBody>
      </p:sp>
    </p:spTree>
    <p:extLst>
      <p:ext uri="{BB962C8B-B14F-4D97-AF65-F5344CB8AC3E}">
        <p14:creationId xmlns:p14="http://schemas.microsoft.com/office/powerpoint/2010/main" xmlns="" val="237281313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122</a:t>
            </a:fld>
            <a:endParaRPr lang="fr-FR"/>
          </a:p>
        </p:txBody>
      </p:sp>
    </p:spTree>
    <p:extLst>
      <p:ext uri="{BB962C8B-B14F-4D97-AF65-F5344CB8AC3E}">
        <p14:creationId xmlns:p14="http://schemas.microsoft.com/office/powerpoint/2010/main" xmlns="" val="308295796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123</a:t>
            </a:fld>
            <a:endParaRPr lang="fr-FR"/>
          </a:p>
        </p:txBody>
      </p:sp>
    </p:spTree>
    <p:extLst>
      <p:ext uri="{BB962C8B-B14F-4D97-AF65-F5344CB8AC3E}">
        <p14:creationId xmlns:p14="http://schemas.microsoft.com/office/powerpoint/2010/main" xmlns="" val="295385203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124</a:t>
            </a:fld>
            <a:endParaRPr lang="fr-FR"/>
          </a:p>
        </p:txBody>
      </p:sp>
    </p:spTree>
    <p:extLst>
      <p:ext uri="{BB962C8B-B14F-4D97-AF65-F5344CB8AC3E}">
        <p14:creationId xmlns:p14="http://schemas.microsoft.com/office/powerpoint/2010/main" xmlns="" val="405331760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125</a:t>
            </a:fld>
            <a:endParaRPr lang="fr-FR"/>
          </a:p>
        </p:txBody>
      </p:sp>
    </p:spTree>
    <p:extLst>
      <p:ext uri="{BB962C8B-B14F-4D97-AF65-F5344CB8AC3E}">
        <p14:creationId xmlns:p14="http://schemas.microsoft.com/office/powerpoint/2010/main" xmlns="" val="402087462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À corriger dans le code (pas de / avant :id + dans le lien &lt;router-link&gt; entrer le chemin complet (/user/1 au lieu de /1)</a:t>
            </a: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126</a:t>
            </a:fld>
            <a:endParaRPr lang="fr-FR"/>
          </a:p>
        </p:txBody>
      </p:sp>
    </p:spTree>
    <p:extLst>
      <p:ext uri="{BB962C8B-B14F-4D97-AF65-F5344CB8AC3E}">
        <p14:creationId xmlns:p14="http://schemas.microsoft.com/office/powerpoint/2010/main" xmlns="" val="206271299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127</a:t>
            </a:fld>
            <a:endParaRPr lang="fr-FR"/>
          </a:p>
        </p:txBody>
      </p:sp>
    </p:spTree>
    <p:extLst>
      <p:ext uri="{BB962C8B-B14F-4D97-AF65-F5344CB8AC3E}">
        <p14:creationId xmlns:p14="http://schemas.microsoft.com/office/powerpoint/2010/main" xmlns="" val="399010737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128</a:t>
            </a:fld>
            <a:endParaRPr lang="fr-FR"/>
          </a:p>
        </p:txBody>
      </p:sp>
    </p:spTree>
    <p:extLst>
      <p:ext uri="{BB962C8B-B14F-4D97-AF65-F5344CB8AC3E}">
        <p14:creationId xmlns:p14="http://schemas.microsoft.com/office/powerpoint/2010/main" xmlns="" val="80514389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 exemple signifie que si aucun nom n’est spécifié dans &lt;rooter-</a:t>
            </a:r>
            <a:r>
              <a:rPr lang="fr-FR" dirty="0" err="1" smtClean="0"/>
              <a:t>view</a:t>
            </a:r>
            <a:r>
              <a:rPr lang="fr-FR" dirty="0" smtClean="0"/>
              <a:t>&gt;,</a:t>
            </a:r>
            <a:r>
              <a:rPr lang="fr-FR" baseline="0" dirty="0" smtClean="0"/>
              <a:t> c’est le composant par défaut qui est affiché (User), si le nom « header-bottom » est spécifié, c’est le Header qui est affiché. Dans l’exemple ci-haut, si la route /user est invoquée, le &lt;rooter-</a:t>
            </a:r>
            <a:r>
              <a:rPr lang="fr-FR" baseline="0" dirty="0" err="1" smtClean="0"/>
              <a:t>view</a:t>
            </a:r>
            <a:r>
              <a:rPr lang="fr-FR" baseline="0" dirty="0" smtClean="0"/>
              <a:t> name=‘header-top’&gt; n’affichera rien, le &lt;rooter-</a:t>
            </a:r>
            <a:r>
              <a:rPr lang="fr-FR" baseline="0" dirty="0" err="1" smtClean="0"/>
              <a:t>view</a:t>
            </a:r>
            <a:r>
              <a:rPr lang="fr-FR" baseline="0" dirty="0" smtClean="0"/>
              <a:t>&gt; affichera le composant User, et finalement le &lt;rooter-</a:t>
            </a:r>
            <a:r>
              <a:rPr lang="fr-FR" baseline="0" dirty="0" err="1" smtClean="0"/>
              <a:t>view</a:t>
            </a:r>
            <a:r>
              <a:rPr lang="fr-FR" baseline="0" dirty="0" smtClean="0"/>
              <a:t> name=‘header-bottom’&gt; affichera le header</a:t>
            </a: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129</a:t>
            </a:fld>
            <a:endParaRPr lang="fr-FR"/>
          </a:p>
        </p:txBody>
      </p:sp>
    </p:spTree>
    <p:extLst>
      <p:ext uri="{BB962C8B-B14F-4D97-AF65-F5344CB8AC3E}">
        <p14:creationId xmlns:p14="http://schemas.microsoft.com/office/powerpoint/2010/main" xmlns="" val="84613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a:t>
            </a:fld>
            <a:endParaRPr lang="fr-FR"/>
          </a:p>
        </p:txBody>
      </p:sp>
    </p:spTree>
    <p:extLst>
      <p:ext uri="{BB962C8B-B14F-4D97-AF65-F5344CB8AC3E}">
        <p14:creationId xmlns:p14="http://schemas.microsoft.com/office/powerpoint/2010/main" xmlns="" val="348808318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130</a:t>
            </a:fld>
            <a:endParaRPr lang="fr-FR"/>
          </a:p>
        </p:txBody>
      </p:sp>
    </p:spTree>
    <p:extLst>
      <p:ext uri="{BB962C8B-B14F-4D97-AF65-F5344CB8AC3E}">
        <p14:creationId xmlns:p14="http://schemas.microsoft.com/office/powerpoint/2010/main" xmlns="" val="59727674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131</a:t>
            </a:fld>
            <a:endParaRPr lang="fr-FR"/>
          </a:p>
        </p:txBody>
      </p:sp>
    </p:spTree>
    <p:extLst>
      <p:ext uri="{BB962C8B-B14F-4D97-AF65-F5344CB8AC3E}">
        <p14:creationId xmlns:p14="http://schemas.microsoft.com/office/powerpoint/2010/main" xmlns="" val="85693428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132</a:t>
            </a:fld>
            <a:endParaRPr lang="fr-FR"/>
          </a:p>
        </p:txBody>
      </p:sp>
    </p:spTree>
    <p:extLst>
      <p:ext uri="{BB962C8B-B14F-4D97-AF65-F5344CB8AC3E}">
        <p14:creationId xmlns:p14="http://schemas.microsoft.com/office/powerpoint/2010/main" xmlns="" val="102088161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133</a:t>
            </a:fld>
            <a:endParaRPr lang="fr-FR"/>
          </a:p>
        </p:txBody>
      </p:sp>
    </p:spTree>
    <p:extLst>
      <p:ext uri="{BB962C8B-B14F-4D97-AF65-F5344CB8AC3E}">
        <p14:creationId xmlns:p14="http://schemas.microsoft.com/office/powerpoint/2010/main" xmlns="" val="83482351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134</a:t>
            </a:fld>
            <a:endParaRPr lang="fr-FR"/>
          </a:p>
        </p:txBody>
      </p:sp>
    </p:spTree>
    <p:extLst>
      <p:ext uri="{BB962C8B-B14F-4D97-AF65-F5344CB8AC3E}">
        <p14:creationId xmlns:p14="http://schemas.microsoft.com/office/powerpoint/2010/main" xmlns="" val="317206740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135</a:t>
            </a:fld>
            <a:endParaRPr lang="fr-FR"/>
          </a:p>
        </p:txBody>
      </p:sp>
    </p:spTree>
    <p:extLst>
      <p:ext uri="{BB962C8B-B14F-4D97-AF65-F5344CB8AC3E}">
        <p14:creationId xmlns:p14="http://schemas.microsoft.com/office/powerpoint/2010/main" xmlns="" val="102958738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136</a:t>
            </a:fld>
            <a:endParaRPr lang="fr-FR"/>
          </a:p>
        </p:txBody>
      </p:sp>
    </p:spTree>
    <p:extLst>
      <p:ext uri="{BB962C8B-B14F-4D97-AF65-F5344CB8AC3E}">
        <p14:creationId xmlns:p14="http://schemas.microsoft.com/office/powerpoint/2010/main" xmlns="" val="359695402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137</a:t>
            </a:fld>
            <a:endParaRPr lang="fr-FR"/>
          </a:p>
        </p:txBody>
      </p:sp>
    </p:spTree>
    <p:extLst>
      <p:ext uri="{BB962C8B-B14F-4D97-AF65-F5344CB8AC3E}">
        <p14:creationId xmlns:p14="http://schemas.microsoft.com/office/powerpoint/2010/main" xmlns="" val="375577517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138</a:t>
            </a:fld>
            <a:endParaRPr lang="fr-FR"/>
          </a:p>
        </p:txBody>
      </p:sp>
    </p:spTree>
    <p:extLst>
      <p:ext uri="{BB962C8B-B14F-4D97-AF65-F5344CB8AC3E}">
        <p14:creationId xmlns:p14="http://schemas.microsoft.com/office/powerpoint/2010/main" xmlns="" val="242755666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139</a:t>
            </a:fld>
            <a:endParaRPr lang="fr-FR"/>
          </a:p>
        </p:txBody>
      </p:sp>
    </p:spTree>
    <p:extLst>
      <p:ext uri="{BB962C8B-B14F-4D97-AF65-F5344CB8AC3E}">
        <p14:creationId xmlns:p14="http://schemas.microsoft.com/office/powerpoint/2010/main" xmlns="" val="196408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a:t>
            </a:fld>
            <a:endParaRPr lang="fr-FR"/>
          </a:p>
        </p:txBody>
      </p:sp>
    </p:spTree>
    <p:extLst>
      <p:ext uri="{BB962C8B-B14F-4D97-AF65-F5344CB8AC3E}">
        <p14:creationId xmlns:p14="http://schemas.microsoft.com/office/powerpoint/2010/main" xmlns="" val="20346878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140</a:t>
            </a:fld>
            <a:endParaRPr lang="fr-FR"/>
          </a:p>
        </p:txBody>
      </p:sp>
    </p:spTree>
    <p:extLst>
      <p:ext uri="{BB962C8B-B14F-4D97-AF65-F5344CB8AC3E}">
        <p14:creationId xmlns:p14="http://schemas.microsoft.com/office/powerpoint/2010/main" xmlns="" val="101321871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141</a:t>
            </a:fld>
            <a:endParaRPr lang="fr-FR"/>
          </a:p>
        </p:txBody>
      </p:sp>
    </p:spTree>
    <p:extLst>
      <p:ext uri="{BB962C8B-B14F-4D97-AF65-F5344CB8AC3E}">
        <p14:creationId xmlns:p14="http://schemas.microsoft.com/office/powerpoint/2010/main" xmlns="" val="16060099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142</a:t>
            </a:fld>
            <a:endParaRPr lang="fr-FR"/>
          </a:p>
        </p:txBody>
      </p:sp>
    </p:spTree>
    <p:extLst>
      <p:ext uri="{BB962C8B-B14F-4D97-AF65-F5344CB8AC3E}">
        <p14:creationId xmlns:p14="http://schemas.microsoft.com/office/powerpoint/2010/main" xmlns="" val="266355092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143</a:t>
            </a:fld>
            <a:endParaRPr lang="fr-FR"/>
          </a:p>
        </p:txBody>
      </p:sp>
    </p:spTree>
    <p:extLst>
      <p:ext uri="{BB962C8B-B14F-4D97-AF65-F5344CB8AC3E}">
        <p14:creationId xmlns:p14="http://schemas.microsoft.com/office/powerpoint/2010/main" xmlns="" val="273132885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144</a:t>
            </a:fld>
            <a:endParaRPr lang="fr-FR"/>
          </a:p>
        </p:txBody>
      </p:sp>
    </p:spTree>
    <p:extLst>
      <p:ext uri="{BB962C8B-B14F-4D97-AF65-F5344CB8AC3E}">
        <p14:creationId xmlns:p14="http://schemas.microsoft.com/office/powerpoint/2010/main" xmlns="" val="141676186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145</a:t>
            </a:fld>
            <a:endParaRPr lang="fr-FR"/>
          </a:p>
        </p:txBody>
      </p:sp>
    </p:spTree>
    <p:extLst>
      <p:ext uri="{BB962C8B-B14F-4D97-AF65-F5344CB8AC3E}">
        <p14:creationId xmlns:p14="http://schemas.microsoft.com/office/powerpoint/2010/main" xmlns="" val="228013336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146</a:t>
            </a:fld>
            <a:endParaRPr lang="fr-FR"/>
          </a:p>
        </p:txBody>
      </p:sp>
    </p:spTree>
    <p:extLst>
      <p:ext uri="{BB962C8B-B14F-4D97-AF65-F5344CB8AC3E}">
        <p14:creationId xmlns:p14="http://schemas.microsoft.com/office/powerpoint/2010/main" xmlns="" val="153346071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147</a:t>
            </a:fld>
            <a:endParaRPr lang="fr-FR"/>
          </a:p>
        </p:txBody>
      </p:sp>
    </p:spTree>
    <p:extLst>
      <p:ext uri="{BB962C8B-B14F-4D97-AF65-F5344CB8AC3E}">
        <p14:creationId xmlns:p14="http://schemas.microsoft.com/office/powerpoint/2010/main" xmlns="" val="208378340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148</a:t>
            </a:fld>
            <a:endParaRPr lang="fr-FR"/>
          </a:p>
        </p:txBody>
      </p:sp>
    </p:spTree>
    <p:extLst>
      <p:ext uri="{BB962C8B-B14F-4D97-AF65-F5344CB8AC3E}">
        <p14:creationId xmlns:p14="http://schemas.microsoft.com/office/powerpoint/2010/main" xmlns="" val="345446681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Vous pouvez splitter vos modules en fichiers séparés</a:t>
            </a: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149</a:t>
            </a:fld>
            <a:endParaRPr lang="fr-FR"/>
          </a:p>
        </p:txBody>
      </p:sp>
    </p:spTree>
    <p:extLst>
      <p:ext uri="{BB962C8B-B14F-4D97-AF65-F5344CB8AC3E}">
        <p14:creationId xmlns:p14="http://schemas.microsoft.com/office/powerpoint/2010/main" xmlns="" val="4240643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15</a:t>
            </a:fld>
            <a:endParaRPr lang="fr-FR"/>
          </a:p>
        </p:txBody>
      </p:sp>
    </p:spTree>
    <p:extLst>
      <p:ext uri="{BB962C8B-B14F-4D97-AF65-F5344CB8AC3E}">
        <p14:creationId xmlns:p14="http://schemas.microsoft.com/office/powerpoint/2010/main" xmlns="" val="126635238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150</a:t>
            </a:fld>
            <a:endParaRPr lang="fr-FR"/>
          </a:p>
        </p:txBody>
      </p:sp>
    </p:spTree>
    <p:extLst>
      <p:ext uri="{BB962C8B-B14F-4D97-AF65-F5344CB8AC3E}">
        <p14:creationId xmlns:p14="http://schemas.microsoft.com/office/powerpoint/2010/main" xmlns="" val="259100337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151</a:t>
            </a:fld>
            <a:endParaRPr lang="fr-FR"/>
          </a:p>
        </p:txBody>
      </p:sp>
    </p:spTree>
    <p:extLst>
      <p:ext uri="{BB962C8B-B14F-4D97-AF65-F5344CB8AC3E}">
        <p14:creationId xmlns:p14="http://schemas.microsoft.com/office/powerpoint/2010/main" xmlns="" val="280438371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152</a:t>
            </a:fld>
            <a:endParaRPr lang="fr-FR"/>
          </a:p>
        </p:txBody>
      </p:sp>
    </p:spTree>
    <p:extLst>
      <p:ext uri="{BB962C8B-B14F-4D97-AF65-F5344CB8AC3E}">
        <p14:creationId xmlns:p14="http://schemas.microsoft.com/office/powerpoint/2010/main" xmlns="" val="2799685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16</a:t>
            </a:fld>
            <a:endParaRPr lang="fr-FR"/>
          </a:p>
        </p:txBody>
      </p:sp>
    </p:spTree>
    <p:extLst>
      <p:ext uri="{BB962C8B-B14F-4D97-AF65-F5344CB8AC3E}">
        <p14:creationId xmlns:p14="http://schemas.microsoft.com/office/powerpoint/2010/main" xmlns="" val="3892357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17</a:t>
            </a:fld>
            <a:endParaRPr lang="fr-FR"/>
          </a:p>
        </p:txBody>
      </p:sp>
    </p:spTree>
    <p:extLst>
      <p:ext uri="{BB962C8B-B14F-4D97-AF65-F5344CB8AC3E}">
        <p14:creationId xmlns:p14="http://schemas.microsoft.com/office/powerpoint/2010/main" xmlns="" val="257487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18</a:t>
            </a:fld>
            <a:endParaRPr lang="fr-FR"/>
          </a:p>
        </p:txBody>
      </p:sp>
    </p:spTree>
    <p:extLst>
      <p:ext uri="{BB962C8B-B14F-4D97-AF65-F5344CB8AC3E}">
        <p14:creationId xmlns:p14="http://schemas.microsoft.com/office/powerpoint/2010/main" xmlns="" val="1318491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19</a:t>
            </a:fld>
            <a:endParaRPr lang="fr-FR"/>
          </a:p>
        </p:txBody>
      </p:sp>
    </p:spTree>
    <p:extLst>
      <p:ext uri="{BB962C8B-B14F-4D97-AF65-F5344CB8AC3E}">
        <p14:creationId xmlns:p14="http://schemas.microsoft.com/office/powerpoint/2010/main" xmlns="" val="389924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a:t>
            </a:fld>
            <a:endParaRPr lang="fr-FR"/>
          </a:p>
        </p:txBody>
      </p:sp>
    </p:spTree>
    <p:extLst>
      <p:ext uri="{BB962C8B-B14F-4D97-AF65-F5344CB8AC3E}">
        <p14:creationId xmlns:p14="http://schemas.microsoft.com/office/powerpoint/2010/main" xmlns="" val="4113754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20</a:t>
            </a:fld>
            <a:endParaRPr lang="fr-FR"/>
          </a:p>
        </p:txBody>
      </p:sp>
    </p:spTree>
    <p:extLst>
      <p:ext uri="{BB962C8B-B14F-4D97-AF65-F5344CB8AC3E}">
        <p14:creationId xmlns:p14="http://schemas.microsoft.com/office/powerpoint/2010/main" xmlns="" val="1487914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21</a:t>
            </a:fld>
            <a:endParaRPr lang="fr-FR"/>
          </a:p>
        </p:txBody>
      </p:sp>
    </p:spTree>
    <p:extLst>
      <p:ext uri="{BB962C8B-B14F-4D97-AF65-F5344CB8AC3E}">
        <p14:creationId xmlns:p14="http://schemas.microsoft.com/office/powerpoint/2010/main" xmlns="" val="2469209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22</a:t>
            </a:fld>
            <a:endParaRPr lang="fr-FR"/>
          </a:p>
        </p:txBody>
      </p:sp>
    </p:spTree>
    <p:extLst>
      <p:ext uri="{BB962C8B-B14F-4D97-AF65-F5344CB8AC3E}">
        <p14:creationId xmlns:p14="http://schemas.microsoft.com/office/powerpoint/2010/main" xmlns="" val="1122116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23</a:t>
            </a:fld>
            <a:endParaRPr lang="fr-FR"/>
          </a:p>
        </p:txBody>
      </p:sp>
    </p:spTree>
    <p:extLst>
      <p:ext uri="{BB962C8B-B14F-4D97-AF65-F5344CB8AC3E}">
        <p14:creationId xmlns:p14="http://schemas.microsoft.com/office/powerpoint/2010/main" xmlns="" val="1205048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24</a:t>
            </a:fld>
            <a:endParaRPr lang="fr-FR"/>
          </a:p>
        </p:txBody>
      </p:sp>
    </p:spTree>
    <p:extLst>
      <p:ext uri="{BB962C8B-B14F-4D97-AF65-F5344CB8AC3E}">
        <p14:creationId xmlns:p14="http://schemas.microsoft.com/office/powerpoint/2010/main" xmlns="" val="548641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25</a:t>
            </a:fld>
            <a:endParaRPr lang="fr-FR"/>
          </a:p>
        </p:txBody>
      </p:sp>
    </p:spTree>
    <p:extLst>
      <p:ext uri="{BB962C8B-B14F-4D97-AF65-F5344CB8AC3E}">
        <p14:creationId xmlns:p14="http://schemas.microsoft.com/office/powerpoint/2010/main" xmlns="" val="1894093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26</a:t>
            </a:fld>
            <a:endParaRPr lang="fr-FR"/>
          </a:p>
        </p:txBody>
      </p:sp>
    </p:spTree>
    <p:extLst>
      <p:ext uri="{BB962C8B-B14F-4D97-AF65-F5344CB8AC3E}">
        <p14:creationId xmlns:p14="http://schemas.microsoft.com/office/powerpoint/2010/main" xmlns="" val="1723842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27</a:t>
            </a:fld>
            <a:endParaRPr lang="fr-FR"/>
          </a:p>
        </p:txBody>
      </p:sp>
    </p:spTree>
    <p:extLst>
      <p:ext uri="{BB962C8B-B14F-4D97-AF65-F5344CB8AC3E}">
        <p14:creationId xmlns:p14="http://schemas.microsoft.com/office/powerpoint/2010/main" xmlns="" val="1186857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28</a:t>
            </a:fld>
            <a:endParaRPr lang="fr-FR"/>
          </a:p>
        </p:txBody>
      </p:sp>
    </p:spTree>
    <p:extLst>
      <p:ext uri="{BB962C8B-B14F-4D97-AF65-F5344CB8AC3E}">
        <p14:creationId xmlns:p14="http://schemas.microsoft.com/office/powerpoint/2010/main" xmlns="" val="146903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29</a:t>
            </a:fld>
            <a:endParaRPr lang="fr-FR"/>
          </a:p>
        </p:txBody>
      </p:sp>
    </p:spTree>
    <p:extLst>
      <p:ext uri="{BB962C8B-B14F-4D97-AF65-F5344CB8AC3E}">
        <p14:creationId xmlns:p14="http://schemas.microsoft.com/office/powerpoint/2010/main" xmlns="" val="341441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a:t>
            </a:fld>
            <a:endParaRPr lang="fr-FR"/>
          </a:p>
        </p:txBody>
      </p:sp>
    </p:spTree>
    <p:extLst>
      <p:ext uri="{BB962C8B-B14F-4D97-AF65-F5344CB8AC3E}">
        <p14:creationId xmlns:p14="http://schemas.microsoft.com/office/powerpoint/2010/main" xmlns="" val="822398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30</a:t>
            </a:fld>
            <a:endParaRPr lang="fr-FR"/>
          </a:p>
        </p:txBody>
      </p:sp>
    </p:spTree>
    <p:extLst>
      <p:ext uri="{BB962C8B-B14F-4D97-AF65-F5344CB8AC3E}">
        <p14:creationId xmlns:p14="http://schemas.microsoft.com/office/powerpoint/2010/main" xmlns="" val="1903662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31</a:t>
            </a:fld>
            <a:endParaRPr lang="fr-FR"/>
          </a:p>
        </p:txBody>
      </p:sp>
    </p:spTree>
    <p:extLst>
      <p:ext uri="{BB962C8B-B14F-4D97-AF65-F5344CB8AC3E}">
        <p14:creationId xmlns:p14="http://schemas.microsoft.com/office/powerpoint/2010/main" xmlns="" val="2751644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32</a:t>
            </a:fld>
            <a:endParaRPr lang="fr-FR"/>
          </a:p>
        </p:txBody>
      </p:sp>
    </p:spTree>
    <p:extLst>
      <p:ext uri="{BB962C8B-B14F-4D97-AF65-F5344CB8AC3E}">
        <p14:creationId xmlns:p14="http://schemas.microsoft.com/office/powerpoint/2010/main" xmlns="" val="1079152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33</a:t>
            </a:fld>
            <a:endParaRPr lang="fr-FR"/>
          </a:p>
        </p:txBody>
      </p:sp>
    </p:spTree>
    <p:extLst>
      <p:ext uri="{BB962C8B-B14F-4D97-AF65-F5344CB8AC3E}">
        <p14:creationId xmlns:p14="http://schemas.microsoft.com/office/powerpoint/2010/main" xmlns="" val="333413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34</a:t>
            </a:fld>
            <a:endParaRPr lang="fr-FR"/>
          </a:p>
        </p:txBody>
      </p:sp>
    </p:spTree>
    <p:extLst>
      <p:ext uri="{BB962C8B-B14F-4D97-AF65-F5344CB8AC3E}">
        <p14:creationId xmlns:p14="http://schemas.microsoft.com/office/powerpoint/2010/main" xmlns="" val="2074694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35</a:t>
            </a:fld>
            <a:endParaRPr lang="fr-FR"/>
          </a:p>
        </p:txBody>
      </p:sp>
    </p:spTree>
    <p:extLst>
      <p:ext uri="{BB962C8B-B14F-4D97-AF65-F5344CB8AC3E}">
        <p14:creationId xmlns:p14="http://schemas.microsoft.com/office/powerpoint/2010/main" xmlns="" val="389420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36</a:t>
            </a:fld>
            <a:endParaRPr lang="fr-FR"/>
          </a:p>
        </p:txBody>
      </p:sp>
    </p:spTree>
    <p:extLst>
      <p:ext uri="{BB962C8B-B14F-4D97-AF65-F5344CB8AC3E}">
        <p14:creationId xmlns:p14="http://schemas.microsoft.com/office/powerpoint/2010/main" xmlns="" val="1652246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37</a:t>
            </a:fld>
            <a:endParaRPr lang="fr-FR"/>
          </a:p>
        </p:txBody>
      </p:sp>
    </p:spTree>
    <p:extLst>
      <p:ext uri="{BB962C8B-B14F-4D97-AF65-F5344CB8AC3E}">
        <p14:creationId xmlns:p14="http://schemas.microsoft.com/office/powerpoint/2010/main" xmlns="" val="676165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38</a:t>
            </a:fld>
            <a:endParaRPr lang="fr-FR"/>
          </a:p>
        </p:txBody>
      </p:sp>
    </p:spTree>
    <p:extLst>
      <p:ext uri="{BB962C8B-B14F-4D97-AF65-F5344CB8AC3E}">
        <p14:creationId xmlns:p14="http://schemas.microsoft.com/office/powerpoint/2010/main" xmlns="" val="3597060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39</a:t>
            </a:fld>
            <a:endParaRPr lang="fr-FR"/>
          </a:p>
        </p:txBody>
      </p:sp>
    </p:spTree>
    <p:extLst>
      <p:ext uri="{BB962C8B-B14F-4D97-AF65-F5344CB8AC3E}">
        <p14:creationId xmlns:p14="http://schemas.microsoft.com/office/powerpoint/2010/main" xmlns="" val="270582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a:t>
            </a:fld>
            <a:endParaRPr lang="fr-FR"/>
          </a:p>
        </p:txBody>
      </p:sp>
    </p:spTree>
    <p:extLst>
      <p:ext uri="{BB962C8B-B14F-4D97-AF65-F5344CB8AC3E}">
        <p14:creationId xmlns:p14="http://schemas.microsoft.com/office/powerpoint/2010/main" xmlns="" val="426115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40</a:t>
            </a:fld>
            <a:endParaRPr lang="fr-FR"/>
          </a:p>
        </p:txBody>
      </p:sp>
    </p:spTree>
    <p:extLst>
      <p:ext uri="{BB962C8B-B14F-4D97-AF65-F5344CB8AC3E}">
        <p14:creationId xmlns:p14="http://schemas.microsoft.com/office/powerpoint/2010/main" xmlns="" val="1492501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41</a:t>
            </a:fld>
            <a:endParaRPr lang="fr-FR"/>
          </a:p>
        </p:txBody>
      </p:sp>
    </p:spTree>
    <p:extLst>
      <p:ext uri="{BB962C8B-B14F-4D97-AF65-F5344CB8AC3E}">
        <p14:creationId xmlns:p14="http://schemas.microsoft.com/office/powerpoint/2010/main" xmlns="" val="1625618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42</a:t>
            </a:fld>
            <a:endParaRPr lang="fr-FR"/>
          </a:p>
        </p:txBody>
      </p:sp>
    </p:spTree>
    <p:extLst>
      <p:ext uri="{BB962C8B-B14F-4D97-AF65-F5344CB8AC3E}">
        <p14:creationId xmlns:p14="http://schemas.microsoft.com/office/powerpoint/2010/main" xmlns="" val="273022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43</a:t>
            </a:fld>
            <a:endParaRPr lang="fr-FR"/>
          </a:p>
        </p:txBody>
      </p:sp>
    </p:spTree>
    <p:extLst>
      <p:ext uri="{BB962C8B-B14F-4D97-AF65-F5344CB8AC3E}">
        <p14:creationId xmlns:p14="http://schemas.microsoft.com/office/powerpoint/2010/main" xmlns="" val="1396751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44</a:t>
            </a:fld>
            <a:endParaRPr lang="fr-FR"/>
          </a:p>
        </p:txBody>
      </p:sp>
    </p:spTree>
    <p:extLst>
      <p:ext uri="{BB962C8B-B14F-4D97-AF65-F5344CB8AC3E}">
        <p14:creationId xmlns:p14="http://schemas.microsoft.com/office/powerpoint/2010/main" xmlns="" val="1846649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45</a:t>
            </a:fld>
            <a:endParaRPr lang="fr-FR"/>
          </a:p>
        </p:txBody>
      </p:sp>
    </p:spTree>
    <p:extLst>
      <p:ext uri="{BB962C8B-B14F-4D97-AF65-F5344CB8AC3E}">
        <p14:creationId xmlns:p14="http://schemas.microsoft.com/office/powerpoint/2010/main" xmlns="" val="15134381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46</a:t>
            </a:fld>
            <a:endParaRPr lang="fr-FR"/>
          </a:p>
        </p:txBody>
      </p:sp>
    </p:spTree>
    <p:extLst>
      <p:ext uri="{BB962C8B-B14F-4D97-AF65-F5344CB8AC3E}">
        <p14:creationId xmlns:p14="http://schemas.microsoft.com/office/powerpoint/2010/main" xmlns="" val="5475399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47</a:t>
            </a:fld>
            <a:endParaRPr lang="fr-FR"/>
          </a:p>
        </p:txBody>
      </p:sp>
    </p:spTree>
    <p:extLst>
      <p:ext uri="{BB962C8B-B14F-4D97-AF65-F5344CB8AC3E}">
        <p14:creationId xmlns:p14="http://schemas.microsoft.com/office/powerpoint/2010/main" xmlns="" val="3034178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48</a:t>
            </a:fld>
            <a:endParaRPr lang="fr-FR"/>
          </a:p>
        </p:txBody>
      </p:sp>
    </p:spTree>
    <p:extLst>
      <p:ext uri="{BB962C8B-B14F-4D97-AF65-F5344CB8AC3E}">
        <p14:creationId xmlns:p14="http://schemas.microsoft.com/office/powerpoint/2010/main" xmlns="" val="11190276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49</a:t>
            </a:fld>
            <a:endParaRPr lang="fr-FR"/>
          </a:p>
        </p:txBody>
      </p:sp>
    </p:spTree>
    <p:extLst>
      <p:ext uri="{BB962C8B-B14F-4D97-AF65-F5344CB8AC3E}">
        <p14:creationId xmlns:p14="http://schemas.microsoft.com/office/powerpoint/2010/main" xmlns="" val="147084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a:t>
            </a:fld>
            <a:endParaRPr lang="fr-FR"/>
          </a:p>
        </p:txBody>
      </p:sp>
    </p:spTree>
    <p:extLst>
      <p:ext uri="{BB962C8B-B14F-4D97-AF65-F5344CB8AC3E}">
        <p14:creationId xmlns:p14="http://schemas.microsoft.com/office/powerpoint/2010/main" xmlns="" val="526815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50</a:t>
            </a:fld>
            <a:endParaRPr lang="fr-FR"/>
          </a:p>
        </p:txBody>
      </p:sp>
    </p:spTree>
    <p:extLst>
      <p:ext uri="{BB962C8B-B14F-4D97-AF65-F5344CB8AC3E}">
        <p14:creationId xmlns:p14="http://schemas.microsoft.com/office/powerpoint/2010/main" xmlns="" val="1836054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51</a:t>
            </a:fld>
            <a:endParaRPr lang="fr-FR"/>
          </a:p>
        </p:txBody>
      </p:sp>
    </p:spTree>
    <p:extLst>
      <p:ext uri="{BB962C8B-B14F-4D97-AF65-F5344CB8AC3E}">
        <p14:creationId xmlns:p14="http://schemas.microsoft.com/office/powerpoint/2010/main" xmlns="" val="1868898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52</a:t>
            </a:fld>
            <a:endParaRPr lang="fr-FR"/>
          </a:p>
        </p:txBody>
      </p:sp>
    </p:spTree>
    <p:extLst>
      <p:ext uri="{BB962C8B-B14F-4D97-AF65-F5344CB8AC3E}">
        <p14:creationId xmlns:p14="http://schemas.microsoft.com/office/powerpoint/2010/main" xmlns="" val="33775029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53</a:t>
            </a:fld>
            <a:endParaRPr lang="fr-FR"/>
          </a:p>
        </p:txBody>
      </p:sp>
    </p:spTree>
    <p:extLst>
      <p:ext uri="{BB962C8B-B14F-4D97-AF65-F5344CB8AC3E}">
        <p14:creationId xmlns:p14="http://schemas.microsoft.com/office/powerpoint/2010/main" xmlns="" val="2320507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54</a:t>
            </a:fld>
            <a:endParaRPr lang="fr-FR"/>
          </a:p>
        </p:txBody>
      </p:sp>
    </p:spTree>
    <p:extLst>
      <p:ext uri="{BB962C8B-B14F-4D97-AF65-F5344CB8AC3E}">
        <p14:creationId xmlns:p14="http://schemas.microsoft.com/office/powerpoint/2010/main" xmlns="" val="26193382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55</a:t>
            </a:fld>
            <a:endParaRPr lang="fr-FR"/>
          </a:p>
        </p:txBody>
      </p:sp>
    </p:spTree>
    <p:extLst>
      <p:ext uri="{BB962C8B-B14F-4D97-AF65-F5344CB8AC3E}">
        <p14:creationId xmlns:p14="http://schemas.microsoft.com/office/powerpoint/2010/main" xmlns="" val="38782282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56</a:t>
            </a:fld>
            <a:endParaRPr lang="fr-FR"/>
          </a:p>
        </p:txBody>
      </p:sp>
    </p:spTree>
    <p:extLst>
      <p:ext uri="{BB962C8B-B14F-4D97-AF65-F5344CB8AC3E}">
        <p14:creationId xmlns:p14="http://schemas.microsoft.com/office/powerpoint/2010/main" xmlns="" val="194097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57</a:t>
            </a:fld>
            <a:endParaRPr lang="fr-FR"/>
          </a:p>
        </p:txBody>
      </p:sp>
    </p:spTree>
    <p:extLst>
      <p:ext uri="{BB962C8B-B14F-4D97-AF65-F5344CB8AC3E}">
        <p14:creationId xmlns:p14="http://schemas.microsoft.com/office/powerpoint/2010/main" xmlns="" val="22953247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58</a:t>
            </a:fld>
            <a:endParaRPr lang="fr-FR"/>
          </a:p>
        </p:txBody>
      </p:sp>
    </p:spTree>
    <p:extLst>
      <p:ext uri="{BB962C8B-B14F-4D97-AF65-F5344CB8AC3E}">
        <p14:creationId xmlns:p14="http://schemas.microsoft.com/office/powerpoint/2010/main" xmlns="" val="2343730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59</a:t>
            </a:fld>
            <a:endParaRPr lang="fr-FR"/>
          </a:p>
        </p:txBody>
      </p:sp>
    </p:spTree>
    <p:extLst>
      <p:ext uri="{BB962C8B-B14F-4D97-AF65-F5344CB8AC3E}">
        <p14:creationId xmlns:p14="http://schemas.microsoft.com/office/powerpoint/2010/main" xmlns="" val="366857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a:t>
            </a:fld>
            <a:endParaRPr lang="fr-FR"/>
          </a:p>
        </p:txBody>
      </p:sp>
    </p:spTree>
    <p:extLst>
      <p:ext uri="{BB962C8B-B14F-4D97-AF65-F5344CB8AC3E}">
        <p14:creationId xmlns:p14="http://schemas.microsoft.com/office/powerpoint/2010/main" xmlns="" val="14771878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60</a:t>
            </a:fld>
            <a:endParaRPr lang="fr-FR"/>
          </a:p>
        </p:txBody>
      </p:sp>
    </p:spTree>
    <p:extLst>
      <p:ext uri="{BB962C8B-B14F-4D97-AF65-F5344CB8AC3E}">
        <p14:creationId xmlns:p14="http://schemas.microsoft.com/office/powerpoint/2010/main" xmlns="" val="459800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61</a:t>
            </a:fld>
            <a:endParaRPr lang="fr-FR"/>
          </a:p>
        </p:txBody>
      </p:sp>
    </p:spTree>
    <p:extLst>
      <p:ext uri="{BB962C8B-B14F-4D97-AF65-F5344CB8AC3E}">
        <p14:creationId xmlns:p14="http://schemas.microsoft.com/office/powerpoint/2010/main" xmlns="" val="17645261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62</a:t>
            </a:fld>
            <a:endParaRPr lang="fr-FR"/>
          </a:p>
        </p:txBody>
      </p:sp>
    </p:spTree>
    <p:extLst>
      <p:ext uri="{BB962C8B-B14F-4D97-AF65-F5344CB8AC3E}">
        <p14:creationId xmlns:p14="http://schemas.microsoft.com/office/powerpoint/2010/main" xmlns="" val="16324646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63</a:t>
            </a:fld>
            <a:endParaRPr lang="fr-FR"/>
          </a:p>
        </p:txBody>
      </p:sp>
    </p:spTree>
    <p:extLst>
      <p:ext uri="{BB962C8B-B14F-4D97-AF65-F5344CB8AC3E}">
        <p14:creationId xmlns:p14="http://schemas.microsoft.com/office/powerpoint/2010/main" xmlns="" val="5225548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64</a:t>
            </a:fld>
            <a:endParaRPr lang="fr-FR"/>
          </a:p>
        </p:txBody>
      </p:sp>
    </p:spTree>
    <p:extLst>
      <p:ext uri="{BB962C8B-B14F-4D97-AF65-F5344CB8AC3E}">
        <p14:creationId xmlns:p14="http://schemas.microsoft.com/office/powerpoint/2010/main" xmlns="" val="32057249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65</a:t>
            </a:fld>
            <a:endParaRPr lang="fr-FR"/>
          </a:p>
        </p:txBody>
      </p:sp>
    </p:spTree>
    <p:extLst>
      <p:ext uri="{BB962C8B-B14F-4D97-AF65-F5344CB8AC3E}">
        <p14:creationId xmlns:p14="http://schemas.microsoft.com/office/powerpoint/2010/main" xmlns="" val="41243290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66</a:t>
            </a:fld>
            <a:endParaRPr lang="fr-FR"/>
          </a:p>
        </p:txBody>
      </p:sp>
    </p:spTree>
    <p:extLst>
      <p:ext uri="{BB962C8B-B14F-4D97-AF65-F5344CB8AC3E}">
        <p14:creationId xmlns:p14="http://schemas.microsoft.com/office/powerpoint/2010/main" xmlns="" val="3505187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67</a:t>
            </a:fld>
            <a:endParaRPr lang="fr-FR"/>
          </a:p>
        </p:txBody>
      </p:sp>
    </p:spTree>
    <p:extLst>
      <p:ext uri="{BB962C8B-B14F-4D97-AF65-F5344CB8AC3E}">
        <p14:creationId xmlns:p14="http://schemas.microsoft.com/office/powerpoint/2010/main" xmlns="" val="15340558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68</a:t>
            </a:fld>
            <a:endParaRPr lang="fr-FR"/>
          </a:p>
        </p:txBody>
      </p:sp>
    </p:spTree>
    <p:extLst>
      <p:ext uri="{BB962C8B-B14F-4D97-AF65-F5344CB8AC3E}">
        <p14:creationId xmlns:p14="http://schemas.microsoft.com/office/powerpoint/2010/main" xmlns="" val="23428355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69</a:t>
            </a:fld>
            <a:endParaRPr lang="fr-FR"/>
          </a:p>
        </p:txBody>
      </p:sp>
    </p:spTree>
    <p:extLst>
      <p:ext uri="{BB962C8B-B14F-4D97-AF65-F5344CB8AC3E}">
        <p14:creationId xmlns:p14="http://schemas.microsoft.com/office/powerpoint/2010/main" xmlns="" val="2095116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a:t>
            </a:fld>
            <a:endParaRPr lang="fr-FR"/>
          </a:p>
        </p:txBody>
      </p:sp>
    </p:spTree>
    <p:extLst>
      <p:ext uri="{BB962C8B-B14F-4D97-AF65-F5344CB8AC3E}">
        <p14:creationId xmlns:p14="http://schemas.microsoft.com/office/powerpoint/2010/main" xmlns="" val="24411661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70</a:t>
            </a:fld>
            <a:endParaRPr lang="fr-FR"/>
          </a:p>
        </p:txBody>
      </p:sp>
    </p:spTree>
    <p:extLst>
      <p:ext uri="{BB962C8B-B14F-4D97-AF65-F5344CB8AC3E}">
        <p14:creationId xmlns:p14="http://schemas.microsoft.com/office/powerpoint/2010/main" xmlns="" val="19214196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71</a:t>
            </a:fld>
            <a:endParaRPr lang="fr-FR"/>
          </a:p>
        </p:txBody>
      </p:sp>
    </p:spTree>
    <p:extLst>
      <p:ext uri="{BB962C8B-B14F-4D97-AF65-F5344CB8AC3E}">
        <p14:creationId xmlns:p14="http://schemas.microsoft.com/office/powerpoint/2010/main" xmlns="" val="20178130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72</a:t>
            </a:fld>
            <a:endParaRPr lang="fr-FR"/>
          </a:p>
        </p:txBody>
      </p:sp>
    </p:spTree>
    <p:extLst>
      <p:ext uri="{BB962C8B-B14F-4D97-AF65-F5344CB8AC3E}">
        <p14:creationId xmlns:p14="http://schemas.microsoft.com/office/powerpoint/2010/main" xmlns="" val="11254465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73</a:t>
            </a:fld>
            <a:endParaRPr lang="fr-FR"/>
          </a:p>
        </p:txBody>
      </p:sp>
    </p:spTree>
    <p:extLst>
      <p:ext uri="{BB962C8B-B14F-4D97-AF65-F5344CB8AC3E}">
        <p14:creationId xmlns:p14="http://schemas.microsoft.com/office/powerpoint/2010/main" xmlns="" val="40177609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74</a:t>
            </a:fld>
            <a:endParaRPr lang="fr-FR"/>
          </a:p>
        </p:txBody>
      </p:sp>
    </p:spTree>
    <p:extLst>
      <p:ext uri="{BB962C8B-B14F-4D97-AF65-F5344CB8AC3E}">
        <p14:creationId xmlns:p14="http://schemas.microsoft.com/office/powerpoint/2010/main" xmlns="" val="982455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75</a:t>
            </a:fld>
            <a:endParaRPr lang="fr-FR"/>
          </a:p>
        </p:txBody>
      </p:sp>
    </p:spTree>
    <p:extLst>
      <p:ext uri="{BB962C8B-B14F-4D97-AF65-F5344CB8AC3E}">
        <p14:creationId xmlns:p14="http://schemas.microsoft.com/office/powerpoint/2010/main" xmlns="" val="29587103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76</a:t>
            </a:fld>
            <a:endParaRPr lang="fr-FR"/>
          </a:p>
        </p:txBody>
      </p:sp>
    </p:spTree>
    <p:extLst>
      <p:ext uri="{BB962C8B-B14F-4D97-AF65-F5344CB8AC3E}">
        <p14:creationId xmlns:p14="http://schemas.microsoft.com/office/powerpoint/2010/main" xmlns="" val="28869551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77</a:t>
            </a:fld>
            <a:endParaRPr lang="fr-FR"/>
          </a:p>
        </p:txBody>
      </p:sp>
    </p:spTree>
    <p:extLst>
      <p:ext uri="{BB962C8B-B14F-4D97-AF65-F5344CB8AC3E}">
        <p14:creationId xmlns:p14="http://schemas.microsoft.com/office/powerpoint/2010/main" xmlns="" val="41214687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78</a:t>
            </a:fld>
            <a:endParaRPr lang="fr-FR"/>
          </a:p>
        </p:txBody>
      </p:sp>
    </p:spTree>
    <p:extLst>
      <p:ext uri="{BB962C8B-B14F-4D97-AF65-F5344CB8AC3E}">
        <p14:creationId xmlns:p14="http://schemas.microsoft.com/office/powerpoint/2010/main" xmlns="" val="21601685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79</a:t>
            </a:fld>
            <a:endParaRPr lang="fr-FR"/>
          </a:p>
        </p:txBody>
      </p:sp>
    </p:spTree>
    <p:extLst>
      <p:ext uri="{BB962C8B-B14F-4D97-AF65-F5344CB8AC3E}">
        <p14:creationId xmlns:p14="http://schemas.microsoft.com/office/powerpoint/2010/main" xmlns="" val="401772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a:t>
            </a:fld>
            <a:endParaRPr lang="fr-FR"/>
          </a:p>
        </p:txBody>
      </p:sp>
    </p:spTree>
    <p:extLst>
      <p:ext uri="{BB962C8B-B14F-4D97-AF65-F5344CB8AC3E}">
        <p14:creationId xmlns:p14="http://schemas.microsoft.com/office/powerpoint/2010/main" xmlns="" val="25516251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80</a:t>
            </a:fld>
            <a:endParaRPr lang="fr-FR"/>
          </a:p>
        </p:txBody>
      </p:sp>
    </p:spTree>
    <p:extLst>
      <p:ext uri="{BB962C8B-B14F-4D97-AF65-F5344CB8AC3E}">
        <p14:creationId xmlns:p14="http://schemas.microsoft.com/office/powerpoint/2010/main" xmlns="" val="816701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81</a:t>
            </a:fld>
            <a:endParaRPr lang="fr-FR"/>
          </a:p>
        </p:txBody>
      </p:sp>
    </p:spTree>
    <p:extLst>
      <p:ext uri="{BB962C8B-B14F-4D97-AF65-F5344CB8AC3E}">
        <p14:creationId xmlns:p14="http://schemas.microsoft.com/office/powerpoint/2010/main" xmlns="" val="256453007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82</a:t>
            </a:fld>
            <a:endParaRPr lang="fr-FR"/>
          </a:p>
        </p:txBody>
      </p:sp>
    </p:spTree>
    <p:extLst>
      <p:ext uri="{BB962C8B-B14F-4D97-AF65-F5344CB8AC3E}">
        <p14:creationId xmlns:p14="http://schemas.microsoft.com/office/powerpoint/2010/main" xmlns="" val="31930149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83</a:t>
            </a:fld>
            <a:endParaRPr lang="fr-FR"/>
          </a:p>
        </p:txBody>
      </p:sp>
    </p:spTree>
    <p:extLst>
      <p:ext uri="{BB962C8B-B14F-4D97-AF65-F5344CB8AC3E}">
        <p14:creationId xmlns:p14="http://schemas.microsoft.com/office/powerpoint/2010/main" xmlns="" val="37751601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84</a:t>
            </a:fld>
            <a:endParaRPr lang="fr-FR"/>
          </a:p>
        </p:txBody>
      </p:sp>
    </p:spTree>
    <p:extLst>
      <p:ext uri="{BB962C8B-B14F-4D97-AF65-F5344CB8AC3E}">
        <p14:creationId xmlns:p14="http://schemas.microsoft.com/office/powerpoint/2010/main" xmlns="" val="10184644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85</a:t>
            </a:fld>
            <a:endParaRPr lang="fr-FR"/>
          </a:p>
        </p:txBody>
      </p:sp>
    </p:spTree>
    <p:extLst>
      <p:ext uri="{BB962C8B-B14F-4D97-AF65-F5344CB8AC3E}">
        <p14:creationId xmlns:p14="http://schemas.microsoft.com/office/powerpoint/2010/main" xmlns="" val="40798349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86</a:t>
            </a:fld>
            <a:endParaRPr lang="fr-FR"/>
          </a:p>
        </p:txBody>
      </p:sp>
    </p:spTree>
    <p:extLst>
      <p:ext uri="{BB962C8B-B14F-4D97-AF65-F5344CB8AC3E}">
        <p14:creationId xmlns:p14="http://schemas.microsoft.com/office/powerpoint/2010/main" xmlns="" val="2098015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87</a:t>
            </a:fld>
            <a:endParaRPr lang="fr-FR"/>
          </a:p>
        </p:txBody>
      </p:sp>
    </p:spTree>
    <p:extLst>
      <p:ext uri="{BB962C8B-B14F-4D97-AF65-F5344CB8AC3E}">
        <p14:creationId xmlns:p14="http://schemas.microsoft.com/office/powerpoint/2010/main" xmlns="" val="11600820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88</a:t>
            </a:fld>
            <a:endParaRPr lang="fr-FR"/>
          </a:p>
        </p:txBody>
      </p:sp>
    </p:spTree>
    <p:extLst>
      <p:ext uri="{BB962C8B-B14F-4D97-AF65-F5344CB8AC3E}">
        <p14:creationId xmlns:p14="http://schemas.microsoft.com/office/powerpoint/2010/main" xmlns="" val="38528376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89</a:t>
            </a:fld>
            <a:endParaRPr lang="fr-FR"/>
          </a:p>
        </p:txBody>
      </p:sp>
    </p:spTree>
    <p:extLst>
      <p:ext uri="{BB962C8B-B14F-4D97-AF65-F5344CB8AC3E}">
        <p14:creationId xmlns:p14="http://schemas.microsoft.com/office/powerpoint/2010/main" xmlns="" val="24771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a:t>
            </a:fld>
            <a:endParaRPr lang="fr-FR"/>
          </a:p>
        </p:txBody>
      </p:sp>
    </p:spTree>
    <p:extLst>
      <p:ext uri="{BB962C8B-B14F-4D97-AF65-F5344CB8AC3E}">
        <p14:creationId xmlns:p14="http://schemas.microsoft.com/office/powerpoint/2010/main" xmlns="" val="276199582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90</a:t>
            </a:fld>
            <a:endParaRPr lang="fr-FR"/>
          </a:p>
        </p:txBody>
      </p:sp>
    </p:spTree>
    <p:extLst>
      <p:ext uri="{BB962C8B-B14F-4D97-AF65-F5344CB8AC3E}">
        <p14:creationId xmlns:p14="http://schemas.microsoft.com/office/powerpoint/2010/main" xmlns="" val="32030568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Prouver la destruction du composant en incrémentant un compteur sur</a:t>
            </a:r>
            <a:r>
              <a:rPr lang="fr-FR" baseline="0" dirty="0" smtClean="0"/>
              <a:t> l’ancien, le détruisant et y revenir</a:t>
            </a: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91</a:t>
            </a:fld>
            <a:endParaRPr lang="fr-FR"/>
          </a:p>
        </p:txBody>
      </p:sp>
    </p:spTree>
    <p:extLst>
      <p:ext uri="{BB962C8B-B14F-4D97-AF65-F5344CB8AC3E}">
        <p14:creationId xmlns:p14="http://schemas.microsoft.com/office/powerpoint/2010/main" xmlns="" val="38836748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92</a:t>
            </a:fld>
            <a:endParaRPr lang="fr-FR"/>
          </a:p>
        </p:txBody>
      </p:sp>
    </p:spTree>
    <p:extLst>
      <p:ext uri="{BB962C8B-B14F-4D97-AF65-F5344CB8AC3E}">
        <p14:creationId xmlns:p14="http://schemas.microsoft.com/office/powerpoint/2010/main" xmlns="" val="11276508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93</a:t>
            </a:fld>
            <a:endParaRPr lang="fr-FR"/>
          </a:p>
        </p:txBody>
      </p:sp>
    </p:spTree>
    <p:extLst>
      <p:ext uri="{BB962C8B-B14F-4D97-AF65-F5344CB8AC3E}">
        <p14:creationId xmlns:p14="http://schemas.microsoft.com/office/powerpoint/2010/main" xmlns="" val="342280582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94</a:t>
            </a:fld>
            <a:endParaRPr lang="fr-FR"/>
          </a:p>
        </p:txBody>
      </p:sp>
    </p:spTree>
    <p:extLst>
      <p:ext uri="{BB962C8B-B14F-4D97-AF65-F5344CB8AC3E}">
        <p14:creationId xmlns:p14="http://schemas.microsoft.com/office/powerpoint/2010/main" xmlns="" val="1957668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95</a:t>
            </a:fld>
            <a:endParaRPr lang="fr-FR"/>
          </a:p>
        </p:txBody>
      </p:sp>
    </p:spTree>
    <p:extLst>
      <p:ext uri="{BB962C8B-B14F-4D97-AF65-F5344CB8AC3E}">
        <p14:creationId xmlns:p14="http://schemas.microsoft.com/office/powerpoint/2010/main" xmlns="" val="38838155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96</a:t>
            </a:fld>
            <a:endParaRPr lang="fr-FR"/>
          </a:p>
        </p:txBody>
      </p:sp>
    </p:spTree>
    <p:extLst>
      <p:ext uri="{BB962C8B-B14F-4D97-AF65-F5344CB8AC3E}">
        <p14:creationId xmlns:p14="http://schemas.microsoft.com/office/powerpoint/2010/main" xmlns="" val="40176437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97</a:t>
            </a:fld>
            <a:endParaRPr lang="fr-FR"/>
          </a:p>
        </p:txBody>
      </p:sp>
    </p:spTree>
    <p:extLst>
      <p:ext uri="{BB962C8B-B14F-4D97-AF65-F5344CB8AC3E}">
        <p14:creationId xmlns:p14="http://schemas.microsoft.com/office/powerpoint/2010/main" xmlns="" val="11410614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98</a:t>
            </a:fld>
            <a:endParaRPr lang="fr-FR"/>
          </a:p>
        </p:txBody>
      </p:sp>
    </p:spTree>
    <p:extLst>
      <p:ext uri="{BB962C8B-B14F-4D97-AF65-F5344CB8AC3E}">
        <p14:creationId xmlns:p14="http://schemas.microsoft.com/office/powerpoint/2010/main" xmlns="" val="404237435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99</a:t>
            </a:fld>
            <a:endParaRPr lang="fr-FR"/>
          </a:p>
        </p:txBody>
      </p:sp>
    </p:spTree>
    <p:extLst>
      <p:ext uri="{BB962C8B-B14F-4D97-AF65-F5344CB8AC3E}">
        <p14:creationId xmlns:p14="http://schemas.microsoft.com/office/powerpoint/2010/main" xmlns="" val="220231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102762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259980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236085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21828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26450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405741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318017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48288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414642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70248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5BB1E30-0DF1-480B-B9BD-0429A7AFC64F}" type="datetimeFigureOut">
              <a:rPr lang="fr-FR" smtClean="0"/>
              <a:pPr/>
              <a:t>29/05/2020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40844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B1E30-0DF1-480B-B9BD-0429A7AFC64F}" type="datetimeFigureOut">
              <a:rPr lang="fr-FR" smtClean="0"/>
              <a:pPr/>
              <a:t>29/05/2020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A798D-C141-4D76-9953-252245B31A77}" type="slidenum">
              <a:rPr lang="fr-FR" smtClean="0"/>
              <a:pPr/>
              <a:t>‹N°›</a:t>
            </a:fld>
            <a:endParaRPr lang="fr-FR"/>
          </a:p>
        </p:txBody>
      </p:sp>
    </p:spTree>
    <p:extLst>
      <p:ext uri="{BB962C8B-B14F-4D97-AF65-F5344CB8AC3E}">
        <p14:creationId xmlns:p14="http://schemas.microsoft.com/office/powerpoint/2010/main" xmlns="" val="98324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hyperlink" Target="http://localhost/user?name=...&amp;age" TargetMode="External"/><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vuejs.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vuejs.org/api"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hyperlink" Target="https://fr.vuejs.org/v2/guide/events.html" TargetMode="External"/><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rme libre 5"/>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31659" y="1418815"/>
            <a:ext cx="3638291" cy="3153186"/>
          </a:xfrm>
          <a:prstGeom prst="rect">
            <a:avLst/>
          </a:prstGeom>
        </p:spPr>
      </p:pic>
      <p:sp>
        <p:nvSpPr>
          <p:cNvPr id="5" name="ZoneTexte 4"/>
          <p:cNvSpPr txBox="1"/>
          <p:nvPr/>
        </p:nvSpPr>
        <p:spPr>
          <a:xfrm>
            <a:off x="5567256" y="4733365"/>
            <a:ext cx="1567096" cy="769441"/>
          </a:xfrm>
          <a:prstGeom prst="rect">
            <a:avLst/>
          </a:prstGeom>
          <a:noFill/>
        </p:spPr>
        <p:txBody>
          <a:bodyPr wrap="none" rtlCol="0">
            <a:spAutoFit/>
          </a:bodyPr>
          <a:lstStyle/>
          <a:p>
            <a:r>
              <a:rPr lang="fr-FR" sz="4400" dirty="0" smtClean="0"/>
              <a:t>Vue.js</a:t>
            </a:r>
            <a:endParaRPr lang="fr-FR" sz="4400" dirty="0"/>
          </a:p>
        </p:txBody>
      </p:sp>
      <p:sp>
        <p:nvSpPr>
          <p:cNvPr id="7" name="ZoneTexte 6"/>
          <p:cNvSpPr txBox="1"/>
          <p:nvPr/>
        </p:nvSpPr>
        <p:spPr>
          <a:xfrm>
            <a:off x="0" y="94129"/>
            <a:ext cx="6375335" cy="523220"/>
          </a:xfrm>
          <a:prstGeom prst="rect">
            <a:avLst/>
          </a:prstGeom>
          <a:noFill/>
        </p:spPr>
        <p:txBody>
          <a:bodyPr wrap="none" rtlCol="0">
            <a:spAutoFit/>
          </a:bodyPr>
          <a:lstStyle/>
          <a:p>
            <a:r>
              <a:rPr lang="fr-FR" sz="2800" dirty="0" smtClean="0">
                <a:effectLst>
                  <a:outerShdw blurRad="38100" dist="38100" dir="2700000" algn="tl">
                    <a:srgbClr val="000000">
                      <a:alpha val="43137"/>
                    </a:srgbClr>
                  </a:outerShdw>
                </a:effectLst>
              </a:rPr>
              <a:t>Formation du Framework Front-end Vue.js</a:t>
            </a:r>
            <a:endParaRPr lang="fr-FR"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039899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564330" y="3006777"/>
            <a:ext cx="6217279" cy="830997"/>
          </a:xfrm>
          <a:prstGeom prst="rect">
            <a:avLst/>
          </a:prstGeom>
          <a:noFill/>
        </p:spPr>
        <p:txBody>
          <a:bodyPr wrap="none" rtlCol="0">
            <a:spAutoFit/>
          </a:bodyPr>
          <a:lstStyle/>
          <a:p>
            <a:r>
              <a:rPr lang="fr-FR" sz="4800" smtClean="0">
                <a:effectLst>
                  <a:outerShdw blurRad="38100" dist="38100" dir="2700000" algn="tl">
                    <a:srgbClr val="000000">
                      <a:alpha val="43137"/>
                    </a:srgbClr>
                  </a:outerShdw>
                </a:effectLst>
              </a:rPr>
              <a:t>Interaction avec le DOM</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4130084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Remplissage des forms</a:t>
            </a:r>
          </a:p>
          <a:p>
            <a:pPr algn="ctr"/>
            <a:r>
              <a:rPr lang="fr-FR" sz="2800" smtClean="0">
                <a:effectLst>
                  <a:outerShdw blurRad="38100" dist="38100" dir="2700000" algn="tl">
                    <a:srgbClr val="000000">
                      <a:alpha val="43137"/>
                    </a:srgbClr>
                  </a:outerShdw>
                </a:effectLst>
              </a:rPr>
              <a:t>Construire votre propre contrôle</a:t>
            </a:r>
            <a:endParaRPr lang="fr-FR" sz="4000" dirty="0" smtClean="0">
              <a:effectLst>
                <a:outerShdw blurRad="38100" dist="38100" dir="2700000" algn="tl">
                  <a:srgbClr val="000000">
                    <a:alpha val="43137"/>
                  </a:srgbClr>
                </a:outerShdw>
              </a:effectLst>
            </a:endParaRPr>
          </a:p>
        </p:txBody>
      </p:sp>
      <p:sp>
        <p:nvSpPr>
          <p:cNvPr id="3" name="ZoneTexte 2"/>
          <p:cNvSpPr txBox="1"/>
          <p:nvPr/>
        </p:nvSpPr>
        <p:spPr>
          <a:xfrm>
            <a:off x="341376" y="1536192"/>
            <a:ext cx="11594592" cy="923330"/>
          </a:xfrm>
          <a:prstGeom prst="rect">
            <a:avLst/>
          </a:prstGeom>
          <a:noFill/>
        </p:spPr>
        <p:txBody>
          <a:bodyPr wrap="square" rtlCol="0">
            <a:spAutoFit/>
          </a:bodyPr>
          <a:lstStyle/>
          <a:p>
            <a:r>
              <a:rPr lang="fr-FR" dirty="0" smtClean="0"/>
              <a:t>Donc pour fabriquer votre propre contrôle qui fonctionne avec v-model, ce composant doit avoir une propriété ‘value’ qui contiendra la valeur du contrôle et il doit émettre un évènement appelé ‘input’ à chaque fois que le contenu de celui-ci change.</a:t>
            </a:r>
            <a:endParaRPr lang="fr-FR" dirty="0"/>
          </a:p>
        </p:txBody>
      </p:sp>
      <p:sp>
        <p:nvSpPr>
          <p:cNvPr id="8" name="ZoneTexte 7"/>
          <p:cNvSpPr txBox="1"/>
          <p:nvPr/>
        </p:nvSpPr>
        <p:spPr>
          <a:xfrm>
            <a:off x="341376" y="2572282"/>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tags/step041</a:t>
            </a:r>
            <a:endParaRPr lang="fr-FR" dirty="0"/>
          </a:p>
        </p:txBody>
      </p:sp>
    </p:spTree>
    <p:extLst>
      <p:ext uri="{BB962C8B-B14F-4D97-AF65-F5344CB8AC3E}">
        <p14:creationId xmlns:p14="http://schemas.microsoft.com/office/powerpoint/2010/main" xmlns="" val="309425555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directives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4203535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directives</a:t>
            </a:r>
          </a:p>
          <a:p>
            <a:pPr algn="ctr"/>
            <a:r>
              <a:rPr lang="fr-FR" sz="2800" dirty="0" smtClean="0">
                <a:effectLst>
                  <a:outerShdw blurRad="38100" dist="38100" dir="2700000" algn="tl">
                    <a:srgbClr val="000000">
                      <a:alpha val="43137"/>
                    </a:srgbClr>
                  </a:outerShdw>
                </a:effectLst>
              </a:rPr>
              <a:t>Construire votre propre contrôle</a:t>
            </a:r>
            <a:endParaRPr lang="fr-FR" sz="4000" dirty="0" smtClean="0">
              <a:effectLst>
                <a:outerShdw blurRad="38100" dist="38100" dir="2700000" algn="tl">
                  <a:srgbClr val="000000">
                    <a:alpha val="43137"/>
                  </a:srgbClr>
                </a:outerShdw>
              </a:effectLst>
            </a:endParaRPr>
          </a:p>
        </p:txBody>
      </p:sp>
      <p:sp>
        <p:nvSpPr>
          <p:cNvPr id="3" name="ZoneTexte 2"/>
          <p:cNvSpPr txBox="1"/>
          <p:nvPr/>
        </p:nvSpPr>
        <p:spPr>
          <a:xfrm>
            <a:off x="341376" y="1536192"/>
            <a:ext cx="11594592" cy="2031325"/>
          </a:xfrm>
          <a:prstGeom prst="rect">
            <a:avLst/>
          </a:prstGeom>
          <a:noFill/>
        </p:spPr>
        <p:txBody>
          <a:bodyPr wrap="square" rtlCol="0">
            <a:spAutoFit/>
          </a:bodyPr>
          <a:lstStyle/>
          <a:p>
            <a:r>
              <a:rPr lang="fr-FR" dirty="0" smtClean="0"/>
              <a:t>Nous avons déjà vu un certain nombre de directives Vue.js (</a:t>
            </a:r>
            <a:r>
              <a:rPr lang="fr-FR" dirty="0" err="1" smtClean="0"/>
              <a:t>v-if</a:t>
            </a:r>
            <a:r>
              <a:rPr lang="fr-FR" dirty="0" smtClean="0"/>
              <a:t>, </a:t>
            </a:r>
            <a:r>
              <a:rPr lang="fr-FR" dirty="0" err="1" smtClean="0"/>
              <a:t>v-on</a:t>
            </a:r>
            <a:r>
              <a:rPr lang="fr-FR" dirty="0" smtClean="0"/>
              <a:t>, v-</a:t>
            </a:r>
            <a:r>
              <a:rPr lang="fr-FR" dirty="0" err="1" smtClean="0"/>
              <a:t>bind</a:t>
            </a:r>
            <a:r>
              <a:rPr lang="fr-FR" dirty="0" smtClean="0"/>
              <a:t>, …). Le nom d’une directive commence toujours par ‘v-’. Le vrai nom de la directive ne contient pas ce préfixe, il est utilisé uniquement pour aider Vue.js à identifier les attributs de type directive.</a:t>
            </a:r>
          </a:p>
          <a:p>
            <a:endParaRPr lang="fr-FR" dirty="0"/>
          </a:p>
          <a:p>
            <a:r>
              <a:rPr lang="fr-FR" dirty="0" smtClean="0"/>
              <a:t>Vous pouvez fabriquer vos propres directives.</a:t>
            </a:r>
          </a:p>
          <a:p>
            <a:endParaRPr lang="fr-FR" dirty="0"/>
          </a:p>
          <a:p>
            <a:r>
              <a:rPr lang="fr-FR" dirty="0" smtClean="0"/>
              <a:t>Pour ce faire, déclarer la directive avec </a:t>
            </a:r>
            <a:r>
              <a:rPr lang="fr-FR" b="1" dirty="0" err="1" smtClean="0"/>
              <a:t>Vue.directive</a:t>
            </a:r>
            <a:r>
              <a:rPr lang="fr-FR" b="1" dirty="0" smtClean="0"/>
              <a:t>(‘&lt;</a:t>
            </a:r>
            <a:r>
              <a:rPr lang="fr-FR" b="1" dirty="0" err="1" smtClean="0"/>
              <a:t>nom_directive</a:t>
            </a:r>
            <a:r>
              <a:rPr lang="fr-FR" b="1" dirty="0" smtClean="0"/>
              <a:t>&gt;’, { … } // objet de configuration de la directive); </a:t>
            </a:r>
            <a:endParaRPr lang="fr-FR" b="1" dirty="0"/>
          </a:p>
        </p:txBody>
      </p:sp>
      <p:sp>
        <p:nvSpPr>
          <p:cNvPr id="2" name="ZoneTexte 1"/>
          <p:cNvSpPr txBox="1"/>
          <p:nvPr/>
        </p:nvSpPr>
        <p:spPr>
          <a:xfrm>
            <a:off x="390144" y="3864864"/>
            <a:ext cx="10797443" cy="369332"/>
          </a:xfrm>
          <a:prstGeom prst="rect">
            <a:avLst/>
          </a:prstGeom>
          <a:noFill/>
        </p:spPr>
        <p:txBody>
          <a:bodyPr wrap="none" rtlCol="0">
            <a:spAutoFit/>
          </a:bodyPr>
          <a:lstStyle/>
          <a:p>
            <a:r>
              <a:rPr lang="fr-FR" dirty="0" smtClean="0"/>
              <a:t>La création d’une directive passe par la définition de fonctions de </a:t>
            </a:r>
            <a:r>
              <a:rPr lang="fr-FR" dirty="0" err="1" smtClean="0"/>
              <a:t>hooks</a:t>
            </a:r>
            <a:r>
              <a:rPr lang="fr-FR" dirty="0" smtClean="0"/>
              <a:t> (fonctions du cycle de vie des directives):</a:t>
            </a:r>
          </a:p>
        </p:txBody>
      </p:sp>
    </p:spTree>
    <p:extLst>
      <p:ext uri="{BB962C8B-B14F-4D97-AF65-F5344CB8AC3E}">
        <p14:creationId xmlns:p14="http://schemas.microsoft.com/office/powerpoint/2010/main" xmlns="" val="98980338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688" y="1206330"/>
            <a:ext cx="11570208" cy="2031325"/>
          </a:xfrm>
          <a:prstGeom prst="rect">
            <a:avLst/>
          </a:prstGeom>
        </p:spPr>
        <p:txBody>
          <a:bodyPr wrap="square">
            <a:spAutoFit/>
          </a:bodyPr>
          <a:lstStyle/>
          <a:p>
            <a:pPr marL="285750" indent="-285750">
              <a:buFont typeface="Arial" panose="020B0604020202020204" pitchFamily="34" charset="0"/>
              <a:buChar char="•"/>
            </a:pPr>
            <a:r>
              <a:rPr lang="fr-FR" sz="1400" b="1" dirty="0" err="1"/>
              <a:t>bind</a:t>
            </a:r>
            <a:r>
              <a:rPr lang="fr-FR" sz="1400" dirty="0"/>
              <a:t>(el, binding, vnode) : C’est la fonction qui s’exécute quand la directive est attachée à un élément du DOM</a:t>
            </a:r>
          </a:p>
          <a:p>
            <a:pPr marL="742950" lvl="1" indent="-285750">
              <a:buFont typeface="Arial" panose="020B0604020202020204" pitchFamily="34" charset="0"/>
              <a:buChar char="•"/>
            </a:pPr>
            <a:r>
              <a:rPr lang="fr-FR" sz="1400" b="1" dirty="0"/>
              <a:t>el</a:t>
            </a:r>
            <a:r>
              <a:rPr lang="fr-FR" sz="1400" dirty="0"/>
              <a:t> est l’élément auquel la directive est attachée</a:t>
            </a:r>
          </a:p>
          <a:p>
            <a:pPr marL="742950" lvl="1" indent="-285750">
              <a:buFont typeface="Arial" panose="020B0604020202020204" pitchFamily="34" charset="0"/>
              <a:buChar char="•"/>
            </a:pPr>
            <a:r>
              <a:rPr lang="fr-FR" sz="1400" b="1" dirty="0"/>
              <a:t>binding</a:t>
            </a:r>
            <a:r>
              <a:rPr lang="fr-FR" sz="1400" dirty="0"/>
              <a:t>: se réfère à la manière dont la directive est définie, les arguments ou les ‘</a:t>
            </a:r>
            <a:r>
              <a:rPr lang="fr-FR" sz="1400" dirty="0" err="1"/>
              <a:t>modifiers</a:t>
            </a:r>
            <a:r>
              <a:rPr lang="fr-FR" sz="1400" dirty="0"/>
              <a:t>’ qui lui sont passés, …</a:t>
            </a:r>
          </a:p>
          <a:p>
            <a:pPr marL="742950" lvl="1" indent="-285750">
              <a:buFont typeface="Arial" panose="020B0604020202020204" pitchFamily="34" charset="0"/>
              <a:buChar char="•"/>
            </a:pPr>
            <a:r>
              <a:rPr lang="fr-FR" sz="1400" b="1" dirty="0"/>
              <a:t>vnode</a:t>
            </a:r>
            <a:r>
              <a:rPr lang="fr-FR" sz="1400" dirty="0"/>
              <a:t>: se réfère au nœud dans le DOM </a:t>
            </a:r>
            <a:r>
              <a:rPr lang="fr-FR" sz="1400" dirty="0" smtClean="0"/>
              <a:t>virtuel</a:t>
            </a:r>
          </a:p>
          <a:p>
            <a:pPr marL="285750" indent="-285750">
              <a:buFont typeface="Arial" panose="020B0604020202020204" pitchFamily="34" charset="0"/>
              <a:buChar char="•"/>
            </a:pPr>
            <a:r>
              <a:rPr lang="fr-FR" sz="1400" b="1" dirty="0" err="1" smtClean="0"/>
              <a:t>Inserted</a:t>
            </a:r>
            <a:r>
              <a:rPr lang="fr-FR" sz="1400" dirty="0" smtClean="0"/>
              <a:t>(el, binding, vnode): exécutée quand la directive est insérée dans le DOM dans le nœud parent</a:t>
            </a:r>
          </a:p>
          <a:p>
            <a:pPr marL="285750" indent="-285750">
              <a:buFont typeface="Arial" panose="020B0604020202020204" pitchFamily="34" charset="0"/>
              <a:buChar char="•"/>
            </a:pPr>
            <a:r>
              <a:rPr lang="fr-FR" sz="1400" b="1" dirty="0" smtClean="0"/>
              <a:t>update</a:t>
            </a:r>
            <a:r>
              <a:rPr lang="fr-FR" sz="1400" dirty="0" smtClean="0"/>
              <a:t>(el, binding, vnode, </a:t>
            </a:r>
            <a:r>
              <a:rPr lang="fr-FR" sz="1400" dirty="0" err="1" smtClean="0"/>
              <a:t>oldVnode</a:t>
            </a:r>
            <a:r>
              <a:rPr lang="fr-FR" sz="1400" dirty="0" smtClean="0"/>
              <a:t>): appelée quand l’élément est mis à jour (pas encore ses fils éventuels). Vnode est le nouveau nœud après mise à jour. </a:t>
            </a:r>
            <a:r>
              <a:rPr lang="fr-FR" sz="1400" dirty="0" err="1" smtClean="0"/>
              <a:t>oldVnode</a:t>
            </a:r>
            <a:r>
              <a:rPr lang="fr-FR" sz="1400" dirty="0" smtClean="0"/>
              <a:t> est l’ancien nœud avant mise à jour</a:t>
            </a:r>
          </a:p>
          <a:p>
            <a:pPr marL="285750" indent="-285750">
              <a:buFont typeface="Arial" panose="020B0604020202020204" pitchFamily="34" charset="0"/>
              <a:buChar char="•"/>
            </a:pPr>
            <a:r>
              <a:rPr lang="fr-FR" sz="1400" b="1" dirty="0" err="1" smtClean="0"/>
              <a:t>componentUpdated</a:t>
            </a:r>
            <a:r>
              <a:rPr lang="fr-FR" sz="1400" dirty="0"/>
              <a:t>(el, binding, vnode, </a:t>
            </a:r>
            <a:r>
              <a:rPr lang="fr-FR" sz="1400" dirty="0" err="1"/>
              <a:t>oldVnode</a:t>
            </a:r>
            <a:r>
              <a:rPr lang="fr-FR" sz="1400" dirty="0"/>
              <a:t>): </a:t>
            </a:r>
            <a:r>
              <a:rPr lang="fr-FR" sz="1400" dirty="0" smtClean="0"/>
              <a:t>mise à jour avec les fils</a:t>
            </a:r>
          </a:p>
          <a:p>
            <a:pPr marL="285750" indent="-285750">
              <a:buFont typeface="Arial" panose="020B0604020202020204" pitchFamily="34" charset="0"/>
              <a:buChar char="•"/>
            </a:pPr>
            <a:r>
              <a:rPr lang="fr-FR" sz="1400" b="1" dirty="0" err="1" smtClean="0"/>
              <a:t>unbind</a:t>
            </a:r>
            <a:r>
              <a:rPr lang="fr-FR" sz="1400" dirty="0" smtClean="0"/>
              <a:t>(el</a:t>
            </a:r>
            <a:r>
              <a:rPr lang="fr-FR" sz="1400" dirty="0"/>
              <a:t>, binding, </a:t>
            </a:r>
            <a:r>
              <a:rPr lang="fr-FR" sz="1400" dirty="0" smtClean="0"/>
              <a:t>vnode): quand la directive est détachée de l’élément du DOM</a:t>
            </a:r>
            <a:endParaRPr lang="fr-FR" sz="1400"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directives</a:t>
            </a:r>
          </a:p>
          <a:p>
            <a:pPr algn="ctr"/>
            <a:r>
              <a:rPr lang="fr-FR" sz="2800" dirty="0" smtClean="0">
                <a:effectLst>
                  <a:outerShdw blurRad="38100" dist="38100" dir="2700000" algn="tl">
                    <a:srgbClr val="000000">
                      <a:alpha val="43137"/>
                    </a:srgbClr>
                  </a:outerShdw>
                </a:effectLst>
              </a:rPr>
              <a:t>Les </a:t>
            </a:r>
            <a:r>
              <a:rPr lang="fr-FR" sz="2800" dirty="0" err="1" smtClean="0">
                <a:effectLst>
                  <a:outerShdw blurRad="38100" dist="38100" dir="2700000" algn="tl">
                    <a:srgbClr val="000000">
                      <a:alpha val="43137"/>
                    </a:srgbClr>
                  </a:outerShdw>
                </a:effectLst>
              </a:rPr>
              <a:t>hooks</a:t>
            </a:r>
            <a:endParaRPr lang="fr-FR" sz="4000" dirty="0" smtClean="0">
              <a:effectLst>
                <a:outerShdw blurRad="38100" dist="38100" dir="2700000" algn="tl">
                  <a:srgbClr val="000000">
                    <a:alpha val="43137"/>
                  </a:srgbClr>
                </a:outerShdw>
              </a:effectLst>
            </a:endParaRPr>
          </a:p>
        </p:txBody>
      </p:sp>
      <p:sp>
        <p:nvSpPr>
          <p:cNvPr id="5" name="ZoneTexte 4"/>
          <p:cNvSpPr txBox="1"/>
          <p:nvPr/>
        </p:nvSpPr>
        <p:spPr>
          <a:xfrm>
            <a:off x="170688" y="3389885"/>
            <a:ext cx="8440580" cy="369332"/>
          </a:xfrm>
          <a:prstGeom prst="rect">
            <a:avLst/>
          </a:prstGeom>
          <a:noFill/>
        </p:spPr>
        <p:txBody>
          <a:bodyPr wrap="none" rtlCol="0">
            <a:spAutoFit/>
          </a:bodyPr>
          <a:lstStyle/>
          <a:p>
            <a:r>
              <a:rPr lang="fr-FR" dirty="0" smtClean="0"/>
              <a:t>Les plus utilisées seront bind() et update(). Voir dans le code comment c’est implémenté.</a:t>
            </a:r>
            <a:endParaRPr lang="fr-FR" dirty="0"/>
          </a:p>
        </p:txBody>
      </p:sp>
      <p:sp>
        <p:nvSpPr>
          <p:cNvPr id="6" name="ZoneTexte 5"/>
          <p:cNvSpPr txBox="1"/>
          <p:nvPr/>
        </p:nvSpPr>
        <p:spPr>
          <a:xfrm>
            <a:off x="268224" y="3908806"/>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tags/step042</a:t>
            </a:r>
            <a:endParaRPr lang="fr-FR" dirty="0"/>
          </a:p>
        </p:txBody>
      </p:sp>
      <p:sp>
        <p:nvSpPr>
          <p:cNvPr id="7" name="ZoneTexte 6"/>
          <p:cNvSpPr txBox="1"/>
          <p:nvPr/>
        </p:nvSpPr>
        <p:spPr>
          <a:xfrm>
            <a:off x="219456" y="4342361"/>
            <a:ext cx="4607352" cy="369332"/>
          </a:xfrm>
          <a:prstGeom prst="rect">
            <a:avLst/>
          </a:prstGeom>
          <a:noFill/>
        </p:spPr>
        <p:txBody>
          <a:bodyPr wrap="none" rtlCol="0">
            <a:spAutoFit/>
          </a:bodyPr>
          <a:lstStyle/>
          <a:p>
            <a:r>
              <a:rPr lang="fr-FR" dirty="0" smtClean="0"/>
              <a:t>Directive avec passage de valeur en paramètre:</a:t>
            </a:r>
            <a:endParaRPr lang="fr-FR" dirty="0"/>
          </a:p>
        </p:txBody>
      </p:sp>
      <p:sp>
        <p:nvSpPr>
          <p:cNvPr id="8" name="ZoneTexte 7"/>
          <p:cNvSpPr txBox="1"/>
          <p:nvPr/>
        </p:nvSpPr>
        <p:spPr>
          <a:xfrm>
            <a:off x="268224" y="4743958"/>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tags/step043</a:t>
            </a:r>
            <a:endParaRPr lang="fr-FR" dirty="0"/>
          </a:p>
        </p:txBody>
      </p:sp>
      <p:sp>
        <p:nvSpPr>
          <p:cNvPr id="9" name="ZoneTexte 8"/>
          <p:cNvSpPr txBox="1"/>
          <p:nvPr/>
        </p:nvSpPr>
        <p:spPr>
          <a:xfrm>
            <a:off x="170688" y="5163535"/>
            <a:ext cx="3573351" cy="369332"/>
          </a:xfrm>
          <a:prstGeom prst="rect">
            <a:avLst/>
          </a:prstGeom>
          <a:noFill/>
        </p:spPr>
        <p:txBody>
          <a:bodyPr wrap="none" rtlCol="0">
            <a:spAutoFit/>
          </a:bodyPr>
          <a:lstStyle/>
          <a:p>
            <a:r>
              <a:rPr lang="fr-FR" dirty="0" smtClean="0"/>
              <a:t>Directive avec passage d’arguments:</a:t>
            </a:r>
            <a:endParaRPr lang="fr-FR" dirty="0"/>
          </a:p>
        </p:txBody>
      </p:sp>
      <p:sp>
        <p:nvSpPr>
          <p:cNvPr id="10" name="ZoneTexte 9"/>
          <p:cNvSpPr txBox="1"/>
          <p:nvPr/>
        </p:nvSpPr>
        <p:spPr>
          <a:xfrm>
            <a:off x="268224" y="5565132"/>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tags/step044</a:t>
            </a:r>
            <a:endParaRPr lang="fr-FR" dirty="0"/>
          </a:p>
        </p:txBody>
      </p:sp>
      <p:sp>
        <p:nvSpPr>
          <p:cNvPr id="11" name="ZoneTexte 10"/>
          <p:cNvSpPr txBox="1"/>
          <p:nvPr/>
        </p:nvSpPr>
        <p:spPr>
          <a:xfrm>
            <a:off x="170687" y="5984709"/>
            <a:ext cx="2506520" cy="369332"/>
          </a:xfrm>
          <a:prstGeom prst="rect">
            <a:avLst/>
          </a:prstGeom>
          <a:noFill/>
        </p:spPr>
        <p:txBody>
          <a:bodyPr wrap="none" rtlCol="0">
            <a:spAutoFit/>
          </a:bodyPr>
          <a:lstStyle/>
          <a:p>
            <a:r>
              <a:rPr lang="fr-FR" dirty="0" smtClean="0"/>
              <a:t>Directive avec </a:t>
            </a:r>
            <a:r>
              <a:rPr lang="fr-FR" dirty="0" err="1" smtClean="0"/>
              <a:t>Modifiers</a:t>
            </a:r>
            <a:r>
              <a:rPr lang="fr-FR" dirty="0" smtClean="0"/>
              <a:t>:</a:t>
            </a:r>
            <a:endParaRPr lang="fr-FR" dirty="0"/>
          </a:p>
        </p:txBody>
      </p:sp>
      <p:sp>
        <p:nvSpPr>
          <p:cNvPr id="12" name="ZoneTexte 11"/>
          <p:cNvSpPr txBox="1"/>
          <p:nvPr/>
        </p:nvSpPr>
        <p:spPr>
          <a:xfrm>
            <a:off x="268224" y="6408904"/>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tags/step045</a:t>
            </a:r>
            <a:endParaRPr lang="fr-FR" dirty="0"/>
          </a:p>
        </p:txBody>
      </p:sp>
    </p:spTree>
    <p:extLst>
      <p:ext uri="{BB962C8B-B14F-4D97-AF65-F5344CB8AC3E}">
        <p14:creationId xmlns:p14="http://schemas.microsoft.com/office/powerpoint/2010/main" xmlns="" val="20797696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directives</a:t>
            </a:r>
          </a:p>
          <a:p>
            <a:pPr algn="ctr"/>
            <a:r>
              <a:rPr lang="fr-FR" sz="2800" dirty="0" smtClean="0">
                <a:effectLst>
                  <a:outerShdw blurRad="38100" dist="38100" dir="2700000" algn="tl">
                    <a:srgbClr val="000000">
                      <a:alpha val="43137"/>
                    </a:srgbClr>
                  </a:outerShdw>
                </a:effectLst>
              </a:rPr>
              <a:t>Enregistrement local</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434715" y="1543987"/>
            <a:ext cx="11302583" cy="646331"/>
          </a:xfrm>
          <a:prstGeom prst="rect">
            <a:avLst/>
          </a:prstGeom>
          <a:noFill/>
        </p:spPr>
        <p:txBody>
          <a:bodyPr wrap="square" rtlCol="0">
            <a:spAutoFit/>
          </a:bodyPr>
          <a:lstStyle/>
          <a:p>
            <a:r>
              <a:rPr lang="fr-FR" dirty="0" smtClean="0"/>
              <a:t>Comme l’enregistrement des components, les directives peuvent également être enregistrées localement aussi bien que globalement. Pour enregistrer une directive locale, ajouter un objet dans l’instance Vue appelé ‘directives’:</a:t>
            </a:r>
          </a:p>
        </p:txBody>
      </p:sp>
      <p:sp>
        <p:nvSpPr>
          <p:cNvPr id="13" name="Rectangle 12"/>
          <p:cNvSpPr/>
          <p:nvPr/>
        </p:nvSpPr>
        <p:spPr>
          <a:xfrm>
            <a:off x="559633" y="2505112"/>
            <a:ext cx="6096000" cy="2554545"/>
          </a:xfrm>
          <a:prstGeom prst="rect">
            <a:avLst/>
          </a:prstGeom>
          <a:solidFill>
            <a:schemeClr val="tx2">
              <a:lumMod val="75000"/>
            </a:schemeClr>
          </a:solidFill>
          <a:ln>
            <a:noFill/>
          </a:ln>
        </p:spPr>
        <p:txBody>
          <a:bodyPr>
            <a:spAutoFit/>
          </a:bodyPr>
          <a:lstStyle/>
          <a:p>
            <a:r>
              <a:rPr lang="fr-FR" sz="1600" b="1" dirty="0">
                <a:solidFill>
                  <a:srgbClr val="CC7832"/>
                </a:solidFill>
                <a:latin typeface="Source Code Pro"/>
              </a:rPr>
              <a:t>export default </a:t>
            </a:r>
            <a:r>
              <a:rPr lang="fr-FR" sz="1600" dirty="0">
                <a:solidFill>
                  <a:srgbClr val="A9B7C6"/>
                </a:solidFill>
                <a:latin typeface="Source Code Pro"/>
              </a:rPr>
              <a:t>{</a:t>
            </a:r>
            <a:br>
              <a:rPr lang="fr-FR" sz="1600" dirty="0">
                <a:solidFill>
                  <a:srgbClr val="A9B7C6"/>
                </a:solidFill>
                <a:latin typeface="Source Code Pro"/>
              </a:rPr>
            </a:br>
            <a:r>
              <a:rPr lang="fr-FR" sz="1600" dirty="0" smtClean="0">
                <a:solidFill>
                  <a:srgbClr val="9876AA"/>
                </a:solidFill>
                <a:latin typeface="Source Code Pro"/>
              </a:rPr>
              <a:t>directives</a:t>
            </a: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A9B7C6"/>
                </a:solidFill>
                <a:latin typeface="Source Code Pro"/>
              </a:rPr>
              <a:t>    </a:t>
            </a:r>
            <a:r>
              <a:rPr lang="fr-FR" sz="1600" dirty="0" smtClean="0">
                <a:solidFill>
                  <a:srgbClr val="6A8759"/>
                </a:solidFill>
                <a:latin typeface="Source Code Pro"/>
              </a:rPr>
              <a:t>‘highlight'</a:t>
            </a:r>
            <a:r>
              <a:rPr lang="fr-FR" sz="1600" dirty="0" smtClean="0">
                <a:solidFill>
                  <a:srgbClr val="A9B7C6"/>
                </a:solidFill>
                <a:latin typeface="Source Code Pro"/>
              </a:rPr>
              <a:t>: </a:t>
            </a:r>
            <a:r>
              <a:rPr lang="fr-FR" sz="1600" dirty="0">
                <a:solidFill>
                  <a:srgbClr val="A9B7C6"/>
                </a:solidFill>
                <a:latin typeface="Source Code Pro"/>
              </a:rPr>
              <a:t>{</a:t>
            </a:r>
            <a:br>
              <a:rPr lang="fr-FR" sz="1600" dirty="0">
                <a:solidFill>
                  <a:srgbClr val="A9B7C6"/>
                </a:solidFill>
                <a:latin typeface="Source Code Pro"/>
              </a:rPr>
            </a:br>
            <a:r>
              <a:rPr lang="fr-FR" sz="1600" dirty="0">
                <a:solidFill>
                  <a:srgbClr val="A9B7C6"/>
                </a:solidFill>
                <a:latin typeface="Source Code Pro"/>
              </a:rPr>
              <a:t>      </a:t>
            </a:r>
            <a:r>
              <a:rPr lang="fr-FR" sz="1600" dirty="0">
                <a:solidFill>
                  <a:srgbClr val="FFC66D"/>
                </a:solidFill>
                <a:latin typeface="Source Code Pro"/>
              </a:rPr>
              <a:t>bind</a:t>
            </a:r>
            <a:r>
              <a:rPr lang="fr-FR" sz="1600" dirty="0">
                <a:solidFill>
                  <a:srgbClr val="A9B7C6"/>
                </a:solidFill>
                <a:latin typeface="Source Code Pro"/>
              </a:rPr>
              <a:t>(el</a:t>
            </a:r>
            <a:r>
              <a:rPr lang="fr-FR" sz="1600" dirty="0">
                <a:solidFill>
                  <a:srgbClr val="CC7832"/>
                </a:solidFill>
                <a:latin typeface="Source Code Pro"/>
              </a:rPr>
              <a:t>, </a:t>
            </a:r>
            <a:r>
              <a:rPr lang="fr-FR" sz="1600" dirty="0">
                <a:solidFill>
                  <a:srgbClr val="A9B7C6"/>
                </a:solidFill>
                <a:latin typeface="Source Code Pro"/>
              </a:rPr>
              <a:t>binding</a:t>
            </a:r>
            <a:r>
              <a:rPr lang="fr-FR" sz="1600" dirty="0">
                <a:solidFill>
                  <a:srgbClr val="CC7832"/>
                </a:solidFill>
                <a:latin typeface="Source Code Pro"/>
              </a:rPr>
              <a:t>, </a:t>
            </a:r>
            <a:r>
              <a:rPr lang="fr-FR" sz="1600" dirty="0">
                <a:solidFill>
                  <a:srgbClr val="A9B7C6"/>
                </a:solidFill>
                <a:latin typeface="Source Code Pro"/>
              </a:rPr>
              <a:t>vnode</a:t>
            </a:r>
            <a:r>
              <a:rPr lang="fr-FR" sz="1600" dirty="0" smtClean="0">
                <a:solidFill>
                  <a:srgbClr val="A9B7C6"/>
                </a:solidFill>
                <a:latin typeface="Source Code Pro"/>
              </a:rPr>
              <a:t>){</a:t>
            </a:r>
          </a:p>
          <a:p>
            <a:r>
              <a:rPr lang="fr-FR" sz="1600" dirty="0">
                <a:solidFill>
                  <a:srgbClr val="A9B7C6"/>
                </a:solidFill>
                <a:latin typeface="Source Code Pro"/>
              </a:rPr>
              <a:t> </a:t>
            </a:r>
            <a:r>
              <a:rPr lang="fr-FR" sz="1600" dirty="0" smtClean="0">
                <a:solidFill>
                  <a:srgbClr val="A9B7C6"/>
                </a:solidFill>
                <a:latin typeface="Source Code Pro"/>
              </a:rPr>
              <a:t>             …</a:t>
            </a:r>
            <a:r>
              <a:rPr lang="fr-FR" sz="1600" dirty="0">
                <a:solidFill>
                  <a:srgbClr val="A9B7C6"/>
                </a:solidFill>
                <a:latin typeface="Source Code Pro"/>
              </a:rPr>
              <a:t/>
            </a:r>
            <a:br>
              <a:rPr lang="fr-FR" sz="1600" dirty="0">
                <a:solidFill>
                  <a:srgbClr val="A9B7C6"/>
                </a:solidFill>
                <a:latin typeface="Source Code Pro"/>
              </a:rPr>
            </a:br>
            <a:r>
              <a:rPr lang="fr-FR" sz="1600" dirty="0">
                <a:solidFill>
                  <a:srgbClr val="A9B7C6"/>
                </a:solidFill>
                <a:latin typeface="Source Code Pro"/>
              </a:rPr>
              <a:t> </a:t>
            </a:r>
            <a:r>
              <a:rPr lang="fr-FR" sz="1600" dirty="0" smtClean="0">
                <a:solidFill>
                  <a:srgbClr val="A9B7C6"/>
                </a:solidFill>
                <a:latin typeface="Source Code Pro"/>
              </a:rPr>
              <a:t>     }</a:t>
            </a:r>
            <a:r>
              <a:rPr lang="fr-FR" sz="1600" dirty="0">
                <a:solidFill>
                  <a:srgbClr val="A9B7C6"/>
                </a:solidFill>
                <a:latin typeface="Source Code Pro"/>
              </a:rPr>
              <a:t/>
            </a:r>
            <a:br>
              <a:rPr lang="fr-FR" sz="1600" dirty="0">
                <a:solidFill>
                  <a:srgbClr val="A9B7C6"/>
                </a:solidFill>
                <a:latin typeface="Source Code Pro"/>
              </a:rPr>
            </a:b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A9B7C6"/>
                </a:solidFill>
                <a:latin typeface="Source Code Pro"/>
              </a:rPr>
              <a:t>}</a:t>
            </a:r>
            <a:br>
              <a:rPr lang="fr-FR" sz="1600" dirty="0">
                <a:solidFill>
                  <a:srgbClr val="A9B7C6"/>
                </a:solidFill>
                <a:latin typeface="Source Code Pro"/>
              </a:rPr>
            </a:br>
            <a:endParaRPr lang="fr-FR" sz="1600" dirty="0">
              <a:solidFill>
                <a:srgbClr val="A9B7C6"/>
              </a:solidFill>
              <a:latin typeface="Source Code Pro"/>
            </a:endParaRPr>
          </a:p>
        </p:txBody>
      </p:sp>
      <p:sp>
        <p:nvSpPr>
          <p:cNvPr id="5" name="ZoneTexte 4"/>
          <p:cNvSpPr txBox="1"/>
          <p:nvPr/>
        </p:nvSpPr>
        <p:spPr>
          <a:xfrm>
            <a:off x="537165" y="5512433"/>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tags/step046</a:t>
            </a:r>
            <a:endParaRPr lang="fr-FR" dirty="0"/>
          </a:p>
        </p:txBody>
      </p:sp>
    </p:spTree>
    <p:extLst>
      <p:ext uri="{BB962C8B-B14F-4D97-AF65-F5344CB8AC3E}">
        <p14:creationId xmlns:p14="http://schemas.microsoft.com/office/powerpoint/2010/main" xmlns="" val="35391142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9: Les directives</a:t>
            </a:r>
          </a:p>
        </p:txBody>
      </p:sp>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51218" y="209295"/>
            <a:ext cx="635510" cy="635510"/>
          </a:xfrm>
          <a:prstGeom prst="rect">
            <a:avLst/>
          </a:prstGeom>
        </p:spPr>
      </p:pic>
      <p:sp>
        <p:nvSpPr>
          <p:cNvPr id="6" name="ZoneTexte 5"/>
          <p:cNvSpPr txBox="1"/>
          <p:nvPr/>
        </p:nvSpPr>
        <p:spPr>
          <a:xfrm>
            <a:off x="292608" y="1849367"/>
            <a:ext cx="2649508" cy="369332"/>
          </a:xfrm>
          <a:prstGeom prst="rect">
            <a:avLst/>
          </a:prstGeom>
          <a:solidFill>
            <a:schemeClr val="bg1">
              <a:lumMod val="95000"/>
            </a:schemeClr>
          </a:solidFill>
        </p:spPr>
        <p:txBody>
          <a:bodyPr wrap="none" rtlCol="0">
            <a:spAutoFit/>
          </a:bodyPr>
          <a:lstStyle/>
          <a:p>
            <a:r>
              <a:rPr lang="fr-FR" dirty="0"/>
              <a:t>g</a:t>
            </a:r>
            <a:r>
              <a:rPr lang="fr-FR" dirty="0" smtClean="0"/>
              <a:t>it checkout –f tags/ex009</a:t>
            </a:r>
            <a:endParaRPr lang="fr-FR" dirty="0"/>
          </a:p>
        </p:txBody>
      </p:sp>
      <p:sp>
        <p:nvSpPr>
          <p:cNvPr id="2" name="ZoneTexte 1"/>
          <p:cNvSpPr txBox="1"/>
          <p:nvPr/>
        </p:nvSpPr>
        <p:spPr>
          <a:xfrm>
            <a:off x="292608" y="2414016"/>
            <a:ext cx="1714124" cy="369332"/>
          </a:xfrm>
          <a:prstGeom prst="rect">
            <a:avLst/>
          </a:prstGeom>
          <a:noFill/>
        </p:spPr>
        <p:txBody>
          <a:bodyPr wrap="none" rtlCol="0">
            <a:spAutoFit/>
          </a:bodyPr>
          <a:lstStyle/>
          <a:p>
            <a:r>
              <a:rPr lang="fr-FR" dirty="0" smtClean="0"/>
              <a:t>Pour la solution:</a:t>
            </a:r>
            <a:endParaRPr lang="fr-FR" dirty="0"/>
          </a:p>
        </p:txBody>
      </p:sp>
      <p:sp>
        <p:nvSpPr>
          <p:cNvPr id="8" name="ZoneTexte 7"/>
          <p:cNvSpPr txBox="1"/>
          <p:nvPr/>
        </p:nvSpPr>
        <p:spPr>
          <a:xfrm>
            <a:off x="292608" y="2978665"/>
            <a:ext cx="3479863" cy="369332"/>
          </a:xfrm>
          <a:prstGeom prst="rect">
            <a:avLst/>
          </a:prstGeom>
          <a:solidFill>
            <a:schemeClr val="bg1">
              <a:lumMod val="95000"/>
            </a:schemeClr>
          </a:solidFill>
        </p:spPr>
        <p:txBody>
          <a:bodyPr wrap="none" rtlCol="0">
            <a:spAutoFit/>
          </a:bodyPr>
          <a:lstStyle/>
          <a:p>
            <a:r>
              <a:rPr lang="fr-FR" dirty="0"/>
              <a:t>g</a:t>
            </a:r>
            <a:r>
              <a:rPr lang="fr-FR" dirty="0" smtClean="0"/>
              <a:t>it checkout –f tags/ex009-solution</a:t>
            </a:r>
            <a:endParaRPr lang="fr-FR" dirty="0"/>
          </a:p>
        </p:txBody>
      </p:sp>
      <p:sp>
        <p:nvSpPr>
          <p:cNvPr id="9" name="ZoneTexte 8"/>
          <p:cNvSpPr txBox="1"/>
          <p:nvPr/>
        </p:nvSpPr>
        <p:spPr>
          <a:xfrm>
            <a:off x="318415" y="1267067"/>
            <a:ext cx="5860707" cy="369332"/>
          </a:xfrm>
          <a:prstGeom prst="rect">
            <a:avLst/>
          </a:prstGeom>
          <a:noFill/>
        </p:spPr>
        <p:txBody>
          <a:bodyPr wrap="none" rtlCol="0">
            <a:spAutoFit/>
          </a:bodyPr>
          <a:lstStyle/>
          <a:p>
            <a:r>
              <a:rPr lang="fr-FR" dirty="0" smtClean="0"/>
              <a:t>Construire une directive personnalisée qui ressemble à </a:t>
            </a:r>
            <a:r>
              <a:rPr lang="fr-FR" dirty="0" err="1" smtClean="0"/>
              <a:t>v-on</a:t>
            </a:r>
            <a:r>
              <a:rPr lang="fr-FR" dirty="0" smtClean="0"/>
              <a:t>:</a:t>
            </a:r>
            <a:endParaRPr lang="fr-FR" dirty="0"/>
          </a:p>
        </p:txBody>
      </p:sp>
    </p:spTree>
    <p:extLst>
      <p:ext uri="{BB962C8B-B14F-4D97-AF65-F5344CB8AC3E}">
        <p14:creationId xmlns:p14="http://schemas.microsoft.com/office/powerpoint/2010/main" xmlns="" val="32159166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filtres et </a:t>
            </a:r>
            <a:r>
              <a:rPr lang="fr-FR" sz="4800" dirty="0" err="1" smtClean="0">
                <a:effectLst>
                  <a:outerShdw blurRad="38100" dist="38100" dir="2700000" algn="tl">
                    <a:srgbClr val="000000">
                      <a:alpha val="43137"/>
                    </a:srgbClr>
                  </a:outerShdw>
                </a:effectLst>
              </a:rPr>
              <a:t>mixins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20889117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filtres et </a:t>
            </a:r>
            <a:r>
              <a:rPr lang="fr-FR" sz="4000" dirty="0" err="1" smtClean="0">
                <a:effectLst>
                  <a:outerShdw blurRad="38100" dist="38100" dir="2700000" algn="tl">
                    <a:srgbClr val="000000">
                      <a:alpha val="43137"/>
                    </a:srgbClr>
                  </a:outerShdw>
                </a:effectLst>
              </a:rPr>
              <a:t>mixins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Filtres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434715" y="1543987"/>
            <a:ext cx="11302583" cy="2862322"/>
          </a:xfrm>
          <a:prstGeom prst="rect">
            <a:avLst/>
          </a:prstGeom>
          <a:noFill/>
        </p:spPr>
        <p:txBody>
          <a:bodyPr wrap="square" rtlCol="0">
            <a:spAutoFit/>
          </a:bodyPr>
          <a:lstStyle/>
          <a:p>
            <a:r>
              <a:rPr lang="fr-FR" dirty="0" smtClean="0"/>
              <a:t>Qu’est ce qu’un filtre? C’est une syntaxe que vous pouvez utiliser dans votre template pour transformer certains outputs dans votre template. Il ne transforme pas la donnée elle-même mais plutôt la manière dont elle est affichée.</a:t>
            </a:r>
          </a:p>
          <a:p>
            <a:endParaRPr lang="fr-FR" dirty="0"/>
          </a:p>
          <a:p>
            <a:r>
              <a:rPr lang="fr-FR" dirty="0" smtClean="0"/>
              <a:t>Exemple:  Transformation d’une chaîne de caractères en lettres majuscules. Dans ce cas les données sont toujours en minuscule mais l’affichage est en majuscule.</a:t>
            </a:r>
          </a:p>
          <a:p>
            <a:endParaRPr lang="fr-FR" dirty="0"/>
          </a:p>
          <a:p>
            <a:pPr marL="285750" indent="-285750">
              <a:buFont typeface="Arial" panose="020B0604020202020204" pitchFamily="34" charset="0"/>
              <a:buChar char="•"/>
            </a:pPr>
            <a:r>
              <a:rPr lang="fr-FR" dirty="0" smtClean="0"/>
              <a:t>Il n’y a pas de filtres offerts par Vue.js par défaut.</a:t>
            </a:r>
          </a:p>
          <a:p>
            <a:pPr marL="285750" indent="-285750">
              <a:buFont typeface="Arial" panose="020B0604020202020204" pitchFamily="34" charset="0"/>
              <a:buChar char="•"/>
            </a:pPr>
            <a:r>
              <a:rPr lang="fr-FR" dirty="0" smtClean="0"/>
              <a:t>Comme pour les components et directives, on peut enregistrer les filtres globalement (</a:t>
            </a:r>
            <a:r>
              <a:rPr lang="fr-FR" dirty="0" err="1" smtClean="0"/>
              <a:t>Vue.filter</a:t>
            </a:r>
            <a:r>
              <a:rPr lang="fr-FR" dirty="0" smtClean="0"/>
              <a:t>) ou localement (propriété ‘</a:t>
            </a:r>
            <a:r>
              <a:rPr lang="fr-FR" dirty="0" err="1" smtClean="0"/>
              <a:t>filters</a:t>
            </a:r>
            <a:r>
              <a:rPr lang="fr-FR" dirty="0" smtClean="0"/>
              <a:t>’)</a:t>
            </a:r>
          </a:p>
          <a:p>
            <a:pPr marL="285750" indent="-285750">
              <a:buFont typeface="Arial" panose="020B0604020202020204" pitchFamily="34" charset="0"/>
              <a:buChar char="•"/>
            </a:pPr>
            <a:r>
              <a:rPr lang="fr-FR" dirty="0" smtClean="0"/>
              <a:t>Un filtre est une fonction qui reçoit la valeur saisie et qui retourne la valeur formatée qui doit être affichée</a:t>
            </a:r>
          </a:p>
        </p:txBody>
      </p:sp>
      <p:sp>
        <p:nvSpPr>
          <p:cNvPr id="5" name="ZoneTexte 4"/>
          <p:cNvSpPr txBox="1"/>
          <p:nvPr/>
        </p:nvSpPr>
        <p:spPr>
          <a:xfrm>
            <a:off x="434715" y="4526864"/>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tags/step047</a:t>
            </a:r>
            <a:endParaRPr lang="fr-FR" dirty="0"/>
          </a:p>
        </p:txBody>
      </p:sp>
    </p:spTree>
    <p:extLst>
      <p:ext uri="{BB962C8B-B14F-4D97-AF65-F5344CB8AC3E}">
        <p14:creationId xmlns:p14="http://schemas.microsoft.com/office/powerpoint/2010/main" xmlns="" val="33734055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filtres et </a:t>
            </a:r>
            <a:r>
              <a:rPr lang="fr-FR" sz="4000" dirty="0" err="1" smtClean="0">
                <a:effectLst>
                  <a:outerShdw blurRad="38100" dist="38100" dir="2700000" algn="tl">
                    <a:srgbClr val="000000">
                      <a:alpha val="43137"/>
                    </a:srgbClr>
                  </a:outerShdw>
                </a:effectLst>
              </a:rPr>
              <a:t>mixins</a:t>
            </a:r>
            <a:endParaRPr lang="fr-FR" sz="4000" dirty="0" smtClean="0">
              <a:effectLst>
                <a:outerShdw blurRad="38100" dist="38100" dir="2700000" algn="tl">
                  <a:srgbClr val="000000">
                    <a:alpha val="43137"/>
                  </a:srgbClr>
                </a:outerShdw>
              </a:effectLst>
            </a:endParaRPr>
          </a:p>
          <a:p>
            <a:pPr algn="ctr"/>
            <a:r>
              <a:rPr lang="fr-FR" sz="2800" dirty="0" err="1" smtClean="0">
                <a:effectLst>
                  <a:outerShdw blurRad="38100" dist="38100" dir="2700000" algn="tl">
                    <a:srgbClr val="000000">
                      <a:alpha val="43137"/>
                    </a:srgbClr>
                  </a:outerShdw>
                </a:effectLst>
              </a:rPr>
              <a:t>Mixins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434715" y="1543987"/>
            <a:ext cx="11302583" cy="5078313"/>
          </a:xfrm>
          <a:prstGeom prst="rect">
            <a:avLst/>
          </a:prstGeom>
          <a:noFill/>
        </p:spPr>
        <p:txBody>
          <a:bodyPr wrap="square" rtlCol="0">
            <a:spAutoFit/>
          </a:bodyPr>
          <a:lstStyle/>
          <a:p>
            <a:r>
              <a:rPr lang="fr-FR" dirty="0" smtClean="0"/>
              <a:t>Les </a:t>
            </a:r>
            <a:r>
              <a:rPr lang="fr-FR" dirty="0" err="1" smtClean="0"/>
              <a:t>mixins</a:t>
            </a:r>
            <a:r>
              <a:rPr lang="fr-FR" dirty="0" smtClean="0"/>
              <a:t> sont un mécanisme de partage de code qui permet de centraliser un objet d’instance Vue (avec ses </a:t>
            </a:r>
            <a:r>
              <a:rPr lang="fr-FR" dirty="0" err="1" smtClean="0"/>
              <a:t>proriétés</a:t>
            </a:r>
            <a:r>
              <a:rPr lang="fr-FR" dirty="0" smtClean="0"/>
              <a:t> data, methods, computed, components, …) et de l’utiliser à plusieurs endroits différents sans duplication de code.</a:t>
            </a:r>
          </a:p>
          <a:p>
            <a:endParaRPr lang="fr-FR" dirty="0"/>
          </a:p>
          <a:p>
            <a:r>
              <a:rPr lang="fr-FR" dirty="0" smtClean="0"/>
              <a:t>Même si on introduit un </a:t>
            </a:r>
            <a:r>
              <a:rPr lang="fr-FR" dirty="0" err="1" smtClean="0"/>
              <a:t>mixin</a:t>
            </a:r>
            <a:r>
              <a:rPr lang="fr-FR" dirty="0" smtClean="0"/>
              <a:t>, les propriétés et données de notre component restent fonctionnelles. Le </a:t>
            </a:r>
            <a:r>
              <a:rPr lang="fr-FR" dirty="0" err="1" smtClean="0"/>
              <a:t>mixin</a:t>
            </a:r>
            <a:r>
              <a:rPr lang="fr-FR" dirty="0" smtClean="0"/>
              <a:t> fusionne ses propriétés / données aux </a:t>
            </a:r>
            <a:r>
              <a:rPr lang="fr-FR" dirty="0" err="1" smtClean="0"/>
              <a:t>votres</a:t>
            </a:r>
            <a:r>
              <a:rPr lang="fr-FR" dirty="0" smtClean="0"/>
              <a:t>. </a:t>
            </a:r>
          </a:p>
          <a:p>
            <a:endParaRPr lang="fr-FR" dirty="0"/>
          </a:p>
          <a:p>
            <a:r>
              <a:rPr lang="fr-FR" dirty="0" smtClean="0"/>
              <a:t>Les fonctions du cycle de vie même s’ils ont les mêmes noms, dans ce cas, les deux sont exécutés (pour les méthodes) et les </a:t>
            </a:r>
            <a:r>
              <a:rPr lang="fr-FR" dirty="0" err="1" smtClean="0"/>
              <a:t>mixins</a:t>
            </a:r>
            <a:r>
              <a:rPr lang="fr-FR" dirty="0" smtClean="0"/>
              <a:t> sont exécutés en premier.</a:t>
            </a:r>
          </a:p>
          <a:p>
            <a:endParaRPr lang="fr-FR" dirty="0"/>
          </a:p>
          <a:p>
            <a:r>
              <a:rPr lang="fr-FR" dirty="0" smtClean="0"/>
              <a:t>Un </a:t>
            </a:r>
            <a:r>
              <a:rPr lang="fr-FR" dirty="0" err="1" smtClean="0"/>
              <a:t>mixin</a:t>
            </a:r>
            <a:r>
              <a:rPr lang="fr-FR" dirty="0" smtClean="0"/>
              <a:t> global est ajouté automatiquement à toutes les instances et les components de votre application.</a:t>
            </a:r>
          </a:p>
          <a:p>
            <a:endParaRPr lang="fr-FR" dirty="0"/>
          </a:p>
          <a:p>
            <a:r>
              <a:rPr lang="fr-FR" dirty="0" smtClean="0"/>
              <a:t>Pour créer un </a:t>
            </a:r>
            <a:r>
              <a:rPr lang="fr-FR" dirty="0" err="1" smtClean="0"/>
              <a:t>mixin</a:t>
            </a:r>
            <a:r>
              <a:rPr lang="fr-FR" dirty="0" smtClean="0"/>
              <a:t>:</a:t>
            </a:r>
          </a:p>
          <a:p>
            <a:endParaRPr lang="fr-FR" dirty="0"/>
          </a:p>
          <a:p>
            <a:pPr marL="285750" indent="-285750">
              <a:buFont typeface="Arial" panose="020B0604020202020204" pitchFamily="34" charset="0"/>
              <a:buChar char="•"/>
            </a:pPr>
            <a:r>
              <a:rPr lang="fr-FR" dirty="0" smtClean="0"/>
              <a:t>Le déclarer dans un objet (Vue) dans un fichier ‘</a:t>
            </a:r>
            <a:r>
              <a:rPr lang="fr-FR" dirty="0" err="1" smtClean="0"/>
              <a:t>js</a:t>
            </a:r>
            <a:r>
              <a:rPr lang="fr-FR" dirty="0" smtClean="0"/>
              <a:t>’ et y inclure le code à partager puis exporter l’objet</a:t>
            </a:r>
          </a:p>
          <a:p>
            <a:pPr marL="285750" indent="-285750">
              <a:buFont typeface="Arial" panose="020B0604020202020204" pitchFamily="34" charset="0"/>
              <a:buChar char="•"/>
            </a:pPr>
            <a:r>
              <a:rPr lang="fr-FR" dirty="0" smtClean="0"/>
              <a:t>Importer l’objet dans le component qui souhaite l’utiliser</a:t>
            </a:r>
          </a:p>
          <a:p>
            <a:pPr marL="285750" indent="-285750">
              <a:buFont typeface="Arial" panose="020B0604020202020204" pitchFamily="34" charset="0"/>
              <a:buChar char="•"/>
            </a:pPr>
            <a:r>
              <a:rPr lang="fr-FR" dirty="0" smtClean="0"/>
              <a:t>Déclarer globalement ou localement le </a:t>
            </a:r>
            <a:r>
              <a:rPr lang="fr-FR" dirty="0" err="1" smtClean="0"/>
              <a:t>mixin</a:t>
            </a:r>
            <a:r>
              <a:rPr lang="fr-FR" dirty="0" smtClean="0"/>
              <a:t> dans le component</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smtClean="0"/>
          </a:p>
        </p:txBody>
      </p:sp>
      <p:sp>
        <p:nvSpPr>
          <p:cNvPr id="5" name="ZoneTexte 4"/>
          <p:cNvSpPr txBox="1"/>
          <p:nvPr/>
        </p:nvSpPr>
        <p:spPr>
          <a:xfrm>
            <a:off x="434715" y="6343472"/>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tags/step048</a:t>
            </a:r>
            <a:endParaRPr lang="fr-FR" dirty="0"/>
          </a:p>
        </p:txBody>
      </p:sp>
    </p:spTree>
    <p:extLst>
      <p:ext uri="{BB962C8B-B14F-4D97-AF65-F5344CB8AC3E}">
        <p14:creationId xmlns:p14="http://schemas.microsoft.com/office/powerpoint/2010/main" xmlns="" val="16427567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10: Filtres et </a:t>
            </a:r>
            <a:r>
              <a:rPr lang="fr-FR" sz="4000" dirty="0" err="1" smtClean="0">
                <a:effectLst>
                  <a:outerShdw blurRad="38100" dist="38100" dir="2700000" algn="tl">
                    <a:srgbClr val="000000">
                      <a:alpha val="43137"/>
                    </a:srgbClr>
                  </a:outerShdw>
                </a:effectLst>
              </a:rPr>
              <a:t>Mixins</a:t>
            </a:r>
            <a:endParaRPr lang="fr-FR" sz="4000" dirty="0" smtClean="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64615" y="209295"/>
            <a:ext cx="635510" cy="635510"/>
          </a:xfrm>
          <a:prstGeom prst="rect">
            <a:avLst/>
          </a:prstGeom>
        </p:spPr>
      </p:pic>
      <p:sp>
        <p:nvSpPr>
          <p:cNvPr id="6" name="ZoneTexte 5"/>
          <p:cNvSpPr txBox="1"/>
          <p:nvPr/>
        </p:nvSpPr>
        <p:spPr>
          <a:xfrm>
            <a:off x="292608" y="1849367"/>
            <a:ext cx="2649508" cy="369332"/>
          </a:xfrm>
          <a:prstGeom prst="rect">
            <a:avLst/>
          </a:prstGeom>
          <a:solidFill>
            <a:schemeClr val="bg1">
              <a:lumMod val="95000"/>
            </a:schemeClr>
          </a:solidFill>
        </p:spPr>
        <p:txBody>
          <a:bodyPr wrap="none" rtlCol="0">
            <a:spAutoFit/>
          </a:bodyPr>
          <a:lstStyle/>
          <a:p>
            <a:r>
              <a:rPr lang="fr-FR" dirty="0"/>
              <a:t>g</a:t>
            </a:r>
            <a:r>
              <a:rPr lang="fr-FR" dirty="0" smtClean="0"/>
              <a:t>it checkout –f tags/ex010</a:t>
            </a:r>
            <a:endParaRPr lang="fr-FR" dirty="0"/>
          </a:p>
        </p:txBody>
      </p:sp>
    </p:spTree>
    <p:extLst>
      <p:ext uri="{BB962C8B-B14F-4D97-AF65-F5344CB8AC3E}">
        <p14:creationId xmlns:p14="http://schemas.microsoft.com/office/powerpoint/2010/main" xmlns="" val="2083513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a:t>
            </a:r>
            <a:endParaRPr lang="fr-FR" sz="4000" dirty="0">
              <a:effectLst>
                <a:outerShdw blurRad="38100" dist="38100" dir="2700000" algn="tl">
                  <a:srgbClr val="000000">
                    <a:alpha val="43137"/>
                  </a:srgbClr>
                </a:outerShdw>
              </a:effectLst>
            </a:endParaRPr>
          </a:p>
        </p:txBody>
      </p:sp>
      <p:sp>
        <p:nvSpPr>
          <p:cNvPr id="5" name="ZoneTexte 4"/>
          <p:cNvSpPr txBox="1"/>
          <p:nvPr/>
        </p:nvSpPr>
        <p:spPr>
          <a:xfrm>
            <a:off x="264695" y="1564105"/>
            <a:ext cx="11718758" cy="369332"/>
          </a:xfrm>
          <a:prstGeom prst="rect">
            <a:avLst/>
          </a:prstGeom>
          <a:noFill/>
        </p:spPr>
        <p:txBody>
          <a:bodyPr wrap="square" rtlCol="0">
            <a:spAutoFit/>
          </a:bodyPr>
          <a:lstStyle/>
          <a:p>
            <a:r>
              <a:rPr lang="fr-FR" dirty="0" smtClean="0"/>
              <a:t>.</a:t>
            </a:r>
            <a:endParaRPr lang="fr-FR" dirty="0"/>
          </a:p>
        </p:txBody>
      </p:sp>
      <p:sp>
        <p:nvSpPr>
          <p:cNvPr id="29" name="Rectangle 28"/>
          <p:cNvSpPr/>
          <p:nvPr/>
        </p:nvSpPr>
        <p:spPr>
          <a:xfrm>
            <a:off x="2224227" y="1132803"/>
            <a:ext cx="7802880" cy="4708981"/>
          </a:xfrm>
          <a:prstGeom prst="rect">
            <a:avLst/>
          </a:prstGeom>
          <a:solidFill>
            <a:schemeClr val="accent3">
              <a:lumMod val="50000"/>
            </a:schemeClr>
          </a:solidFill>
        </p:spPr>
        <p:txBody>
          <a:bodyPr wrap="square">
            <a:spAutoFit/>
          </a:bodyPr>
          <a:lstStyle/>
          <a:p>
            <a:r>
              <a:rPr lang="fr-FR" sz="1200" dirty="0">
                <a:solidFill>
                  <a:srgbClr val="E8BF6A"/>
                </a:solidFill>
                <a:latin typeface="Source Code Pro"/>
              </a:rPr>
              <a:t>&lt;!DOCTYPE </a:t>
            </a:r>
            <a:r>
              <a:rPr lang="fr-FR" sz="1200" dirty="0">
                <a:solidFill>
                  <a:srgbClr val="BABABA"/>
                </a:solidFill>
                <a:latin typeface="Source Code Pro"/>
              </a:rPr>
              <a:t>html</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&lt;html </a:t>
            </a:r>
            <a:r>
              <a:rPr lang="fr-FR" sz="1200" dirty="0">
                <a:solidFill>
                  <a:srgbClr val="BABABA"/>
                </a:solidFill>
                <a:latin typeface="Source Code Pro"/>
              </a:rPr>
              <a:t>lang=</a:t>
            </a:r>
            <a:r>
              <a:rPr lang="fr-FR" sz="1200" dirty="0">
                <a:solidFill>
                  <a:srgbClr val="A5C261"/>
                </a:solidFill>
                <a:latin typeface="Source Code Pro"/>
              </a:rPr>
              <a:t>"en"</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    &lt;meta </a:t>
            </a:r>
            <a:r>
              <a:rPr lang="fr-FR" sz="1200" dirty="0">
                <a:solidFill>
                  <a:srgbClr val="BABABA"/>
                </a:solidFill>
                <a:latin typeface="Source Code Pro"/>
              </a:rPr>
              <a:t>charset=</a:t>
            </a:r>
            <a:r>
              <a:rPr lang="fr-FR" sz="1200" dirty="0">
                <a:solidFill>
                  <a:srgbClr val="A5C261"/>
                </a:solidFill>
                <a:latin typeface="Source Code Pro"/>
              </a:rPr>
              <a:t>"UTF-8"</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&lt;title&gt;</a:t>
            </a:r>
            <a:r>
              <a:rPr lang="fr-FR" sz="1200" dirty="0">
                <a:solidFill>
                  <a:srgbClr val="A9B7C6"/>
                </a:solidFill>
                <a:latin typeface="Source Code Pro"/>
              </a:rPr>
              <a:t>Hello World</a:t>
            </a:r>
            <a:r>
              <a:rPr lang="fr-FR" sz="1200" dirty="0">
                <a:solidFill>
                  <a:srgbClr val="E8BF6A"/>
                </a:solidFill>
                <a:latin typeface="Source Code Pro"/>
              </a:rPr>
              <a:t>&lt;/title&gt;</a:t>
            </a:r>
            <a:br>
              <a:rPr lang="fr-FR" sz="1200" dirty="0">
                <a:solidFill>
                  <a:srgbClr val="E8BF6A"/>
                </a:solidFill>
                <a:latin typeface="Source Code Pro"/>
              </a:rPr>
            </a:br>
            <a:r>
              <a:rPr lang="fr-FR" sz="1200" dirty="0">
                <a:solidFill>
                  <a:srgbClr val="E8BF6A"/>
                </a:solidFill>
                <a:latin typeface="Source Code Pro"/>
              </a:rPr>
              <a:t>    &lt;script </a:t>
            </a:r>
            <a:r>
              <a:rPr lang="fr-FR" sz="1200" dirty="0" err="1">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"https://unpkg.com/vue "</a:t>
            </a:r>
            <a:r>
              <a:rPr lang="fr-FR" sz="1200" dirty="0" smtClean="0">
                <a:solidFill>
                  <a:srgbClr val="E8BF6A"/>
                </a:solidFill>
                <a:latin typeface="Source Code Pro"/>
              </a:rPr>
              <a:t>&gt;&lt;/</a:t>
            </a:r>
            <a:r>
              <a:rPr lang="fr-FR" sz="1200" dirty="0">
                <a:solidFill>
                  <a:srgbClr val="E8BF6A"/>
                </a:solidFill>
                <a:latin typeface="Source Code Pro"/>
              </a:rPr>
              <a:t>script&gt;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message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message</a:t>
            </a:r>
            <a:r>
              <a:rPr lang="fr-FR" sz="1200" dirty="0">
                <a:solidFill>
                  <a:srgbClr val="A9B7C6"/>
                </a:solidFill>
                <a:latin typeface="Source Code Pro"/>
              </a:rPr>
              <a:t>: </a:t>
            </a:r>
            <a:r>
              <a:rPr lang="fr-FR" sz="1200" dirty="0">
                <a:solidFill>
                  <a:srgbClr val="6A8759"/>
                </a:solidFill>
                <a:latin typeface="Source Code Pro"/>
              </a:rPr>
              <a:t>'Hello World'</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&lt;/html&gt;</a:t>
            </a:r>
          </a:p>
        </p:txBody>
      </p:sp>
      <p:sp>
        <p:nvSpPr>
          <p:cNvPr id="32" name="Rectangle 31"/>
          <p:cNvSpPr/>
          <p:nvPr/>
        </p:nvSpPr>
        <p:spPr>
          <a:xfrm>
            <a:off x="2370531" y="3919080"/>
            <a:ext cx="2438400" cy="1109472"/>
          </a:xfrm>
          <a:prstGeom prst="rect">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2272995" y="2785224"/>
            <a:ext cx="2438400" cy="629907"/>
          </a:xfrm>
          <a:prstGeom prst="rect">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Connecteur en angle 36"/>
          <p:cNvCxnSpPr>
            <a:stCxn id="36" idx="3"/>
            <a:endCxn id="32" idx="3"/>
          </p:cNvCxnSpPr>
          <p:nvPr/>
        </p:nvCxnSpPr>
        <p:spPr>
          <a:xfrm>
            <a:off x="4711395" y="3100178"/>
            <a:ext cx="97536" cy="1373638"/>
          </a:xfrm>
          <a:prstGeom prst="bentConnector3">
            <a:avLst>
              <a:gd name="adj1" fmla="val 809375"/>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6" name="ZoneTexte 5"/>
          <p:cNvSpPr txBox="1"/>
          <p:nvPr/>
        </p:nvSpPr>
        <p:spPr>
          <a:xfrm>
            <a:off x="264695" y="5924481"/>
            <a:ext cx="11297653" cy="830997"/>
          </a:xfrm>
          <a:prstGeom prst="rect">
            <a:avLst/>
          </a:prstGeom>
          <a:noFill/>
        </p:spPr>
        <p:txBody>
          <a:bodyPr wrap="square" rtlCol="0">
            <a:spAutoFit/>
          </a:bodyPr>
          <a:lstStyle/>
          <a:p>
            <a:r>
              <a:rPr lang="fr-FR" sz="1600" dirty="0" smtClean="0"/>
              <a:t>L’instance « Vue » prend le code HTML qu’elle contrôle et crée une template de ce code qu’elle garde dans son espace de travail. L’instance ne manipule pas le DOM directement en </a:t>
            </a:r>
            <a:r>
              <a:rPr lang="fr-FR" sz="1600" dirty="0" err="1" smtClean="0"/>
              <a:t>runtime</a:t>
            </a:r>
            <a:r>
              <a:rPr lang="fr-FR" sz="1600" dirty="0" smtClean="0"/>
              <a:t>, mais plutôt la template en mémoire qui représente ce code, puis il utilise le code résultant de la template pour mettre à jour le vrai DOM une fois les manipulations de vue.js terminées.</a:t>
            </a:r>
            <a:endParaRPr lang="fr-FR" sz="1600" dirty="0"/>
          </a:p>
        </p:txBody>
      </p:sp>
    </p:spTree>
    <p:extLst>
      <p:ext uri="{BB962C8B-B14F-4D97-AF65-F5344CB8AC3E}">
        <p14:creationId xmlns:p14="http://schemas.microsoft.com/office/powerpoint/2010/main" xmlns="" val="190847145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animations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153215692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animations</a:t>
            </a:r>
            <a:r>
              <a:rPr lang="fr-FR" sz="4000" dirty="0">
                <a:effectLst>
                  <a:outerShdw blurRad="38100" dist="38100" dir="2700000" algn="tl">
                    <a:srgbClr val="000000">
                      <a:alpha val="43137"/>
                    </a:srgbClr>
                  </a:outerShdw>
                </a:effectLst>
              </a:rPr>
              <a:t> </a:t>
            </a:r>
            <a:r>
              <a:rPr lang="fr-FR" sz="4000" dirty="0" smtClean="0">
                <a:effectLst>
                  <a:outerShdw blurRad="38100" dist="38100" dir="2700000" algn="tl">
                    <a:srgbClr val="000000">
                      <a:alpha val="43137"/>
                    </a:srgbClr>
                  </a:outerShdw>
                </a:effectLst>
              </a:rPr>
              <a:t>et les transitions</a:t>
            </a:r>
          </a:p>
        </p:txBody>
      </p:sp>
      <p:sp>
        <p:nvSpPr>
          <p:cNvPr id="4" name="ZoneTexte 3"/>
          <p:cNvSpPr txBox="1"/>
          <p:nvPr/>
        </p:nvSpPr>
        <p:spPr>
          <a:xfrm>
            <a:off x="434715" y="1044115"/>
            <a:ext cx="11302583" cy="2092881"/>
          </a:xfrm>
          <a:prstGeom prst="rect">
            <a:avLst/>
          </a:prstGeom>
          <a:noFill/>
        </p:spPr>
        <p:txBody>
          <a:bodyPr wrap="square" rtlCol="0">
            <a:spAutoFit/>
          </a:bodyPr>
          <a:lstStyle/>
          <a:p>
            <a:r>
              <a:rPr lang="fr-FR" sz="1600" dirty="0" smtClean="0"/>
              <a:t>On peut animer l’introduction d’un nouvel élément dans le DOM ou la suppression d’un existant du DOM avec la balise &lt;transition&gt;.</a:t>
            </a:r>
          </a:p>
          <a:p>
            <a:endParaRPr lang="fr-FR" sz="1600" dirty="0"/>
          </a:p>
          <a:p>
            <a:r>
              <a:rPr lang="fr-FR" sz="1600" dirty="0" smtClean="0"/>
              <a:t>Dans l’élément &lt;transition&gt; vous ne pouvez animer qu’un seul élément à la fois.</a:t>
            </a:r>
          </a:p>
          <a:p>
            <a:endParaRPr lang="fr-FR" sz="1600" dirty="0"/>
          </a:p>
          <a:p>
            <a:r>
              <a:rPr lang="fr-FR" sz="1600" dirty="0" smtClean="0"/>
              <a:t>&lt;transition&gt;</a:t>
            </a:r>
          </a:p>
          <a:p>
            <a:r>
              <a:rPr lang="fr-FR" sz="1600" dirty="0" smtClean="0"/>
              <a:t>&lt;div&gt; … &lt;/div&gt;</a:t>
            </a:r>
          </a:p>
          <a:p>
            <a:r>
              <a:rPr lang="fr-FR" sz="1600" dirty="0"/>
              <a:t>&lt;div&gt; … &lt;/div&gt;</a:t>
            </a:r>
          </a:p>
          <a:p>
            <a:r>
              <a:rPr lang="fr-FR" sz="1600" dirty="0" smtClean="0"/>
              <a:t>&lt;/transition&gt;</a:t>
            </a:r>
          </a:p>
        </p:txBody>
      </p:sp>
      <p:sp>
        <p:nvSpPr>
          <p:cNvPr id="5" name="ZoneTexte 4"/>
          <p:cNvSpPr txBox="1"/>
          <p:nvPr/>
        </p:nvSpPr>
        <p:spPr>
          <a:xfrm>
            <a:off x="434715" y="6441008"/>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tags/step049</a:t>
            </a:r>
            <a:endParaRPr lang="fr-FR" dirty="0"/>
          </a:p>
        </p:txBody>
      </p:sp>
      <p:cxnSp>
        <p:nvCxnSpPr>
          <p:cNvPr id="6" name="Connecteur droit 5"/>
          <p:cNvCxnSpPr/>
          <p:nvPr/>
        </p:nvCxnSpPr>
        <p:spPr>
          <a:xfrm>
            <a:off x="902208" y="2316480"/>
            <a:ext cx="438912" cy="4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H="1">
            <a:off x="902209" y="2316480"/>
            <a:ext cx="438911" cy="4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349970" y="3136996"/>
            <a:ext cx="11387328" cy="1815882"/>
          </a:xfrm>
          <a:prstGeom prst="rect">
            <a:avLst/>
          </a:prstGeom>
          <a:noFill/>
          <a:ln>
            <a:solidFill>
              <a:srgbClr val="FF0000"/>
            </a:solidFill>
          </a:ln>
        </p:spPr>
        <p:txBody>
          <a:bodyPr wrap="square" rtlCol="0">
            <a:spAutoFit/>
          </a:bodyPr>
          <a:lstStyle/>
          <a:p>
            <a:r>
              <a:rPr lang="fr-FR" sz="1600" dirty="0" smtClean="0"/>
              <a:t>Mais avant d’animer un élément avec &lt;transition&gt;, il faut le configurer avec des classes CSS.</a:t>
            </a:r>
          </a:p>
          <a:p>
            <a:endParaRPr lang="fr-FR" sz="1600" dirty="0"/>
          </a:p>
          <a:p>
            <a:pPr marL="342900" indent="-342900">
              <a:buFont typeface="+mj-lt"/>
              <a:buAutoNum type="arabicPeriod"/>
            </a:pPr>
            <a:r>
              <a:rPr lang="fr-FR" sz="1600" dirty="0" smtClean="0"/>
              <a:t>Définir un nom pour la transition. Nous le désignons par [nom</a:t>
            </a:r>
            <a:r>
              <a:rPr lang="fr-FR" sz="1600" dirty="0"/>
              <a:t>]</a:t>
            </a:r>
            <a:endParaRPr lang="fr-FR" sz="1600" dirty="0" smtClean="0"/>
          </a:p>
          <a:p>
            <a:pPr marL="342900" indent="-342900">
              <a:buFont typeface="+mj-lt"/>
              <a:buAutoNum type="arabicPeriod"/>
            </a:pPr>
            <a:r>
              <a:rPr lang="fr-FR" sz="1600" dirty="0" smtClean="0"/>
              <a:t>Définir une classe CSS appelée </a:t>
            </a:r>
            <a:r>
              <a:rPr lang="fr-FR" sz="1600" dirty="0"/>
              <a:t>[nom</a:t>
            </a:r>
            <a:r>
              <a:rPr lang="fr-FR" sz="1600" dirty="0" smtClean="0"/>
              <a:t>]-enter. Cette classe désigne le style de l’élément au tout début de l’animation</a:t>
            </a:r>
          </a:p>
          <a:p>
            <a:pPr marL="342900" indent="-342900">
              <a:buFont typeface="+mj-lt"/>
              <a:buAutoNum type="arabicPeriod"/>
            </a:pPr>
            <a:r>
              <a:rPr lang="fr-FR" sz="1600" dirty="0" smtClean="0"/>
              <a:t>Définir </a:t>
            </a:r>
            <a:r>
              <a:rPr lang="fr-FR" sz="1600" dirty="0"/>
              <a:t>une classe CSS appelée [nom</a:t>
            </a:r>
            <a:r>
              <a:rPr lang="fr-FR" sz="1600" dirty="0" smtClean="0"/>
              <a:t>]-enter-active. </a:t>
            </a:r>
            <a:r>
              <a:rPr lang="fr-FR" sz="1600" dirty="0"/>
              <a:t>Cette classe désigne le style de l’élément </a:t>
            </a:r>
            <a:r>
              <a:rPr lang="fr-FR" sz="1600" dirty="0" smtClean="0"/>
              <a:t>durant la transition jusqu’à sa fin</a:t>
            </a:r>
          </a:p>
          <a:p>
            <a:pPr marL="342900" indent="-342900">
              <a:buFont typeface="+mj-lt"/>
              <a:buAutoNum type="arabicPeriod"/>
            </a:pPr>
            <a:r>
              <a:rPr lang="fr-FR" sz="1600" dirty="0"/>
              <a:t>Définir une classe CSS appelée [nom</a:t>
            </a:r>
            <a:r>
              <a:rPr lang="fr-FR" sz="1600" dirty="0" smtClean="0"/>
              <a:t>]-</a:t>
            </a:r>
            <a:r>
              <a:rPr lang="fr-FR" sz="1600" dirty="0" err="1" smtClean="0"/>
              <a:t>leave</a:t>
            </a:r>
            <a:r>
              <a:rPr lang="fr-FR" sz="1600" dirty="0" smtClean="0"/>
              <a:t>. </a:t>
            </a:r>
            <a:r>
              <a:rPr lang="fr-FR" sz="1600" dirty="0"/>
              <a:t>Cette classe désigne le style de l’élément </a:t>
            </a:r>
            <a:r>
              <a:rPr lang="fr-FR" sz="1600" dirty="0" smtClean="0"/>
              <a:t>juste avant la sortie de l’élément</a:t>
            </a:r>
            <a:endParaRPr lang="fr-FR" sz="1600" dirty="0"/>
          </a:p>
          <a:p>
            <a:pPr marL="342900" indent="-342900">
              <a:buFont typeface="+mj-lt"/>
              <a:buAutoNum type="arabicPeriod"/>
            </a:pPr>
            <a:r>
              <a:rPr lang="fr-FR" sz="1600" dirty="0"/>
              <a:t>Définir une classe CSS appelée [nom</a:t>
            </a:r>
            <a:r>
              <a:rPr lang="fr-FR" sz="1600" dirty="0" smtClean="0"/>
              <a:t>]-</a:t>
            </a:r>
            <a:r>
              <a:rPr lang="fr-FR" sz="1600" dirty="0" err="1" smtClean="0"/>
              <a:t>leave</a:t>
            </a:r>
            <a:r>
              <a:rPr lang="fr-FR" sz="1600" dirty="0" smtClean="0"/>
              <a:t>-active</a:t>
            </a:r>
            <a:r>
              <a:rPr lang="fr-FR" sz="1600" dirty="0"/>
              <a:t>. Cette classe désigne le style de l’élément </a:t>
            </a:r>
            <a:r>
              <a:rPr lang="fr-FR" sz="1600" dirty="0" smtClean="0"/>
              <a:t>après sa sortie</a:t>
            </a:r>
            <a:endParaRPr lang="fr-FR" sz="1600" dirty="0"/>
          </a:p>
        </p:txBody>
      </p:sp>
      <p:sp>
        <p:nvSpPr>
          <p:cNvPr id="15" name="ZoneTexte 14"/>
          <p:cNvSpPr txBox="1"/>
          <p:nvPr/>
        </p:nvSpPr>
        <p:spPr>
          <a:xfrm>
            <a:off x="392342" y="4989454"/>
            <a:ext cx="11647557" cy="1323439"/>
          </a:xfrm>
          <a:prstGeom prst="rect">
            <a:avLst/>
          </a:prstGeom>
          <a:noFill/>
        </p:spPr>
        <p:txBody>
          <a:bodyPr wrap="square" rtlCol="0">
            <a:spAutoFit/>
          </a:bodyPr>
          <a:lstStyle/>
          <a:p>
            <a:r>
              <a:rPr lang="fr-FR" sz="1600" dirty="0" smtClean="0"/>
              <a:t>Il est possible d’utiliser des librairies externes d’animation comme animate.css. Pour l’appliquer il faut utiliser les noms de classes proposées par les librairies et non pas les ‘enter’, ‘enter-active’, … Vue.js vous donne la possibilité de le faire avec des attributs de la balise &lt;transition&gt; qui permettent de spécifier les noms de classes: enter-active-class, </a:t>
            </a:r>
            <a:r>
              <a:rPr lang="fr-FR" sz="1600" dirty="0" err="1" smtClean="0"/>
              <a:t>leave</a:t>
            </a:r>
            <a:r>
              <a:rPr lang="fr-FR" sz="1600" dirty="0" smtClean="0"/>
              <a:t>-active-class, …</a:t>
            </a:r>
          </a:p>
          <a:p>
            <a:endParaRPr lang="fr-FR" sz="1600" dirty="0" smtClean="0"/>
          </a:p>
          <a:p>
            <a:r>
              <a:rPr lang="fr-FR" sz="1600" dirty="0" smtClean="0"/>
              <a:t>Dans le cas de </a:t>
            </a:r>
            <a:r>
              <a:rPr lang="fr-FR" sz="1600" dirty="0" err="1" smtClean="0"/>
              <a:t>animate</a:t>
            </a:r>
            <a:r>
              <a:rPr lang="fr-FR" sz="1600" dirty="0" smtClean="0"/>
              <a:t> </a:t>
            </a:r>
            <a:r>
              <a:rPr lang="fr-FR" sz="1600" dirty="0" err="1" smtClean="0"/>
              <a:t>css</a:t>
            </a:r>
            <a:r>
              <a:rPr lang="fr-FR" sz="1600" dirty="0" smtClean="0"/>
              <a:t>, il faut utiliser la classe ‘</a:t>
            </a:r>
            <a:r>
              <a:rPr lang="fr-FR" sz="1600" dirty="0" err="1" smtClean="0"/>
              <a:t>animated</a:t>
            </a:r>
            <a:r>
              <a:rPr lang="fr-FR" sz="1600" dirty="0" smtClean="0"/>
              <a:t>’ accompagnée de l’une des classes d’animation disponibles</a:t>
            </a:r>
            <a:endParaRPr lang="fr-FR" sz="1600" dirty="0"/>
          </a:p>
        </p:txBody>
      </p:sp>
    </p:spTree>
    <p:extLst>
      <p:ext uri="{BB962C8B-B14F-4D97-AF65-F5344CB8AC3E}">
        <p14:creationId xmlns:p14="http://schemas.microsoft.com/office/powerpoint/2010/main" xmlns="" val="2904387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066256" y="2866258"/>
            <a:ext cx="5821712" cy="1569660"/>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Se connecter à un serveur HTTP</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141228429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Mise en place de vue-resource</a:t>
            </a:r>
          </a:p>
        </p:txBody>
      </p:sp>
      <p:sp>
        <p:nvSpPr>
          <p:cNvPr id="9" name="ZoneTexte 8"/>
          <p:cNvSpPr txBox="1"/>
          <p:nvPr/>
        </p:nvSpPr>
        <p:spPr>
          <a:xfrm>
            <a:off x="243840" y="1715270"/>
            <a:ext cx="3159583" cy="369332"/>
          </a:xfrm>
          <a:prstGeom prst="rect">
            <a:avLst/>
          </a:prstGeom>
          <a:solidFill>
            <a:schemeClr val="bg1">
              <a:lumMod val="95000"/>
            </a:schemeClr>
          </a:solidFill>
        </p:spPr>
        <p:txBody>
          <a:bodyPr wrap="none" rtlCol="0">
            <a:spAutoFit/>
          </a:bodyPr>
          <a:lstStyle/>
          <a:p>
            <a:r>
              <a:rPr lang="fr-FR" dirty="0"/>
              <a:t>n</a:t>
            </a:r>
            <a:r>
              <a:rPr lang="fr-FR" dirty="0" smtClean="0"/>
              <a:t>pm install --save vue-resource</a:t>
            </a:r>
            <a:endParaRPr lang="fr-FR" dirty="0"/>
          </a:p>
        </p:txBody>
      </p:sp>
      <p:sp>
        <p:nvSpPr>
          <p:cNvPr id="2" name="ZoneTexte 1"/>
          <p:cNvSpPr txBox="1"/>
          <p:nvPr/>
        </p:nvSpPr>
        <p:spPr>
          <a:xfrm>
            <a:off x="243840" y="1121664"/>
            <a:ext cx="10814114" cy="369332"/>
          </a:xfrm>
          <a:prstGeom prst="rect">
            <a:avLst/>
          </a:prstGeom>
          <a:noFill/>
        </p:spPr>
        <p:txBody>
          <a:bodyPr wrap="none" rtlCol="0">
            <a:spAutoFit/>
          </a:bodyPr>
          <a:lstStyle/>
          <a:p>
            <a:r>
              <a:rPr lang="fr-FR" dirty="0" smtClean="0"/>
              <a:t>vue-resource permet de rajouter des fonctionnalités qui permettent de faciliter à Vue.js l’accès à un serveur HTTP.</a:t>
            </a:r>
            <a:endParaRPr lang="fr-FR" dirty="0"/>
          </a:p>
        </p:txBody>
      </p:sp>
      <p:sp>
        <p:nvSpPr>
          <p:cNvPr id="11" name="ZoneTexte 10"/>
          <p:cNvSpPr txBox="1"/>
          <p:nvPr/>
        </p:nvSpPr>
        <p:spPr>
          <a:xfrm>
            <a:off x="243840" y="2308876"/>
            <a:ext cx="9355446" cy="369332"/>
          </a:xfrm>
          <a:prstGeom prst="rect">
            <a:avLst/>
          </a:prstGeom>
          <a:noFill/>
        </p:spPr>
        <p:txBody>
          <a:bodyPr wrap="none" rtlCol="0">
            <a:spAutoFit/>
          </a:bodyPr>
          <a:lstStyle/>
          <a:p>
            <a:r>
              <a:rPr lang="fr-FR" dirty="0" smtClean="0"/>
              <a:t>Pour l’utiliser dans l’application, importer ‘vue-resource’ et utiliser la fonction </a:t>
            </a:r>
            <a:r>
              <a:rPr lang="fr-FR" b="1" dirty="0" smtClean="0"/>
              <a:t>Vue.use() </a:t>
            </a:r>
            <a:r>
              <a:rPr lang="fr-FR" dirty="0" smtClean="0"/>
              <a:t>de Vue.js.</a:t>
            </a:r>
            <a:endParaRPr lang="fr-FR" dirty="0"/>
          </a:p>
        </p:txBody>
      </p:sp>
      <p:sp>
        <p:nvSpPr>
          <p:cNvPr id="12" name="ZoneTexte 11"/>
          <p:cNvSpPr txBox="1"/>
          <p:nvPr/>
        </p:nvSpPr>
        <p:spPr>
          <a:xfrm>
            <a:off x="243840" y="2902482"/>
            <a:ext cx="2836802" cy="369332"/>
          </a:xfrm>
          <a:prstGeom prst="rect">
            <a:avLst/>
          </a:prstGeom>
          <a:solidFill>
            <a:schemeClr val="bg1">
              <a:lumMod val="95000"/>
            </a:schemeClr>
          </a:solidFill>
        </p:spPr>
        <p:txBody>
          <a:bodyPr wrap="none" rtlCol="0">
            <a:spAutoFit/>
          </a:bodyPr>
          <a:lstStyle/>
          <a:p>
            <a:r>
              <a:rPr lang="fr-FR" dirty="0" smtClean="0"/>
              <a:t>git checkout –f tags/step050</a:t>
            </a:r>
            <a:endParaRPr lang="fr-FR" dirty="0"/>
          </a:p>
        </p:txBody>
      </p:sp>
      <p:sp>
        <p:nvSpPr>
          <p:cNvPr id="14" name="ZoneTexte 13"/>
          <p:cNvSpPr txBox="1"/>
          <p:nvPr/>
        </p:nvSpPr>
        <p:spPr>
          <a:xfrm>
            <a:off x="243840" y="3496088"/>
            <a:ext cx="4802661" cy="369332"/>
          </a:xfrm>
          <a:prstGeom prst="rect">
            <a:avLst/>
          </a:prstGeom>
          <a:noFill/>
        </p:spPr>
        <p:txBody>
          <a:bodyPr wrap="none" rtlCol="0">
            <a:spAutoFit/>
          </a:bodyPr>
          <a:lstStyle/>
          <a:p>
            <a:r>
              <a:rPr lang="fr-FR" dirty="0" smtClean="0"/>
              <a:t>Pour créer un serveur HTTP, installer </a:t>
            </a:r>
            <a:r>
              <a:rPr lang="fr-FR" dirty="0" err="1" smtClean="0"/>
              <a:t>json</a:t>
            </a:r>
            <a:r>
              <a:rPr lang="fr-FR" dirty="0" smtClean="0"/>
              <a:t>-server :</a:t>
            </a:r>
            <a:endParaRPr lang="fr-FR" dirty="0"/>
          </a:p>
        </p:txBody>
      </p:sp>
      <p:sp>
        <p:nvSpPr>
          <p:cNvPr id="16" name="ZoneTexte 15"/>
          <p:cNvSpPr txBox="1"/>
          <p:nvPr/>
        </p:nvSpPr>
        <p:spPr>
          <a:xfrm>
            <a:off x="243840" y="4089694"/>
            <a:ext cx="2591672" cy="369332"/>
          </a:xfrm>
          <a:prstGeom prst="rect">
            <a:avLst/>
          </a:prstGeom>
          <a:solidFill>
            <a:schemeClr val="bg1">
              <a:lumMod val="95000"/>
            </a:schemeClr>
          </a:solidFill>
        </p:spPr>
        <p:txBody>
          <a:bodyPr wrap="none" rtlCol="0">
            <a:spAutoFit/>
          </a:bodyPr>
          <a:lstStyle/>
          <a:p>
            <a:r>
              <a:rPr lang="fr-FR" dirty="0" smtClean="0"/>
              <a:t>npm install –g json-server</a:t>
            </a:r>
            <a:endParaRPr lang="fr-FR" dirty="0"/>
          </a:p>
        </p:txBody>
      </p:sp>
      <p:sp>
        <p:nvSpPr>
          <p:cNvPr id="17" name="ZoneTexte 16"/>
          <p:cNvSpPr txBox="1"/>
          <p:nvPr/>
        </p:nvSpPr>
        <p:spPr>
          <a:xfrm>
            <a:off x="243840" y="4601100"/>
            <a:ext cx="8112670" cy="369332"/>
          </a:xfrm>
          <a:prstGeom prst="rect">
            <a:avLst/>
          </a:prstGeom>
          <a:noFill/>
        </p:spPr>
        <p:txBody>
          <a:bodyPr wrap="none" rtlCol="0">
            <a:spAutoFit/>
          </a:bodyPr>
          <a:lstStyle/>
          <a:p>
            <a:r>
              <a:rPr lang="fr-FR" dirty="0" smtClean="0"/>
              <a:t>Créer un fichier </a:t>
            </a:r>
            <a:r>
              <a:rPr lang="fr-FR" dirty="0" err="1" smtClean="0"/>
              <a:t>db.json</a:t>
            </a:r>
            <a:r>
              <a:rPr lang="fr-FR" dirty="0" smtClean="0"/>
              <a:t> qui décrit les données de simulation, puis lancer json-server:</a:t>
            </a:r>
          </a:p>
        </p:txBody>
      </p:sp>
      <p:sp>
        <p:nvSpPr>
          <p:cNvPr id="18" name="ZoneTexte 17"/>
          <p:cNvSpPr txBox="1"/>
          <p:nvPr/>
        </p:nvSpPr>
        <p:spPr>
          <a:xfrm>
            <a:off x="243840" y="5194706"/>
            <a:ext cx="2729017" cy="369332"/>
          </a:xfrm>
          <a:prstGeom prst="rect">
            <a:avLst/>
          </a:prstGeom>
          <a:solidFill>
            <a:schemeClr val="bg1">
              <a:lumMod val="95000"/>
            </a:schemeClr>
          </a:solidFill>
        </p:spPr>
        <p:txBody>
          <a:bodyPr wrap="none" rtlCol="0">
            <a:spAutoFit/>
          </a:bodyPr>
          <a:lstStyle/>
          <a:p>
            <a:r>
              <a:rPr lang="fr-FR" dirty="0" smtClean="0"/>
              <a:t>json-server --</a:t>
            </a:r>
            <a:r>
              <a:rPr lang="fr-FR" dirty="0" err="1" smtClean="0"/>
              <a:t>watch</a:t>
            </a:r>
            <a:r>
              <a:rPr lang="fr-FR" dirty="0" smtClean="0"/>
              <a:t> </a:t>
            </a:r>
            <a:r>
              <a:rPr lang="fr-FR" dirty="0" err="1" smtClean="0"/>
              <a:t>db.json</a:t>
            </a:r>
            <a:endParaRPr lang="fr-FR" dirty="0"/>
          </a:p>
        </p:txBody>
      </p:sp>
      <p:sp>
        <p:nvSpPr>
          <p:cNvPr id="8" name="Rectangle 7"/>
          <p:cNvSpPr/>
          <p:nvPr/>
        </p:nvSpPr>
        <p:spPr>
          <a:xfrm>
            <a:off x="5966446" y="3087148"/>
            <a:ext cx="6096000" cy="3162404"/>
          </a:xfrm>
          <a:prstGeom prst="rect">
            <a:avLst/>
          </a:prstGeom>
          <a:solidFill>
            <a:schemeClr val="tx2">
              <a:lumMod val="75000"/>
            </a:schemeClr>
          </a:solidFill>
        </p:spPr>
        <p:txBody>
          <a:bodyPr>
            <a:spAutoFit/>
          </a:bodyPr>
          <a:lstStyle/>
          <a:p>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r>
              <a:rPr lang="fr-FR" sz="1050" dirty="0" smtClean="0">
                <a:solidFill>
                  <a:srgbClr val="9876AA"/>
                </a:solidFill>
                <a:latin typeface="Source Code Pro"/>
              </a:rPr>
              <a:t>"</a:t>
            </a:r>
            <a:r>
              <a:rPr lang="fr-FR" sz="1050" dirty="0" err="1" smtClean="0">
                <a:solidFill>
                  <a:srgbClr val="9876AA"/>
                </a:solidFill>
                <a:latin typeface="Source Code Pro"/>
              </a:rPr>
              <a:t>employees</a:t>
            </a:r>
            <a:r>
              <a:rPr lang="fr-FR" sz="1050" dirty="0" smtClean="0">
                <a:solidFill>
                  <a:srgbClr val="9876AA"/>
                </a:solidFill>
                <a:latin typeface="Source Code Pro"/>
              </a:rPr>
              <a:t>"</a:t>
            </a:r>
            <a:r>
              <a:rPr lang="fr-FR" sz="1050" dirty="0" smtClean="0">
                <a:solidFill>
                  <a:srgbClr val="CC7832"/>
                </a:solidFill>
                <a:latin typeface="Source Code Pro"/>
              </a:rPr>
              <a:t>: </a:t>
            </a:r>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br>
              <a:rPr lang="fr-FR" sz="1050" dirty="0" smtClean="0">
                <a:solidFill>
                  <a:srgbClr val="A9B7C6"/>
                </a:solidFill>
                <a:latin typeface="Source Code Pro"/>
              </a:rPr>
            </a:br>
            <a:r>
              <a:rPr lang="fr-FR" sz="1050" dirty="0" smtClean="0">
                <a:solidFill>
                  <a:srgbClr val="A9B7C6"/>
                </a:solidFill>
                <a:latin typeface="Source Code Pro"/>
              </a:rPr>
              <a:t>      </a:t>
            </a:r>
            <a:r>
              <a:rPr lang="fr-FR" sz="1050" dirty="0" smtClean="0">
                <a:solidFill>
                  <a:srgbClr val="9876AA"/>
                </a:solidFill>
                <a:latin typeface="Source Code Pro"/>
              </a:rPr>
              <a:t>"id"</a:t>
            </a:r>
            <a:r>
              <a:rPr lang="fr-FR" sz="1050" dirty="0" smtClean="0">
                <a:solidFill>
                  <a:srgbClr val="CC7832"/>
                </a:solidFill>
                <a:latin typeface="Source Code Pro"/>
              </a:rPr>
              <a:t>: </a:t>
            </a:r>
            <a:r>
              <a:rPr lang="fr-FR" sz="1050" dirty="0" smtClean="0">
                <a:solidFill>
                  <a:srgbClr val="6897BB"/>
                </a:solidFill>
                <a:latin typeface="Source Code Pro"/>
              </a:rPr>
              <a:t>1</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a:t>
            </a:r>
            <a:r>
              <a:rPr lang="fr-FR" sz="1050" dirty="0" err="1" smtClean="0">
                <a:solidFill>
                  <a:srgbClr val="9876AA"/>
                </a:solidFill>
                <a:latin typeface="Source Code Pro"/>
              </a:rPr>
              <a:t>username</a:t>
            </a:r>
            <a:r>
              <a:rPr lang="fr-FR" sz="1050" dirty="0" smtClean="0">
                <a:solidFill>
                  <a:srgbClr val="9876AA"/>
                </a:solidFill>
                <a:latin typeface="Source Code Pro"/>
              </a:rPr>
              <a:t>"</a:t>
            </a:r>
            <a:r>
              <a:rPr lang="fr-FR" sz="1050" dirty="0" smtClean="0">
                <a:solidFill>
                  <a:srgbClr val="CC7832"/>
                </a:solidFill>
                <a:latin typeface="Source Code Pro"/>
              </a:rPr>
              <a:t>: </a:t>
            </a:r>
            <a:r>
              <a:rPr lang="fr-FR" sz="1050" dirty="0" smtClean="0">
                <a:solidFill>
                  <a:srgbClr val="6A8759"/>
                </a:solidFill>
                <a:latin typeface="Source Code Pro"/>
              </a:rPr>
              <a:t>"</a:t>
            </a:r>
            <a:r>
              <a:rPr lang="fr-FR" sz="1050" dirty="0" err="1" smtClean="0">
                <a:solidFill>
                  <a:srgbClr val="6A8759"/>
                </a:solidFill>
                <a:latin typeface="Source Code Pro"/>
              </a:rPr>
              <a:t>Sebastian</a:t>
            </a:r>
            <a:r>
              <a:rPr lang="fr-FR" sz="1050" dirty="0" smtClean="0">
                <a:solidFill>
                  <a:srgbClr val="6A8759"/>
                </a:solidFill>
                <a:latin typeface="Source Code Pro"/>
              </a:rPr>
              <a:t>"</a:t>
            </a:r>
            <a:r>
              <a:rPr lang="fr-FR" sz="1050" dirty="0" smtClean="0">
                <a:solidFill>
                  <a:srgbClr val="CC7832"/>
                </a:solidFill>
                <a:latin typeface="Source Code Pro"/>
              </a:rPr>
              <a:t>, </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"email"</a:t>
            </a:r>
            <a:r>
              <a:rPr lang="fr-FR" sz="1050" dirty="0" smtClean="0">
                <a:solidFill>
                  <a:srgbClr val="CC7832"/>
                </a:solidFill>
                <a:latin typeface="Source Code Pro"/>
              </a:rPr>
              <a:t>: </a:t>
            </a:r>
            <a:r>
              <a:rPr lang="fr-FR" sz="1050" dirty="0" smtClean="0">
                <a:solidFill>
                  <a:srgbClr val="6A8759"/>
                </a:solidFill>
                <a:latin typeface="Source Code Pro"/>
              </a:rPr>
              <a:t>"sebastian@codingthesmartway.com"</a:t>
            </a:r>
            <a:br>
              <a:rPr lang="fr-FR" sz="1050" dirty="0" smtClean="0">
                <a:solidFill>
                  <a:srgbClr val="6A8759"/>
                </a:solidFill>
                <a:latin typeface="Source Code Pro"/>
              </a:rPr>
            </a:br>
            <a:r>
              <a:rPr lang="fr-FR" sz="1050" dirty="0" smtClean="0">
                <a:solidFill>
                  <a:srgbClr val="6A8759"/>
                </a:solidFill>
                <a:latin typeface="Source Code Pro"/>
              </a:rPr>
              <a:t>    </a:t>
            </a:r>
            <a:r>
              <a:rPr lang="fr-FR" sz="1050" dirty="0" smtClean="0">
                <a:solidFill>
                  <a:srgbClr val="A9B7C6"/>
                </a:solidFill>
                <a:latin typeface="Source Code Pro"/>
              </a:rPr>
              <a:t>}</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r>
              <a:rPr lang="fr-FR" sz="1050" dirty="0" smtClean="0">
                <a:solidFill>
                  <a:srgbClr val="9876AA"/>
                </a:solidFill>
                <a:latin typeface="Source Code Pro"/>
              </a:rPr>
              <a:t>"id"</a:t>
            </a:r>
            <a:r>
              <a:rPr lang="fr-FR" sz="1050" dirty="0" smtClean="0">
                <a:solidFill>
                  <a:srgbClr val="CC7832"/>
                </a:solidFill>
                <a:latin typeface="Source Code Pro"/>
              </a:rPr>
              <a:t>: </a:t>
            </a:r>
            <a:r>
              <a:rPr lang="fr-FR" sz="1050" dirty="0" smtClean="0">
                <a:solidFill>
                  <a:srgbClr val="6897BB"/>
                </a:solidFill>
                <a:latin typeface="Source Code Pro"/>
              </a:rPr>
              <a:t>2</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a:t>
            </a:r>
            <a:r>
              <a:rPr lang="fr-FR" sz="1050" dirty="0" err="1" smtClean="0">
                <a:solidFill>
                  <a:srgbClr val="9876AA"/>
                </a:solidFill>
                <a:latin typeface="Source Code Pro"/>
              </a:rPr>
              <a:t>username</a:t>
            </a:r>
            <a:r>
              <a:rPr lang="fr-FR" sz="1050" dirty="0" smtClean="0">
                <a:solidFill>
                  <a:srgbClr val="9876AA"/>
                </a:solidFill>
                <a:latin typeface="Source Code Pro"/>
              </a:rPr>
              <a:t>"</a:t>
            </a:r>
            <a:r>
              <a:rPr lang="fr-FR" sz="1050" dirty="0" smtClean="0">
                <a:solidFill>
                  <a:srgbClr val="CC7832"/>
                </a:solidFill>
                <a:latin typeface="Source Code Pro"/>
              </a:rPr>
              <a:t>: </a:t>
            </a:r>
            <a:r>
              <a:rPr lang="fr-FR" sz="1050" dirty="0" smtClean="0">
                <a:solidFill>
                  <a:srgbClr val="6A8759"/>
                </a:solidFill>
                <a:latin typeface="Source Code Pro"/>
              </a:rPr>
              <a:t>"Steve"</a:t>
            </a:r>
            <a:r>
              <a:rPr lang="fr-FR" sz="1050" dirty="0" smtClean="0">
                <a:solidFill>
                  <a:srgbClr val="CC7832"/>
                </a:solidFill>
                <a:latin typeface="Source Code Pro"/>
              </a:rPr>
              <a:t>, </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"email"</a:t>
            </a:r>
            <a:r>
              <a:rPr lang="fr-FR" sz="1050" dirty="0" smtClean="0">
                <a:solidFill>
                  <a:srgbClr val="CC7832"/>
                </a:solidFill>
                <a:latin typeface="Source Code Pro"/>
              </a:rPr>
              <a:t>: </a:t>
            </a:r>
            <a:r>
              <a:rPr lang="fr-FR" sz="1050" dirty="0" smtClean="0">
                <a:solidFill>
                  <a:srgbClr val="6A8759"/>
                </a:solidFill>
                <a:latin typeface="Source Code Pro"/>
              </a:rPr>
              <a:t>"steve@codingthesmartway.com"</a:t>
            </a:r>
            <a:br>
              <a:rPr lang="fr-FR" sz="1050" dirty="0" smtClean="0">
                <a:solidFill>
                  <a:srgbClr val="6A8759"/>
                </a:solidFill>
                <a:latin typeface="Source Code Pro"/>
              </a:rPr>
            </a:br>
            <a:r>
              <a:rPr lang="fr-FR" sz="1050" dirty="0" smtClean="0">
                <a:solidFill>
                  <a:srgbClr val="6A8759"/>
                </a:solidFill>
                <a:latin typeface="Source Code Pro"/>
              </a:rPr>
              <a:t>    </a:t>
            </a:r>
            <a:r>
              <a:rPr lang="fr-FR" sz="1050" dirty="0" smtClean="0">
                <a:solidFill>
                  <a:srgbClr val="A9B7C6"/>
                </a:solidFill>
                <a:latin typeface="Source Code Pro"/>
              </a:rPr>
              <a:t>}</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r>
              <a:rPr lang="fr-FR" sz="1050" dirty="0" smtClean="0">
                <a:solidFill>
                  <a:srgbClr val="9876AA"/>
                </a:solidFill>
                <a:latin typeface="Source Code Pro"/>
              </a:rPr>
              <a:t>"id"</a:t>
            </a:r>
            <a:r>
              <a:rPr lang="fr-FR" sz="1050" dirty="0" smtClean="0">
                <a:solidFill>
                  <a:srgbClr val="CC7832"/>
                </a:solidFill>
                <a:latin typeface="Source Code Pro"/>
              </a:rPr>
              <a:t>: </a:t>
            </a:r>
            <a:r>
              <a:rPr lang="fr-FR" sz="1050" dirty="0" smtClean="0">
                <a:solidFill>
                  <a:srgbClr val="6897BB"/>
                </a:solidFill>
                <a:latin typeface="Source Code Pro"/>
              </a:rPr>
              <a:t>3</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a:t>
            </a:r>
            <a:r>
              <a:rPr lang="fr-FR" sz="1050" dirty="0" err="1" smtClean="0">
                <a:solidFill>
                  <a:srgbClr val="9876AA"/>
                </a:solidFill>
                <a:latin typeface="Source Code Pro"/>
              </a:rPr>
              <a:t>username</a:t>
            </a:r>
            <a:r>
              <a:rPr lang="fr-FR" sz="1050" dirty="0" smtClean="0">
                <a:solidFill>
                  <a:srgbClr val="9876AA"/>
                </a:solidFill>
                <a:latin typeface="Source Code Pro"/>
              </a:rPr>
              <a:t>"</a:t>
            </a:r>
            <a:r>
              <a:rPr lang="fr-FR" sz="1050" dirty="0" smtClean="0">
                <a:solidFill>
                  <a:srgbClr val="CC7832"/>
                </a:solidFill>
                <a:latin typeface="Source Code Pro"/>
              </a:rPr>
              <a:t>: </a:t>
            </a:r>
            <a:r>
              <a:rPr lang="fr-FR" sz="1050" dirty="0" smtClean="0">
                <a:solidFill>
                  <a:srgbClr val="6A8759"/>
                </a:solidFill>
                <a:latin typeface="Source Code Pro"/>
              </a:rPr>
              <a:t>"Ann"</a:t>
            </a:r>
            <a:r>
              <a:rPr lang="fr-FR" sz="1050" dirty="0" smtClean="0">
                <a:solidFill>
                  <a:srgbClr val="CC7832"/>
                </a:solidFill>
                <a:latin typeface="Source Code Pro"/>
              </a:rPr>
              <a:t>, </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"email"</a:t>
            </a:r>
            <a:r>
              <a:rPr lang="fr-FR" sz="1050" dirty="0" smtClean="0">
                <a:solidFill>
                  <a:srgbClr val="CC7832"/>
                </a:solidFill>
                <a:latin typeface="Source Code Pro"/>
              </a:rPr>
              <a:t>: </a:t>
            </a:r>
            <a:r>
              <a:rPr lang="fr-FR" sz="1050" dirty="0" smtClean="0">
                <a:solidFill>
                  <a:srgbClr val="6A8759"/>
                </a:solidFill>
                <a:latin typeface="Source Code Pro"/>
              </a:rPr>
              <a:t>"ann@codingthesmartway.com"</a:t>
            </a:r>
            <a:br>
              <a:rPr lang="fr-FR" sz="1050" dirty="0" smtClean="0">
                <a:solidFill>
                  <a:srgbClr val="6A8759"/>
                </a:solidFill>
                <a:latin typeface="Source Code Pro"/>
              </a:rPr>
            </a:br>
            <a:r>
              <a:rPr lang="fr-FR" sz="1050" dirty="0" smtClean="0">
                <a:solidFill>
                  <a:srgbClr val="6A8759"/>
                </a:solidFill>
                <a:latin typeface="Source Code Pro"/>
              </a:rPr>
              <a:t>    </a:t>
            </a:r>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br>
              <a:rPr lang="fr-FR" sz="1050" dirty="0" smtClean="0">
                <a:solidFill>
                  <a:srgbClr val="A9B7C6"/>
                </a:solidFill>
                <a:latin typeface="Source Code Pro"/>
              </a:rPr>
            </a:br>
            <a:r>
              <a:rPr lang="fr-FR" sz="1050" dirty="0" smtClean="0">
                <a:solidFill>
                  <a:srgbClr val="A9B7C6"/>
                </a:solidFill>
                <a:latin typeface="Source Code Pro"/>
              </a:rPr>
              <a:t>}</a:t>
            </a:r>
            <a:endParaRPr lang="fr-FR" sz="1050" dirty="0">
              <a:solidFill>
                <a:srgbClr val="A9B7C6"/>
              </a:solidFill>
              <a:latin typeface="Source Code Pro"/>
            </a:endParaRPr>
          </a:p>
        </p:txBody>
      </p:sp>
    </p:spTree>
    <p:extLst>
      <p:ext uri="{BB962C8B-B14F-4D97-AF65-F5344CB8AC3E}">
        <p14:creationId xmlns:p14="http://schemas.microsoft.com/office/powerpoint/2010/main" xmlns="" val="333731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Traitement des réponses</a:t>
            </a:r>
          </a:p>
        </p:txBody>
      </p:sp>
      <p:sp>
        <p:nvSpPr>
          <p:cNvPr id="2" name="ZoneTexte 1"/>
          <p:cNvSpPr txBox="1"/>
          <p:nvPr/>
        </p:nvSpPr>
        <p:spPr>
          <a:xfrm>
            <a:off x="256032" y="3118750"/>
            <a:ext cx="11801856" cy="2308324"/>
          </a:xfrm>
          <a:prstGeom prst="rect">
            <a:avLst/>
          </a:prstGeom>
          <a:noFill/>
        </p:spPr>
        <p:txBody>
          <a:bodyPr wrap="square" rtlCol="0">
            <a:spAutoFit/>
          </a:bodyPr>
          <a:lstStyle/>
          <a:p>
            <a:r>
              <a:rPr lang="fr-FR" dirty="0" smtClean="0"/>
              <a:t>Il ne suffit pas d’envoyer les données, il faut pouvoir traiter la réponse reçue. L’appel au fonctions post, </a:t>
            </a:r>
            <a:r>
              <a:rPr lang="fr-FR" dirty="0" err="1" smtClean="0"/>
              <a:t>get</a:t>
            </a:r>
            <a:r>
              <a:rPr lang="fr-FR" dirty="0" smtClean="0"/>
              <a:t>, … de $http retourne une promesse. Une promesse est un artefact qui permet de récupérer un objet qui promet de vous envoyer de façon asynchrone une réponse quand elle sera disponible (car elle ne l’est pas encore).</a:t>
            </a:r>
          </a:p>
          <a:p>
            <a:endParaRPr lang="fr-FR" dirty="0"/>
          </a:p>
          <a:p>
            <a:r>
              <a:rPr lang="fr-FR" dirty="0" smtClean="0"/>
              <a:t>Dans Javascript les promesses ont une méthode then(…) qui reçoit en argument deux fonctions:</a:t>
            </a:r>
          </a:p>
          <a:p>
            <a:endParaRPr lang="fr-FR" dirty="0"/>
          </a:p>
          <a:p>
            <a:pPr marL="285750" indent="-285750">
              <a:buFont typeface="Arial" panose="020B0604020202020204" pitchFamily="34" charset="0"/>
              <a:buChar char="•"/>
            </a:pPr>
            <a:r>
              <a:rPr lang="fr-FR" dirty="0" smtClean="0"/>
              <a:t>La première reçoit la réponse http avec tout son contenu quand la réponse a été bien reçue</a:t>
            </a:r>
          </a:p>
          <a:p>
            <a:pPr marL="285750" indent="-285750">
              <a:buFont typeface="Arial" panose="020B0604020202020204" pitchFamily="34" charset="0"/>
              <a:buChar char="•"/>
            </a:pPr>
            <a:r>
              <a:rPr lang="fr-FR" dirty="0" smtClean="0"/>
              <a:t>La deuxième reçoit un objet erreur si l’appel ne s’est pas bien passé.</a:t>
            </a:r>
            <a:endParaRPr lang="fr-FR" dirty="0"/>
          </a:p>
        </p:txBody>
      </p:sp>
      <p:sp>
        <p:nvSpPr>
          <p:cNvPr id="15" name="ZoneTexte 14"/>
          <p:cNvSpPr txBox="1"/>
          <p:nvPr/>
        </p:nvSpPr>
        <p:spPr>
          <a:xfrm>
            <a:off x="256032" y="5947294"/>
            <a:ext cx="2836802" cy="369332"/>
          </a:xfrm>
          <a:prstGeom prst="rect">
            <a:avLst/>
          </a:prstGeom>
          <a:solidFill>
            <a:schemeClr val="bg1">
              <a:lumMod val="95000"/>
            </a:schemeClr>
          </a:solidFill>
        </p:spPr>
        <p:txBody>
          <a:bodyPr wrap="none" rtlCol="0">
            <a:spAutoFit/>
          </a:bodyPr>
          <a:lstStyle/>
          <a:p>
            <a:r>
              <a:rPr lang="fr-FR" dirty="0" smtClean="0"/>
              <a:t>git checkout –f tags/step052</a:t>
            </a:r>
            <a:endParaRPr lang="fr-FR" dirty="0"/>
          </a:p>
        </p:txBody>
      </p:sp>
      <p:sp>
        <p:nvSpPr>
          <p:cNvPr id="21" name="ZoneTexte 20"/>
          <p:cNvSpPr txBox="1"/>
          <p:nvPr/>
        </p:nvSpPr>
        <p:spPr>
          <a:xfrm>
            <a:off x="256032" y="1320218"/>
            <a:ext cx="7701339" cy="369332"/>
          </a:xfrm>
          <a:prstGeom prst="rect">
            <a:avLst/>
          </a:prstGeom>
          <a:noFill/>
        </p:spPr>
        <p:txBody>
          <a:bodyPr wrap="none" rtlCol="0">
            <a:spAutoFit/>
          </a:bodyPr>
          <a:lstStyle/>
          <a:p>
            <a:r>
              <a:rPr lang="fr-FR" dirty="0" smtClean="0"/>
              <a:t>Envoyer des données vers le serveur HTTP en utilisant: </a:t>
            </a:r>
            <a:r>
              <a:rPr lang="fr-FR" b="1" dirty="0" smtClean="0"/>
              <a:t>this.$http.post(url, data)</a:t>
            </a:r>
          </a:p>
        </p:txBody>
      </p:sp>
      <p:sp>
        <p:nvSpPr>
          <p:cNvPr id="22" name="ZoneTexte 21"/>
          <p:cNvSpPr txBox="1"/>
          <p:nvPr/>
        </p:nvSpPr>
        <p:spPr>
          <a:xfrm>
            <a:off x="256032" y="1897574"/>
            <a:ext cx="2836802" cy="369332"/>
          </a:xfrm>
          <a:prstGeom prst="rect">
            <a:avLst/>
          </a:prstGeom>
          <a:solidFill>
            <a:schemeClr val="bg1">
              <a:lumMod val="95000"/>
            </a:schemeClr>
          </a:solidFill>
        </p:spPr>
        <p:txBody>
          <a:bodyPr wrap="none" rtlCol="0">
            <a:spAutoFit/>
          </a:bodyPr>
          <a:lstStyle/>
          <a:p>
            <a:r>
              <a:rPr lang="fr-FR" dirty="0" smtClean="0"/>
              <a:t>git checkout –f tags/step051</a:t>
            </a:r>
            <a:endParaRPr lang="fr-FR" dirty="0"/>
          </a:p>
        </p:txBody>
      </p:sp>
      <p:sp>
        <p:nvSpPr>
          <p:cNvPr id="23" name="ZoneTexte 22"/>
          <p:cNvSpPr txBox="1"/>
          <p:nvPr/>
        </p:nvSpPr>
        <p:spPr>
          <a:xfrm>
            <a:off x="256032" y="2508162"/>
            <a:ext cx="7424020" cy="369332"/>
          </a:xfrm>
          <a:prstGeom prst="rect">
            <a:avLst/>
          </a:prstGeom>
          <a:noFill/>
        </p:spPr>
        <p:txBody>
          <a:bodyPr wrap="none" rtlCol="0">
            <a:spAutoFit/>
          </a:bodyPr>
          <a:lstStyle/>
          <a:p>
            <a:r>
              <a:rPr lang="fr-FR" dirty="0" smtClean="0"/>
              <a:t>Rechercher des données dans le serveur HTTP en utilisant: </a:t>
            </a:r>
            <a:r>
              <a:rPr lang="fr-FR" b="1" dirty="0" smtClean="0"/>
              <a:t>this.$http.get(url)</a:t>
            </a:r>
          </a:p>
        </p:txBody>
      </p:sp>
    </p:spTree>
    <p:extLst>
      <p:ext uri="{BB962C8B-B14F-4D97-AF65-F5344CB8AC3E}">
        <p14:creationId xmlns:p14="http://schemas.microsoft.com/office/powerpoint/2010/main" xmlns="" val="7924015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Configurer globalement vue-resource</a:t>
            </a:r>
          </a:p>
        </p:txBody>
      </p:sp>
      <p:sp>
        <p:nvSpPr>
          <p:cNvPr id="4" name="ZoneTexte 3"/>
          <p:cNvSpPr txBox="1"/>
          <p:nvPr/>
        </p:nvSpPr>
        <p:spPr>
          <a:xfrm>
            <a:off x="219457" y="1475232"/>
            <a:ext cx="11850624" cy="646331"/>
          </a:xfrm>
          <a:prstGeom prst="rect">
            <a:avLst/>
          </a:prstGeom>
          <a:noFill/>
        </p:spPr>
        <p:txBody>
          <a:bodyPr wrap="square" rtlCol="0">
            <a:spAutoFit/>
          </a:bodyPr>
          <a:lstStyle/>
          <a:p>
            <a:r>
              <a:rPr lang="fr-FR" dirty="0" smtClean="0"/>
              <a:t>On remarque que l’URL appelée risque d’être répétée plusieurs fois dans le code. Pour éviter la répétition, il est possible de configurer celle-ci à un seul endroit de l’application: </a:t>
            </a:r>
            <a:r>
              <a:rPr lang="fr-FR" b="1" dirty="0" smtClean="0"/>
              <a:t>Vue.http.options.root</a:t>
            </a:r>
            <a:endParaRPr lang="fr-FR" b="1" dirty="0"/>
          </a:p>
        </p:txBody>
      </p:sp>
      <p:sp>
        <p:nvSpPr>
          <p:cNvPr id="9" name="ZoneTexte 8"/>
          <p:cNvSpPr txBox="1"/>
          <p:nvPr/>
        </p:nvSpPr>
        <p:spPr>
          <a:xfrm>
            <a:off x="219457" y="2358029"/>
            <a:ext cx="2836802" cy="369332"/>
          </a:xfrm>
          <a:prstGeom prst="rect">
            <a:avLst/>
          </a:prstGeom>
          <a:solidFill>
            <a:schemeClr val="bg1">
              <a:lumMod val="95000"/>
            </a:schemeClr>
          </a:solidFill>
        </p:spPr>
        <p:txBody>
          <a:bodyPr wrap="none" rtlCol="0">
            <a:spAutoFit/>
          </a:bodyPr>
          <a:lstStyle/>
          <a:p>
            <a:r>
              <a:rPr lang="fr-FR" dirty="0" smtClean="0"/>
              <a:t>git checkout –f tags/step053</a:t>
            </a:r>
            <a:endParaRPr lang="fr-FR" dirty="0"/>
          </a:p>
        </p:txBody>
      </p:sp>
      <p:sp>
        <p:nvSpPr>
          <p:cNvPr id="10" name="ZoneTexte 9"/>
          <p:cNvSpPr txBox="1"/>
          <p:nvPr/>
        </p:nvSpPr>
        <p:spPr>
          <a:xfrm>
            <a:off x="219457" y="2963827"/>
            <a:ext cx="11850624" cy="646331"/>
          </a:xfrm>
          <a:prstGeom prst="rect">
            <a:avLst/>
          </a:prstGeom>
          <a:noFill/>
        </p:spPr>
        <p:txBody>
          <a:bodyPr wrap="square" rtlCol="0">
            <a:spAutoFit/>
          </a:bodyPr>
          <a:lstStyle/>
          <a:p>
            <a:r>
              <a:rPr lang="fr-FR" dirty="0" smtClean="0"/>
              <a:t>Il est recommandé de configurer globalement l’url de base. Tout autre complément d’url peut être ajouté dans les méthodes </a:t>
            </a:r>
            <a:r>
              <a:rPr lang="fr-FR" dirty="0" err="1" smtClean="0"/>
              <a:t>get</a:t>
            </a:r>
            <a:r>
              <a:rPr lang="fr-FR" dirty="0" smtClean="0"/>
              <a:t>, post, … de $http.</a:t>
            </a:r>
            <a:endParaRPr lang="fr-FR" b="1" dirty="0"/>
          </a:p>
        </p:txBody>
      </p:sp>
    </p:spTree>
    <p:extLst>
      <p:ext uri="{BB962C8B-B14F-4D97-AF65-F5344CB8AC3E}">
        <p14:creationId xmlns:p14="http://schemas.microsoft.com/office/powerpoint/2010/main" xmlns="" val="315587600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Interception des requêtes / réponses</a:t>
            </a:r>
          </a:p>
        </p:txBody>
      </p:sp>
      <p:sp>
        <p:nvSpPr>
          <p:cNvPr id="4" name="ZoneTexte 3"/>
          <p:cNvSpPr txBox="1"/>
          <p:nvPr/>
        </p:nvSpPr>
        <p:spPr>
          <a:xfrm>
            <a:off x="219457" y="1475232"/>
            <a:ext cx="11850624" cy="2031325"/>
          </a:xfrm>
          <a:prstGeom prst="rect">
            <a:avLst/>
          </a:prstGeom>
          <a:noFill/>
        </p:spPr>
        <p:txBody>
          <a:bodyPr wrap="square" rtlCol="0">
            <a:spAutoFit/>
          </a:bodyPr>
          <a:lstStyle/>
          <a:p>
            <a:r>
              <a:rPr lang="fr-FR" dirty="0" smtClean="0"/>
              <a:t>Nous avons besoin parfois d’intercepter les requêtes et/ou réponses http pour faire un traitement particulier ou rajouter/enlever des données particulières.</a:t>
            </a:r>
          </a:p>
          <a:p>
            <a:endParaRPr lang="fr-FR" b="1" dirty="0"/>
          </a:p>
          <a:p>
            <a:r>
              <a:rPr lang="fr-FR" dirty="0" smtClean="0"/>
              <a:t>Pour ce faire, Vue.js offre un tableau d’intercepteurs : </a:t>
            </a:r>
            <a:r>
              <a:rPr lang="fr-FR" b="1" dirty="0" err="1" smtClean="0"/>
              <a:t>Vue.http.interceptors</a:t>
            </a:r>
            <a:r>
              <a:rPr lang="fr-FR" dirty="0" smtClean="0"/>
              <a:t> </a:t>
            </a:r>
          </a:p>
          <a:p>
            <a:endParaRPr lang="fr-FR" dirty="0"/>
          </a:p>
          <a:p>
            <a:r>
              <a:rPr lang="fr-FR" dirty="0" smtClean="0"/>
              <a:t>Ce tableau est un tableau de fonctions qui reçoivent comme argument la request, et une fonction next() qui permet de continuer le cours de la requête (car on ne veut certainement pas arrêter la requête à ce niveau). Exemple:</a:t>
            </a:r>
            <a:endParaRPr lang="fr-FR" dirty="0"/>
          </a:p>
        </p:txBody>
      </p:sp>
      <p:sp>
        <p:nvSpPr>
          <p:cNvPr id="9" name="ZoneTexte 8"/>
          <p:cNvSpPr txBox="1"/>
          <p:nvPr/>
        </p:nvSpPr>
        <p:spPr>
          <a:xfrm>
            <a:off x="219457" y="6447865"/>
            <a:ext cx="2836802" cy="369332"/>
          </a:xfrm>
          <a:prstGeom prst="rect">
            <a:avLst/>
          </a:prstGeom>
          <a:solidFill>
            <a:schemeClr val="bg1">
              <a:lumMod val="95000"/>
            </a:schemeClr>
          </a:solidFill>
        </p:spPr>
        <p:txBody>
          <a:bodyPr wrap="none" rtlCol="0">
            <a:spAutoFit/>
          </a:bodyPr>
          <a:lstStyle/>
          <a:p>
            <a:r>
              <a:rPr lang="fr-FR" dirty="0" smtClean="0"/>
              <a:t>git checkout –f tags/step054</a:t>
            </a:r>
            <a:endParaRPr lang="fr-FR" dirty="0"/>
          </a:p>
        </p:txBody>
      </p:sp>
      <p:sp>
        <p:nvSpPr>
          <p:cNvPr id="2" name="Rectangle 1"/>
          <p:cNvSpPr/>
          <p:nvPr/>
        </p:nvSpPr>
        <p:spPr>
          <a:xfrm>
            <a:off x="219457" y="3558433"/>
            <a:ext cx="6096000" cy="954107"/>
          </a:xfrm>
          <a:prstGeom prst="rect">
            <a:avLst/>
          </a:prstGeom>
          <a:solidFill>
            <a:schemeClr val="tx2">
              <a:lumMod val="75000"/>
            </a:schemeClr>
          </a:solidFill>
        </p:spPr>
        <p:txBody>
          <a:bodyPr>
            <a:spAutoFit/>
          </a:bodyPr>
          <a:lstStyle/>
          <a:p>
            <a:r>
              <a:rPr lang="en-US" sz="1400" dirty="0">
                <a:solidFill>
                  <a:srgbClr val="A9B7C6"/>
                </a:solidFill>
                <a:latin typeface="Source Code Pro"/>
              </a:rPr>
              <a:t>Vue.http.interceptors.</a:t>
            </a:r>
            <a:r>
              <a:rPr lang="en-US" sz="1400" dirty="0">
                <a:solidFill>
                  <a:srgbClr val="FFC66D"/>
                </a:solidFill>
                <a:latin typeface="Source Code Pro"/>
              </a:rPr>
              <a:t>push</a:t>
            </a:r>
            <a:r>
              <a:rPr lang="en-US" sz="1400" dirty="0">
                <a:solidFill>
                  <a:srgbClr val="A9B7C6"/>
                </a:solidFill>
                <a:latin typeface="Source Code Pro"/>
              </a:rPr>
              <a:t>((request</a:t>
            </a:r>
            <a:r>
              <a:rPr lang="en-US" sz="1400" dirty="0">
                <a:solidFill>
                  <a:srgbClr val="CC7832"/>
                </a:solidFill>
                <a:latin typeface="Source Code Pro"/>
              </a:rPr>
              <a:t>, </a:t>
            </a:r>
            <a:r>
              <a:rPr lang="en-US" sz="1400" dirty="0">
                <a:solidFill>
                  <a:srgbClr val="A9B7C6"/>
                </a:solidFill>
                <a:latin typeface="Source Code Pro"/>
              </a:rPr>
              <a:t>next) =&gt; {</a:t>
            </a:r>
            <a:br>
              <a:rPr lang="en-US" sz="1400" dirty="0">
                <a:solidFill>
                  <a:srgbClr val="A9B7C6"/>
                </a:solidFill>
                <a:latin typeface="Source Code Pro"/>
              </a:rPr>
            </a:br>
            <a:r>
              <a:rPr lang="en-US" sz="1400" dirty="0">
                <a:solidFill>
                  <a:srgbClr val="A9B7C6"/>
                </a:solidFill>
                <a:latin typeface="Source Code Pro"/>
              </a:rPr>
              <a:t>  </a:t>
            </a:r>
            <a:r>
              <a:rPr lang="en-US" sz="1400" dirty="0" smtClean="0">
                <a:solidFill>
                  <a:srgbClr val="A9B7C6"/>
                </a:solidFill>
                <a:latin typeface="Source Code Pro"/>
              </a:rPr>
              <a:t>console.</a:t>
            </a:r>
            <a:r>
              <a:rPr lang="en-US" sz="1400" dirty="0" smtClean="0">
                <a:solidFill>
                  <a:srgbClr val="FFC66D"/>
                </a:solidFill>
                <a:latin typeface="Source Code Pro"/>
              </a:rPr>
              <a:t>log</a:t>
            </a:r>
            <a:r>
              <a:rPr lang="en-US" sz="1400" dirty="0" smtClean="0">
                <a:solidFill>
                  <a:srgbClr val="A9B7C6"/>
                </a:solidFill>
                <a:latin typeface="Source Code Pro"/>
              </a:rPr>
              <a:t>(request.</a:t>
            </a:r>
            <a:r>
              <a:rPr lang="en-US" sz="1400" dirty="0" smtClean="0">
                <a:solidFill>
                  <a:srgbClr val="9876AA"/>
                </a:solidFill>
                <a:latin typeface="Source Code Pro"/>
              </a:rPr>
              <a:t>method</a:t>
            </a:r>
            <a:r>
              <a:rPr lang="en-US" sz="1400" dirty="0" smtClean="0">
                <a:solidFill>
                  <a:srgbClr val="A9B7C6"/>
                </a:solidFill>
                <a:latin typeface="Source Code Pro"/>
              </a:rPr>
              <a:t>)</a:t>
            </a:r>
            <a:r>
              <a:rPr lang="en-US" sz="1400" dirty="0" smtClean="0">
                <a:solidFill>
                  <a:srgbClr val="CC7832"/>
                </a:solidFill>
                <a:latin typeface="Source Code Pro"/>
              </a:rPr>
              <a:t>;</a:t>
            </a:r>
            <a:r>
              <a:rPr lang="en-US" sz="1400" dirty="0">
                <a:solidFill>
                  <a:srgbClr val="CC7832"/>
                </a:solidFill>
                <a:latin typeface="Source Code Pro"/>
              </a:rPr>
              <a:t/>
            </a:r>
            <a:br>
              <a:rPr lang="en-US" sz="1400" dirty="0">
                <a:solidFill>
                  <a:srgbClr val="CC7832"/>
                </a:solidFill>
                <a:latin typeface="Source Code Pro"/>
              </a:rPr>
            </a:br>
            <a:r>
              <a:rPr lang="en-US" sz="1400" dirty="0">
                <a:solidFill>
                  <a:srgbClr val="CC7832"/>
                </a:solidFill>
                <a:latin typeface="Source Code Pro"/>
              </a:rPr>
              <a:t>  </a:t>
            </a:r>
            <a:r>
              <a:rPr lang="en-US" sz="1400" dirty="0">
                <a:solidFill>
                  <a:srgbClr val="A9B7C6"/>
                </a:solidFill>
                <a:latin typeface="Source Code Pro"/>
              </a:rPr>
              <a:t>next()</a:t>
            </a:r>
            <a:r>
              <a:rPr lang="en-US" sz="1400" dirty="0">
                <a:solidFill>
                  <a:srgbClr val="CC7832"/>
                </a:solidFill>
                <a:latin typeface="Source Code Pro"/>
              </a:rPr>
              <a:t>;</a:t>
            </a:r>
            <a:br>
              <a:rPr lang="en-US" sz="1400" dirty="0">
                <a:solidFill>
                  <a:srgbClr val="CC7832"/>
                </a:solidFill>
                <a:latin typeface="Source Code Pro"/>
              </a:rPr>
            </a:br>
            <a:r>
              <a:rPr lang="en-US" sz="1400" dirty="0">
                <a:solidFill>
                  <a:srgbClr val="A9B7C6"/>
                </a:solidFill>
                <a:latin typeface="Source Code Pro"/>
              </a:rPr>
              <a:t>})</a:t>
            </a:r>
            <a:r>
              <a:rPr lang="en-US" sz="1400" dirty="0">
                <a:solidFill>
                  <a:srgbClr val="CC7832"/>
                </a:solidFill>
                <a:latin typeface="Source Code Pro"/>
              </a:rPr>
              <a:t>;</a:t>
            </a:r>
          </a:p>
        </p:txBody>
      </p:sp>
      <p:sp>
        <p:nvSpPr>
          <p:cNvPr id="5" name="ZoneTexte 4"/>
          <p:cNvSpPr txBox="1"/>
          <p:nvPr/>
        </p:nvSpPr>
        <p:spPr>
          <a:xfrm>
            <a:off x="219457" y="4564416"/>
            <a:ext cx="7988790" cy="369332"/>
          </a:xfrm>
          <a:prstGeom prst="rect">
            <a:avLst/>
          </a:prstGeom>
          <a:noFill/>
        </p:spPr>
        <p:txBody>
          <a:bodyPr wrap="none" rtlCol="0">
            <a:spAutoFit/>
          </a:bodyPr>
          <a:lstStyle/>
          <a:p>
            <a:r>
              <a:rPr lang="fr-FR" dirty="0" smtClean="0"/>
              <a:t>Pour intercepter une réponse, passer la fonction d’interception à la méthode next()</a:t>
            </a:r>
            <a:endParaRPr lang="fr-FR" dirty="0"/>
          </a:p>
        </p:txBody>
      </p:sp>
      <p:sp>
        <p:nvSpPr>
          <p:cNvPr id="6" name="Rectangle 5"/>
          <p:cNvSpPr/>
          <p:nvPr/>
        </p:nvSpPr>
        <p:spPr>
          <a:xfrm>
            <a:off x="219457" y="4905976"/>
            <a:ext cx="6096000" cy="1384995"/>
          </a:xfrm>
          <a:prstGeom prst="rect">
            <a:avLst/>
          </a:prstGeom>
          <a:solidFill>
            <a:schemeClr val="tx2">
              <a:lumMod val="75000"/>
            </a:schemeClr>
          </a:solidFill>
        </p:spPr>
        <p:txBody>
          <a:bodyPr>
            <a:spAutoFit/>
          </a:bodyPr>
          <a:lstStyle/>
          <a:p>
            <a:r>
              <a:rPr lang="fr-FR" sz="1400" dirty="0">
                <a:solidFill>
                  <a:srgbClr val="A9B7C6"/>
                </a:solidFill>
                <a:latin typeface="Source Code Pro"/>
              </a:rPr>
              <a:t>Vue.http.interceptors.</a:t>
            </a:r>
            <a:r>
              <a:rPr lang="fr-FR" sz="1400" dirty="0">
                <a:solidFill>
                  <a:srgbClr val="FFC66D"/>
                </a:solidFill>
                <a:latin typeface="Source Code Pro"/>
              </a:rPr>
              <a:t>push</a:t>
            </a:r>
            <a:r>
              <a:rPr lang="fr-FR" sz="1400" dirty="0">
                <a:solidFill>
                  <a:srgbClr val="A9B7C6"/>
                </a:solidFill>
                <a:latin typeface="Source Code Pro"/>
              </a:rPr>
              <a:t>((request</a:t>
            </a:r>
            <a:r>
              <a:rPr lang="fr-FR" sz="1400" dirty="0">
                <a:solidFill>
                  <a:srgbClr val="CC7832"/>
                </a:solidFill>
                <a:latin typeface="Source Code Pro"/>
              </a:rPr>
              <a:t>, </a:t>
            </a:r>
            <a:r>
              <a:rPr lang="fr-FR" sz="1400" dirty="0">
                <a:solidFill>
                  <a:srgbClr val="A9B7C6"/>
                </a:solidFill>
                <a:latin typeface="Source Code Pro"/>
              </a:rPr>
              <a:t>next) =&gt;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smtClean="0">
                <a:solidFill>
                  <a:srgbClr val="A9B7C6"/>
                </a:solidFill>
                <a:latin typeface="Source Code Pro"/>
              </a:rPr>
              <a:t>( request.</a:t>
            </a:r>
            <a:r>
              <a:rPr lang="fr-FR" sz="1400" dirty="0" smtClean="0">
                <a:solidFill>
                  <a:srgbClr val="9876AA"/>
                </a:solidFill>
                <a:latin typeface="Source Code Pro"/>
              </a:rPr>
              <a:t>method</a:t>
            </a:r>
            <a:r>
              <a:rPr lang="fr-FR" sz="1400" dirty="0" smtClean="0">
                <a:solidFill>
                  <a:srgbClr val="A9B7C6"/>
                </a:solidFill>
                <a:latin typeface="Source Code Pro"/>
              </a:rPr>
              <a:t>) </a:t>
            </a:r>
            <a:r>
              <a:rPr lang="fr-FR" sz="1400" dirty="0" smtClean="0">
                <a:solidFill>
                  <a:srgbClr val="CC7832"/>
                </a:solidFill>
                <a:latin typeface="Source Code Pro"/>
              </a:rPr>
              <a:t>;</a:t>
            </a:r>
            <a:r>
              <a:rPr lang="fr-FR" sz="1400" dirty="0">
                <a:solidFill>
                  <a:srgbClr val="CC7832"/>
                </a:solidFill>
                <a:latin typeface="Source Code Pro"/>
              </a:rPr>
              <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next(response =&gt;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smtClean="0">
                <a:solidFill>
                  <a:srgbClr val="A9B7C6"/>
                </a:solidFill>
                <a:latin typeface="Source Code Pro"/>
              </a:rPr>
              <a:t>(</a:t>
            </a:r>
            <a:r>
              <a:rPr lang="fr-FR" sz="1400" dirty="0" smtClean="0">
                <a:solidFill>
                  <a:srgbClr val="6A8759"/>
                </a:solidFill>
                <a:latin typeface="Source Code Pro"/>
              </a:rPr>
              <a:t>‘intercepted response'</a:t>
            </a:r>
            <a:r>
              <a:rPr lang="fr-FR" sz="1400" dirty="0" smtClean="0">
                <a:solidFill>
                  <a:srgbClr val="A9B7C6"/>
                </a:solidFill>
                <a:latin typeface="Source Code Pro"/>
              </a:rPr>
              <a:t>)</a:t>
            </a:r>
            <a:r>
              <a:rPr lang="fr-FR" sz="1400" dirty="0" smtClean="0">
                <a:solidFill>
                  <a:srgbClr val="CC7832"/>
                </a:solidFill>
                <a:latin typeface="Source Code Pro"/>
              </a:rPr>
              <a:t>;</a:t>
            </a:r>
            <a:r>
              <a:rPr lang="fr-FR" sz="1400" dirty="0">
                <a:solidFill>
                  <a:srgbClr val="CC7832"/>
                </a:solidFill>
                <a:latin typeface="Source Code Pro"/>
              </a:rPr>
              <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p>
        </p:txBody>
      </p:sp>
      <p:sp>
        <p:nvSpPr>
          <p:cNvPr id="7" name="Rectangle 6"/>
          <p:cNvSpPr/>
          <p:nvPr/>
        </p:nvSpPr>
        <p:spPr>
          <a:xfrm>
            <a:off x="329184" y="5413248"/>
            <a:ext cx="3035808" cy="646176"/>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7820167" y="6196084"/>
            <a:ext cx="3715056" cy="369332"/>
          </a:xfrm>
          <a:prstGeom prst="rect">
            <a:avLst/>
          </a:prstGeom>
          <a:solidFill>
            <a:schemeClr val="bg2">
              <a:lumMod val="90000"/>
            </a:schemeClr>
          </a:solidFill>
        </p:spPr>
        <p:txBody>
          <a:bodyPr wrap="none" rtlCol="0">
            <a:spAutoFit/>
          </a:bodyPr>
          <a:lstStyle/>
          <a:p>
            <a:r>
              <a:rPr lang="fr-FR" dirty="0" smtClean="0"/>
              <a:t>Utiliser </a:t>
            </a:r>
            <a:r>
              <a:rPr lang="fr-FR" dirty="0" err="1" smtClean="0"/>
              <a:t>devtools</a:t>
            </a:r>
            <a:r>
              <a:rPr lang="fr-FR" dirty="0" smtClean="0"/>
              <a:t> pour visualiser l’effet</a:t>
            </a:r>
            <a:endParaRPr lang="fr-FR" dirty="0"/>
          </a:p>
        </p:txBody>
      </p:sp>
    </p:spTree>
    <p:extLst>
      <p:ext uri="{BB962C8B-B14F-4D97-AF65-F5344CB8AC3E}">
        <p14:creationId xmlns:p14="http://schemas.microsoft.com/office/powerpoint/2010/main" xmlns="" val="296252983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Pourquoi l’appellation ‘resource’</a:t>
            </a:r>
          </a:p>
        </p:txBody>
      </p:sp>
      <p:sp>
        <p:nvSpPr>
          <p:cNvPr id="4" name="ZoneTexte 3"/>
          <p:cNvSpPr txBox="1"/>
          <p:nvPr/>
        </p:nvSpPr>
        <p:spPr>
          <a:xfrm>
            <a:off x="219457" y="1109472"/>
            <a:ext cx="11850624" cy="5078313"/>
          </a:xfrm>
          <a:prstGeom prst="rect">
            <a:avLst/>
          </a:prstGeom>
          <a:noFill/>
        </p:spPr>
        <p:txBody>
          <a:bodyPr wrap="square" rtlCol="0">
            <a:spAutoFit/>
          </a:bodyPr>
          <a:lstStyle/>
          <a:p>
            <a:r>
              <a:rPr lang="fr-FR" dirty="0" smtClean="0"/>
              <a:t>D’où vient l’appellation ‘resource’? </a:t>
            </a:r>
          </a:p>
          <a:p>
            <a:endParaRPr lang="fr-FR" dirty="0"/>
          </a:p>
          <a:p>
            <a:r>
              <a:rPr lang="fr-FR" dirty="0" smtClean="0"/>
              <a:t>En fait, souvent quand on veut effectuer une opération d’écriture ou de lecture sur un serveur HTTP, on a besoin d’émettre une requête HTTP appropriée, par contre le développeur Front-end voit l’opération comme une simple ‘sauvegarde’ ou ‘lecture’ de l’objet manipulé. Vue-resource aide le développeur à abstraire les requêtes / réponses HTTP par la possibilité de définir des méthodes qui permettent de cacher la complexité HTTP et qui utilisent directement la logique métier au lieu du jargon HTTP en considérant les end-points HTTP comme ‘</a:t>
            </a:r>
            <a:r>
              <a:rPr lang="fr-FR" b="1" dirty="0" smtClean="0"/>
              <a:t>ressources</a:t>
            </a:r>
            <a:r>
              <a:rPr lang="fr-FR" dirty="0" smtClean="0"/>
              <a:t>’.</a:t>
            </a:r>
          </a:p>
          <a:p>
            <a:endParaRPr lang="fr-FR" dirty="0"/>
          </a:p>
          <a:p>
            <a:r>
              <a:rPr lang="fr-FR" dirty="0" smtClean="0"/>
              <a:t>Pour utiliser ce concept, déclarer une variable d’instance ‘</a:t>
            </a:r>
            <a:r>
              <a:rPr lang="fr-FR" b="1" dirty="0" smtClean="0"/>
              <a:t>resource</a:t>
            </a:r>
            <a:r>
              <a:rPr lang="fr-FR" dirty="0" smtClean="0"/>
              <a:t>’ (le nom importe peu), que vous initialiserez de préférence dans la fonction ‘</a:t>
            </a:r>
            <a:r>
              <a:rPr lang="fr-FR" b="1" dirty="0" smtClean="0"/>
              <a:t>created()’ </a:t>
            </a:r>
            <a:r>
              <a:rPr lang="fr-FR" dirty="0" smtClean="0"/>
              <a:t>du cycle de vie de l’instance en lui affectant la fonction : </a:t>
            </a:r>
            <a:r>
              <a:rPr lang="fr-FR" b="1" dirty="0" smtClean="0"/>
              <a:t>this.$resource(</a:t>
            </a:r>
            <a:r>
              <a:rPr lang="fr-FR" b="1" dirty="0" err="1" smtClean="0"/>
              <a:t>fragment_url</a:t>
            </a:r>
            <a:r>
              <a:rPr lang="fr-FR" b="1" dirty="0" smtClean="0"/>
              <a:t>)</a:t>
            </a:r>
          </a:p>
          <a:p>
            <a:endParaRPr lang="fr-FR" b="1" dirty="0"/>
          </a:p>
          <a:p>
            <a:r>
              <a:rPr lang="fr-FR" dirty="0" smtClean="0"/>
              <a:t>L’argument de la fonction $resource représente le complément d’url que vous souhaitez associer à la ressource.</a:t>
            </a:r>
          </a:p>
          <a:p>
            <a:endParaRPr lang="fr-FR" dirty="0"/>
          </a:p>
          <a:p>
            <a:r>
              <a:rPr lang="fr-FR" dirty="0" smtClean="0"/>
              <a:t>L’objet ‘resource’ est alors initialisé et contient désormais des fonctions que vous pouvez utiliser par défaut (save(), </a:t>
            </a:r>
            <a:r>
              <a:rPr lang="fr-FR" dirty="0" err="1" smtClean="0"/>
              <a:t>get</a:t>
            </a:r>
            <a:r>
              <a:rPr lang="fr-FR" dirty="0" smtClean="0"/>
              <a:t>(), put(), …). </a:t>
            </a:r>
          </a:p>
          <a:p>
            <a:endParaRPr lang="fr-FR" dirty="0"/>
          </a:p>
          <a:p>
            <a:r>
              <a:rPr lang="fr-FR" dirty="0" smtClean="0"/>
              <a:t>Vous pouvez aussi définir vos propres fonctions (custom actions) en injectant un objet particulier (customActions) dans la fonction </a:t>
            </a:r>
            <a:r>
              <a:rPr lang="fr-FR" b="1" dirty="0" smtClean="0"/>
              <a:t>this.$resource()</a:t>
            </a:r>
            <a:endParaRPr lang="fr-FR" b="1" dirty="0"/>
          </a:p>
        </p:txBody>
      </p:sp>
      <p:sp>
        <p:nvSpPr>
          <p:cNvPr id="10" name="ZoneTexte 9"/>
          <p:cNvSpPr txBox="1"/>
          <p:nvPr/>
        </p:nvSpPr>
        <p:spPr>
          <a:xfrm>
            <a:off x="219457" y="6447865"/>
            <a:ext cx="2836802" cy="369332"/>
          </a:xfrm>
          <a:prstGeom prst="rect">
            <a:avLst/>
          </a:prstGeom>
          <a:solidFill>
            <a:schemeClr val="bg1">
              <a:lumMod val="95000"/>
            </a:schemeClr>
          </a:solidFill>
        </p:spPr>
        <p:txBody>
          <a:bodyPr wrap="none" rtlCol="0">
            <a:spAutoFit/>
          </a:bodyPr>
          <a:lstStyle/>
          <a:p>
            <a:r>
              <a:rPr lang="fr-FR" dirty="0" smtClean="0"/>
              <a:t>git checkout –f tags/step055</a:t>
            </a:r>
            <a:endParaRPr lang="fr-FR" dirty="0"/>
          </a:p>
        </p:txBody>
      </p:sp>
    </p:spTree>
    <p:extLst>
      <p:ext uri="{BB962C8B-B14F-4D97-AF65-F5344CB8AC3E}">
        <p14:creationId xmlns:p14="http://schemas.microsoft.com/office/powerpoint/2010/main" xmlns="" val="52364221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Utiliser les </a:t>
            </a:r>
            <a:r>
              <a:rPr lang="fr-FR" sz="2800" dirty="0" err="1" smtClean="0">
                <a:effectLst>
                  <a:outerShdw blurRad="38100" dist="38100" dir="2700000" algn="tl">
                    <a:srgbClr val="000000">
                      <a:alpha val="43137"/>
                    </a:srgbClr>
                  </a:outerShdw>
                </a:effectLst>
              </a:rPr>
              <a:t>templates</a:t>
            </a:r>
            <a:r>
              <a:rPr lang="fr-FR" sz="2800" dirty="0" smtClean="0">
                <a:effectLst>
                  <a:outerShdw blurRad="38100" dist="38100" dir="2700000" algn="tl">
                    <a:srgbClr val="000000">
                      <a:alpha val="43137"/>
                    </a:srgbClr>
                  </a:outerShdw>
                </a:effectLst>
              </a:rPr>
              <a:t> </a:t>
            </a:r>
            <a:r>
              <a:rPr lang="fr-FR" sz="2800" dirty="0" err="1" smtClean="0">
                <a:effectLst>
                  <a:outerShdw blurRad="38100" dist="38100" dir="2700000" algn="tl">
                    <a:srgbClr val="000000">
                      <a:alpha val="43137"/>
                    </a:srgbClr>
                  </a:outerShdw>
                </a:effectLst>
              </a:rPr>
              <a:t>URLs</a:t>
            </a:r>
            <a:endParaRPr lang="fr-FR" sz="2800" dirty="0" smtClean="0">
              <a:effectLst>
                <a:outerShdw blurRad="38100" dist="38100" dir="2700000" algn="tl">
                  <a:srgbClr val="000000">
                    <a:alpha val="43137"/>
                  </a:srgbClr>
                </a:outerShdw>
              </a:effectLst>
            </a:endParaRPr>
          </a:p>
        </p:txBody>
      </p:sp>
      <p:sp>
        <p:nvSpPr>
          <p:cNvPr id="4" name="ZoneTexte 3"/>
          <p:cNvSpPr txBox="1"/>
          <p:nvPr/>
        </p:nvSpPr>
        <p:spPr>
          <a:xfrm>
            <a:off x="219457" y="1109472"/>
            <a:ext cx="11850624" cy="1200329"/>
          </a:xfrm>
          <a:prstGeom prst="rect">
            <a:avLst/>
          </a:prstGeom>
          <a:noFill/>
        </p:spPr>
        <p:txBody>
          <a:bodyPr wrap="square" rtlCol="0">
            <a:spAutoFit/>
          </a:bodyPr>
          <a:lstStyle/>
          <a:p>
            <a:r>
              <a:rPr lang="fr-FR" dirty="0" smtClean="0"/>
              <a:t>Jusqu’à maintenant, nous avons utilisé des </a:t>
            </a:r>
            <a:r>
              <a:rPr lang="fr-FR" dirty="0" err="1" smtClean="0"/>
              <a:t>Urls</a:t>
            </a:r>
            <a:r>
              <a:rPr lang="fr-FR" dirty="0" smtClean="0"/>
              <a:t> fixes pour déclarer notre ressource. Il est possible de déclarer une ressource avec une url dynamique et dont les différentes parties sont injectées au moment de l’appel.</a:t>
            </a:r>
          </a:p>
          <a:p>
            <a:endParaRPr lang="fr-FR" dirty="0"/>
          </a:p>
          <a:p>
            <a:r>
              <a:rPr lang="fr-FR" dirty="0" smtClean="0"/>
              <a:t>Exemple de déclaration d’une ressource avec template URL :</a:t>
            </a:r>
            <a:endParaRPr lang="fr-FR" dirty="0"/>
          </a:p>
        </p:txBody>
      </p:sp>
      <p:sp>
        <p:nvSpPr>
          <p:cNvPr id="10" name="ZoneTexte 9"/>
          <p:cNvSpPr txBox="1"/>
          <p:nvPr/>
        </p:nvSpPr>
        <p:spPr>
          <a:xfrm>
            <a:off x="219457" y="6447865"/>
            <a:ext cx="2836802" cy="369332"/>
          </a:xfrm>
          <a:prstGeom prst="rect">
            <a:avLst/>
          </a:prstGeom>
          <a:solidFill>
            <a:schemeClr val="bg1">
              <a:lumMod val="95000"/>
            </a:schemeClr>
          </a:solidFill>
        </p:spPr>
        <p:txBody>
          <a:bodyPr wrap="none" rtlCol="0">
            <a:spAutoFit/>
          </a:bodyPr>
          <a:lstStyle/>
          <a:p>
            <a:r>
              <a:rPr lang="fr-FR" dirty="0" smtClean="0"/>
              <a:t>git checkout –f tags/step056</a:t>
            </a:r>
            <a:endParaRPr lang="fr-FR" dirty="0"/>
          </a:p>
        </p:txBody>
      </p:sp>
      <p:sp>
        <p:nvSpPr>
          <p:cNvPr id="2" name="Rectangle 1"/>
          <p:cNvSpPr/>
          <p:nvPr/>
        </p:nvSpPr>
        <p:spPr>
          <a:xfrm>
            <a:off x="219457" y="2309801"/>
            <a:ext cx="6096000" cy="1200329"/>
          </a:xfrm>
          <a:prstGeom prst="rect">
            <a:avLst/>
          </a:prstGeom>
          <a:solidFill>
            <a:schemeClr val="tx2">
              <a:lumMod val="75000"/>
            </a:schemeClr>
          </a:solidFill>
        </p:spPr>
        <p:txBody>
          <a:bodyPr>
            <a:spAutoFit/>
          </a:bodyPr>
          <a:lstStyle/>
          <a:p>
            <a:r>
              <a:rPr lang="fr-FR" sz="1200" dirty="0">
                <a:solidFill>
                  <a:srgbClr val="FFC66D"/>
                </a:solidFill>
                <a:latin typeface="Source Code Pro"/>
              </a:rPr>
              <a:t>created</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const </a:t>
            </a:r>
            <a:r>
              <a:rPr lang="fr-FR" sz="1200" dirty="0">
                <a:solidFill>
                  <a:srgbClr val="A9B7C6"/>
                </a:solidFill>
                <a:latin typeface="Source Code Pro"/>
              </a:rPr>
              <a:t>customActions =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saveAlt</a:t>
            </a:r>
            <a:r>
              <a:rPr lang="fr-FR" sz="1200" dirty="0">
                <a:solidFill>
                  <a:srgbClr val="A9B7C6"/>
                </a:solidFill>
                <a:latin typeface="Source Code Pro"/>
              </a:rPr>
              <a:t>: {</a:t>
            </a:r>
            <a:r>
              <a:rPr lang="fr-FR" sz="1200" dirty="0">
                <a:solidFill>
                  <a:srgbClr val="9876AA"/>
                </a:solidFill>
                <a:latin typeface="Source Code Pro"/>
              </a:rPr>
              <a:t>method</a:t>
            </a:r>
            <a:r>
              <a:rPr lang="fr-FR" sz="1200" dirty="0">
                <a:solidFill>
                  <a:srgbClr val="A9B7C6"/>
                </a:solidFill>
                <a:latin typeface="Source Code Pro"/>
              </a:rPr>
              <a:t>: </a:t>
            </a:r>
            <a:r>
              <a:rPr lang="fr-FR" sz="1200" dirty="0">
                <a:solidFill>
                  <a:srgbClr val="6A8759"/>
                </a:solidFill>
                <a:latin typeface="Source Code Pro"/>
              </a:rPr>
              <a:t>'POST'</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resource </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.$resource(</a:t>
            </a:r>
            <a:r>
              <a:rPr lang="fr-FR" sz="1200" dirty="0">
                <a:solidFill>
                  <a:srgbClr val="6A8759"/>
                </a:solidFill>
                <a:latin typeface="Source Code Pro"/>
              </a:rPr>
              <a:t>'{type}'</a:t>
            </a: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 </a:t>
            </a:r>
            <a:r>
              <a:rPr lang="fr-FR" sz="1200" dirty="0">
                <a:solidFill>
                  <a:srgbClr val="A9B7C6"/>
                </a:solidFill>
                <a:latin typeface="Source Code Pro"/>
              </a:rPr>
              <a:t>customActions)</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A9B7C6"/>
                </a:solidFill>
                <a:latin typeface="Source Code Pro"/>
              </a:rPr>
              <a:t>}</a:t>
            </a:r>
          </a:p>
        </p:txBody>
      </p:sp>
      <p:sp>
        <p:nvSpPr>
          <p:cNvPr id="6" name="Rectangle 5"/>
          <p:cNvSpPr/>
          <p:nvPr/>
        </p:nvSpPr>
        <p:spPr>
          <a:xfrm>
            <a:off x="2457449" y="3095907"/>
            <a:ext cx="555625" cy="20926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19457" y="3704970"/>
            <a:ext cx="11850624" cy="369332"/>
          </a:xfrm>
          <a:prstGeom prst="rect">
            <a:avLst/>
          </a:prstGeom>
          <a:noFill/>
        </p:spPr>
        <p:txBody>
          <a:bodyPr wrap="square" rtlCol="0">
            <a:spAutoFit/>
          </a:bodyPr>
          <a:lstStyle/>
          <a:p>
            <a:r>
              <a:rPr lang="fr-FR" dirty="0" smtClean="0"/>
              <a:t>Au moment de l’appel de la ressource, il faut spécifier le contenu dynamique de la variable ‘type’:</a:t>
            </a:r>
            <a:endParaRPr lang="fr-FR" dirty="0"/>
          </a:p>
        </p:txBody>
      </p:sp>
      <p:sp>
        <p:nvSpPr>
          <p:cNvPr id="5" name="Rectangle 4"/>
          <p:cNvSpPr/>
          <p:nvPr/>
        </p:nvSpPr>
        <p:spPr>
          <a:xfrm>
            <a:off x="219457" y="4269142"/>
            <a:ext cx="3120643" cy="1569660"/>
          </a:xfrm>
          <a:prstGeom prst="rect">
            <a:avLst/>
          </a:prstGeom>
          <a:solidFill>
            <a:schemeClr val="tx2">
              <a:lumMod val="75000"/>
            </a:schemeClr>
          </a:solidFill>
        </p:spPr>
        <p:txBody>
          <a:bodyPr wrap="square">
            <a:spAutoFit/>
          </a:bodyPr>
          <a:lstStyle/>
          <a:p>
            <a:r>
              <a:rPr lang="fr-FR" sz="1200" dirty="0">
                <a:solidFill>
                  <a:srgbClr val="FFC66D"/>
                </a:solidFill>
                <a:latin typeface="Source Code Pro"/>
              </a:rPr>
              <a:t>fetch</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resource</a:t>
            </a:r>
            <a:r>
              <a:rPr lang="fr-FR" sz="1200" dirty="0">
                <a:solidFill>
                  <a:srgbClr val="A9B7C6"/>
                </a:solidFill>
                <a:latin typeface="Source Code Pro"/>
              </a:rPr>
              <a:t>.</a:t>
            </a:r>
            <a:r>
              <a:rPr lang="fr-FR" sz="1200" dirty="0">
                <a:solidFill>
                  <a:srgbClr val="FFC66D"/>
                </a:solidFill>
                <a:latin typeface="Source Code Pro"/>
              </a:rPr>
              <a:t>get</a:t>
            </a:r>
            <a:r>
              <a:rPr lang="fr-FR" sz="1200" dirty="0">
                <a:solidFill>
                  <a:srgbClr val="A9B7C6"/>
                </a:solidFill>
                <a:latin typeface="Source Code Pro"/>
              </a:rPr>
              <a:t>({</a:t>
            </a:r>
            <a:r>
              <a:rPr lang="fr-FR" sz="1200" dirty="0">
                <a:solidFill>
                  <a:srgbClr val="9876AA"/>
                </a:solidFill>
                <a:latin typeface="Source Code Pro"/>
              </a:rPr>
              <a:t>type</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type</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then</a:t>
            </a:r>
            <a:r>
              <a:rPr lang="fr-FR" sz="1200" dirty="0">
                <a:solidFill>
                  <a:srgbClr val="A9B7C6"/>
                </a:solidFill>
                <a:latin typeface="Source Code Pro"/>
              </a:rPr>
              <a:t>(response =&gt;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employees </a:t>
            </a:r>
            <a:r>
              <a:rPr lang="fr-FR" sz="1200" dirty="0">
                <a:solidFill>
                  <a:srgbClr val="A9B7C6"/>
                </a:solidFill>
                <a:latin typeface="Source Code Pro"/>
              </a:rPr>
              <a:t>= response.</a:t>
            </a:r>
            <a:r>
              <a:rPr lang="fr-FR" sz="1200" dirty="0">
                <a:solidFill>
                  <a:srgbClr val="9876AA"/>
                </a:solidFill>
                <a:latin typeface="Source Code Pro"/>
              </a:rPr>
              <a:t>body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 </a:t>
            </a:r>
            <a:r>
              <a:rPr lang="fr-FR" sz="1200" dirty="0">
                <a:solidFill>
                  <a:srgbClr val="A9B7C6"/>
                </a:solidFill>
                <a:latin typeface="Source Code Pro"/>
              </a:rPr>
              <a:t>error =&gt; {</a:t>
            </a:r>
            <a:br>
              <a:rPr lang="fr-FR" sz="1200" dirty="0">
                <a:solidFill>
                  <a:srgbClr val="A9B7C6"/>
                </a:solidFill>
                <a:latin typeface="Source Code Pro"/>
              </a:rPr>
            </a:br>
            <a:r>
              <a:rPr lang="fr-FR" sz="1200" dirty="0">
                <a:solidFill>
                  <a:srgbClr val="A9B7C6"/>
                </a:solidFill>
                <a:latin typeface="Source Code Pro"/>
              </a:rPr>
              <a:t>      console.</a:t>
            </a:r>
            <a:r>
              <a:rPr lang="fr-FR" sz="1200" dirty="0">
                <a:solidFill>
                  <a:srgbClr val="FFC66D"/>
                </a:solidFill>
                <a:latin typeface="Source Code Pro"/>
              </a:rPr>
              <a:t>log</a:t>
            </a:r>
            <a:r>
              <a:rPr lang="fr-FR" sz="1200" dirty="0">
                <a:solidFill>
                  <a:srgbClr val="A9B7C6"/>
                </a:solidFill>
                <a:latin typeface="Source Code Pro"/>
              </a:rPr>
              <a:t>(error)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A9B7C6"/>
                </a:solidFill>
                <a:latin typeface="Source Code Pro"/>
              </a:rPr>
              <a:t>}</a:t>
            </a:r>
          </a:p>
        </p:txBody>
      </p:sp>
      <p:sp>
        <p:nvSpPr>
          <p:cNvPr id="9" name="Rectangle 8"/>
          <p:cNvSpPr/>
          <p:nvPr/>
        </p:nvSpPr>
        <p:spPr>
          <a:xfrm>
            <a:off x="1562099" y="4501191"/>
            <a:ext cx="1190626" cy="20926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4682742" y="4281842"/>
            <a:ext cx="4054858" cy="1569660"/>
          </a:xfrm>
          <a:prstGeom prst="rect">
            <a:avLst/>
          </a:prstGeom>
          <a:solidFill>
            <a:schemeClr val="tx2">
              <a:lumMod val="75000"/>
            </a:schemeClr>
          </a:solidFill>
        </p:spPr>
        <p:txBody>
          <a:bodyPr wrap="square">
            <a:spAutoFit/>
          </a:bodyPr>
          <a:lstStyle/>
          <a:p>
            <a:r>
              <a:rPr lang="fr-FR" sz="1200" dirty="0">
                <a:solidFill>
                  <a:srgbClr val="FFC66D"/>
                </a:solidFill>
                <a:latin typeface="Source Code Pro"/>
              </a:rPr>
              <a:t>submit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resource</a:t>
            </a:r>
            <a:r>
              <a:rPr lang="fr-FR" sz="1200" dirty="0">
                <a:solidFill>
                  <a:srgbClr val="A9B7C6"/>
                </a:solidFill>
                <a:latin typeface="Source Code Pro"/>
              </a:rPr>
              <a:t>.</a:t>
            </a:r>
            <a:r>
              <a:rPr lang="fr-FR" sz="1200" dirty="0">
                <a:solidFill>
                  <a:srgbClr val="FFC66D"/>
                </a:solidFill>
                <a:latin typeface="Source Code Pro"/>
              </a:rPr>
              <a:t>save</a:t>
            </a:r>
            <a:r>
              <a:rPr lang="fr-FR" sz="1200" dirty="0">
                <a:solidFill>
                  <a:srgbClr val="A9B7C6"/>
                </a:solidFill>
                <a:latin typeface="Source Code Pro"/>
              </a:rPr>
              <a:t>({</a:t>
            </a:r>
            <a:r>
              <a:rPr lang="fr-FR" sz="1200" dirty="0">
                <a:solidFill>
                  <a:srgbClr val="9876AA"/>
                </a:solidFill>
                <a:latin typeface="Source Code Pro"/>
              </a:rPr>
              <a:t>type</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type</a:t>
            </a:r>
            <a:r>
              <a:rPr lang="fr-FR" sz="1200" dirty="0">
                <a:solidFill>
                  <a:srgbClr val="A9B7C6"/>
                </a:solidFill>
                <a:latin typeface="Source Code Pro"/>
              </a:rPr>
              <a:t>}</a:t>
            </a: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user</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then</a:t>
            </a:r>
            <a:r>
              <a:rPr lang="fr-FR" sz="1200" dirty="0">
                <a:solidFill>
                  <a:srgbClr val="A9B7C6"/>
                </a:solidFill>
                <a:latin typeface="Source Code Pro"/>
              </a:rPr>
              <a:t>(response =&gt; {</a:t>
            </a:r>
            <a:br>
              <a:rPr lang="fr-FR" sz="1200" dirty="0">
                <a:solidFill>
                  <a:srgbClr val="A9B7C6"/>
                </a:solidFill>
                <a:latin typeface="Source Code Pro"/>
              </a:rPr>
            </a:br>
            <a:r>
              <a:rPr lang="fr-FR" sz="1200" dirty="0">
                <a:solidFill>
                  <a:srgbClr val="A9B7C6"/>
                </a:solidFill>
                <a:latin typeface="Source Code Pro"/>
              </a:rPr>
              <a:t>      console.</a:t>
            </a:r>
            <a:r>
              <a:rPr lang="fr-FR" sz="1200" dirty="0">
                <a:solidFill>
                  <a:srgbClr val="FFC66D"/>
                </a:solidFill>
                <a:latin typeface="Source Code Pro"/>
              </a:rPr>
              <a:t>log</a:t>
            </a:r>
            <a:r>
              <a:rPr lang="fr-FR" sz="1200" dirty="0">
                <a:solidFill>
                  <a:srgbClr val="A9B7C6"/>
                </a:solidFill>
                <a:latin typeface="Source Code Pro"/>
              </a:rPr>
              <a:t>(response)</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 </a:t>
            </a:r>
            <a:r>
              <a:rPr lang="fr-FR" sz="1200" dirty="0">
                <a:solidFill>
                  <a:srgbClr val="A9B7C6"/>
                </a:solidFill>
                <a:latin typeface="Source Code Pro"/>
              </a:rPr>
              <a:t>error =&gt; {</a:t>
            </a:r>
            <a:br>
              <a:rPr lang="fr-FR" sz="1200" dirty="0">
                <a:solidFill>
                  <a:srgbClr val="A9B7C6"/>
                </a:solidFill>
                <a:latin typeface="Source Code Pro"/>
              </a:rPr>
            </a:br>
            <a:r>
              <a:rPr lang="fr-FR" sz="1200" dirty="0">
                <a:solidFill>
                  <a:srgbClr val="A9B7C6"/>
                </a:solidFill>
                <a:latin typeface="Source Code Pro"/>
              </a:rPr>
              <a:t>      console.</a:t>
            </a:r>
            <a:r>
              <a:rPr lang="fr-FR" sz="1200" dirty="0">
                <a:solidFill>
                  <a:srgbClr val="FFC66D"/>
                </a:solidFill>
                <a:latin typeface="Source Code Pro"/>
              </a:rPr>
              <a:t>log</a:t>
            </a:r>
            <a:r>
              <a:rPr lang="fr-FR" sz="1200" dirty="0">
                <a:solidFill>
                  <a:srgbClr val="A9B7C6"/>
                </a:solidFill>
                <a:latin typeface="Source Code Pro"/>
              </a:rPr>
              <a:t>(error)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A9B7C6"/>
                </a:solidFill>
                <a:latin typeface="Source Code Pro"/>
              </a:rPr>
              <a:t>}</a:t>
            </a:r>
          </a:p>
        </p:txBody>
      </p:sp>
      <p:sp>
        <p:nvSpPr>
          <p:cNvPr id="11" name="ZoneTexte 10"/>
          <p:cNvSpPr txBox="1"/>
          <p:nvPr/>
        </p:nvSpPr>
        <p:spPr>
          <a:xfrm>
            <a:off x="3695700" y="5003800"/>
            <a:ext cx="428322" cy="369332"/>
          </a:xfrm>
          <a:prstGeom prst="rect">
            <a:avLst/>
          </a:prstGeom>
          <a:noFill/>
        </p:spPr>
        <p:txBody>
          <a:bodyPr wrap="none" rtlCol="0">
            <a:spAutoFit/>
          </a:bodyPr>
          <a:lstStyle/>
          <a:p>
            <a:r>
              <a:rPr lang="fr-FR" dirty="0" smtClean="0"/>
              <a:t>ou</a:t>
            </a:r>
            <a:endParaRPr lang="fr-FR" dirty="0"/>
          </a:p>
        </p:txBody>
      </p:sp>
      <p:sp>
        <p:nvSpPr>
          <p:cNvPr id="12" name="Rectangle 11"/>
          <p:cNvSpPr/>
          <p:nvPr/>
        </p:nvSpPr>
        <p:spPr>
          <a:xfrm>
            <a:off x="6144769" y="4501191"/>
            <a:ext cx="1190626" cy="20926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135871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066256" y="2866258"/>
            <a:ext cx="5821712"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Routage</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2071955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(2)</a:t>
            </a:r>
            <a:endParaRPr lang="fr-FR" sz="4000" dirty="0">
              <a:effectLst>
                <a:outerShdw blurRad="38100" dist="38100" dir="2700000" algn="tl">
                  <a:srgbClr val="000000">
                    <a:alpha val="43137"/>
                  </a:srgbClr>
                </a:outerShdw>
              </a:effectLst>
            </a:endParaRPr>
          </a:p>
        </p:txBody>
      </p:sp>
      <p:sp>
        <p:nvSpPr>
          <p:cNvPr id="3" name="Rectangle 2"/>
          <p:cNvSpPr/>
          <p:nvPr/>
        </p:nvSpPr>
        <p:spPr>
          <a:xfrm>
            <a:off x="1070811" y="3096579"/>
            <a:ext cx="3621505" cy="311617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639331" y="3096580"/>
            <a:ext cx="2484463" cy="369332"/>
          </a:xfrm>
          <a:prstGeom prst="rect">
            <a:avLst/>
          </a:prstGeom>
          <a:noFill/>
        </p:spPr>
        <p:txBody>
          <a:bodyPr wrap="none" rtlCol="0">
            <a:spAutoFit/>
          </a:bodyPr>
          <a:lstStyle/>
          <a:p>
            <a:r>
              <a:rPr lang="fr-FR" dirty="0" smtClean="0">
                <a:solidFill>
                  <a:schemeClr val="bg1"/>
                </a:solidFill>
              </a:rPr>
              <a:t>Espace de l’instance Vue</a:t>
            </a:r>
            <a:endParaRPr lang="fr-FR" dirty="0">
              <a:solidFill>
                <a:schemeClr val="bg1"/>
              </a:solidFill>
            </a:endParaRPr>
          </a:p>
        </p:txBody>
      </p:sp>
      <p:sp>
        <p:nvSpPr>
          <p:cNvPr id="11" name="Rectangle 10"/>
          <p:cNvSpPr/>
          <p:nvPr/>
        </p:nvSpPr>
        <p:spPr>
          <a:xfrm>
            <a:off x="6096001" y="1323928"/>
            <a:ext cx="2205789" cy="7860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rgbClr val="E8BF6A"/>
                </a:solidFill>
                <a:latin typeface="Source Code Pro"/>
              </a:rPr>
              <a:t>&lt;div </a:t>
            </a:r>
            <a:r>
              <a:rPr lang="fr-FR" sz="1050" dirty="0">
                <a:solidFill>
                  <a:srgbClr val="BABABA"/>
                </a:solidFill>
                <a:latin typeface="Source Code Pro"/>
              </a:rPr>
              <a:t>id=</a:t>
            </a:r>
            <a:r>
              <a:rPr lang="fr-FR" sz="1050" dirty="0">
                <a:solidFill>
                  <a:srgbClr val="A5C261"/>
                </a:solidFill>
                <a:latin typeface="Source Code Pro"/>
              </a:rPr>
              <a:t>"app"</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&lt;p&gt;</a:t>
            </a:r>
            <a:r>
              <a:rPr lang="fr-FR" sz="1050" dirty="0">
                <a:solidFill>
                  <a:srgbClr val="A9B7C6"/>
                </a:solidFill>
                <a:latin typeface="Source Code Pro"/>
              </a:rPr>
              <a:t>{{ message }}</a:t>
            </a:r>
            <a:r>
              <a:rPr lang="fr-FR" sz="1050" dirty="0">
                <a:solidFill>
                  <a:srgbClr val="E8BF6A"/>
                </a:solidFill>
                <a:latin typeface="Source Code Pro"/>
              </a:rPr>
              <a:t>&lt;/p&gt;</a:t>
            </a:r>
            <a:br>
              <a:rPr lang="fr-FR" sz="1050" dirty="0">
                <a:solidFill>
                  <a:srgbClr val="E8BF6A"/>
                </a:solidFill>
                <a:latin typeface="Source Code Pro"/>
              </a:rPr>
            </a:br>
            <a:r>
              <a:rPr lang="fr-FR" sz="1050" dirty="0">
                <a:solidFill>
                  <a:srgbClr val="E8BF6A"/>
                </a:solidFill>
                <a:latin typeface="Source Code Pro"/>
              </a:rPr>
              <a:t>&lt;/div</a:t>
            </a:r>
            <a:r>
              <a:rPr lang="fr-FR" sz="1050" dirty="0" smtClean="0">
                <a:solidFill>
                  <a:srgbClr val="E8BF6A"/>
                </a:solidFill>
                <a:latin typeface="Source Code Pro"/>
              </a:rPr>
              <a:t>&gt;</a:t>
            </a:r>
            <a:endParaRPr lang="fr-FR" sz="1050" dirty="0"/>
          </a:p>
        </p:txBody>
      </p:sp>
      <p:sp>
        <p:nvSpPr>
          <p:cNvPr id="7" name="ZoneTexte 6"/>
          <p:cNvSpPr txBox="1"/>
          <p:nvPr/>
        </p:nvSpPr>
        <p:spPr>
          <a:xfrm>
            <a:off x="6519864" y="1062318"/>
            <a:ext cx="1358064" cy="261610"/>
          </a:xfrm>
          <a:prstGeom prst="rect">
            <a:avLst/>
          </a:prstGeom>
          <a:noFill/>
        </p:spPr>
        <p:txBody>
          <a:bodyPr wrap="none" rtlCol="0">
            <a:spAutoFit/>
          </a:bodyPr>
          <a:lstStyle/>
          <a:p>
            <a:r>
              <a:rPr lang="fr-FR" sz="1100" dirty="0" smtClean="0"/>
              <a:t>Code HTML contrôlé</a:t>
            </a:r>
            <a:endParaRPr lang="fr-FR" sz="1100" dirty="0"/>
          </a:p>
        </p:txBody>
      </p:sp>
      <p:sp>
        <p:nvSpPr>
          <p:cNvPr id="13" name="Rectangle 12"/>
          <p:cNvSpPr/>
          <p:nvPr/>
        </p:nvSpPr>
        <p:spPr>
          <a:xfrm>
            <a:off x="6096000" y="4049089"/>
            <a:ext cx="2205789" cy="7860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rgbClr val="E8BF6A"/>
                </a:solidFill>
                <a:latin typeface="Source Code Pro"/>
              </a:rPr>
              <a:t>&lt;div </a:t>
            </a:r>
            <a:r>
              <a:rPr lang="fr-FR" sz="1050" dirty="0">
                <a:solidFill>
                  <a:srgbClr val="BABABA"/>
                </a:solidFill>
                <a:latin typeface="Source Code Pro"/>
              </a:rPr>
              <a:t>id=</a:t>
            </a:r>
            <a:r>
              <a:rPr lang="fr-FR" sz="1050" dirty="0">
                <a:solidFill>
                  <a:srgbClr val="A5C261"/>
                </a:solidFill>
                <a:latin typeface="Source Code Pro"/>
              </a:rPr>
              <a:t>"app"</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a:t>
            </a:r>
            <a:r>
              <a:rPr lang="fr-FR" sz="1050" dirty="0" smtClean="0">
                <a:solidFill>
                  <a:srgbClr val="E8BF6A"/>
                </a:solidFill>
                <a:latin typeface="Source Code Pro"/>
              </a:rPr>
              <a:t>p&gt;</a:t>
            </a:r>
            <a:r>
              <a:rPr lang="fr-FR" sz="1050" dirty="0" smtClean="0">
                <a:solidFill>
                  <a:srgbClr val="A9B7C6"/>
                </a:solidFill>
                <a:latin typeface="Source Code Pro"/>
              </a:rPr>
              <a:t>Hello World</a:t>
            </a:r>
            <a:r>
              <a:rPr lang="fr-FR" sz="1050" dirty="0" smtClean="0">
                <a:solidFill>
                  <a:srgbClr val="E8BF6A"/>
                </a:solidFill>
                <a:latin typeface="Source Code Pro"/>
              </a:rPr>
              <a:t>&lt;/</a:t>
            </a:r>
            <a:r>
              <a:rPr lang="fr-FR" sz="1050" dirty="0">
                <a:solidFill>
                  <a:srgbClr val="E8BF6A"/>
                </a:solidFill>
                <a:latin typeface="Source Code Pro"/>
              </a:rPr>
              <a:t>p&gt;</a:t>
            </a:r>
            <a:br>
              <a:rPr lang="fr-FR" sz="1050" dirty="0">
                <a:solidFill>
                  <a:srgbClr val="E8BF6A"/>
                </a:solidFill>
                <a:latin typeface="Source Code Pro"/>
              </a:rPr>
            </a:br>
            <a:r>
              <a:rPr lang="fr-FR" sz="1050" dirty="0">
                <a:solidFill>
                  <a:srgbClr val="E8BF6A"/>
                </a:solidFill>
                <a:latin typeface="Source Code Pro"/>
              </a:rPr>
              <a:t>&lt;/div</a:t>
            </a:r>
            <a:r>
              <a:rPr lang="fr-FR" sz="1050" dirty="0" smtClean="0">
                <a:solidFill>
                  <a:srgbClr val="E8BF6A"/>
                </a:solidFill>
                <a:latin typeface="Source Code Pro"/>
              </a:rPr>
              <a:t>&gt;</a:t>
            </a:r>
            <a:endParaRPr lang="fr-FR" sz="1050" dirty="0"/>
          </a:p>
        </p:txBody>
      </p:sp>
      <p:sp>
        <p:nvSpPr>
          <p:cNvPr id="14" name="ZoneTexte 13"/>
          <p:cNvSpPr txBox="1"/>
          <p:nvPr/>
        </p:nvSpPr>
        <p:spPr>
          <a:xfrm>
            <a:off x="6956680" y="3787479"/>
            <a:ext cx="484428" cy="261610"/>
          </a:xfrm>
          <a:prstGeom prst="rect">
            <a:avLst/>
          </a:prstGeom>
          <a:noFill/>
        </p:spPr>
        <p:txBody>
          <a:bodyPr wrap="none" rtlCol="0">
            <a:spAutoFit/>
          </a:bodyPr>
          <a:lstStyle/>
          <a:p>
            <a:r>
              <a:rPr lang="fr-FR" sz="1100" dirty="0" smtClean="0"/>
              <a:t>DOM</a:t>
            </a:r>
            <a:endParaRPr lang="fr-FR" sz="1100" dirty="0"/>
          </a:p>
        </p:txBody>
      </p:sp>
      <p:sp>
        <p:nvSpPr>
          <p:cNvPr id="15" name="Rectangle 14"/>
          <p:cNvSpPr/>
          <p:nvPr/>
        </p:nvSpPr>
        <p:spPr>
          <a:xfrm>
            <a:off x="1778667" y="4049090"/>
            <a:ext cx="2205789" cy="7860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rgbClr val="E8BF6A"/>
                </a:solidFill>
                <a:latin typeface="Source Code Pro"/>
              </a:rPr>
              <a:t>&lt;div </a:t>
            </a:r>
            <a:r>
              <a:rPr lang="fr-FR" sz="1050" dirty="0">
                <a:solidFill>
                  <a:srgbClr val="BABABA"/>
                </a:solidFill>
                <a:latin typeface="Source Code Pro"/>
              </a:rPr>
              <a:t>id=</a:t>
            </a:r>
            <a:r>
              <a:rPr lang="fr-FR" sz="1050" dirty="0">
                <a:solidFill>
                  <a:srgbClr val="A5C261"/>
                </a:solidFill>
                <a:latin typeface="Source Code Pro"/>
              </a:rPr>
              <a:t>"app"</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&lt;p&gt;</a:t>
            </a:r>
            <a:r>
              <a:rPr lang="fr-FR" sz="1050" dirty="0">
                <a:solidFill>
                  <a:srgbClr val="A9B7C6"/>
                </a:solidFill>
                <a:latin typeface="Source Code Pro"/>
              </a:rPr>
              <a:t>{{ message }}</a:t>
            </a:r>
            <a:r>
              <a:rPr lang="fr-FR" sz="1050" dirty="0">
                <a:solidFill>
                  <a:srgbClr val="E8BF6A"/>
                </a:solidFill>
                <a:latin typeface="Source Code Pro"/>
              </a:rPr>
              <a:t>&lt;/p&gt;</a:t>
            </a:r>
            <a:br>
              <a:rPr lang="fr-FR" sz="1050" dirty="0">
                <a:solidFill>
                  <a:srgbClr val="E8BF6A"/>
                </a:solidFill>
                <a:latin typeface="Source Code Pro"/>
              </a:rPr>
            </a:br>
            <a:r>
              <a:rPr lang="fr-FR" sz="1050" dirty="0">
                <a:solidFill>
                  <a:srgbClr val="E8BF6A"/>
                </a:solidFill>
                <a:latin typeface="Source Code Pro"/>
              </a:rPr>
              <a:t>&lt;/div</a:t>
            </a:r>
            <a:r>
              <a:rPr lang="fr-FR" sz="1050" dirty="0" smtClean="0">
                <a:solidFill>
                  <a:srgbClr val="E8BF6A"/>
                </a:solidFill>
                <a:latin typeface="Source Code Pro"/>
              </a:rPr>
              <a:t>&gt;</a:t>
            </a:r>
            <a:endParaRPr lang="fr-FR" sz="1050" dirty="0"/>
          </a:p>
        </p:txBody>
      </p:sp>
      <p:sp>
        <p:nvSpPr>
          <p:cNvPr id="9" name="Forme libre 8"/>
          <p:cNvSpPr/>
          <p:nvPr/>
        </p:nvSpPr>
        <p:spPr>
          <a:xfrm>
            <a:off x="3850106" y="2122022"/>
            <a:ext cx="3332747" cy="1864895"/>
          </a:xfrm>
          <a:custGeom>
            <a:avLst/>
            <a:gdLst>
              <a:gd name="connsiteX0" fmla="*/ 3332747 w 3332747"/>
              <a:gd name="connsiteY0" fmla="*/ 0 h 1864895"/>
              <a:gd name="connsiteX1" fmla="*/ 998621 w 3332747"/>
              <a:gd name="connsiteY1" fmla="*/ 806116 h 1864895"/>
              <a:gd name="connsiteX2" fmla="*/ 0 w 3332747"/>
              <a:gd name="connsiteY2" fmla="*/ 1864895 h 1864895"/>
            </a:gdLst>
            <a:ahLst/>
            <a:cxnLst>
              <a:cxn ang="0">
                <a:pos x="connsiteX0" y="connsiteY0"/>
              </a:cxn>
              <a:cxn ang="0">
                <a:pos x="connsiteX1" y="connsiteY1"/>
              </a:cxn>
              <a:cxn ang="0">
                <a:pos x="connsiteX2" y="connsiteY2"/>
              </a:cxn>
            </a:cxnLst>
            <a:rect l="l" t="t" r="r" b="b"/>
            <a:pathLst>
              <a:path w="3332747" h="1864895">
                <a:moveTo>
                  <a:pt x="3332747" y="0"/>
                </a:moveTo>
                <a:cubicBezTo>
                  <a:pt x="2443413" y="247650"/>
                  <a:pt x="1554079" y="495300"/>
                  <a:pt x="998621" y="806116"/>
                </a:cubicBezTo>
                <a:cubicBezTo>
                  <a:pt x="443163" y="1116932"/>
                  <a:pt x="221581" y="1490913"/>
                  <a:pt x="0" y="186489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2173048" y="3390310"/>
            <a:ext cx="1765597" cy="400110"/>
          </a:xfrm>
          <a:prstGeom prst="rect">
            <a:avLst/>
          </a:prstGeom>
          <a:noFill/>
        </p:spPr>
        <p:txBody>
          <a:bodyPr wrap="square" rtlCol="0">
            <a:spAutoFit/>
          </a:bodyPr>
          <a:lstStyle/>
          <a:p>
            <a:r>
              <a:rPr lang="fr-FR" sz="1000" dirty="0" smtClean="0">
                <a:solidFill>
                  <a:schemeClr val="bg1"/>
                </a:solidFill>
              </a:rPr>
              <a:t>Mise à jour de la template à partir de l’instance Vue</a:t>
            </a:r>
            <a:endParaRPr lang="fr-FR" sz="1000" dirty="0">
              <a:solidFill>
                <a:schemeClr val="bg1"/>
              </a:solidFill>
            </a:endParaRPr>
          </a:p>
        </p:txBody>
      </p:sp>
      <p:sp>
        <p:nvSpPr>
          <p:cNvPr id="12" name="ZoneTexte 11"/>
          <p:cNvSpPr txBox="1"/>
          <p:nvPr/>
        </p:nvSpPr>
        <p:spPr>
          <a:xfrm rot="20233418">
            <a:off x="4669523" y="2376130"/>
            <a:ext cx="1367682" cy="261610"/>
          </a:xfrm>
          <a:prstGeom prst="rect">
            <a:avLst/>
          </a:prstGeom>
          <a:noFill/>
        </p:spPr>
        <p:txBody>
          <a:bodyPr wrap="none" rtlCol="0">
            <a:spAutoFit/>
          </a:bodyPr>
          <a:lstStyle/>
          <a:p>
            <a:r>
              <a:rPr lang="fr-FR" sz="1100" dirty="0" smtClean="0"/>
              <a:t>Copie du code HTML</a:t>
            </a:r>
            <a:endParaRPr lang="fr-FR" sz="1100" dirty="0"/>
          </a:p>
        </p:txBody>
      </p:sp>
      <p:sp>
        <p:nvSpPr>
          <p:cNvPr id="16" name="Rectangle 15"/>
          <p:cNvSpPr/>
          <p:nvPr/>
        </p:nvSpPr>
        <p:spPr>
          <a:xfrm>
            <a:off x="1860884" y="5068197"/>
            <a:ext cx="1945105" cy="1077218"/>
          </a:xfrm>
          <a:prstGeom prst="rect">
            <a:avLst/>
          </a:prstGeom>
          <a:solidFill>
            <a:schemeClr val="bg2">
              <a:lumMod val="25000"/>
            </a:schemeClr>
          </a:solidFill>
        </p:spPr>
        <p:txBody>
          <a:bodyPr wrap="square">
            <a:spAutoFit/>
          </a:bodyPr>
          <a:lstStyle/>
          <a:p>
            <a:r>
              <a:rPr lang="fr-FR" sz="800" dirty="0">
                <a:solidFill>
                  <a:srgbClr val="E8BF6A"/>
                </a:solidFill>
                <a:latin typeface="Source Code Pro"/>
              </a:rPr>
              <a:t/>
            </a:r>
            <a:br>
              <a:rPr lang="fr-FR" sz="800" dirty="0">
                <a:solidFill>
                  <a:srgbClr val="E8BF6A"/>
                </a:solidFill>
                <a:latin typeface="Source Code Pro"/>
              </a:rPr>
            </a:br>
            <a:r>
              <a:rPr lang="fr-FR" sz="800" dirty="0">
                <a:solidFill>
                  <a:srgbClr val="E8BF6A"/>
                </a:solidFill>
                <a:latin typeface="Source Code Pro"/>
              </a:rPr>
              <a:t>    </a:t>
            </a:r>
            <a:r>
              <a:rPr lang="fr-FR" sz="800" b="1" dirty="0">
                <a:solidFill>
                  <a:srgbClr val="CC7832"/>
                </a:solidFill>
                <a:latin typeface="Source Code Pro"/>
              </a:rPr>
              <a:t>new </a:t>
            </a:r>
            <a:r>
              <a:rPr lang="fr-FR" sz="800" dirty="0">
                <a:solidFill>
                  <a:srgbClr val="A9B7C6"/>
                </a:solidFill>
                <a:latin typeface="Source Code Pro"/>
              </a:rPr>
              <a:t>Vue({</a:t>
            </a:r>
            <a:br>
              <a:rPr lang="fr-FR" sz="800" dirty="0">
                <a:solidFill>
                  <a:srgbClr val="A9B7C6"/>
                </a:solidFill>
                <a:latin typeface="Source Code Pro"/>
              </a:rPr>
            </a:br>
            <a:r>
              <a:rPr lang="fr-FR" sz="800" dirty="0">
                <a:solidFill>
                  <a:srgbClr val="A9B7C6"/>
                </a:solidFill>
                <a:latin typeface="Source Code Pro"/>
              </a:rPr>
              <a:t>        </a:t>
            </a:r>
            <a:r>
              <a:rPr lang="fr-FR" sz="800" dirty="0">
                <a:solidFill>
                  <a:srgbClr val="9876AA"/>
                </a:solidFill>
                <a:latin typeface="Source Code Pro"/>
              </a:rPr>
              <a:t>el</a:t>
            </a:r>
            <a:r>
              <a:rPr lang="fr-FR" sz="800" dirty="0">
                <a:solidFill>
                  <a:srgbClr val="A9B7C6"/>
                </a:solidFill>
                <a:latin typeface="Source Code Pro"/>
              </a:rPr>
              <a:t>: </a:t>
            </a:r>
            <a:r>
              <a:rPr lang="fr-FR" sz="800" dirty="0">
                <a:solidFill>
                  <a:srgbClr val="6A8759"/>
                </a:solidFill>
                <a:latin typeface="Source Code Pro"/>
              </a:rPr>
              <a:t>'#app'</a:t>
            </a:r>
            <a:r>
              <a:rPr lang="fr-FR" sz="800" dirty="0">
                <a:solidFill>
                  <a:srgbClr val="CC7832"/>
                </a:solidFill>
                <a:latin typeface="Source Code Pro"/>
              </a:rPr>
              <a:t>,</a:t>
            </a:r>
            <a:br>
              <a:rPr lang="fr-FR" sz="800" dirty="0">
                <a:solidFill>
                  <a:srgbClr val="CC7832"/>
                </a:solidFill>
                <a:latin typeface="Source Code Pro"/>
              </a:rPr>
            </a:br>
            <a:r>
              <a:rPr lang="fr-FR" sz="800" dirty="0">
                <a:solidFill>
                  <a:srgbClr val="CC7832"/>
                </a:solidFill>
                <a:latin typeface="Source Code Pro"/>
              </a:rPr>
              <a:t>        </a:t>
            </a:r>
            <a:r>
              <a:rPr lang="fr-FR" sz="800" dirty="0">
                <a:solidFill>
                  <a:srgbClr val="9876AA"/>
                </a:solidFill>
                <a:latin typeface="Source Code Pro"/>
              </a:rPr>
              <a:t>data</a:t>
            </a:r>
            <a:r>
              <a:rPr lang="fr-FR" sz="800" dirty="0">
                <a:solidFill>
                  <a:srgbClr val="A9B7C6"/>
                </a:solidFill>
                <a:latin typeface="Source Code Pro"/>
              </a:rPr>
              <a:t>: {</a:t>
            </a:r>
            <a:br>
              <a:rPr lang="fr-FR" sz="800" dirty="0">
                <a:solidFill>
                  <a:srgbClr val="A9B7C6"/>
                </a:solidFill>
                <a:latin typeface="Source Code Pro"/>
              </a:rPr>
            </a:br>
            <a:r>
              <a:rPr lang="fr-FR" sz="800" dirty="0">
                <a:solidFill>
                  <a:srgbClr val="A9B7C6"/>
                </a:solidFill>
                <a:latin typeface="Source Code Pro"/>
              </a:rPr>
              <a:t>            </a:t>
            </a:r>
            <a:r>
              <a:rPr lang="fr-FR" sz="800" dirty="0">
                <a:solidFill>
                  <a:srgbClr val="9876AA"/>
                </a:solidFill>
                <a:latin typeface="Source Code Pro"/>
              </a:rPr>
              <a:t>message</a:t>
            </a:r>
            <a:r>
              <a:rPr lang="fr-FR" sz="800" dirty="0">
                <a:solidFill>
                  <a:srgbClr val="A9B7C6"/>
                </a:solidFill>
                <a:latin typeface="Source Code Pro"/>
              </a:rPr>
              <a:t>: </a:t>
            </a:r>
            <a:r>
              <a:rPr lang="fr-FR" sz="800" dirty="0">
                <a:solidFill>
                  <a:srgbClr val="6A8759"/>
                </a:solidFill>
                <a:latin typeface="Source Code Pro"/>
              </a:rPr>
              <a:t>'Hello World'</a:t>
            </a:r>
            <a:br>
              <a:rPr lang="fr-FR" sz="800" dirty="0">
                <a:solidFill>
                  <a:srgbClr val="6A8759"/>
                </a:solidFill>
                <a:latin typeface="Source Code Pro"/>
              </a:rPr>
            </a:br>
            <a:r>
              <a:rPr lang="fr-FR" sz="800" dirty="0">
                <a:solidFill>
                  <a:srgbClr val="6A8759"/>
                </a:solidFill>
                <a:latin typeface="Source Code Pro"/>
              </a:rPr>
              <a:t>        </a:t>
            </a:r>
            <a:r>
              <a:rPr lang="fr-FR" sz="800" dirty="0">
                <a:solidFill>
                  <a:srgbClr val="A9B7C6"/>
                </a:solidFill>
                <a:latin typeface="Source Code Pro"/>
              </a:rPr>
              <a:t>}</a:t>
            </a:r>
            <a:br>
              <a:rPr lang="fr-FR" sz="800" dirty="0">
                <a:solidFill>
                  <a:srgbClr val="A9B7C6"/>
                </a:solidFill>
                <a:latin typeface="Source Code Pro"/>
              </a:rPr>
            </a:br>
            <a:r>
              <a:rPr lang="fr-FR" sz="800" dirty="0">
                <a:solidFill>
                  <a:srgbClr val="A9B7C6"/>
                </a:solidFill>
                <a:latin typeface="Source Code Pro"/>
              </a:rPr>
              <a:t>    })</a:t>
            </a:r>
            <a:r>
              <a:rPr lang="fr-FR" sz="800" dirty="0">
                <a:solidFill>
                  <a:srgbClr val="CC7832"/>
                </a:solidFill>
                <a:latin typeface="Source Code Pro"/>
              </a:rPr>
              <a:t>;</a:t>
            </a:r>
            <a:br>
              <a:rPr lang="fr-FR" sz="800" dirty="0">
                <a:solidFill>
                  <a:srgbClr val="CC7832"/>
                </a:solidFill>
                <a:latin typeface="Source Code Pro"/>
              </a:rPr>
            </a:br>
            <a:endParaRPr lang="fr-FR" sz="800" dirty="0"/>
          </a:p>
        </p:txBody>
      </p:sp>
      <p:sp>
        <p:nvSpPr>
          <p:cNvPr id="10" name="Forme libre 9"/>
          <p:cNvSpPr/>
          <p:nvPr/>
        </p:nvSpPr>
        <p:spPr>
          <a:xfrm rot="15570784">
            <a:off x="2322093" y="4959650"/>
            <a:ext cx="1022685" cy="271627"/>
          </a:xfrm>
          <a:custGeom>
            <a:avLst/>
            <a:gdLst>
              <a:gd name="connsiteX0" fmla="*/ 0 w 1022685"/>
              <a:gd name="connsiteY0" fmla="*/ 346791 h 406949"/>
              <a:gd name="connsiteX1" fmla="*/ 204537 w 1022685"/>
              <a:gd name="connsiteY1" fmla="*/ 70065 h 406949"/>
              <a:gd name="connsiteX2" fmla="*/ 577516 w 1022685"/>
              <a:gd name="connsiteY2" fmla="*/ 21939 h 406949"/>
              <a:gd name="connsiteX3" fmla="*/ 782053 w 1022685"/>
              <a:gd name="connsiteY3" fmla="*/ 9907 h 406949"/>
              <a:gd name="connsiteX4" fmla="*/ 938464 w 1022685"/>
              <a:gd name="connsiteY4" fmla="*/ 166318 h 406949"/>
              <a:gd name="connsiteX5" fmla="*/ 1022685 w 1022685"/>
              <a:gd name="connsiteY5" fmla="*/ 406949 h 40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2685" h="406949">
                <a:moveTo>
                  <a:pt x="0" y="346791"/>
                </a:moveTo>
                <a:cubicBezTo>
                  <a:pt x="54142" y="235499"/>
                  <a:pt x="108284" y="124207"/>
                  <a:pt x="204537" y="70065"/>
                </a:cubicBezTo>
                <a:cubicBezTo>
                  <a:pt x="300790" y="15923"/>
                  <a:pt x="481263" y="31965"/>
                  <a:pt x="577516" y="21939"/>
                </a:cubicBezTo>
                <a:cubicBezTo>
                  <a:pt x="673769" y="11913"/>
                  <a:pt x="721895" y="-14156"/>
                  <a:pt x="782053" y="9907"/>
                </a:cubicBezTo>
                <a:cubicBezTo>
                  <a:pt x="842211" y="33970"/>
                  <a:pt x="898359" y="100144"/>
                  <a:pt x="938464" y="166318"/>
                </a:cubicBezTo>
                <a:cubicBezTo>
                  <a:pt x="978569" y="232492"/>
                  <a:pt x="1000627" y="319720"/>
                  <a:pt x="1022685" y="406949"/>
                </a:cubicBezTo>
              </a:path>
            </a:pathLst>
          </a:custGeom>
          <a:noFill/>
          <a:ln>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orme libre 21"/>
          <p:cNvSpPr/>
          <p:nvPr/>
        </p:nvSpPr>
        <p:spPr>
          <a:xfrm rot="2065978" flipH="1" flipV="1">
            <a:off x="3827265" y="4138825"/>
            <a:ext cx="2320432" cy="1503108"/>
          </a:xfrm>
          <a:custGeom>
            <a:avLst/>
            <a:gdLst>
              <a:gd name="connsiteX0" fmla="*/ 3332747 w 3332747"/>
              <a:gd name="connsiteY0" fmla="*/ 0 h 1864895"/>
              <a:gd name="connsiteX1" fmla="*/ 998621 w 3332747"/>
              <a:gd name="connsiteY1" fmla="*/ 806116 h 1864895"/>
              <a:gd name="connsiteX2" fmla="*/ 0 w 3332747"/>
              <a:gd name="connsiteY2" fmla="*/ 1864895 h 1864895"/>
            </a:gdLst>
            <a:ahLst/>
            <a:cxnLst>
              <a:cxn ang="0">
                <a:pos x="connsiteX0" y="connsiteY0"/>
              </a:cxn>
              <a:cxn ang="0">
                <a:pos x="connsiteX1" y="connsiteY1"/>
              </a:cxn>
              <a:cxn ang="0">
                <a:pos x="connsiteX2" y="connsiteY2"/>
              </a:cxn>
            </a:cxnLst>
            <a:rect l="l" t="t" r="r" b="b"/>
            <a:pathLst>
              <a:path w="3332747" h="1864895">
                <a:moveTo>
                  <a:pt x="3332747" y="0"/>
                </a:moveTo>
                <a:cubicBezTo>
                  <a:pt x="2443413" y="247650"/>
                  <a:pt x="1554079" y="495300"/>
                  <a:pt x="998621" y="806116"/>
                </a:cubicBezTo>
                <a:cubicBezTo>
                  <a:pt x="443163" y="1116932"/>
                  <a:pt x="221581" y="1490913"/>
                  <a:pt x="0" y="186489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77538482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Qu’est ce que le routage</a:t>
            </a:r>
          </a:p>
        </p:txBody>
      </p:sp>
      <p:sp>
        <p:nvSpPr>
          <p:cNvPr id="21" name="ZoneTexte 20"/>
          <p:cNvSpPr txBox="1"/>
          <p:nvPr/>
        </p:nvSpPr>
        <p:spPr>
          <a:xfrm>
            <a:off x="256033" y="1320218"/>
            <a:ext cx="11732768" cy="923330"/>
          </a:xfrm>
          <a:prstGeom prst="rect">
            <a:avLst/>
          </a:prstGeom>
          <a:noFill/>
        </p:spPr>
        <p:txBody>
          <a:bodyPr wrap="square" rtlCol="0">
            <a:spAutoFit/>
          </a:bodyPr>
          <a:lstStyle/>
          <a:p>
            <a:r>
              <a:rPr lang="fr-FR" dirty="0" smtClean="0"/>
              <a:t>Le routage est le concept clé pour la construction d’une SPA (Single Page Application). Techniquement une SPA contient une seule page (index.html) dont tout ou partie du contenu change selon les besoins de navigation de l’application. C’est le routeur Vue.js qui prend en charge cet aspect.</a:t>
            </a:r>
            <a:endParaRPr lang="fr-FR" b="1" dirty="0" smtClean="0"/>
          </a:p>
        </p:txBody>
      </p:sp>
      <p:sp>
        <p:nvSpPr>
          <p:cNvPr id="4" name="Rectangle 3"/>
          <p:cNvSpPr/>
          <p:nvPr/>
        </p:nvSpPr>
        <p:spPr>
          <a:xfrm>
            <a:off x="698500" y="2921000"/>
            <a:ext cx="2959100" cy="345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49300" y="3048000"/>
            <a:ext cx="28321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rot="16200000">
            <a:off x="-495300" y="4711700"/>
            <a:ext cx="28321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231900" y="3467100"/>
            <a:ext cx="2349500" cy="283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Zone interchangeable</a:t>
            </a:r>
            <a:endParaRPr lang="fr-FR" dirty="0">
              <a:solidFill>
                <a:schemeClr val="tx1"/>
              </a:solidFill>
            </a:endParaRPr>
          </a:p>
        </p:txBody>
      </p:sp>
      <p:sp>
        <p:nvSpPr>
          <p:cNvPr id="8" name="Forme libre 7"/>
          <p:cNvSpPr/>
          <p:nvPr/>
        </p:nvSpPr>
        <p:spPr>
          <a:xfrm>
            <a:off x="3416300" y="4428178"/>
            <a:ext cx="2959100" cy="331373"/>
          </a:xfrm>
          <a:custGeom>
            <a:avLst/>
            <a:gdLst>
              <a:gd name="connsiteX0" fmla="*/ 0 w 2959100"/>
              <a:gd name="connsiteY0" fmla="*/ 331373 h 331373"/>
              <a:gd name="connsiteX1" fmla="*/ 1333500 w 2959100"/>
              <a:gd name="connsiteY1" fmla="*/ 1173 h 331373"/>
              <a:gd name="connsiteX2" fmla="*/ 2959100 w 2959100"/>
              <a:gd name="connsiteY2" fmla="*/ 242473 h 331373"/>
            </a:gdLst>
            <a:ahLst/>
            <a:cxnLst>
              <a:cxn ang="0">
                <a:pos x="connsiteX0" y="connsiteY0"/>
              </a:cxn>
              <a:cxn ang="0">
                <a:pos x="connsiteX1" y="connsiteY1"/>
              </a:cxn>
              <a:cxn ang="0">
                <a:pos x="connsiteX2" y="connsiteY2"/>
              </a:cxn>
            </a:cxnLst>
            <a:rect l="l" t="t" r="r" b="b"/>
            <a:pathLst>
              <a:path w="2959100" h="331373">
                <a:moveTo>
                  <a:pt x="0" y="331373"/>
                </a:moveTo>
                <a:cubicBezTo>
                  <a:pt x="420158" y="173681"/>
                  <a:pt x="840317" y="15990"/>
                  <a:pt x="1333500" y="1173"/>
                </a:cubicBezTo>
                <a:cubicBezTo>
                  <a:pt x="1826683" y="-13644"/>
                  <a:pt x="2392891" y="114414"/>
                  <a:pt x="2959100" y="242473"/>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rot="10800000">
            <a:off x="3435093" y="5068488"/>
            <a:ext cx="2959100" cy="331373"/>
          </a:xfrm>
          <a:custGeom>
            <a:avLst/>
            <a:gdLst>
              <a:gd name="connsiteX0" fmla="*/ 0 w 2959100"/>
              <a:gd name="connsiteY0" fmla="*/ 331373 h 331373"/>
              <a:gd name="connsiteX1" fmla="*/ 1333500 w 2959100"/>
              <a:gd name="connsiteY1" fmla="*/ 1173 h 331373"/>
              <a:gd name="connsiteX2" fmla="*/ 2959100 w 2959100"/>
              <a:gd name="connsiteY2" fmla="*/ 242473 h 331373"/>
            </a:gdLst>
            <a:ahLst/>
            <a:cxnLst>
              <a:cxn ang="0">
                <a:pos x="connsiteX0" y="connsiteY0"/>
              </a:cxn>
              <a:cxn ang="0">
                <a:pos x="connsiteX1" y="connsiteY1"/>
              </a:cxn>
              <a:cxn ang="0">
                <a:pos x="connsiteX2" y="connsiteY2"/>
              </a:cxn>
            </a:cxnLst>
            <a:rect l="l" t="t" r="r" b="b"/>
            <a:pathLst>
              <a:path w="2959100" h="331373">
                <a:moveTo>
                  <a:pt x="0" y="331373"/>
                </a:moveTo>
                <a:cubicBezTo>
                  <a:pt x="420158" y="173681"/>
                  <a:pt x="840317" y="15990"/>
                  <a:pt x="1333500" y="1173"/>
                </a:cubicBezTo>
                <a:cubicBezTo>
                  <a:pt x="1826683" y="-13644"/>
                  <a:pt x="2392891" y="114414"/>
                  <a:pt x="2959100" y="242473"/>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527800" y="4328338"/>
            <a:ext cx="2222500" cy="10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Server</a:t>
            </a:r>
            <a:endParaRPr lang="fr-FR" dirty="0"/>
          </a:p>
        </p:txBody>
      </p:sp>
    </p:spTree>
    <p:extLst>
      <p:ext uri="{BB962C8B-B14F-4D97-AF65-F5344CB8AC3E}">
        <p14:creationId xmlns:p14="http://schemas.microsoft.com/office/powerpoint/2010/main" xmlns="" val="27245483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Installer et mettre en œuvre le routeur</a:t>
            </a:r>
          </a:p>
        </p:txBody>
      </p:sp>
      <p:sp>
        <p:nvSpPr>
          <p:cNvPr id="21" name="ZoneTexte 20"/>
          <p:cNvSpPr txBox="1"/>
          <p:nvPr/>
        </p:nvSpPr>
        <p:spPr>
          <a:xfrm>
            <a:off x="256033" y="1320218"/>
            <a:ext cx="11732768" cy="369332"/>
          </a:xfrm>
          <a:prstGeom prst="rect">
            <a:avLst/>
          </a:prstGeom>
          <a:noFill/>
        </p:spPr>
        <p:txBody>
          <a:bodyPr wrap="square" rtlCol="0">
            <a:spAutoFit/>
          </a:bodyPr>
          <a:lstStyle/>
          <a:p>
            <a:r>
              <a:rPr lang="fr-FR" dirty="0" smtClean="0"/>
              <a:t>Pour installer vue-router (ce n’est pas intégré par défaut), procéder comme suit:</a:t>
            </a:r>
            <a:endParaRPr lang="fr-FR" b="1" dirty="0" smtClean="0"/>
          </a:p>
        </p:txBody>
      </p:sp>
      <p:sp>
        <p:nvSpPr>
          <p:cNvPr id="11" name="ZoneTexte 10"/>
          <p:cNvSpPr txBox="1"/>
          <p:nvPr/>
        </p:nvSpPr>
        <p:spPr>
          <a:xfrm>
            <a:off x="256033" y="1955668"/>
            <a:ext cx="2880853" cy="369332"/>
          </a:xfrm>
          <a:prstGeom prst="rect">
            <a:avLst/>
          </a:prstGeom>
          <a:solidFill>
            <a:schemeClr val="bg1">
              <a:lumMod val="95000"/>
            </a:schemeClr>
          </a:solidFill>
        </p:spPr>
        <p:txBody>
          <a:bodyPr wrap="none" rtlCol="0">
            <a:spAutoFit/>
          </a:bodyPr>
          <a:lstStyle/>
          <a:p>
            <a:r>
              <a:rPr lang="fr-FR" dirty="0" smtClean="0"/>
              <a:t>npm install --save vue-router</a:t>
            </a:r>
            <a:endParaRPr lang="fr-FR" dirty="0"/>
          </a:p>
        </p:txBody>
      </p:sp>
      <p:sp>
        <p:nvSpPr>
          <p:cNvPr id="12" name="ZoneTexte 11"/>
          <p:cNvSpPr txBox="1"/>
          <p:nvPr/>
        </p:nvSpPr>
        <p:spPr>
          <a:xfrm>
            <a:off x="256033" y="2591118"/>
            <a:ext cx="11732768" cy="369332"/>
          </a:xfrm>
          <a:prstGeom prst="rect">
            <a:avLst/>
          </a:prstGeom>
          <a:noFill/>
        </p:spPr>
        <p:txBody>
          <a:bodyPr wrap="square" rtlCol="0">
            <a:spAutoFit/>
          </a:bodyPr>
          <a:lstStyle/>
          <a:p>
            <a:r>
              <a:rPr lang="fr-FR" dirty="0" smtClean="0"/>
              <a:t>Importer vue-router dans votre main.js, puis Vue.use(…). Garder uniquement une seule instance du routeur.</a:t>
            </a:r>
            <a:endParaRPr lang="fr-FR" b="1" dirty="0" smtClean="0"/>
          </a:p>
        </p:txBody>
      </p:sp>
      <p:sp>
        <p:nvSpPr>
          <p:cNvPr id="13" name="ZoneTexte 12"/>
          <p:cNvSpPr txBox="1"/>
          <p:nvPr/>
        </p:nvSpPr>
        <p:spPr>
          <a:xfrm>
            <a:off x="256033" y="3226568"/>
            <a:ext cx="11732768" cy="1200329"/>
          </a:xfrm>
          <a:prstGeom prst="rect">
            <a:avLst/>
          </a:prstGeom>
          <a:noFill/>
        </p:spPr>
        <p:txBody>
          <a:bodyPr wrap="square" rtlCol="0">
            <a:spAutoFit/>
          </a:bodyPr>
          <a:lstStyle/>
          <a:p>
            <a:r>
              <a:rPr lang="fr-FR" dirty="0" smtClean="0"/>
              <a:t>Définissez les routes dans un fichier routes.js qui exporte une constante contenant un tableau d’objets du type: </a:t>
            </a:r>
          </a:p>
          <a:p>
            <a:endParaRPr lang="fr-FR" dirty="0"/>
          </a:p>
          <a:p>
            <a:r>
              <a:rPr lang="fr-FR" dirty="0" smtClean="0"/>
              <a:t>{path: ‘…’, component: ‘…’} où path se réfère au chemin de la route et component au composant (page) qui sera affiché lorsque le chemin indiqué est invoqué.</a:t>
            </a:r>
            <a:endParaRPr lang="fr-FR" b="1" dirty="0" smtClean="0"/>
          </a:p>
        </p:txBody>
      </p:sp>
    </p:spTree>
    <p:extLst>
      <p:ext uri="{BB962C8B-B14F-4D97-AF65-F5344CB8AC3E}">
        <p14:creationId xmlns:p14="http://schemas.microsoft.com/office/powerpoint/2010/main" xmlns="" val="289969104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Utiliser les liens de navigation</a:t>
            </a:r>
          </a:p>
        </p:txBody>
      </p:sp>
      <p:sp>
        <p:nvSpPr>
          <p:cNvPr id="21" name="ZoneTexte 20"/>
          <p:cNvSpPr txBox="1"/>
          <p:nvPr/>
        </p:nvSpPr>
        <p:spPr>
          <a:xfrm>
            <a:off x="346457" y="5361546"/>
            <a:ext cx="11732768" cy="646331"/>
          </a:xfrm>
          <a:prstGeom prst="rect">
            <a:avLst/>
          </a:prstGeom>
          <a:noFill/>
        </p:spPr>
        <p:txBody>
          <a:bodyPr wrap="square" rtlCol="0">
            <a:spAutoFit/>
          </a:bodyPr>
          <a:lstStyle/>
          <a:p>
            <a:r>
              <a:rPr lang="fr-FR" dirty="0" smtClean="0"/>
              <a:t>Vous pouvez utiliser l’attribut « tag » dans router-link pour spécifier sous quelle balise HTML ce lien doit être affiché. Par exemple, </a:t>
            </a:r>
            <a:r>
              <a:rPr lang="fr-FR" b="1" dirty="0" smtClean="0"/>
              <a:t>&lt;router-link tag=‘button’ to=‘…’&gt;Ok&lt;/router-link&gt;</a:t>
            </a:r>
            <a:r>
              <a:rPr lang="fr-FR" dirty="0" smtClean="0"/>
              <a:t> affichera ce lien comme bouton HTML.</a:t>
            </a:r>
            <a:endParaRPr lang="fr-FR" b="1" dirty="0" smtClean="0"/>
          </a:p>
        </p:txBody>
      </p:sp>
      <p:sp>
        <p:nvSpPr>
          <p:cNvPr id="7" name="ZoneTexte 6"/>
          <p:cNvSpPr txBox="1"/>
          <p:nvPr/>
        </p:nvSpPr>
        <p:spPr>
          <a:xfrm>
            <a:off x="346457" y="1227885"/>
            <a:ext cx="2836802" cy="369332"/>
          </a:xfrm>
          <a:prstGeom prst="rect">
            <a:avLst/>
          </a:prstGeom>
          <a:solidFill>
            <a:schemeClr val="bg1">
              <a:lumMod val="95000"/>
            </a:schemeClr>
          </a:solidFill>
        </p:spPr>
        <p:txBody>
          <a:bodyPr wrap="none" rtlCol="0">
            <a:spAutoFit/>
          </a:bodyPr>
          <a:lstStyle/>
          <a:p>
            <a:r>
              <a:rPr lang="fr-FR" dirty="0" smtClean="0"/>
              <a:t>git checkout –f tags/step057</a:t>
            </a:r>
            <a:endParaRPr lang="fr-FR" dirty="0"/>
          </a:p>
        </p:txBody>
      </p:sp>
      <p:sp>
        <p:nvSpPr>
          <p:cNvPr id="2" name="Rectangle 1"/>
          <p:cNvSpPr/>
          <p:nvPr/>
        </p:nvSpPr>
        <p:spPr>
          <a:xfrm>
            <a:off x="346457" y="3386416"/>
            <a:ext cx="6096000" cy="1815882"/>
          </a:xfrm>
          <a:prstGeom prst="rect">
            <a:avLst/>
          </a:prstGeom>
          <a:solidFill>
            <a:schemeClr val="tx2">
              <a:lumMod val="75000"/>
            </a:schemeClr>
          </a:solidFill>
        </p:spPr>
        <p:txBody>
          <a:bodyPr>
            <a:spAutoFit/>
          </a:bodyPr>
          <a:lstStyle/>
          <a:p>
            <a:r>
              <a:rPr lang="fr-FR" sz="1400" dirty="0">
                <a:solidFill>
                  <a:srgbClr val="E8BF6A"/>
                </a:solidFill>
                <a:latin typeface="Source Code Pro"/>
              </a:rPr>
              <a:t>&lt;ul </a:t>
            </a:r>
            <a:r>
              <a:rPr lang="fr-FR" sz="1400" dirty="0">
                <a:solidFill>
                  <a:srgbClr val="BABABA"/>
                </a:solidFill>
                <a:latin typeface="Source Code Pro"/>
              </a:rPr>
              <a:t>class=</a:t>
            </a:r>
            <a:r>
              <a:rPr lang="fr-FR" sz="1400" dirty="0">
                <a:solidFill>
                  <a:srgbClr val="A5C261"/>
                </a:solidFill>
                <a:latin typeface="Source Code Pro"/>
              </a:rPr>
              <a:t>"nav nav-pills"</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&lt;li </a:t>
            </a:r>
            <a:r>
              <a:rPr lang="fr-FR" sz="1400" dirty="0">
                <a:solidFill>
                  <a:srgbClr val="BABABA"/>
                </a:solidFill>
                <a:latin typeface="Source Code Pro"/>
              </a:rPr>
              <a:t>class=</a:t>
            </a:r>
            <a:r>
              <a:rPr lang="fr-FR" sz="1400" dirty="0">
                <a:solidFill>
                  <a:srgbClr val="A5C261"/>
                </a:solidFill>
                <a:latin typeface="Source Code Pro"/>
              </a:rPr>
              <a:t>"nav-item"</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&lt;router-link </a:t>
            </a:r>
            <a:r>
              <a:rPr lang="fr-FR" sz="1400" dirty="0">
                <a:solidFill>
                  <a:srgbClr val="BABABA"/>
                </a:solidFill>
                <a:latin typeface="Source Code Pro"/>
              </a:rPr>
              <a:t>to=</a:t>
            </a:r>
            <a:r>
              <a:rPr lang="fr-FR" sz="1400" dirty="0">
                <a:solidFill>
                  <a:srgbClr val="A5C261"/>
                </a:solidFill>
                <a:latin typeface="Source Code Pro"/>
              </a:rPr>
              <a:t>"/user"</a:t>
            </a:r>
            <a:r>
              <a:rPr lang="fr-FR" sz="1400" dirty="0">
                <a:solidFill>
                  <a:srgbClr val="E8BF6A"/>
                </a:solidFill>
                <a:latin typeface="Source Code Pro"/>
              </a:rPr>
              <a:t>&gt;</a:t>
            </a:r>
            <a:r>
              <a:rPr lang="fr-FR" sz="1400" dirty="0">
                <a:solidFill>
                  <a:srgbClr val="A9B7C6"/>
                </a:solidFill>
                <a:latin typeface="Source Code Pro"/>
              </a:rPr>
              <a:t>User</a:t>
            </a:r>
            <a:r>
              <a:rPr lang="fr-FR" sz="1400" dirty="0">
                <a:solidFill>
                  <a:srgbClr val="E8BF6A"/>
                </a:solidFill>
                <a:latin typeface="Source Code Pro"/>
              </a:rPr>
              <a:t>&lt;/router-link&gt;</a:t>
            </a:r>
            <a:br>
              <a:rPr lang="fr-FR" sz="1400" dirty="0">
                <a:solidFill>
                  <a:srgbClr val="E8BF6A"/>
                </a:solidFill>
                <a:latin typeface="Source Code Pro"/>
              </a:rPr>
            </a:br>
            <a:r>
              <a:rPr lang="fr-FR" sz="1400" dirty="0">
                <a:solidFill>
                  <a:srgbClr val="E8BF6A"/>
                </a:solidFill>
                <a:latin typeface="Source Code Pro"/>
              </a:rPr>
              <a:t>  &lt;/li&gt;</a:t>
            </a:r>
            <a:br>
              <a:rPr lang="fr-FR" sz="1400" dirty="0">
                <a:solidFill>
                  <a:srgbClr val="E8BF6A"/>
                </a:solidFill>
                <a:latin typeface="Source Code Pro"/>
              </a:rPr>
            </a:br>
            <a:r>
              <a:rPr lang="fr-FR" sz="1400" dirty="0">
                <a:solidFill>
                  <a:srgbClr val="E8BF6A"/>
                </a:solidFill>
                <a:latin typeface="Source Code Pro"/>
              </a:rPr>
              <a:t>  &lt;li </a:t>
            </a:r>
            <a:r>
              <a:rPr lang="fr-FR" sz="1400" dirty="0">
                <a:solidFill>
                  <a:srgbClr val="BABABA"/>
                </a:solidFill>
                <a:latin typeface="Source Code Pro"/>
              </a:rPr>
              <a:t>class=</a:t>
            </a:r>
            <a:r>
              <a:rPr lang="fr-FR" sz="1400" dirty="0">
                <a:solidFill>
                  <a:srgbClr val="A5C261"/>
                </a:solidFill>
                <a:latin typeface="Source Code Pro"/>
              </a:rPr>
              <a:t>"nav-item"</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a:t>
            </a:r>
            <a:r>
              <a:rPr lang="fr-FR" sz="1400" dirty="0" smtClean="0">
                <a:solidFill>
                  <a:srgbClr val="E8BF6A"/>
                </a:solidFill>
                <a:latin typeface="Source Code Pro"/>
              </a:rPr>
              <a:t>router-link </a:t>
            </a:r>
            <a:r>
              <a:rPr lang="fr-FR" sz="1400" dirty="0">
                <a:solidFill>
                  <a:srgbClr val="BABABA"/>
                </a:solidFill>
                <a:latin typeface="Source Code Pro"/>
              </a:rPr>
              <a:t>to=</a:t>
            </a:r>
            <a:r>
              <a:rPr lang="fr-FR" sz="1400" dirty="0">
                <a:solidFill>
                  <a:srgbClr val="A5C261"/>
                </a:solidFill>
                <a:latin typeface="Source Code Pro"/>
              </a:rPr>
              <a:t>"/"</a:t>
            </a:r>
            <a:r>
              <a:rPr lang="fr-FR" sz="1400" dirty="0">
                <a:solidFill>
                  <a:srgbClr val="E8BF6A"/>
                </a:solidFill>
                <a:latin typeface="Source Code Pro"/>
              </a:rPr>
              <a:t>&gt;</a:t>
            </a:r>
            <a:r>
              <a:rPr lang="fr-FR" sz="1400" dirty="0">
                <a:solidFill>
                  <a:srgbClr val="A9B7C6"/>
                </a:solidFill>
                <a:latin typeface="Source Code Pro"/>
              </a:rPr>
              <a:t>Home</a:t>
            </a:r>
            <a:r>
              <a:rPr lang="fr-FR" sz="1400" dirty="0">
                <a:solidFill>
                  <a:srgbClr val="E8BF6A"/>
                </a:solidFill>
                <a:latin typeface="Source Code Pro"/>
              </a:rPr>
              <a:t>&lt;/router-link&gt;</a:t>
            </a:r>
            <a:br>
              <a:rPr lang="fr-FR" sz="1400" dirty="0">
                <a:solidFill>
                  <a:srgbClr val="E8BF6A"/>
                </a:solidFill>
                <a:latin typeface="Source Code Pro"/>
              </a:rPr>
            </a:br>
            <a:r>
              <a:rPr lang="fr-FR" sz="1400" dirty="0">
                <a:solidFill>
                  <a:srgbClr val="E8BF6A"/>
                </a:solidFill>
                <a:latin typeface="Source Code Pro"/>
              </a:rPr>
              <a:t>  &lt;/li&gt;</a:t>
            </a:r>
            <a:br>
              <a:rPr lang="fr-FR" sz="1400" dirty="0">
                <a:solidFill>
                  <a:srgbClr val="E8BF6A"/>
                </a:solidFill>
                <a:latin typeface="Source Code Pro"/>
              </a:rPr>
            </a:br>
            <a:r>
              <a:rPr lang="fr-FR" sz="1400" dirty="0">
                <a:solidFill>
                  <a:srgbClr val="E8BF6A"/>
                </a:solidFill>
                <a:latin typeface="Source Code Pro"/>
              </a:rPr>
              <a:t>&lt;/ul&gt;</a:t>
            </a:r>
          </a:p>
        </p:txBody>
      </p:sp>
      <p:sp>
        <p:nvSpPr>
          <p:cNvPr id="9" name="Rectangle 8"/>
          <p:cNvSpPr/>
          <p:nvPr/>
        </p:nvSpPr>
        <p:spPr>
          <a:xfrm>
            <a:off x="574232" y="3837598"/>
            <a:ext cx="1267268" cy="251801"/>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346457" y="6355745"/>
            <a:ext cx="2836802" cy="369332"/>
          </a:xfrm>
          <a:prstGeom prst="rect">
            <a:avLst/>
          </a:prstGeom>
          <a:solidFill>
            <a:schemeClr val="bg1">
              <a:lumMod val="95000"/>
            </a:schemeClr>
          </a:solidFill>
        </p:spPr>
        <p:txBody>
          <a:bodyPr wrap="none" rtlCol="0">
            <a:spAutoFit/>
          </a:bodyPr>
          <a:lstStyle/>
          <a:p>
            <a:r>
              <a:rPr lang="fr-FR" dirty="0" smtClean="0"/>
              <a:t>git checkout –f tags/step058</a:t>
            </a:r>
            <a:endParaRPr lang="fr-FR" dirty="0"/>
          </a:p>
        </p:txBody>
      </p:sp>
      <p:sp>
        <p:nvSpPr>
          <p:cNvPr id="14" name="ZoneTexte 13"/>
          <p:cNvSpPr txBox="1"/>
          <p:nvPr/>
        </p:nvSpPr>
        <p:spPr>
          <a:xfrm>
            <a:off x="498857" y="1923402"/>
            <a:ext cx="11732768" cy="1477328"/>
          </a:xfrm>
          <a:prstGeom prst="rect">
            <a:avLst/>
          </a:prstGeom>
          <a:noFill/>
        </p:spPr>
        <p:txBody>
          <a:bodyPr wrap="square" rtlCol="0">
            <a:spAutoFit/>
          </a:bodyPr>
          <a:lstStyle/>
          <a:p>
            <a:r>
              <a:rPr lang="fr-FR" dirty="0" smtClean="0"/>
              <a:t>Pour illustrer la notion de navigation dans une SPA, nous allons ajouter un nouveau component qui représente le menu de navigation qu’on va appeler Header.</a:t>
            </a:r>
          </a:p>
          <a:p>
            <a:endParaRPr lang="fr-FR" dirty="0"/>
          </a:p>
          <a:p>
            <a:r>
              <a:rPr lang="fr-FR" dirty="0" smtClean="0"/>
              <a:t>Pour implémenter un lien de navigation, au lieu d’utiliser l’ancrage &lt;a </a:t>
            </a:r>
            <a:r>
              <a:rPr lang="fr-FR" dirty="0" err="1" smtClean="0"/>
              <a:t>href</a:t>
            </a:r>
            <a:r>
              <a:rPr lang="fr-FR" dirty="0" smtClean="0"/>
              <a:t>=…&gt;, préférez l’élément proposé par Vue.js &lt;router-link to=…&gt; : </a:t>
            </a:r>
            <a:endParaRPr lang="fr-FR" b="1" dirty="0" smtClean="0"/>
          </a:p>
        </p:txBody>
      </p:sp>
    </p:spTree>
    <p:extLst>
      <p:ext uri="{BB962C8B-B14F-4D97-AF65-F5344CB8AC3E}">
        <p14:creationId xmlns:p14="http://schemas.microsoft.com/office/powerpoint/2010/main" xmlns="" val="242543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Naviguer avec du code Javascript</a:t>
            </a:r>
          </a:p>
        </p:txBody>
      </p:sp>
      <p:sp>
        <p:nvSpPr>
          <p:cNvPr id="4" name="ZoneTexte 3"/>
          <p:cNvSpPr txBox="1"/>
          <p:nvPr/>
        </p:nvSpPr>
        <p:spPr>
          <a:xfrm>
            <a:off x="254000" y="1460500"/>
            <a:ext cx="9914765" cy="369332"/>
          </a:xfrm>
          <a:prstGeom prst="rect">
            <a:avLst/>
          </a:prstGeom>
          <a:noFill/>
        </p:spPr>
        <p:txBody>
          <a:bodyPr wrap="none" rtlCol="0">
            <a:spAutoFit/>
          </a:bodyPr>
          <a:lstStyle/>
          <a:p>
            <a:r>
              <a:rPr lang="fr-FR" dirty="0" smtClean="0"/>
              <a:t>Pour naviguer avec du Javascript, on peut utiliser l’objet d’instance: </a:t>
            </a:r>
            <a:r>
              <a:rPr lang="fr-FR" b="1" dirty="0" smtClean="0"/>
              <a:t>this.$router, </a:t>
            </a:r>
            <a:r>
              <a:rPr lang="fr-FR" dirty="0" smtClean="0"/>
              <a:t>de la manière suivante</a:t>
            </a:r>
            <a:r>
              <a:rPr lang="fr-FR" b="1" dirty="0" smtClean="0"/>
              <a:t>:</a:t>
            </a:r>
            <a:endParaRPr lang="fr-FR" b="1" dirty="0"/>
          </a:p>
        </p:txBody>
      </p:sp>
      <p:sp>
        <p:nvSpPr>
          <p:cNvPr id="5" name="Rectangle 4"/>
          <p:cNvSpPr/>
          <p:nvPr/>
        </p:nvSpPr>
        <p:spPr>
          <a:xfrm>
            <a:off x="254000" y="1969344"/>
            <a:ext cx="7810500" cy="3754874"/>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  &lt;div&gt;</a:t>
            </a:r>
            <a:br>
              <a:rPr lang="fr-FR" sz="1400" dirty="0">
                <a:solidFill>
                  <a:srgbClr val="E8BF6A"/>
                </a:solidFill>
                <a:latin typeface="Source Code Pro"/>
              </a:rPr>
            </a:br>
            <a:r>
              <a:rPr lang="fr-FR" sz="1400" dirty="0">
                <a:solidFill>
                  <a:srgbClr val="E8BF6A"/>
                </a:solidFill>
                <a:latin typeface="Source Code Pro"/>
              </a:rPr>
              <a:t>    &lt;h1&gt;</a:t>
            </a:r>
            <a:r>
              <a:rPr lang="fr-FR" sz="1400" dirty="0">
                <a:solidFill>
                  <a:srgbClr val="A9B7C6"/>
                </a:solidFill>
                <a:latin typeface="Source Code Pro"/>
              </a:rPr>
              <a:t>The User Page</a:t>
            </a:r>
            <a:r>
              <a:rPr lang="fr-FR" sz="1400" dirty="0">
                <a:solidFill>
                  <a:srgbClr val="E8BF6A"/>
                </a:solidFill>
                <a:latin typeface="Source Code Pro"/>
              </a:rPr>
              <a:t>&lt;/h1&gt;</a:t>
            </a:r>
            <a:br>
              <a:rPr lang="fr-FR" sz="1400" dirty="0">
                <a:solidFill>
                  <a:srgbClr val="E8BF6A"/>
                </a:solidFill>
                <a:latin typeface="Source Code Pro"/>
              </a:rPr>
            </a:br>
            <a:r>
              <a:rPr lang="fr-FR" sz="1400" dirty="0">
                <a:solidFill>
                  <a:srgbClr val="E8BF6A"/>
                </a:solidFill>
                <a:latin typeface="Source Code Pro"/>
              </a:rPr>
              <a:t>    &lt;hr&gt;</a:t>
            </a:r>
            <a:br>
              <a:rPr lang="fr-FR" sz="1400" dirty="0">
                <a:solidFill>
                  <a:srgbClr val="E8BF6A"/>
                </a:solidFill>
                <a:latin typeface="Source Code Pro"/>
              </a:rPr>
            </a:br>
            <a:r>
              <a:rPr lang="fr-FR" sz="1400" dirty="0">
                <a:solidFill>
                  <a:srgbClr val="E8BF6A"/>
                </a:solidFill>
                <a:latin typeface="Source Code Pro"/>
              </a:rPr>
              <a:t>    &lt;button </a:t>
            </a:r>
            <a:r>
              <a:rPr lang="fr-FR" sz="1400" dirty="0">
                <a:solidFill>
                  <a:srgbClr val="BABABA"/>
                </a:solidFill>
                <a:latin typeface="Source Code Pro"/>
              </a:rPr>
              <a:t>class=</a:t>
            </a:r>
            <a:r>
              <a:rPr lang="fr-FR" sz="1400" dirty="0">
                <a:solidFill>
                  <a:srgbClr val="A5C261"/>
                </a:solidFill>
                <a:latin typeface="Source Code Pro"/>
              </a:rPr>
              <a:t>"btn btn-primary" </a:t>
            </a:r>
            <a:r>
              <a:rPr lang="fr-FR" sz="1400" dirty="0">
                <a:solidFill>
                  <a:srgbClr val="BABABA"/>
                </a:solidFill>
                <a:latin typeface="Source Code Pro"/>
              </a:rPr>
              <a:t>@click=</a:t>
            </a:r>
            <a:r>
              <a:rPr lang="fr-FR" sz="1400" dirty="0">
                <a:solidFill>
                  <a:srgbClr val="A5C261"/>
                </a:solidFill>
                <a:latin typeface="Source Code Pro"/>
              </a:rPr>
              <a:t>"</a:t>
            </a:r>
            <a:r>
              <a:rPr lang="fr-FR" sz="1400" dirty="0">
                <a:solidFill>
                  <a:srgbClr val="FFC66D"/>
                </a:solidFill>
                <a:latin typeface="Source Code Pro"/>
              </a:rPr>
              <a:t>navigateToHome</a:t>
            </a:r>
            <a:r>
              <a:rPr lang="fr-FR" sz="1400" dirty="0">
                <a:solidFill>
                  <a:srgbClr val="A5C261"/>
                </a:solidFill>
                <a:latin typeface="Source Code Pro"/>
              </a:rPr>
              <a:t>"</a:t>
            </a:r>
            <a:r>
              <a:rPr lang="fr-FR" sz="1400" dirty="0">
                <a:solidFill>
                  <a:srgbClr val="E8BF6A"/>
                </a:solidFill>
                <a:latin typeface="Source Code Pro"/>
              </a:rPr>
              <a:t>&gt;</a:t>
            </a:r>
            <a:r>
              <a:rPr lang="fr-FR" sz="1400" dirty="0">
                <a:solidFill>
                  <a:srgbClr val="A9B7C6"/>
                </a:solidFill>
                <a:latin typeface="Source Code Pro"/>
              </a:rPr>
              <a:t>Navigate to Home</a:t>
            </a:r>
            <a:r>
              <a:rPr lang="fr-FR" sz="1400" dirty="0">
                <a:solidFill>
                  <a:srgbClr val="E8BF6A"/>
                </a:solidFill>
                <a:latin typeface="Source Code Pro"/>
              </a:rPr>
              <a:t>&lt;/button&gt;</a:t>
            </a:r>
            <a:br>
              <a:rPr lang="fr-FR" sz="1400" dirty="0">
                <a:solidFill>
                  <a:srgbClr val="E8BF6A"/>
                </a:solidFill>
                <a:latin typeface="Source Code Pro"/>
              </a:rPr>
            </a:br>
            <a:r>
              <a:rPr lang="fr-FR" sz="1400" dirty="0">
                <a:solidFill>
                  <a:srgbClr val="E8BF6A"/>
                </a:solidFill>
                <a:latin typeface="Source Code Pro"/>
              </a:rPr>
              <a:t>  &lt;/div&gt;</a:t>
            </a:r>
            <a:br>
              <a:rPr lang="fr-FR" sz="1400" dirty="0">
                <a:solidFill>
                  <a:srgbClr val="E8BF6A"/>
                </a:solidFill>
                <a:latin typeface="Source Code Pro"/>
              </a:rPr>
            </a:br>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methods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navigateToHome</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.$router.</a:t>
            </a:r>
            <a:r>
              <a:rPr lang="fr-FR" sz="1400" dirty="0">
                <a:solidFill>
                  <a:srgbClr val="FFC66D"/>
                </a:solidFill>
                <a:latin typeface="Source Code Pro"/>
              </a:rPr>
              <a:t>push</a:t>
            </a:r>
            <a:r>
              <a:rPr lang="fr-FR" sz="1400" dirty="0">
                <a:solidFill>
                  <a:srgbClr val="A9B7C6"/>
                </a:solidFill>
                <a:latin typeface="Source Code Pro"/>
              </a:rPr>
              <a:t>(</a:t>
            </a:r>
            <a:r>
              <a:rPr lang="fr-FR" sz="1400" dirty="0">
                <a:solidFill>
                  <a:srgbClr val="6A8759"/>
                </a:solidFill>
                <a:latin typeface="Source Code Pro"/>
              </a:rPr>
              <a:t>'/'</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11" name="Rectangle 10"/>
          <p:cNvSpPr/>
          <p:nvPr/>
        </p:nvSpPr>
        <p:spPr>
          <a:xfrm>
            <a:off x="713932" y="4574199"/>
            <a:ext cx="1686368" cy="226402"/>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54000" y="5863730"/>
            <a:ext cx="2836802" cy="369332"/>
          </a:xfrm>
          <a:prstGeom prst="rect">
            <a:avLst/>
          </a:prstGeom>
          <a:solidFill>
            <a:schemeClr val="bg1">
              <a:lumMod val="95000"/>
            </a:schemeClr>
          </a:solidFill>
        </p:spPr>
        <p:txBody>
          <a:bodyPr wrap="none" rtlCol="0">
            <a:spAutoFit/>
          </a:bodyPr>
          <a:lstStyle/>
          <a:p>
            <a:r>
              <a:rPr lang="fr-FR" dirty="0" smtClean="0"/>
              <a:t>git checkout –f tags/step059</a:t>
            </a:r>
            <a:endParaRPr lang="fr-FR" dirty="0"/>
          </a:p>
        </p:txBody>
      </p:sp>
    </p:spTree>
    <p:extLst>
      <p:ext uri="{BB962C8B-B14F-4D97-AF65-F5344CB8AC3E}">
        <p14:creationId xmlns:p14="http://schemas.microsoft.com/office/powerpoint/2010/main" xmlns="" val="396413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Naviguer dynamiquement</a:t>
            </a:r>
          </a:p>
        </p:txBody>
      </p:sp>
      <p:sp>
        <p:nvSpPr>
          <p:cNvPr id="4" name="ZoneTexte 3"/>
          <p:cNvSpPr txBox="1"/>
          <p:nvPr/>
        </p:nvSpPr>
        <p:spPr>
          <a:xfrm>
            <a:off x="254000" y="1460500"/>
            <a:ext cx="11823700" cy="2031325"/>
          </a:xfrm>
          <a:prstGeom prst="rect">
            <a:avLst/>
          </a:prstGeom>
          <a:noFill/>
        </p:spPr>
        <p:txBody>
          <a:bodyPr wrap="square" rtlCol="0">
            <a:spAutoFit/>
          </a:bodyPr>
          <a:lstStyle/>
          <a:p>
            <a:r>
              <a:rPr lang="fr-FR" dirty="0" smtClean="0"/>
              <a:t>Jusqu’à maintenant, les liens de navigation que nous avons utilisé sont toujours statiques. Comment procéder si nous avons des liens dynamiques (avec des paramètres changeant dans l’url de navigation) ?</a:t>
            </a:r>
          </a:p>
          <a:p>
            <a:endParaRPr lang="fr-FR" b="1" dirty="0"/>
          </a:p>
          <a:p>
            <a:r>
              <a:rPr lang="fr-FR" dirty="0" smtClean="0"/>
              <a:t>Exemple: « /user/</a:t>
            </a:r>
            <a:r>
              <a:rPr lang="fr-FR" i="1" dirty="0" smtClean="0"/>
              <a:t>&lt;id utilisateur&gt;</a:t>
            </a:r>
          </a:p>
          <a:p>
            <a:endParaRPr lang="fr-FR" i="1" dirty="0"/>
          </a:p>
          <a:p>
            <a:r>
              <a:rPr lang="fr-FR" dirty="0" smtClean="0"/>
              <a:t>Pour passer un paramètre dynamique à une route, mettre «</a:t>
            </a:r>
            <a:r>
              <a:rPr lang="fr-FR" b="1" dirty="0" smtClean="0"/>
              <a:t> : </a:t>
            </a:r>
            <a:r>
              <a:rPr lang="fr-FR" dirty="0" smtClean="0"/>
              <a:t>» avant le nom du paramètre dynamique dans la route </a:t>
            </a:r>
            <a:r>
              <a:rPr lang="fr-FR" dirty="0" smtClean="0">
                <a:sym typeface="Wingdings" panose="05000000000000000000" pitchFamily="2" charset="2"/>
              </a:rPr>
              <a:t> </a:t>
            </a:r>
            <a:r>
              <a:rPr lang="fr-FR" dirty="0" smtClean="0"/>
              <a:t>/user/</a:t>
            </a:r>
            <a:r>
              <a:rPr lang="fr-FR" b="1" dirty="0" smtClean="0"/>
              <a:t>:id</a:t>
            </a:r>
            <a:endParaRPr lang="fr-FR" b="1" dirty="0"/>
          </a:p>
        </p:txBody>
      </p:sp>
      <p:sp>
        <p:nvSpPr>
          <p:cNvPr id="2" name="Rectangle 1"/>
          <p:cNvSpPr/>
          <p:nvPr/>
        </p:nvSpPr>
        <p:spPr>
          <a:xfrm>
            <a:off x="355600" y="3214826"/>
            <a:ext cx="6096000" cy="1600438"/>
          </a:xfrm>
          <a:prstGeom prst="rect">
            <a:avLst/>
          </a:prstGeom>
          <a:solidFill>
            <a:schemeClr val="tx2">
              <a:lumMod val="75000"/>
            </a:schemeClr>
          </a:solidFill>
        </p:spPr>
        <p:txBody>
          <a:bodyPr>
            <a:spAutoFit/>
          </a:bodyPr>
          <a:lstStyle/>
          <a:p>
            <a:r>
              <a:rPr lang="fr-FR" sz="1400" b="1" dirty="0">
                <a:solidFill>
                  <a:srgbClr val="CC7832"/>
                </a:solidFill>
                <a:latin typeface="Source Code Pro"/>
              </a:rPr>
              <a:t>export const </a:t>
            </a:r>
            <a:r>
              <a:rPr lang="fr-FR" sz="1400" dirty="0">
                <a:solidFill>
                  <a:srgbClr val="A9B7C6"/>
                </a:solidFill>
                <a:latin typeface="Source Code Pro"/>
              </a:rPr>
              <a:t>routes =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'user</a:t>
            </a:r>
            <a:r>
              <a:rPr lang="fr-FR" sz="1400" dirty="0">
                <a:solidFill>
                  <a:srgbClr val="6A8759"/>
                </a:solidFill>
                <a:latin typeface="Source Code Pro"/>
              </a:rPr>
              <a:t>/:id'</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'userDetail</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UserDetail}</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‘userEdit</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UserEdit}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‘userStart</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UserStart}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Home}</a:t>
            </a:r>
            <a:br>
              <a:rPr lang="fr-FR" sz="1400" dirty="0">
                <a:solidFill>
                  <a:srgbClr val="A9B7C6"/>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p>
        </p:txBody>
      </p:sp>
      <p:sp>
        <p:nvSpPr>
          <p:cNvPr id="8" name="Rectangle 7"/>
          <p:cNvSpPr/>
          <p:nvPr/>
        </p:nvSpPr>
        <p:spPr>
          <a:xfrm>
            <a:off x="625032" y="3469925"/>
            <a:ext cx="1152968" cy="225775"/>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55600" y="4981463"/>
            <a:ext cx="10280122" cy="369332"/>
          </a:xfrm>
          <a:prstGeom prst="rect">
            <a:avLst/>
          </a:prstGeom>
          <a:noFill/>
        </p:spPr>
        <p:txBody>
          <a:bodyPr wrap="none" rtlCol="0">
            <a:spAutoFit/>
          </a:bodyPr>
          <a:lstStyle/>
          <a:p>
            <a:r>
              <a:rPr lang="fr-FR" dirty="0" smtClean="0"/>
              <a:t>Dans le component User, si on veut récupérer le paramètre dynamique, faire appel à : </a:t>
            </a:r>
            <a:r>
              <a:rPr lang="fr-FR" b="1" dirty="0" smtClean="0"/>
              <a:t>this.$route.params.id</a:t>
            </a:r>
            <a:endParaRPr lang="fr-FR" b="1" dirty="0"/>
          </a:p>
        </p:txBody>
      </p:sp>
      <p:sp>
        <p:nvSpPr>
          <p:cNvPr id="7" name="Triangle isocèle 6"/>
          <p:cNvSpPr/>
          <p:nvPr/>
        </p:nvSpPr>
        <p:spPr>
          <a:xfrm>
            <a:off x="355600" y="5923394"/>
            <a:ext cx="444500" cy="406400"/>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a:t>
            </a:r>
            <a:endParaRPr lang="fr-FR" dirty="0">
              <a:solidFill>
                <a:srgbClr val="FF0000"/>
              </a:solidFill>
            </a:endParaRPr>
          </a:p>
        </p:txBody>
      </p:sp>
      <p:sp>
        <p:nvSpPr>
          <p:cNvPr id="13" name="ZoneTexte 12"/>
          <p:cNvSpPr txBox="1"/>
          <p:nvPr/>
        </p:nvSpPr>
        <p:spPr>
          <a:xfrm>
            <a:off x="800101" y="5960462"/>
            <a:ext cx="11112500" cy="646331"/>
          </a:xfrm>
          <a:prstGeom prst="rect">
            <a:avLst/>
          </a:prstGeom>
          <a:noFill/>
        </p:spPr>
        <p:txBody>
          <a:bodyPr wrap="square" rtlCol="0">
            <a:spAutoFit/>
          </a:bodyPr>
          <a:lstStyle/>
          <a:p>
            <a:r>
              <a:rPr lang="fr-FR" dirty="0" smtClean="0"/>
              <a:t>Le component User n’est pas rechargé si le même composant est utilisé et s’il n’y a qu’un paramètre de la route qui change. Voir exemple suivant</a:t>
            </a:r>
            <a:endParaRPr lang="fr-FR" b="1" dirty="0"/>
          </a:p>
        </p:txBody>
      </p:sp>
      <p:sp>
        <p:nvSpPr>
          <p:cNvPr id="14" name="ZoneTexte 13"/>
          <p:cNvSpPr txBox="1"/>
          <p:nvPr/>
        </p:nvSpPr>
        <p:spPr>
          <a:xfrm>
            <a:off x="355600" y="5452428"/>
            <a:ext cx="2836802" cy="369332"/>
          </a:xfrm>
          <a:prstGeom prst="rect">
            <a:avLst/>
          </a:prstGeom>
          <a:solidFill>
            <a:schemeClr val="bg1">
              <a:lumMod val="95000"/>
            </a:schemeClr>
          </a:solidFill>
        </p:spPr>
        <p:txBody>
          <a:bodyPr wrap="none" rtlCol="0">
            <a:spAutoFit/>
          </a:bodyPr>
          <a:lstStyle/>
          <a:p>
            <a:r>
              <a:rPr lang="fr-FR" dirty="0" smtClean="0"/>
              <a:t>git checkout –f tags/step060</a:t>
            </a:r>
            <a:endParaRPr lang="fr-FR" dirty="0"/>
          </a:p>
        </p:txBody>
      </p:sp>
      <p:sp>
        <p:nvSpPr>
          <p:cNvPr id="15" name="ZoneTexte 14"/>
          <p:cNvSpPr txBox="1"/>
          <p:nvPr/>
        </p:nvSpPr>
        <p:spPr>
          <a:xfrm>
            <a:off x="4457700" y="6459195"/>
            <a:ext cx="2836802" cy="369332"/>
          </a:xfrm>
          <a:prstGeom prst="rect">
            <a:avLst/>
          </a:prstGeom>
          <a:solidFill>
            <a:schemeClr val="bg1">
              <a:lumMod val="95000"/>
            </a:schemeClr>
          </a:solidFill>
        </p:spPr>
        <p:txBody>
          <a:bodyPr wrap="none" rtlCol="0">
            <a:spAutoFit/>
          </a:bodyPr>
          <a:lstStyle/>
          <a:p>
            <a:r>
              <a:rPr lang="fr-FR" dirty="0" smtClean="0"/>
              <a:t>git checkout –f tags/step061</a:t>
            </a:r>
            <a:endParaRPr lang="fr-FR" dirty="0"/>
          </a:p>
        </p:txBody>
      </p:sp>
    </p:spTree>
    <p:extLst>
      <p:ext uri="{BB962C8B-B14F-4D97-AF65-F5344CB8AC3E}">
        <p14:creationId xmlns:p14="http://schemas.microsoft.com/office/powerpoint/2010/main" xmlns="" val="7303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Naviguer dynamiquement</a:t>
            </a:r>
          </a:p>
        </p:txBody>
      </p:sp>
      <p:sp>
        <p:nvSpPr>
          <p:cNvPr id="4" name="ZoneTexte 3"/>
          <p:cNvSpPr txBox="1"/>
          <p:nvPr/>
        </p:nvSpPr>
        <p:spPr>
          <a:xfrm>
            <a:off x="177426" y="1219200"/>
            <a:ext cx="11823700" cy="369332"/>
          </a:xfrm>
          <a:prstGeom prst="rect">
            <a:avLst/>
          </a:prstGeom>
          <a:noFill/>
        </p:spPr>
        <p:txBody>
          <a:bodyPr wrap="square" rtlCol="0">
            <a:spAutoFit/>
          </a:bodyPr>
          <a:lstStyle/>
          <a:p>
            <a:r>
              <a:rPr lang="fr-FR" dirty="0" smtClean="0"/>
              <a:t>Pour régler ce problème, créer un </a:t>
            </a:r>
            <a:r>
              <a:rPr lang="fr-FR" dirty="0" err="1" smtClean="0"/>
              <a:t>watch</a:t>
            </a:r>
            <a:r>
              <a:rPr lang="fr-FR" dirty="0" smtClean="0"/>
              <a:t> sur </a:t>
            </a:r>
            <a:r>
              <a:rPr lang="fr-FR" b="1" dirty="0" smtClean="0"/>
              <a:t>‘$route</a:t>
            </a:r>
            <a:r>
              <a:rPr lang="fr-FR" dirty="0" smtClean="0"/>
              <a:t>’.</a:t>
            </a:r>
            <a:endParaRPr lang="fr-FR" b="1" dirty="0"/>
          </a:p>
        </p:txBody>
      </p:sp>
      <p:sp>
        <p:nvSpPr>
          <p:cNvPr id="11" name="ZoneTexte 10"/>
          <p:cNvSpPr txBox="1"/>
          <p:nvPr/>
        </p:nvSpPr>
        <p:spPr>
          <a:xfrm>
            <a:off x="177426" y="3264932"/>
            <a:ext cx="2836802" cy="369332"/>
          </a:xfrm>
          <a:prstGeom prst="rect">
            <a:avLst/>
          </a:prstGeom>
          <a:solidFill>
            <a:schemeClr val="bg1">
              <a:lumMod val="95000"/>
            </a:schemeClr>
          </a:solidFill>
        </p:spPr>
        <p:txBody>
          <a:bodyPr wrap="none" rtlCol="0">
            <a:spAutoFit/>
          </a:bodyPr>
          <a:lstStyle/>
          <a:p>
            <a:r>
              <a:rPr lang="fr-FR" dirty="0" smtClean="0"/>
              <a:t>git checkout –f tags/step062</a:t>
            </a:r>
            <a:endParaRPr lang="fr-FR" dirty="0"/>
          </a:p>
        </p:txBody>
      </p:sp>
      <p:sp>
        <p:nvSpPr>
          <p:cNvPr id="5" name="Rectangle 4"/>
          <p:cNvSpPr/>
          <p:nvPr/>
        </p:nvSpPr>
        <p:spPr>
          <a:xfrm>
            <a:off x="177426" y="1753632"/>
            <a:ext cx="6096000" cy="1169551"/>
          </a:xfrm>
          <a:prstGeom prst="rect">
            <a:avLst/>
          </a:prstGeom>
          <a:solidFill>
            <a:schemeClr val="tx2">
              <a:lumMod val="75000"/>
            </a:schemeClr>
          </a:solidFill>
        </p:spPr>
        <p:txBody>
          <a:bodyPr>
            <a:spAutoFit/>
          </a:bodyPr>
          <a:lstStyle/>
          <a:p>
            <a:r>
              <a:rPr lang="en-US" sz="1400" dirty="0">
                <a:solidFill>
                  <a:srgbClr val="9876AA"/>
                </a:solidFill>
                <a:latin typeface="Source Code Pro"/>
              </a:rPr>
              <a:t>watch</a:t>
            </a:r>
            <a:r>
              <a:rPr lang="en-US" sz="1400" dirty="0">
                <a:solidFill>
                  <a:srgbClr val="A9B7C6"/>
                </a:solidFill>
                <a:latin typeface="Source Code Pro"/>
              </a:rPr>
              <a:t>: {</a:t>
            </a:r>
            <a:br>
              <a:rPr lang="en-US" sz="1400" dirty="0">
                <a:solidFill>
                  <a:srgbClr val="A9B7C6"/>
                </a:solidFill>
                <a:latin typeface="Source Code Pro"/>
              </a:rPr>
            </a:br>
            <a:r>
              <a:rPr lang="en-US" sz="1400" dirty="0">
                <a:solidFill>
                  <a:srgbClr val="A9B7C6"/>
                </a:solidFill>
                <a:latin typeface="Source Code Pro"/>
              </a:rPr>
              <a:t>  </a:t>
            </a:r>
            <a:r>
              <a:rPr lang="en-US" sz="1400" dirty="0">
                <a:solidFill>
                  <a:srgbClr val="6A8759"/>
                </a:solidFill>
                <a:latin typeface="Source Code Pro"/>
              </a:rPr>
              <a:t>'$route'</a:t>
            </a:r>
            <a:r>
              <a:rPr lang="en-US" sz="1400" dirty="0">
                <a:solidFill>
                  <a:srgbClr val="A9B7C6"/>
                </a:solidFill>
                <a:latin typeface="Source Code Pro"/>
              </a:rPr>
              <a:t>: </a:t>
            </a:r>
            <a:r>
              <a:rPr lang="en-US" sz="1400" b="1" dirty="0">
                <a:solidFill>
                  <a:srgbClr val="CC7832"/>
                </a:solidFill>
                <a:latin typeface="Source Code Pro"/>
              </a:rPr>
              <a:t>function </a:t>
            </a:r>
            <a:r>
              <a:rPr lang="en-US" sz="1400" dirty="0">
                <a:solidFill>
                  <a:srgbClr val="A9B7C6"/>
                </a:solidFill>
                <a:latin typeface="Source Code Pro"/>
              </a:rPr>
              <a:t>(to</a:t>
            </a:r>
            <a:r>
              <a:rPr lang="en-US" sz="1400" dirty="0">
                <a:solidFill>
                  <a:srgbClr val="CC7832"/>
                </a:solidFill>
                <a:latin typeface="Source Code Pro"/>
              </a:rPr>
              <a:t>, </a:t>
            </a:r>
            <a:r>
              <a:rPr lang="en-US" sz="1400" b="1" dirty="0">
                <a:solidFill>
                  <a:srgbClr val="CC7832"/>
                </a:solidFill>
                <a:latin typeface="Source Code Pro"/>
              </a:rPr>
              <a:t>from</a:t>
            </a:r>
            <a:r>
              <a:rPr lang="en-US" sz="1400" dirty="0">
                <a:solidFill>
                  <a:srgbClr val="A9B7C6"/>
                </a:solidFill>
                <a:latin typeface="Source Code Pro"/>
              </a:rPr>
              <a:t>) {</a:t>
            </a:r>
            <a:br>
              <a:rPr lang="en-US" sz="1400" dirty="0">
                <a:solidFill>
                  <a:srgbClr val="A9B7C6"/>
                </a:solidFill>
                <a:latin typeface="Source Code Pro"/>
              </a:rPr>
            </a:br>
            <a:r>
              <a:rPr lang="en-US" sz="1400" dirty="0">
                <a:solidFill>
                  <a:srgbClr val="A9B7C6"/>
                </a:solidFill>
                <a:latin typeface="Source Code Pro"/>
              </a:rPr>
              <a:t>    </a:t>
            </a:r>
            <a:r>
              <a:rPr lang="en-US" sz="1400" b="1" dirty="0">
                <a:solidFill>
                  <a:srgbClr val="CC7832"/>
                </a:solidFill>
                <a:latin typeface="Source Code Pro"/>
              </a:rPr>
              <a:t>this</a:t>
            </a:r>
            <a:r>
              <a:rPr lang="en-US" sz="1400" dirty="0">
                <a:solidFill>
                  <a:srgbClr val="A9B7C6"/>
                </a:solidFill>
                <a:latin typeface="Source Code Pro"/>
              </a:rPr>
              <a:t>.</a:t>
            </a:r>
            <a:r>
              <a:rPr lang="en-US" sz="1400" dirty="0">
                <a:solidFill>
                  <a:srgbClr val="9876AA"/>
                </a:solidFill>
                <a:latin typeface="Source Code Pro"/>
              </a:rPr>
              <a:t>id </a:t>
            </a:r>
            <a:r>
              <a:rPr lang="en-US" sz="1400" dirty="0">
                <a:solidFill>
                  <a:srgbClr val="A9B7C6"/>
                </a:solidFill>
                <a:latin typeface="Source Code Pro"/>
              </a:rPr>
              <a:t>= to.</a:t>
            </a:r>
            <a:r>
              <a:rPr lang="en-US" sz="1400" dirty="0">
                <a:solidFill>
                  <a:srgbClr val="9876AA"/>
                </a:solidFill>
                <a:latin typeface="Source Code Pro"/>
              </a:rPr>
              <a:t>params</a:t>
            </a:r>
            <a:r>
              <a:rPr lang="en-US" sz="1400" dirty="0">
                <a:solidFill>
                  <a:srgbClr val="A9B7C6"/>
                </a:solidFill>
                <a:latin typeface="Source Code Pro"/>
              </a:rPr>
              <a:t>.</a:t>
            </a:r>
            <a:r>
              <a:rPr lang="en-US" sz="1400" dirty="0">
                <a:solidFill>
                  <a:srgbClr val="9876AA"/>
                </a:solidFill>
                <a:latin typeface="Source Code Pro"/>
              </a:rPr>
              <a:t>id</a:t>
            </a:r>
            <a:r>
              <a:rPr lang="en-US" sz="1400" dirty="0">
                <a:solidFill>
                  <a:srgbClr val="CC7832"/>
                </a:solidFill>
                <a:latin typeface="Source Code Pro"/>
              </a:rPr>
              <a:t>;</a:t>
            </a:r>
            <a:br>
              <a:rPr lang="en-US" sz="1400" dirty="0">
                <a:solidFill>
                  <a:srgbClr val="CC7832"/>
                </a:solidFill>
                <a:latin typeface="Source Code Pro"/>
              </a:rPr>
            </a:br>
            <a:r>
              <a:rPr lang="en-US" sz="1400" dirty="0">
                <a:solidFill>
                  <a:srgbClr val="CC7832"/>
                </a:solidFill>
                <a:latin typeface="Source Code Pro"/>
              </a:rPr>
              <a:t>  </a:t>
            </a:r>
            <a:r>
              <a:rPr lang="en-US" sz="1400" dirty="0">
                <a:solidFill>
                  <a:srgbClr val="A9B7C6"/>
                </a:solidFill>
                <a:latin typeface="Source Code Pro"/>
              </a:rPr>
              <a:t>}</a:t>
            </a:r>
            <a:br>
              <a:rPr lang="en-US" sz="1400" dirty="0">
                <a:solidFill>
                  <a:srgbClr val="A9B7C6"/>
                </a:solidFill>
                <a:latin typeface="Source Code Pro"/>
              </a:rPr>
            </a:br>
            <a:r>
              <a:rPr lang="en-US" sz="1400" dirty="0">
                <a:solidFill>
                  <a:srgbClr val="A9B7C6"/>
                </a:solidFill>
                <a:latin typeface="Source Code Pro"/>
              </a:rPr>
              <a:t>}</a:t>
            </a:r>
            <a:r>
              <a:rPr lang="en-US" sz="1400" dirty="0">
                <a:solidFill>
                  <a:srgbClr val="CC7832"/>
                </a:solidFill>
                <a:latin typeface="Source Code Pro"/>
              </a:rPr>
              <a:t>,</a:t>
            </a:r>
          </a:p>
        </p:txBody>
      </p:sp>
    </p:spTree>
    <p:extLst>
      <p:ext uri="{BB962C8B-B14F-4D97-AF65-F5344CB8AC3E}">
        <p14:creationId xmlns:p14="http://schemas.microsoft.com/office/powerpoint/2010/main" xmlns="" val="32708663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Naviguer avec les sous-routes (</a:t>
            </a:r>
            <a:r>
              <a:rPr lang="fr-FR" sz="2800" dirty="0" err="1" smtClean="0">
                <a:effectLst>
                  <a:outerShdw blurRad="38100" dist="38100" dir="2700000" algn="tl">
                    <a:srgbClr val="000000">
                      <a:alpha val="43137"/>
                    </a:srgbClr>
                  </a:outerShdw>
                </a:effectLst>
              </a:rPr>
              <a:t>sub</a:t>
            </a:r>
            <a:r>
              <a:rPr lang="fr-FR" sz="2800" dirty="0" smtClean="0">
                <a:effectLst>
                  <a:outerShdw blurRad="38100" dist="38100" dir="2700000" algn="tl">
                    <a:srgbClr val="000000">
                      <a:alpha val="43137"/>
                    </a:srgbClr>
                  </a:outerShdw>
                </a:effectLst>
              </a:rPr>
              <a:t>-routes) ou routes imbriquées</a:t>
            </a:r>
          </a:p>
        </p:txBody>
      </p:sp>
      <p:sp>
        <p:nvSpPr>
          <p:cNvPr id="4" name="ZoneTexte 3"/>
          <p:cNvSpPr txBox="1"/>
          <p:nvPr/>
        </p:nvSpPr>
        <p:spPr>
          <a:xfrm>
            <a:off x="177426" y="1219200"/>
            <a:ext cx="11823700" cy="3416320"/>
          </a:xfrm>
          <a:prstGeom prst="rect">
            <a:avLst/>
          </a:prstGeom>
          <a:noFill/>
        </p:spPr>
        <p:txBody>
          <a:bodyPr wrap="square" rtlCol="0">
            <a:spAutoFit/>
          </a:bodyPr>
          <a:lstStyle/>
          <a:p>
            <a:r>
              <a:rPr lang="fr-FR" dirty="0" smtClean="0"/>
              <a:t>Il est fréquent que le développeur veuille imbriquer des composants les uns dans les autres, et souhaite que la navigation vers les sous composants soit accompagnée par des routes relatives au composant père. Exemple:</a:t>
            </a:r>
          </a:p>
          <a:p>
            <a:endParaRPr lang="fr-FR" b="1" dirty="0"/>
          </a:p>
          <a:p>
            <a:r>
              <a:rPr lang="fr-FR" dirty="0" smtClean="0"/>
              <a:t>Si on associe la route ‘/user’ au composant ‘User’, et que les composants UserStart, UserDetail, et UserEdit soient des sous composants du composant User. Le développeur peut vouloir associer les routes respectives suivantes aux sous composants</a:t>
            </a:r>
          </a:p>
          <a:p>
            <a:endParaRPr lang="fr-FR" dirty="0"/>
          </a:p>
          <a:p>
            <a:r>
              <a:rPr lang="fr-FR" dirty="0" smtClean="0"/>
              <a:t>UserStart: </a:t>
            </a:r>
            <a:r>
              <a:rPr lang="fr-FR" b="1" dirty="0" smtClean="0"/>
              <a:t>‘’</a:t>
            </a:r>
            <a:r>
              <a:rPr lang="fr-FR" dirty="0" smtClean="0"/>
              <a:t> au lieu de ‘/user’</a:t>
            </a:r>
          </a:p>
          <a:p>
            <a:r>
              <a:rPr lang="fr-FR" dirty="0" smtClean="0"/>
              <a:t>UserDetail: </a:t>
            </a:r>
            <a:r>
              <a:rPr lang="fr-FR" b="1" dirty="0" smtClean="0"/>
              <a:t>‘:id’</a:t>
            </a:r>
            <a:r>
              <a:rPr lang="fr-FR" dirty="0" smtClean="0"/>
              <a:t> au lieu de ‘/user/:id’</a:t>
            </a:r>
          </a:p>
          <a:p>
            <a:r>
              <a:rPr lang="fr-FR" dirty="0" smtClean="0"/>
              <a:t>UserEdit: </a:t>
            </a:r>
            <a:r>
              <a:rPr lang="fr-FR" b="1" dirty="0" smtClean="0"/>
              <a:t>‘:id/</a:t>
            </a:r>
            <a:r>
              <a:rPr lang="fr-FR" b="1" dirty="0" err="1" smtClean="0"/>
              <a:t>edit</a:t>
            </a:r>
            <a:r>
              <a:rPr lang="fr-FR" b="1" dirty="0" smtClean="0"/>
              <a:t>’</a:t>
            </a:r>
            <a:r>
              <a:rPr lang="fr-FR" dirty="0" smtClean="0"/>
              <a:t> au lieu de ‘/user/:id/</a:t>
            </a:r>
            <a:r>
              <a:rPr lang="fr-FR" dirty="0" err="1" smtClean="0"/>
              <a:t>edit</a:t>
            </a:r>
            <a:r>
              <a:rPr lang="fr-FR" dirty="0" smtClean="0"/>
              <a:t>’</a:t>
            </a:r>
          </a:p>
          <a:p>
            <a:endParaRPr lang="fr-FR" dirty="0"/>
          </a:p>
          <a:p>
            <a:r>
              <a:rPr lang="fr-FR" dirty="0" smtClean="0"/>
              <a:t>Dans ce cas, accéder au lien « /user/:id/</a:t>
            </a:r>
            <a:r>
              <a:rPr lang="fr-FR" dirty="0" err="1" smtClean="0"/>
              <a:t>edit</a:t>
            </a:r>
            <a:r>
              <a:rPr lang="fr-FR" dirty="0" smtClean="0"/>
              <a:t> » affichera le composant User et à l’intérieur de celui-ci le composant UserEdit. Pour ce faire, il est possible de déclarer les routes hiérarchiquement de la manière suivante:</a:t>
            </a:r>
          </a:p>
        </p:txBody>
      </p:sp>
      <p:sp>
        <p:nvSpPr>
          <p:cNvPr id="11" name="ZoneTexte 10"/>
          <p:cNvSpPr txBox="1"/>
          <p:nvPr/>
        </p:nvSpPr>
        <p:spPr>
          <a:xfrm>
            <a:off x="177426" y="6300232"/>
            <a:ext cx="2836802" cy="369332"/>
          </a:xfrm>
          <a:prstGeom prst="rect">
            <a:avLst/>
          </a:prstGeom>
          <a:solidFill>
            <a:schemeClr val="bg1">
              <a:lumMod val="95000"/>
            </a:schemeClr>
          </a:solidFill>
        </p:spPr>
        <p:txBody>
          <a:bodyPr wrap="none" rtlCol="0">
            <a:spAutoFit/>
          </a:bodyPr>
          <a:lstStyle/>
          <a:p>
            <a:r>
              <a:rPr lang="fr-FR" dirty="0" smtClean="0"/>
              <a:t>git checkout –f tags/step063</a:t>
            </a:r>
            <a:endParaRPr lang="fr-FR" dirty="0"/>
          </a:p>
        </p:txBody>
      </p:sp>
      <p:sp>
        <p:nvSpPr>
          <p:cNvPr id="2" name="Rectangle 1"/>
          <p:cNvSpPr/>
          <p:nvPr/>
        </p:nvSpPr>
        <p:spPr>
          <a:xfrm>
            <a:off x="177426" y="4635520"/>
            <a:ext cx="6096000" cy="1569660"/>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routes = [</a:t>
            </a:r>
            <a:br>
              <a:rPr lang="fr-FR" sz="1200" dirty="0">
                <a:solidFill>
                  <a:srgbClr val="A9B7C6"/>
                </a:solidFill>
                <a:latin typeface="Source Code Pro"/>
              </a:rPr>
            </a:br>
            <a:r>
              <a:rPr lang="fr-FR" sz="1200" dirty="0">
                <a:solidFill>
                  <a:srgbClr val="A9B7C6"/>
                </a:solidFill>
                <a:latin typeface="Source Code Pro"/>
              </a:rPr>
              <a:t>  { </a:t>
            </a:r>
            <a:r>
              <a:rPr lang="fr-FR" sz="1200" dirty="0">
                <a:solidFill>
                  <a:srgbClr val="9876AA"/>
                </a:solidFill>
                <a:latin typeface="Source Code Pro"/>
              </a:rPr>
              <a:t>path</a:t>
            </a:r>
            <a:r>
              <a:rPr lang="fr-FR" sz="1200" dirty="0">
                <a:solidFill>
                  <a:srgbClr val="A9B7C6"/>
                </a:solidFill>
                <a:latin typeface="Source Code Pro"/>
              </a:rPr>
              <a:t>: </a:t>
            </a:r>
            <a:r>
              <a:rPr lang="fr-FR" sz="1200" dirty="0">
                <a:solidFill>
                  <a:srgbClr val="6A8759"/>
                </a:solidFill>
                <a:latin typeface="Source Code Pro"/>
              </a:rPr>
              <a:t>'/user'</a:t>
            </a:r>
            <a:r>
              <a:rPr lang="fr-FR" sz="1200" dirty="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User</a:t>
            </a:r>
            <a:r>
              <a:rPr lang="fr-FR" sz="1200" dirty="0">
                <a:solidFill>
                  <a:srgbClr val="CC7832"/>
                </a:solidFill>
                <a:latin typeface="Source Code Pro"/>
              </a:rPr>
              <a:t>, </a:t>
            </a:r>
            <a:r>
              <a:rPr lang="fr-FR" sz="1200" dirty="0">
                <a:solidFill>
                  <a:srgbClr val="9876AA"/>
                </a:solidFill>
                <a:latin typeface="Source Code Pro"/>
              </a:rPr>
              <a:t>children</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 </a:t>
            </a:r>
            <a:r>
              <a:rPr lang="fr-FR" sz="1200" dirty="0">
                <a:solidFill>
                  <a:srgbClr val="9876AA"/>
                </a:solidFill>
                <a:latin typeface="Source Code Pro"/>
              </a:rPr>
              <a:t>path</a:t>
            </a:r>
            <a:r>
              <a:rPr lang="fr-FR" sz="1200" dirty="0">
                <a:solidFill>
                  <a:srgbClr val="A9B7C6"/>
                </a:solidFill>
                <a:latin typeface="Source Code Pro"/>
              </a:rPr>
              <a:t>: </a:t>
            </a:r>
            <a:r>
              <a:rPr lang="fr-FR" sz="1200" dirty="0">
                <a:solidFill>
                  <a:srgbClr val="6A8759"/>
                </a:solidFill>
                <a:latin typeface="Source Code Pro"/>
              </a:rPr>
              <a:t>''</a:t>
            </a:r>
            <a:r>
              <a:rPr lang="fr-FR" sz="1200" dirty="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UserStart}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 </a:t>
            </a:r>
            <a:r>
              <a:rPr lang="fr-FR" sz="1200" dirty="0">
                <a:solidFill>
                  <a:srgbClr val="9876AA"/>
                </a:solidFill>
                <a:latin typeface="Source Code Pro"/>
              </a:rPr>
              <a:t>path</a:t>
            </a:r>
            <a:r>
              <a:rPr lang="fr-FR" sz="1200" dirty="0">
                <a:solidFill>
                  <a:srgbClr val="A9B7C6"/>
                </a:solidFill>
                <a:latin typeface="Source Code Pro"/>
              </a:rPr>
              <a:t>: </a:t>
            </a:r>
            <a:r>
              <a:rPr lang="fr-FR" sz="1200" dirty="0" smtClean="0">
                <a:solidFill>
                  <a:srgbClr val="6A8759"/>
                </a:solidFill>
                <a:latin typeface="Source Code Pro"/>
              </a:rPr>
              <a:t>‘:</a:t>
            </a:r>
            <a:r>
              <a:rPr lang="fr-FR" sz="1200" dirty="0">
                <a:solidFill>
                  <a:srgbClr val="6A8759"/>
                </a:solidFill>
                <a:latin typeface="Source Code Pro"/>
              </a:rPr>
              <a:t>id'</a:t>
            </a:r>
            <a:r>
              <a:rPr lang="fr-FR" sz="1200" dirty="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UserDetail}</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 </a:t>
            </a:r>
            <a:r>
              <a:rPr lang="fr-FR" sz="1200" dirty="0">
                <a:solidFill>
                  <a:srgbClr val="9876AA"/>
                </a:solidFill>
                <a:latin typeface="Source Code Pro"/>
              </a:rPr>
              <a:t>path</a:t>
            </a:r>
            <a:r>
              <a:rPr lang="fr-FR" sz="1200" dirty="0">
                <a:solidFill>
                  <a:srgbClr val="A9B7C6"/>
                </a:solidFill>
                <a:latin typeface="Source Code Pro"/>
              </a:rPr>
              <a:t>: </a:t>
            </a:r>
            <a:r>
              <a:rPr lang="fr-FR" sz="1200" dirty="0" smtClean="0">
                <a:solidFill>
                  <a:srgbClr val="6A8759"/>
                </a:solidFill>
                <a:latin typeface="Source Code Pro"/>
              </a:rPr>
              <a:t>‘:id/edit'</a:t>
            </a:r>
            <a:r>
              <a:rPr lang="fr-FR" sz="1200" dirty="0" smtClean="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UserEdit}</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A9B7C6"/>
                </a:solidFill>
                <a:latin typeface="Source Code Pro"/>
              </a:rPr>
              <a:t>] }</a:t>
            </a:r>
            <a:r>
              <a:rPr lang="fr-FR" sz="1200" dirty="0" smtClean="0">
                <a:solidFill>
                  <a:srgbClr val="CC7832"/>
                </a:solidFill>
                <a:latin typeface="Source Code Pro"/>
              </a:rPr>
              <a:t>,</a:t>
            </a: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 </a:t>
            </a:r>
            <a:r>
              <a:rPr lang="fr-FR" sz="1200" dirty="0">
                <a:solidFill>
                  <a:srgbClr val="9876AA"/>
                </a:solidFill>
                <a:latin typeface="Source Code Pro"/>
              </a:rPr>
              <a:t>path</a:t>
            </a:r>
            <a:r>
              <a:rPr lang="fr-FR" sz="1200" dirty="0">
                <a:solidFill>
                  <a:srgbClr val="A9B7C6"/>
                </a:solidFill>
                <a:latin typeface="Source Code Pro"/>
              </a:rPr>
              <a:t>: </a:t>
            </a:r>
            <a:r>
              <a:rPr lang="fr-FR" sz="1200" dirty="0">
                <a:solidFill>
                  <a:srgbClr val="6A8759"/>
                </a:solidFill>
                <a:latin typeface="Source Code Pro"/>
              </a:rPr>
              <a:t>'/'</a:t>
            </a:r>
            <a:r>
              <a:rPr lang="fr-FR" sz="1200" dirty="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Home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p>
        </p:txBody>
      </p:sp>
      <p:sp>
        <p:nvSpPr>
          <p:cNvPr id="9" name="Forme libre 8"/>
          <p:cNvSpPr/>
          <p:nvPr/>
        </p:nvSpPr>
        <p:spPr>
          <a:xfrm>
            <a:off x="390731" y="4865540"/>
            <a:ext cx="2895655" cy="784224"/>
          </a:xfrm>
          <a:custGeom>
            <a:avLst/>
            <a:gdLst>
              <a:gd name="connsiteX0" fmla="*/ 2076450 w 2895655"/>
              <a:gd name="connsiteY0" fmla="*/ 0 h 784224"/>
              <a:gd name="connsiteX1" fmla="*/ 2895655 w 2895655"/>
              <a:gd name="connsiteY1" fmla="*/ 0 h 784224"/>
              <a:gd name="connsiteX2" fmla="*/ 2895655 w 2895655"/>
              <a:gd name="connsiteY2" fmla="*/ 195261 h 784224"/>
              <a:gd name="connsiteX3" fmla="*/ 2895655 w 2895655"/>
              <a:gd name="connsiteY3" fmla="*/ 195262 h 784224"/>
              <a:gd name="connsiteX4" fmla="*/ 2895655 w 2895655"/>
              <a:gd name="connsiteY4" fmla="*/ 784224 h 784224"/>
              <a:gd name="connsiteX5" fmla="*/ 0 w 2895655"/>
              <a:gd name="connsiteY5" fmla="*/ 784224 h 784224"/>
              <a:gd name="connsiteX6" fmla="*/ 0 w 2895655"/>
              <a:gd name="connsiteY6" fmla="*/ 195261 h 784224"/>
              <a:gd name="connsiteX7" fmla="*/ 2076450 w 2895655"/>
              <a:gd name="connsiteY7" fmla="*/ 195261 h 78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55" h="784224">
                <a:moveTo>
                  <a:pt x="2076450" y="0"/>
                </a:moveTo>
                <a:lnTo>
                  <a:pt x="2895655" y="0"/>
                </a:lnTo>
                <a:lnTo>
                  <a:pt x="2895655" y="195261"/>
                </a:lnTo>
                <a:lnTo>
                  <a:pt x="2895655" y="195262"/>
                </a:lnTo>
                <a:lnTo>
                  <a:pt x="2895655" y="784224"/>
                </a:lnTo>
                <a:lnTo>
                  <a:pt x="0" y="784224"/>
                </a:lnTo>
                <a:lnTo>
                  <a:pt x="0" y="195261"/>
                </a:lnTo>
                <a:lnTo>
                  <a:pt x="2076450" y="195261"/>
                </a:lnTo>
                <a:close/>
              </a:path>
            </a:pathLst>
          </a:cu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052763" y="4014789"/>
            <a:ext cx="519112" cy="29880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3571874" y="4014789"/>
            <a:ext cx="785813" cy="298808"/>
          </a:xfrm>
          <a:prstGeom prst="rect">
            <a:avLst/>
          </a:prstGeom>
          <a:solidFill>
            <a:schemeClr val="accent1">
              <a:lumMod val="75000"/>
              <a:alpha val="2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003580" y="3714245"/>
            <a:ext cx="617477" cy="369332"/>
          </a:xfrm>
          <a:prstGeom prst="rect">
            <a:avLst/>
          </a:prstGeom>
          <a:noFill/>
        </p:spPr>
        <p:txBody>
          <a:bodyPr wrap="none" rtlCol="0">
            <a:spAutoFit/>
          </a:bodyPr>
          <a:lstStyle/>
          <a:p>
            <a:r>
              <a:rPr lang="fr-FR" dirty="0" smtClean="0">
                <a:solidFill>
                  <a:srgbClr val="FF0000"/>
                </a:solidFill>
              </a:rPr>
              <a:t>User</a:t>
            </a:r>
            <a:endParaRPr lang="fr-FR" dirty="0">
              <a:solidFill>
                <a:srgbClr val="FF0000"/>
              </a:solidFill>
            </a:endParaRPr>
          </a:p>
        </p:txBody>
      </p:sp>
      <p:sp>
        <p:nvSpPr>
          <p:cNvPr id="13" name="ZoneTexte 12"/>
          <p:cNvSpPr txBox="1"/>
          <p:nvPr/>
        </p:nvSpPr>
        <p:spPr>
          <a:xfrm>
            <a:off x="3500392" y="3714245"/>
            <a:ext cx="977960" cy="369332"/>
          </a:xfrm>
          <a:prstGeom prst="rect">
            <a:avLst/>
          </a:prstGeom>
          <a:noFill/>
        </p:spPr>
        <p:txBody>
          <a:bodyPr wrap="none" rtlCol="0">
            <a:spAutoFit/>
          </a:bodyPr>
          <a:lstStyle/>
          <a:p>
            <a:r>
              <a:rPr lang="fr-FR" dirty="0" smtClean="0">
                <a:solidFill>
                  <a:schemeClr val="accent1">
                    <a:lumMod val="75000"/>
                  </a:schemeClr>
                </a:solidFill>
              </a:rPr>
              <a:t>UserEdit</a:t>
            </a:r>
            <a:endParaRPr lang="fr-FR" dirty="0">
              <a:solidFill>
                <a:schemeClr val="accent1">
                  <a:lumMod val="75000"/>
                </a:schemeClr>
              </a:solidFill>
            </a:endParaRPr>
          </a:p>
        </p:txBody>
      </p:sp>
    </p:spTree>
    <p:extLst>
      <p:ext uri="{BB962C8B-B14F-4D97-AF65-F5344CB8AC3E}">
        <p14:creationId xmlns:p14="http://schemas.microsoft.com/office/powerpoint/2010/main" xmlns="" val="299725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6" grpId="0"/>
      <p:bldP spid="1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Passer des paramètre dynamiques à un lien</a:t>
            </a:r>
          </a:p>
        </p:txBody>
      </p:sp>
      <p:sp>
        <p:nvSpPr>
          <p:cNvPr id="4" name="ZoneTexte 3"/>
          <p:cNvSpPr txBox="1"/>
          <p:nvPr/>
        </p:nvSpPr>
        <p:spPr>
          <a:xfrm>
            <a:off x="177426" y="1219200"/>
            <a:ext cx="11823700" cy="369332"/>
          </a:xfrm>
          <a:prstGeom prst="rect">
            <a:avLst/>
          </a:prstGeom>
          <a:noFill/>
        </p:spPr>
        <p:txBody>
          <a:bodyPr wrap="square" rtlCol="0">
            <a:spAutoFit/>
          </a:bodyPr>
          <a:lstStyle/>
          <a:p>
            <a:r>
              <a:rPr lang="fr-FR" dirty="0" smtClean="0"/>
              <a:t>Si vous voulez passer des paramètres dynamiques à un lien &lt;router-link&gt;, vous pouvez procéder comme l’exemple suivant:</a:t>
            </a:r>
            <a:endParaRPr lang="fr-FR" b="1" dirty="0"/>
          </a:p>
        </p:txBody>
      </p:sp>
      <p:sp>
        <p:nvSpPr>
          <p:cNvPr id="5" name="Rectangle 4"/>
          <p:cNvSpPr/>
          <p:nvPr/>
        </p:nvSpPr>
        <p:spPr>
          <a:xfrm>
            <a:off x="177426" y="1753632"/>
            <a:ext cx="9698094" cy="338554"/>
          </a:xfrm>
          <a:prstGeom prst="rect">
            <a:avLst/>
          </a:prstGeom>
          <a:solidFill>
            <a:schemeClr val="tx2">
              <a:lumMod val="75000"/>
            </a:schemeClr>
          </a:solidFill>
        </p:spPr>
        <p:txBody>
          <a:bodyPr wrap="square">
            <a:spAutoFit/>
          </a:bodyPr>
          <a:lstStyle/>
          <a:p>
            <a:r>
              <a:rPr lang="en-US" sz="1600" dirty="0">
                <a:solidFill>
                  <a:srgbClr val="E8BF6A"/>
                </a:solidFill>
                <a:latin typeface="Source Code Pro"/>
              </a:rPr>
              <a:t>&lt;router-link </a:t>
            </a:r>
            <a:r>
              <a:rPr lang="en-US" sz="1600" dirty="0">
                <a:solidFill>
                  <a:srgbClr val="BABABA"/>
                </a:solidFill>
                <a:latin typeface="Source Code Pro"/>
              </a:rPr>
              <a:t>style=</a:t>
            </a:r>
            <a:r>
              <a:rPr lang="en-US" sz="1600" dirty="0">
                <a:solidFill>
                  <a:srgbClr val="A5C261"/>
                </a:solidFill>
                <a:latin typeface="Source Code Pro"/>
              </a:rPr>
              <a:t>"cursor: pointer; color: blue;" </a:t>
            </a:r>
            <a:r>
              <a:rPr lang="en-US" sz="1600" dirty="0">
                <a:solidFill>
                  <a:srgbClr val="BABABA"/>
                </a:solidFill>
                <a:latin typeface="Source Code Pro"/>
              </a:rPr>
              <a:t>:to=</a:t>
            </a:r>
            <a:r>
              <a:rPr lang="en-US" sz="1600" dirty="0">
                <a:solidFill>
                  <a:srgbClr val="A5C261"/>
                </a:solidFill>
                <a:latin typeface="Source Code Pro"/>
              </a:rPr>
              <a:t>"</a:t>
            </a:r>
            <a:r>
              <a:rPr lang="en-US" sz="1600" dirty="0">
                <a:solidFill>
                  <a:srgbClr val="A9B7C6"/>
                </a:solidFill>
                <a:latin typeface="Source Code Pro"/>
              </a:rPr>
              <a:t>'/' + $route.params.id + '/edit'</a:t>
            </a:r>
            <a:r>
              <a:rPr lang="en-US" sz="1600" dirty="0">
                <a:solidFill>
                  <a:srgbClr val="A5C261"/>
                </a:solidFill>
                <a:latin typeface="Source Code Pro"/>
              </a:rPr>
              <a:t>"</a:t>
            </a:r>
            <a:r>
              <a:rPr lang="en-US" sz="1600" dirty="0">
                <a:solidFill>
                  <a:srgbClr val="E8BF6A"/>
                </a:solidFill>
                <a:latin typeface="Source Code Pro"/>
              </a:rPr>
              <a:t>&gt;</a:t>
            </a:r>
            <a:r>
              <a:rPr lang="en-US" sz="1600" dirty="0">
                <a:solidFill>
                  <a:srgbClr val="A9B7C6"/>
                </a:solidFill>
                <a:latin typeface="Source Code Pro"/>
              </a:rPr>
              <a:t>Edit User</a:t>
            </a:r>
            <a:r>
              <a:rPr lang="en-US" sz="1600" dirty="0">
                <a:solidFill>
                  <a:srgbClr val="E8BF6A"/>
                </a:solidFill>
                <a:latin typeface="Source Code Pro"/>
              </a:rPr>
              <a:t>&lt;/router-link&gt;</a:t>
            </a:r>
          </a:p>
        </p:txBody>
      </p:sp>
      <p:sp>
        <p:nvSpPr>
          <p:cNvPr id="14" name="Rectangle 13"/>
          <p:cNvSpPr/>
          <p:nvPr/>
        </p:nvSpPr>
        <p:spPr>
          <a:xfrm>
            <a:off x="4452113" y="1852812"/>
            <a:ext cx="2597212" cy="225775"/>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p:cNvCxnSpPr>
            <a:stCxn id="14" idx="2"/>
          </p:cNvCxnSpPr>
          <p:nvPr/>
        </p:nvCxnSpPr>
        <p:spPr>
          <a:xfrm flipH="1">
            <a:off x="5468937" y="2078587"/>
            <a:ext cx="281782" cy="3782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778106" y="2414016"/>
            <a:ext cx="2294411" cy="369332"/>
          </a:xfrm>
          <a:prstGeom prst="rect">
            <a:avLst/>
          </a:prstGeom>
          <a:noFill/>
        </p:spPr>
        <p:txBody>
          <a:bodyPr wrap="none" rtlCol="0">
            <a:spAutoFit/>
          </a:bodyPr>
          <a:lstStyle/>
          <a:p>
            <a:r>
              <a:rPr lang="fr-FR" dirty="0" smtClean="0">
                <a:solidFill>
                  <a:srgbClr val="FF0000"/>
                </a:solidFill>
              </a:rPr>
              <a:t>Expression dynamique</a:t>
            </a:r>
            <a:endParaRPr lang="fr-FR" dirty="0">
              <a:solidFill>
                <a:srgbClr val="FF0000"/>
              </a:solidFill>
            </a:endParaRPr>
          </a:p>
        </p:txBody>
      </p:sp>
      <p:sp>
        <p:nvSpPr>
          <p:cNvPr id="16" name="ZoneTexte 15"/>
          <p:cNvSpPr txBox="1"/>
          <p:nvPr/>
        </p:nvSpPr>
        <p:spPr>
          <a:xfrm>
            <a:off x="177426" y="2783348"/>
            <a:ext cx="11823700" cy="369332"/>
          </a:xfrm>
          <a:prstGeom prst="rect">
            <a:avLst/>
          </a:prstGeom>
          <a:noFill/>
        </p:spPr>
        <p:txBody>
          <a:bodyPr wrap="square" rtlCol="0">
            <a:spAutoFit/>
          </a:bodyPr>
          <a:lstStyle/>
          <a:p>
            <a:r>
              <a:rPr lang="fr-FR" dirty="0" smtClean="0"/>
              <a:t>Une autre manière plus élégante consiste à donner un nom à votre route. Par exemple:</a:t>
            </a:r>
            <a:endParaRPr lang="fr-FR" b="1" dirty="0"/>
          </a:p>
        </p:txBody>
      </p:sp>
      <p:sp>
        <p:nvSpPr>
          <p:cNvPr id="18" name="Rectangle 17"/>
          <p:cNvSpPr/>
          <p:nvPr/>
        </p:nvSpPr>
        <p:spPr>
          <a:xfrm>
            <a:off x="177426" y="3230612"/>
            <a:ext cx="6096000" cy="1169551"/>
          </a:xfrm>
          <a:prstGeom prst="rect">
            <a:avLst/>
          </a:prstGeom>
          <a:solidFill>
            <a:schemeClr val="tx2">
              <a:lumMod val="75000"/>
            </a:schemeClr>
          </a:solidFill>
        </p:spPr>
        <p:txBody>
          <a:bodyPr>
            <a:spAutoFit/>
          </a:bodyPr>
          <a:lstStyle/>
          <a:p>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'/user'</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a:t>
            </a:r>
            <a:r>
              <a:rPr lang="fr-FR" sz="1400" dirty="0">
                <a:solidFill>
                  <a:srgbClr val="CC7832"/>
                </a:solidFill>
                <a:latin typeface="Source Code Pro"/>
              </a:rPr>
              <a:t>, </a:t>
            </a:r>
            <a:r>
              <a:rPr lang="fr-FR" sz="1400" dirty="0">
                <a:solidFill>
                  <a:srgbClr val="9876AA"/>
                </a:solidFill>
                <a:latin typeface="Source Code Pro"/>
              </a:rPr>
              <a:t>children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UserStart}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a:t>
            </a:r>
            <a:r>
              <a:rPr lang="fr-FR" sz="1400" dirty="0">
                <a:solidFill>
                  <a:srgbClr val="6A8759"/>
                </a:solidFill>
                <a:latin typeface="Source Code Pro"/>
              </a:rPr>
              <a:t>id'</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UserDetail}</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a:t>
            </a:r>
            <a:r>
              <a:rPr lang="fr-FR" sz="1400" dirty="0">
                <a:solidFill>
                  <a:srgbClr val="6A8759"/>
                </a:solidFill>
                <a:latin typeface="Source Code Pro"/>
              </a:rPr>
              <a:t>id/edit'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UserEdit</a:t>
            </a:r>
            <a:r>
              <a:rPr lang="fr-FR" sz="1400" dirty="0">
                <a:solidFill>
                  <a:srgbClr val="CC7832"/>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a:t>
            </a:r>
            <a:r>
              <a:rPr lang="fr-FR" sz="1400" dirty="0">
                <a:solidFill>
                  <a:srgbClr val="6A8759"/>
                </a:solidFill>
                <a:latin typeface="Source Code Pro"/>
              </a:rPr>
              <a:t>'userEdit'</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p>
        </p:txBody>
      </p:sp>
      <p:sp>
        <p:nvSpPr>
          <p:cNvPr id="19" name="Rectangle 18"/>
          <p:cNvSpPr/>
          <p:nvPr/>
        </p:nvSpPr>
        <p:spPr>
          <a:xfrm>
            <a:off x="3492064" y="3940064"/>
            <a:ext cx="1286042" cy="225775"/>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177426" y="4690625"/>
            <a:ext cx="11823700" cy="646331"/>
          </a:xfrm>
          <a:prstGeom prst="rect">
            <a:avLst/>
          </a:prstGeom>
          <a:noFill/>
        </p:spPr>
        <p:txBody>
          <a:bodyPr wrap="square" rtlCol="0">
            <a:spAutoFit/>
          </a:bodyPr>
          <a:lstStyle/>
          <a:p>
            <a:r>
              <a:rPr lang="fr-FR" dirty="0" smtClean="0"/>
              <a:t>Ensuite, votre attribut ‘to’ du &lt;router-link&gt; doit contenir un </a:t>
            </a:r>
            <a:r>
              <a:rPr lang="fr-FR" dirty="0" err="1" smtClean="0"/>
              <a:t>bind</a:t>
            </a:r>
            <a:r>
              <a:rPr lang="fr-FR" dirty="0" smtClean="0"/>
              <a:t> paramètre qui définit un objet contenant la propriété ‘userEdit’ (ou n’importe quel nom que vous choisissez)</a:t>
            </a:r>
            <a:endParaRPr lang="fr-FR" b="1" dirty="0"/>
          </a:p>
        </p:txBody>
      </p:sp>
      <p:sp>
        <p:nvSpPr>
          <p:cNvPr id="21" name="Rectangle 20"/>
          <p:cNvSpPr/>
          <p:nvPr/>
        </p:nvSpPr>
        <p:spPr>
          <a:xfrm>
            <a:off x="177425" y="5442174"/>
            <a:ext cx="8863335" cy="307777"/>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&lt;router-link </a:t>
            </a:r>
            <a:r>
              <a:rPr lang="en-US" sz="1400" dirty="0">
                <a:solidFill>
                  <a:srgbClr val="BABABA"/>
                </a:solidFill>
                <a:latin typeface="Source Code Pro"/>
              </a:rPr>
              <a:t>style=</a:t>
            </a:r>
            <a:r>
              <a:rPr lang="en-US" sz="1400" dirty="0">
                <a:solidFill>
                  <a:srgbClr val="A5C261"/>
                </a:solidFill>
                <a:latin typeface="Source Code Pro"/>
              </a:rPr>
              <a:t>"cursor: pointer; color: blue;" </a:t>
            </a:r>
            <a:r>
              <a:rPr lang="en-US" sz="1400" dirty="0">
                <a:solidFill>
                  <a:srgbClr val="BABABA"/>
                </a:solidFill>
                <a:latin typeface="Source Code Pro"/>
              </a:rPr>
              <a:t>:to=</a:t>
            </a:r>
            <a:r>
              <a:rPr lang="en-US" sz="1400" dirty="0">
                <a:solidFill>
                  <a:srgbClr val="A5C261"/>
                </a:solidFill>
                <a:latin typeface="Source Code Pro"/>
              </a:rPr>
              <a:t>"</a:t>
            </a:r>
            <a:r>
              <a:rPr lang="en-US" sz="1400" dirty="0">
                <a:solidFill>
                  <a:srgbClr val="A9B7C6"/>
                </a:solidFill>
                <a:latin typeface="Source Code Pro"/>
              </a:rPr>
              <a:t>{ </a:t>
            </a:r>
            <a:r>
              <a:rPr lang="en-US" sz="1400" dirty="0">
                <a:solidFill>
                  <a:srgbClr val="9876AA"/>
                </a:solidFill>
                <a:latin typeface="Source Code Pro"/>
              </a:rPr>
              <a:t>name</a:t>
            </a:r>
            <a:r>
              <a:rPr lang="en-US" sz="1400" dirty="0">
                <a:solidFill>
                  <a:srgbClr val="A9B7C6"/>
                </a:solidFill>
                <a:latin typeface="Source Code Pro"/>
              </a:rPr>
              <a:t>: </a:t>
            </a:r>
            <a:r>
              <a:rPr lang="en-US" sz="1400" dirty="0" smtClean="0">
                <a:solidFill>
                  <a:srgbClr val="A9B7C6"/>
                </a:solidFill>
                <a:latin typeface="Source Code Pro"/>
              </a:rPr>
              <a:t>‘userEdit' </a:t>
            </a:r>
            <a:r>
              <a:rPr lang="en-US" sz="1400" dirty="0">
                <a:solidFill>
                  <a:srgbClr val="A9B7C6"/>
                </a:solidFill>
                <a:latin typeface="Source Code Pro"/>
              </a:rPr>
              <a:t>}</a:t>
            </a:r>
            <a:r>
              <a:rPr lang="en-US" sz="1400" dirty="0">
                <a:solidFill>
                  <a:srgbClr val="A5C261"/>
                </a:solidFill>
                <a:latin typeface="Source Code Pro"/>
              </a:rPr>
              <a:t>"</a:t>
            </a:r>
            <a:r>
              <a:rPr lang="en-US" sz="1400" dirty="0">
                <a:solidFill>
                  <a:srgbClr val="E8BF6A"/>
                </a:solidFill>
                <a:latin typeface="Source Code Pro"/>
              </a:rPr>
              <a:t>&gt;</a:t>
            </a:r>
            <a:r>
              <a:rPr lang="en-US" sz="1400" dirty="0">
                <a:solidFill>
                  <a:srgbClr val="A9B7C6"/>
                </a:solidFill>
                <a:latin typeface="Source Code Pro"/>
              </a:rPr>
              <a:t>Edit User</a:t>
            </a:r>
            <a:r>
              <a:rPr lang="en-US" sz="1400" dirty="0">
                <a:solidFill>
                  <a:srgbClr val="E8BF6A"/>
                </a:solidFill>
                <a:latin typeface="Source Code Pro"/>
              </a:rPr>
              <a:t>&lt;/router-link&gt;</a:t>
            </a:r>
          </a:p>
        </p:txBody>
      </p:sp>
      <p:sp>
        <p:nvSpPr>
          <p:cNvPr id="23" name="Rectangle 22"/>
          <p:cNvSpPr/>
          <p:nvPr/>
        </p:nvSpPr>
        <p:spPr>
          <a:xfrm>
            <a:off x="4316266" y="5483174"/>
            <a:ext cx="1481283" cy="225775"/>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154353" y="5856337"/>
            <a:ext cx="11823700" cy="369332"/>
          </a:xfrm>
          <a:prstGeom prst="rect">
            <a:avLst/>
          </a:prstGeom>
          <a:noFill/>
        </p:spPr>
        <p:txBody>
          <a:bodyPr wrap="square" rtlCol="0">
            <a:spAutoFit/>
          </a:bodyPr>
          <a:lstStyle/>
          <a:p>
            <a:r>
              <a:rPr lang="fr-FR" dirty="0" smtClean="0"/>
              <a:t>Dans cet objet vous pouvez aussi passer les paramètre de la route:</a:t>
            </a:r>
            <a:endParaRPr lang="fr-FR" b="1" dirty="0"/>
          </a:p>
        </p:txBody>
      </p:sp>
      <p:sp>
        <p:nvSpPr>
          <p:cNvPr id="25" name="Rectangle 24"/>
          <p:cNvSpPr/>
          <p:nvPr/>
        </p:nvSpPr>
        <p:spPr>
          <a:xfrm>
            <a:off x="177426" y="6346276"/>
            <a:ext cx="10249274" cy="307777"/>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&lt;router-link </a:t>
            </a:r>
            <a:r>
              <a:rPr lang="fr-FR" sz="1400" dirty="0">
                <a:solidFill>
                  <a:srgbClr val="BABABA"/>
                </a:solidFill>
                <a:latin typeface="Source Code Pro"/>
              </a:rPr>
              <a:t>style=</a:t>
            </a:r>
            <a:r>
              <a:rPr lang="fr-FR" sz="1400" dirty="0">
                <a:solidFill>
                  <a:srgbClr val="A5C261"/>
                </a:solidFill>
                <a:latin typeface="Source Code Pro"/>
              </a:rPr>
              <a:t>"cursor: pointer; color: blue;" </a:t>
            </a:r>
            <a:r>
              <a:rPr lang="fr-FR" sz="1400" dirty="0">
                <a:solidFill>
                  <a:srgbClr val="BABABA"/>
                </a:solidFill>
                <a:latin typeface="Source Code Pro"/>
              </a:rPr>
              <a:t>:to=</a:t>
            </a:r>
            <a:r>
              <a:rPr lang="fr-FR" sz="1400" dirty="0">
                <a:solidFill>
                  <a:srgbClr val="A5C261"/>
                </a:solidFill>
                <a:latin typeface="Source Code Pro"/>
              </a:rPr>
              <a:t>"</a:t>
            </a:r>
            <a:r>
              <a:rPr lang="fr-FR" sz="1400" dirty="0">
                <a:solidFill>
                  <a:srgbClr val="A9B7C6"/>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'userEdit', </a:t>
            </a:r>
            <a:r>
              <a:rPr lang="fr-FR" sz="1400" dirty="0">
                <a:solidFill>
                  <a:srgbClr val="9876AA"/>
                </a:solidFill>
                <a:latin typeface="Source Code Pro"/>
              </a:rPr>
              <a:t>params</a:t>
            </a:r>
            <a:r>
              <a:rPr lang="fr-FR" sz="1400" dirty="0">
                <a:solidFill>
                  <a:srgbClr val="A9B7C6"/>
                </a:solidFill>
                <a:latin typeface="Source Code Pro"/>
              </a:rPr>
              <a:t>: { </a:t>
            </a:r>
            <a:r>
              <a:rPr lang="fr-FR" sz="1400" dirty="0">
                <a:solidFill>
                  <a:srgbClr val="9876AA"/>
                </a:solidFill>
                <a:latin typeface="Source Code Pro"/>
              </a:rPr>
              <a:t>id</a:t>
            </a:r>
            <a:r>
              <a:rPr lang="fr-FR" sz="1400" dirty="0">
                <a:solidFill>
                  <a:srgbClr val="A9B7C6"/>
                </a:solidFill>
                <a:latin typeface="Source Code Pro"/>
              </a:rPr>
              <a:t>: $route.params.id } }</a:t>
            </a:r>
            <a:r>
              <a:rPr lang="fr-FR" sz="1400" dirty="0">
                <a:solidFill>
                  <a:srgbClr val="A5C261"/>
                </a:solidFill>
                <a:latin typeface="Source Code Pro"/>
              </a:rPr>
              <a:t>"</a:t>
            </a:r>
            <a:r>
              <a:rPr lang="fr-FR" sz="1400" dirty="0">
                <a:solidFill>
                  <a:srgbClr val="E8BF6A"/>
                </a:solidFill>
                <a:latin typeface="Source Code Pro"/>
              </a:rPr>
              <a:t>&gt;</a:t>
            </a:r>
            <a:r>
              <a:rPr lang="fr-FR" sz="1400" dirty="0">
                <a:solidFill>
                  <a:srgbClr val="A9B7C6"/>
                </a:solidFill>
                <a:latin typeface="Source Code Pro"/>
              </a:rPr>
              <a:t>Edit User</a:t>
            </a:r>
            <a:r>
              <a:rPr lang="fr-FR" sz="1400" dirty="0">
                <a:solidFill>
                  <a:srgbClr val="E8BF6A"/>
                </a:solidFill>
                <a:latin typeface="Source Code Pro"/>
              </a:rPr>
              <a:t>&lt;/router-link&gt;</a:t>
            </a:r>
          </a:p>
        </p:txBody>
      </p:sp>
      <p:sp>
        <p:nvSpPr>
          <p:cNvPr id="26" name="Rectangle 25"/>
          <p:cNvSpPr/>
          <p:nvPr/>
        </p:nvSpPr>
        <p:spPr>
          <a:xfrm>
            <a:off x="5750719" y="6367372"/>
            <a:ext cx="2524125" cy="26961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42218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8" grpId="0" animBg="1"/>
      <p:bldP spid="19" grpId="0" animBg="1"/>
      <p:bldP spid="20" grpId="0"/>
      <p:bldP spid="21" grpId="0" animBg="1"/>
      <p:bldP spid="23" grpId="0" animBg="1"/>
      <p:bldP spid="24" grpId="0"/>
      <p:bldP spid="25" grpId="0" animBg="1"/>
      <p:bldP spid="2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Utiliser les </a:t>
            </a:r>
            <a:r>
              <a:rPr lang="fr-FR" sz="2800" dirty="0">
                <a:effectLst>
                  <a:outerShdw blurRad="38100" dist="38100" dir="2700000" algn="tl">
                    <a:srgbClr val="000000">
                      <a:alpha val="43137"/>
                    </a:srgbClr>
                  </a:outerShdw>
                </a:effectLst>
              </a:rPr>
              <a:t>Q</a:t>
            </a:r>
            <a:r>
              <a:rPr lang="fr-FR" sz="2800" dirty="0" smtClean="0">
                <a:effectLst>
                  <a:outerShdw blurRad="38100" dist="38100" dir="2700000" algn="tl">
                    <a:srgbClr val="000000">
                      <a:alpha val="43137"/>
                    </a:srgbClr>
                  </a:outerShdw>
                </a:effectLst>
              </a:rPr>
              <a:t>uery parameters</a:t>
            </a:r>
          </a:p>
        </p:txBody>
      </p:sp>
      <p:sp>
        <p:nvSpPr>
          <p:cNvPr id="4" name="ZoneTexte 3"/>
          <p:cNvSpPr txBox="1"/>
          <p:nvPr/>
        </p:nvSpPr>
        <p:spPr>
          <a:xfrm>
            <a:off x="177426" y="1219200"/>
            <a:ext cx="11823700" cy="2031325"/>
          </a:xfrm>
          <a:prstGeom prst="rect">
            <a:avLst/>
          </a:prstGeom>
          <a:noFill/>
        </p:spPr>
        <p:txBody>
          <a:bodyPr wrap="square" rtlCol="0">
            <a:spAutoFit/>
          </a:bodyPr>
          <a:lstStyle/>
          <a:p>
            <a:r>
              <a:rPr lang="fr-FR" dirty="0" smtClean="0"/>
              <a:t>Les Query parameters sont les paramètres passés à une URL après le ‘?’ (exemple: </a:t>
            </a:r>
            <a:r>
              <a:rPr lang="fr-FR" dirty="0" smtClean="0">
                <a:hlinkClick r:id="rId3"/>
              </a:rPr>
              <a:t>http://localhost/user?name=...&amp;age</a:t>
            </a:r>
            <a:r>
              <a:rPr lang="fr-FR" dirty="0" smtClean="0"/>
              <a:t>=...). </a:t>
            </a:r>
          </a:p>
          <a:p>
            <a:endParaRPr lang="fr-FR" b="1" dirty="0"/>
          </a:p>
          <a:p>
            <a:r>
              <a:rPr lang="fr-FR" dirty="0" smtClean="0"/>
              <a:t>Dans Vue.js vous pouvez passer des Query parameters de la même manière avec des expressions attachées (avec v-</a:t>
            </a:r>
            <a:r>
              <a:rPr lang="fr-FR" dirty="0" err="1" smtClean="0"/>
              <a:t>bind</a:t>
            </a:r>
            <a:r>
              <a:rPr lang="fr-FR" dirty="0" smtClean="0"/>
              <a:t>) à l’attribut ‘to’ du &lt;router-link&gt;, </a:t>
            </a:r>
          </a:p>
          <a:p>
            <a:endParaRPr lang="fr-FR" dirty="0"/>
          </a:p>
          <a:p>
            <a:r>
              <a:rPr lang="fr-FR" dirty="0" smtClean="0"/>
              <a:t>ou bien ajouter à l’objet nommé passé en paramètre la propriété ‘</a:t>
            </a:r>
            <a:r>
              <a:rPr lang="fr-FR" dirty="0" err="1" smtClean="0"/>
              <a:t>query</a:t>
            </a:r>
            <a:r>
              <a:rPr lang="fr-FR" dirty="0" smtClean="0"/>
              <a:t>’, qui est elle-même un objet contenant les noms et valeurs des paramètres.</a:t>
            </a:r>
            <a:endParaRPr lang="fr-FR" dirty="0"/>
          </a:p>
        </p:txBody>
      </p:sp>
      <p:sp>
        <p:nvSpPr>
          <p:cNvPr id="17" name="Rectangle 16"/>
          <p:cNvSpPr/>
          <p:nvPr/>
        </p:nvSpPr>
        <p:spPr>
          <a:xfrm>
            <a:off x="9994464" y="1290978"/>
            <a:ext cx="1587936" cy="245722"/>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77426" y="3250525"/>
            <a:ext cx="7429874" cy="307777"/>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&lt;router-link </a:t>
            </a:r>
            <a:r>
              <a:rPr lang="en-US" sz="1400" dirty="0">
                <a:solidFill>
                  <a:srgbClr val="BABABA"/>
                </a:solidFill>
                <a:latin typeface="Source Code Pro"/>
              </a:rPr>
              <a:t>:to=</a:t>
            </a:r>
            <a:r>
              <a:rPr lang="en-US" sz="1400" dirty="0">
                <a:solidFill>
                  <a:srgbClr val="A5C261"/>
                </a:solidFill>
                <a:latin typeface="Source Code Pro"/>
              </a:rPr>
              <a:t>"</a:t>
            </a:r>
            <a:r>
              <a:rPr lang="en-US" sz="1400" dirty="0">
                <a:solidFill>
                  <a:srgbClr val="A9B7C6"/>
                </a:solidFill>
                <a:latin typeface="Source Code Pro"/>
              </a:rPr>
              <a:t>{ </a:t>
            </a:r>
            <a:r>
              <a:rPr lang="en-US" sz="1400" dirty="0">
                <a:solidFill>
                  <a:srgbClr val="9876AA"/>
                </a:solidFill>
                <a:latin typeface="Source Code Pro"/>
              </a:rPr>
              <a:t>name</a:t>
            </a:r>
            <a:r>
              <a:rPr lang="en-US" sz="1400" dirty="0">
                <a:solidFill>
                  <a:srgbClr val="A9B7C6"/>
                </a:solidFill>
                <a:latin typeface="Source Code Pro"/>
              </a:rPr>
              <a:t>: 'userEdit', </a:t>
            </a:r>
            <a:r>
              <a:rPr lang="en-US" sz="1400" dirty="0">
                <a:solidFill>
                  <a:srgbClr val="9876AA"/>
                </a:solidFill>
                <a:latin typeface="Source Code Pro"/>
              </a:rPr>
              <a:t>query</a:t>
            </a:r>
            <a:r>
              <a:rPr lang="en-US" sz="1400" dirty="0">
                <a:solidFill>
                  <a:srgbClr val="A9B7C6"/>
                </a:solidFill>
                <a:latin typeface="Source Code Pro"/>
              </a:rPr>
              <a:t>: { </a:t>
            </a:r>
            <a:r>
              <a:rPr lang="en-US" sz="1400" dirty="0">
                <a:solidFill>
                  <a:srgbClr val="9876AA"/>
                </a:solidFill>
                <a:latin typeface="Source Code Pro"/>
              </a:rPr>
              <a:t>name</a:t>
            </a:r>
            <a:r>
              <a:rPr lang="en-US" sz="1400" dirty="0">
                <a:solidFill>
                  <a:srgbClr val="A9B7C6"/>
                </a:solidFill>
                <a:latin typeface="Source Code Pro"/>
              </a:rPr>
              <a:t>: name, </a:t>
            </a:r>
            <a:r>
              <a:rPr lang="en-US" sz="1400" dirty="0">
                <a:solidFill>
                  <a:srgbClr val="9876AA"/>
                </a:solidFill>
                <a:latin typeface="Source Code Pro"/>
              </a:rPr>
              <a:t>age</a:t>
            </a:r>
            <a:r>
              <a:rPr lang="en-US" sz="1400" dirty="0">
                <a:solidFill>
                  <a:srgbClr val="A9B7C6"/>
                </a:solidFill>
                <a:latin typeface="Source Code Pro"/>
              </a:rPr>
              <a:t>: 30 } }</a:t>
            </a:r>
            <a:r>
              <a:rPr lang="en-US" sz="1400" dirty="0">
                <a:solidFill>
                  <a:srgbClr val="A5C261"/>
                </a:solidFill>
                <a:latin typeface="Source Code Pro"/>
              </a:rPr>
              <a:t>"</a:t>
            </a:r>
            <a:r>
              <a:rPr lang="en-US" sz="1400" dirty="0">
                <a:solidFill>
                  <a:srgbClr val="E8BF6A"/>
                </a:solidFill>
                <a:latin typeface="Source Code Pro"/>
              </a:rPr>
              <a:t>&gt;</a:t>
            </a:r>
            <a:r>
              <a:rPr lang="en-US" sz="1400" dirty="0">
                <a:solidFill>
                  <a:srgbClr val="A9B7C6"/>
                </a:solidFill>
                <a:latin typeface="Source Code Pro"/>
              </a:rPr>
              <a:t>Edit User</a:t>
            </a:r>
            <a:r>
              <a:rPr lang="en-US" sz="1400" dirty="0">
                <a:solidFill>
                  <a:srgbClr val="E8BF6A"/>
                </a:solidFill>
                <a:latin typeface="Source Code Pro"/>
              </a:rPr>
              <a:t>&lt;/router-link&gt;</a:t>
            </a:r>
          </a:p>
        </p:txBody>
      </p:sp>
      <p:sp>
        <p:nvSpPr>
          <p:cNvPr id="22" name="Rectangle 21"/>
          <p:cNvSpPr/>
          <p:nvPr/>
        </p:nvSpPr>
        <p:spPr>
          <a:xfrm>
            <a:off x="3007519" y="3269604"/>
            <a:ext cx="2491581" cy="26961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177426" y="6300232"/>
            <a:ext cx="2836802" cy="369332"/>
          </a:xfrm>
          <a:prstGeom prst="rect">
            <a:avLst/>
          </a:prstGeom>
          <a:solidFill>
            <a:schemeClr val="bg1">
              <a:lumMod val="95000"/>
            </a:schemeClr>
          </a:solidFill>
        </p:spPr>
        <p:txBody>
          <a:bodyPr wrap="none" rtlCol="0">
            <a:spAutoFit/>
          </a:bodyPr>
          <a:lstStyle/>
          <a:p>
            <a:r>
              <a:rPr lang="fr-FR" dirty="0" smtClean="0"/>
              <a:t>git checkout –f tags/step064</a:t>
            </a:r>
            <a:endParaRPr lang="fr-FR" dirty="0"/>
          </a:p>
        </p:txBody>
      </p:sp>
    </p:spTree>
    <p:extLst>
      <p:ext uri="{BB962C8B-B14F-4D97-AF65-F5344CB8AC3E}">
        <p14:creationId xmlns:p14="http://schemas.microsoft.com/office/powerpoint/2010/main" xmlns="" val="36109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Réarrangement des emplacements selon les routes</a:t>
            </a:r>
          </a:p>
        </p:txBody>
      </p:sp>
      <p:sp>
        <p:nvSpPr>
          <p:cNvPr id="4" name="ZoneTexte 3"/>
          <p:cNvSpPr txBox="1"/>
          <p:nvPr/>
        </p:nvSpPr>
        <p:spPr>
          <a:xfrm>
            <a:off x="177426" y="1219200"/>
            <a:ext cx="11823700" cy="1754326"/>
          </a:xfrm>
          <a:prstGeom prst="rect">
            <a:avLst/>
          </a:prstGeom>
          <a:noFill/>
        </p:spPr>
        <p:txBody>
          <a:bodyPr wrap="square" rtlCol="0">
            <a:spAutoFit/>
          </a:bodyPr>
          <a:lstStyle/>
          <a:p>
            <a:r>
              <a:rPr lang="fr-FR" dirty="0" smtClean="0"/>
              <a:t>Dans certains cas d’utilisation, le développeur a besoin de réarranger la page selon la route </a:t>
            </a:r>
            <a:r>
              <a:rPr lang="fr-FR" dirty="0" err="1" smtClean="0"/>
              <a:t>empreintée</a:t>
            </a:r>
            <a:r>
              <a:rPr lang="fr-FR" dirty="0" smtClean="0"/>
              <a:t>, c’est-à-dire selon l’emplacement où il est dans l’application. Autrement dit, l’emplacement de certains composants peuvent varier selon la route. Vue.js vous permet de faire cela très simplement.</a:t>
            </a:r>
          </a:p>
          <a:p>
            <a:endParaRPr lang="fr-FR" dirty="0"/>
          </a:p>
          <a:p>
            <a:r>
              <a:rPr lang="fr-FR" dirty="0" smtClean="0"/>
              <a:t>Vous pouvez déclarer plusieurs &lt;router-</a:t>
            </a:r>
            <a:r>
              <a:rPr lang="fr-FR" dirty="0" err="1" smtClean="0"/>
              <a:t>view</a:t>
            </a:r>
            <a:r>
              <a:rPr lang="fr-FR" dirty="0" smtClean="0"/>
              <a:t>&gt; dans votre page conteneur principale mais avec un attribut « name » qui précise quoi afficher à cet emplacement. Si aucun « name » n’est spécifié c’est le composant par défaut qui est affiché. </a:t>
            </a:r>
            <a:endParaRPr lang="fr-FR" dirty="0"/>
          </a:p>
        </p:txBody>
      </p:sp>
      <p:sp>
        <p:nvSpPr>
          <p:cNvPr id="27" name="ZoneTexte 26"/>
          <p:cNvSpPr txBox="1"/>
          <p:nvPr/>
        </p:nvSpPr>
        <p:spPr>
          <a:xfrm>
            <a:off x="7383444" y="6342084"/>
            <a:ext cx="2836802" cy="369332"/>
          </a:xfrm>
          <a:prstGeom prst="rect">
            <a:avLst/>
          </a:prstGeom>
          <a:solidFill>
            <a:schemeClr val="bg1">
              <a:lumMod val="95000"/>
            </a:schemeClr>
          </a:solidFill>
        </p:spPr>
        <p:txBody>
          <a:bodyPr wrap="none" rtlCol="0">
            <a:spAutoFit/>
          </a:bodyPr>
          <a:lstStyle/>
          <a:p>
            <a:r>
              <a:rPr lang="fr-FR" dirty="0" smtClean="0"/>
              <a:t>git checkout –f tags/step065</a:t>
            </a:r>
            <a:endParaRPr lang="fr-FR" dirty="0"/>
          </a:p>
        </p:txBody>
      </p:sp>
      <p:sp>
        <p:nvSpPr>
          <p:cNvPr id="5" name="Rectangle 4"/>
          <p:cNvSpPr/>
          <p:nvPr/>
        </p:nvSpPr>
        <p:spPr>
          <a:xfrm>
            <a:off x="177426" y="3138557"/>
            <a:ext cx="6096000" cy="830997"/>
          </a:xfrm>
          <a:prstGeom prst="rect">
            <a:avLst/>
          </a:prstGeom>
          <a:solidFill>
            <a:schemeClr val="tx2">
              <a:lumMod val="75000"/>
            </a:schemeClr>
          </a:solidFill>
        </p:spPr>
        <p:txBody>
          <a:bodyPr>
            <a:spAutoFit/>
          </a:bodyPr>
          <a:lstStyle/>
          <a:p>
            <a:r>
              <a:rPr lang="en-US" sz="1200" dirty="0">
                <a:solidFill>
                  <a:srgbClr val="E8BF6A"/>
                </a:solidFill>
                <a:latin typeface="Source Code Pro"/>
              </a:rPr>
              <a:t>&lt;h1&gt;</a:t>
            </a:r>
            <a:r>
              <a:rPr lang="en-US" sz="1200" dirty="0">
                <a:solidFill>
                  <a:srgbClr val="A9B7C6"/>
                </a:solidFill>
                <a:latin typeface="Source Code Pro"/>
              </a:rPr>
              <a:t>Routing</a:t>
            </a:r>
            <a:r>
              <a:rPr lang="en-US" sz="1200" dirty="0">
                <a:solidFill>
                  <a:srgbClr val="E8BF6A"/>
                </a:solidFill>
                <a:latin typeface="Source Code Pro"/>
              </a:rPr>
              <a:t>&lt;/h1&gt;</a:t>
            </a:r>
            <a:br>
              <a:rPr lang="en-US" sz="1200" dirty="0">
                <a:solidFill>
                  <a:srgbClr val="E8BF6A"/>
                </a:solidFill>
                <a:latin typeface="Source Code Pro"/>
              </a:rPr>
            </a:br>
            <a:r>
              <a:rPr lang="en-US" sz="1200" dirty="0">
                <a:solidFill>
                  <a:srgbClr val="E8BF6A"/>
                </a:solidFill>
                <a:latin typeface="Source Code Pro"/>
              </a:rPr>
              <a:t>&lt;router-view </a:t>
            </a:r>
            <a:r>
              <a:rPr lang="en-US" sz="1200" dirty="0">
                <a:solidFill>
                  <a:srgbClr val="BABABA"/>
                </a:solidFill>
                <a:latin typeface="Source Code Pro"/>
              </a:rPr>
              <a:t>name=</a:t>
            </a:r>
            <a:r>
              <a:rPr lang="en-US" sz="1200" dirty="0">
                <a:solidFill>
                  <a:srgbClr val="A5C261"/>
                </a:solidFill>
                <a:latin typeface="Source Code Pro"/>
              </a:rPr>
              <a:t>"header-top"</a:t>
            </a:r>
            <a:r>
              <a:rPr lang="en-US" sz="1200" dirty="0">
                <a:solidFill>
                  <a:srgbClr val="E8BF6A"/>
                </a:solidFill>
                <a:latin typeface="Source Code Pro"/>
              </a:rPr>
              <a:t>&gt;&lt;/router-view&gt;</a:t>
            </a:r>
            <a:br>
              <a:rPr lang="en-US" sz="1200" dirty="0">
                <a:solidFill>
                  <a:srgbClr val="E8BF6A"/>
                </a:solidFill>
                <a:latin typeface="Source Code Pro"/>
              </a:rPr>
            </a:br>
            <a:r>
              <a:rPr lang="en-US" sz="1200" dirty="0">
                <a:solidFill>
                  <a:srgbClr val="E8BF6A"/>
                </a:solidFill>
                <a:latin typeface="Source Code Pro"/>
              </a:rPr>
              <a:t>&lt;router-view&gt;&lt;/router-view&gt;</a:t>
            </a:r>
            <a:br>
              <a:rPr lang="en-US" sz="1200" dirty="0">
                <a:solidFill>
                  <a:srgbClr val="E8BF6A"/>
                </a:solidFill>
                <a:latin typeface="Source Code Pro"/>
              </a:rPr>
            </a:br>
            <a:r>
              <a:rPr lang="en-US" sz="1200" dirty="0">
                <a:solidFill>
                  <a:srgbClr val="E8BF6A"/>
                </a:solidFill>
                <a:latin typeface="Source Code Pro"/>
              </a:rPr>
              <a:t>&lt;router-view </a:t>
            </a:r>
            <a:r>
              <a:rPr lang="en-US" sz="1200" dirty="0">
                <a:solidFill>
                  <a:srgbClr val="BABABA"/>
                </a:solidFill>
                <a:latin typeface="Source Code Pro"/>
              </a:rPr>
              <a:t>name=</a:t>
            </a:r>
            <a:r>
              <a:rPr lang="en-US" sz="1200" dirty="0">
                <a:solidFill>
                  <a:srgbClr val="A5C261"/>
                </a:solidFill>
                <a:latin typeface="Source Code Pro"/>
              </a:rPr>
              <a:t>"header-bottom"</a:t>
            </a:r>
            <a:r>
              <a:rPr lang="en-US" sz="1200" dirty="0">
                <a:solidFill>
                  <a:srgbClr val="E8BF6A"/>
                </a:solidFill>
                <a:latin typeface="Source Code Pro"/>
              </a:rPr>
              <a:t>&gt;&lt;/router-view&gt;</a:t>
            </a:r>
          </a:p>
        </p:txBody>
      </p:sp>
      <p:sp>
        <p:nvSpPr>
          <p:cNvPr id="9" name="ZoneTexte 8"/>
          <p:cNvSpPr txBox="1"/>
          <p:nvPr/>
        </p:nvSpPr>
        <p:spPr>
          <a:xfrm>
            <a:off x="177426" y="3985019"/>
            <a:ext cx="11823700" cy="1477328"/>
          </a:xfrm>
          <a:prstGeom prst="rect">
            <a:avLst/>
          </a:prstGeom>
          <a:noFill/>
        </p:spPr>
        <p:txBody>
          <a:bodyPr wrap="square" rtlCol="0">
            <a:spAutoFit/>
          </a:bodyPr>
          <a:lstStyle/>
          <a:p>
            <a:r>
              <a:rPr lang="fr-FR" dirty="0" smtClean="0"/>
              <a:t>Maintenant comment traduire cela au niveau des routes? Pour chaque route, il faudra spécifier le composant par défaut à afficher pour cette route, et éventuellement un composant à afficher en cas de spécification d’un nom (un ou zéro composant par nom). </a:t>
            </a:r>
            <a:r>
              <a:rPr lang="fr-FR" b="1" dirty="0" smtClean="0"/>
              <a:t>Cela signifie: si on est sur cette route, si un nom est spécifié dans &lt;router-link&gt;, c’est le composant associé au nom qui est affiché, si le nom spécifié n’existe pas sur cette route, rien n’est affiché, sinon c’est le composant par défaut qui est affiché.</a:t>
            </a:r>
            <a:endParaRPr lang="fr-FR" b="1" dirty="0"/>
          </a:p>
        </p:txBody>
      </p:sp>
      <p:sp>
        <p:nvSpPr>
          <p:cNvPr id="6" name="Rectangle 5"/>
          <p:cNvSpPr/>
          <p:nvPr/>
        </p:nvSpPr>
        <p:spPr>
          <a:xfrm>
            <a:off x="177426" y="5476549"/>
            <a:ext cx="6096000" cy="1200329"/>
          </a:xfrm>
          <a:prstGeom prst="rect">
            <a:avLst/>
          </a:prstGeom>
          <a:solidFill>
            <a:schemeClr val="tx2">
              <a:lumMod val="75000"/>
            </a:schemeClr>
          </a:solidFill>
        </p:spPr>
        <p:txBody>
          <a:bodyPr>
            <a:spAutoFit/>
          </a:bodyPr>
          <a:lstStyle/>
          <a:p>
            <a:r>
              <a:rPr lang="fr-FR" sz="1200" dirty="0">
                <a:solidFill>
                  <a:srgbClr val="A9B7C6"/>
                </a:solidFill>
                <a:latin typeface="Source Code Pro"/>
              </a:rPr>
              <a:t>{ </a:t>
            </a:r>
            <a:r>
              <a:rPr lang="fr-FR" sz="1200" dirty="0">
                <a:solidFill>
                  <a:srgbClr val="9876AA"/>
                </a:solidFill>
                <a:latin typeface="Source Code Pro"/>
              </a:rPr>
              <a:t>path</a:t>
            </a:r>
            <a:r>
              <a:rPr lang="fr-FR" sz="1200" dirty="0">
                <a:solidFill>
                  <a:srgbClr val="A9B7C6"/>
                </a:solidFill>
                <a:latin typeface="Source Code Pro"/>
              </a:rPr>
              <a:t>: </a:t>
            </a:r>
            <a:r>
              <a:rPr lang="fr-FR" sz="1200" dirty="0">
                <a:solidFill>
                  <a:srgbClr val="6A8759"/>
                </a:solidFill>
                <a:latin typeface="Source Code Pro"/>
              </a:rPr>
              <a:t>'/user'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components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9876AA"/>
                </a:solidFill>
                <a:latin typeface="Source Code Pro"/>
              </a:rPr>
              <a:t>default</a:t>
            </a:r>
            <a:r>
              <a:rPr lang="fr-FR" sz="1200" dirty="0">
                <a:solidFill>
                  <a:srgbClr val="A9B7C6"/>
                </a:solidFill>
                <a:latin typeface="Source Code Pro"/>
              </a:rPr>
              <a:t>: User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smtClean="0">
                <a:solidFill>
                  <a:srgbClr val="6A8759"/>
                </a:solidFill>
                <a:latin typeface="Source Code Pro"/>
              </a:rPr>
              <a:t>'header-bottom'</a:t>
            </a:r>
            <a:r>
              <a:rPr lang="fr-FR" sz="1200" dirty="0" smtClean="0">
                <a:solidFill>
                  <a:srgbClr val="A9B7C6"/>
                </a:solidFill>
                <a:latin typeface="Source Code Pro"/>
              </a:rPr>
              <a:t>: </a:t>
            </a:r>
            <a:r>
              <a:rPr lang="fr-FR" sz="1200" dirty="0">
                <a:solidFill>
                  <a:srgbClr val="A9B7C6"/>
                </a:solidFill>
                <a:latin typeface="Source Code Pro"/>
              </a:rPr>
              <a:t>Header</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A9B7C6"/>
                </a:solidFill>
                <a:latin typeface="Source Code Pro"/>
              </a:rPr>
              <a:t>}</a:t>
            </a:r>
            <a:endParaRPr lang="fr-FR" sz="1200" dirty="0" smtClean="0">
              <a:solidFill>
                <a:srgbClr val="CC7832"/>
              </a:solidFill>
              <a:latin typeface="Source Code Pro"/>
            </a:endParaRPr>
          </a:p>
          <a:p>
            <a:r>
              <a:rPr lang="fr-FR" sz="1200" dirty="0">
                <a:solidFill>
                  <a:schemeClr val="bg1"/>
                </a:solidFill>
                <a:latin typeface="Source Code Pro"/>
              </a:rPr>
              <a:t>}</a:t>
            </a:r>
          </a:p>
        </p:txBody>
      </p:sp>
    </p:spTree>
    <p:extLst>
      <p:ext uri="{BB962C8B-B14F-4D97-AF65-F5344CB8AC3E}">
        <p14:creationId xmlns:p14="http://schemas.microsoft.com/office/powerpoint/2010/main" xmlns="" val="2908896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(3)</a:t>
            </a:r>
            <a:endParaRPr lang="fr-FR" sz="4000" dirty="0">
              <a:effectLst>
                <a:outerShdw blurRad="38100" dist="38100" dir="2700000" algn="tl">
                  <a:srgbClr val="000000">
                    <a:alpha val="43137"/>
                  </a:srgbClr>
                </a:outerShdw>
              </a:effectLst>
            </a:endParaRPr>
          </a:p>
        </p:txBody>
      </p:sp>
      <p:sp>
        <p:nvSpPr>
          <p:cNvPr id="5" name="ZoneTexte 4"/>
          <p:cNvSpPr txBox="1"/>
          <p:nvPr/>
        </p:nvSpPr>
        <p:spPr>
          <a:xfrm>
            <a:off x="264695" y="1564105"/>
            <a:ext cx="11718758" cy="369332"/>
          </a:xfrm>
          <a:prstGeom prst="rect">
            <a:avLst/>
          </a:prstGeom>
          <a:noFill/>
        </p:spPr>
        <p:txBody>
          <a:bodyPr wrap="square" rtlCol="0">
            <a:spAutoFit/>
          </a:bodyPr>
          <a:lstStyle/>
          <a:p>
            <a:r>
              <a:rPr lang="fr-FR" dirty="0" smtClean="0"/>
              <a:t>.</a:t>
            </a:r>
            <a:endParaRPr lang="fr-FR" dirty="0"/>
          </a:p>
        </p:txBody>
      </p:sp>
      <p:sp>
        <p:nvSpPr>
          <p:cNvPr id="29" name="Rectangle 28"/>
          <p:cNvSpPr/>
          <p:nvPr/>
        </p:nvSpPr>
        <p:spPr>
          <a:xfrm>
            <a:off x="515742" y="1397498"/>
            <a:ext cx="4874405" cy="5078313"/>
          </a:xfrm>
          <a:prstGeom prst="rect">
            <a:avLst/>
          </a:prstGeom>
          <a:solidFill>
            <a:schemeClr val="accent3">
              <a:lumMod val="50000"/>
            </a:schemeClr>
          </a:solidFill>
        </p:spPr>
        <p:txBody>
          <a:bodyPr wrap="square">
            <a:spAutoFit/>
          </a:bodyPr>
          <a:lstStyle/>
          <a:p>
            <a:r>
              <a:rPr lang="fr-FR" sz="1200" dirty="0">
                <a:solidFill>
                  <a:srgbClr val="E8BF6A"/>
                </a:solidFill>
                <a:latin typeface="Source Code Pro"/>
              </a:rPr>
              <a:t>&lt;!DOCTYPE </a:t>
            </a:r>
            <a:r>
              <a:rPr lang="fr-FR" sz="1200" dirty="0">
                <a:solidFill>
                  <a:srgbClr val="BABABA"/>
                </a:solidFill>
                <a:latin typeface="Source Code Pro"/>
              </a:rPr>
              <a:t>html</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&lt;html </a:t>
            </a:r>
            <a:r>
              <a:rPr lang="fr-FR" sz="1200" dirty="0">
                <a:solidFill>
                  <a:srgbClr val="BABABA"/>
                </a:solidFill>
                <a:latin typeface="Source Code Pro"/>
              </a:rPr>
              <a:t>lang=</a:t>
            </a:r>
            <a:r>
              <a:rPr lang="fr-FR" sz="1200" dirty="0">
                <a:solidFill>
                  <a:srgbClr val="A5C261"/>
                </a:solidFill>
                <a:latin typeface="Source Code Pro"/>
              </a:rPr>
              <a:t>"en"</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    &lt;meta </a:t>
            </a:r>
            <a:r>
              <a:rPr lang="fr-FR" sz="1200" dirty="0">
                <a:solidFill>
                  <a:srgbClr val="BABABA"/>
                </a:solidFill>
                <a:latin typeface="Source Code Pro"/>
              </a:rPr>
              <a:t>charset=</a:t>
            </a:r>
            <a:r>
              <a:rPr lang="fr-FR" sz="1200" dirty="0">
                <a:solidFill>
                  <a:srgbClr val="A5C261"/>
                </a:solidFill>
                <a:latin typeface="Source Code Pro"/>
              </a:rPr>
              <a:t>"UTF-8"</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&lt;title&gt;</a:t>
            </a:r>
            <a:r>
              <a:rPr lang="fr-FR" sz="1200" dirty="0">
                <a:solidFill>
                  <a:srgbClr val="A9B7C6"/>
                </a:solidFill>
                <a:latin typeface="Source Code Pro"/>
              </a:rPr>
              <a:t>Hello World</a:t>
            </a:r>
            <a:r>
              <a:rPr lang="fr-FR" sz="1200" dirty="0">
                <a:solidFill>
                  <a:srgbClr val="E8BF6A"/>
                </a:solidFill>
                <a:latin typeface="Source Code Pro"/>
              </a:rPr>
              <a:t>&lt;/title&gt;</a:t>
            </a:r>
            <a:br>
              <a:rPr lang="fr-FR" sz="1200" dirty="0">
                <a:solidFill>
                  <a:srgbClr val="E8BF6A"/>
                </a:solidFill>
                <a:latin typeface="Source Code Pro"/>
              </a:rPr>
            </a:br>
            <a:r>
              <a:rPr lang="fr-FR" sz="1200" dirty="0">
                <a:solidFill>
                  <a:srgbClr val="E8BF6A"/>
                </a:solidFill>
                <a:latin typeface="Source Code Pro"/>
              </a:rPr>
              <a:t>    &lt;script </a:t>
            </a:r>
            <a:r>
              <a:rPr lang="fr-FR" sz="1200" dirty="0" err="1">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"https://unpkg.com/vue "</a:t>
            </a:r>
            <a:r>
              <a:rPr lang="fr-FR" sz="1200" dirty="0" smtClean="0">
                <a:solidFill>
                  <a:srgbClr val="E8BF6A"/>
                </a:solidFill>
                <a:latin typeface="Source Code Pro"/>
              </a:rPr>
              <a:t>&gt;&lt;/</a:t>
            </a:r>
            <a:r>
              <a:rPr lang="fr-FR" sz="1200" dirty="0">
                <a:solidFill>
                  <a:srgbClr val="E8BF6A"/>
                </a:solidFill>
                <a:latin typeface="Source Code Pro"/>
              </a:rPr>
              <a:t>script&gt;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a:t>
            </a:r>
            <a:r>
              <a:rPr lang="fr-FR" sz="1200" dirty="0" smtClean="0">
                <a:solidFill>
                  <a:srgbClr val="A9B7C6"/>
                </a:solidFill>
                <a:latin typeface="Source Code Pro"/>
              </a:rPr>
              <a:t>sayHello() }}</a:t>
            </a:r>
            <a:r>
              <a:rPr lang="fr-FR" sz="1200" dirty="0" smtClean="0">
                <a:solidFill>
                  <a:srgbClr val="E8BF6A"/>
                </a:solidFill>
                <a:latin typeface="Source Code Pro"/>
              </a:rPr>
              <a:t>&lt;/</a:t>
            </a:r>
            <a:r>
              <a:rPr lang="fr-FR" sz="1200" dirty="0">
                <a:solidFill>
                  <a:srgbClr val="E8BF6A"/>
                </a:solidFill>
                <a:latin typeface="Source Code Pro"/>
              </a:rPr>
              <a: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smtClean="0">
                <a:solidFill>
                  <a:srgbClr val="9876AA"/>
                </a:solidFill>
                <a:latin typeface="Source Code Pro"/>
              </a:rPr>
              <a:t>methods</a:t>
            </a:r>
            <a:r>
              <a:rPr lang="fr-FR" sz="1200" dirty="0" smtClean="0">
                <a:solidFill>
                  <a:srgbClr val="A9B7C6"/>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9876AA"/>
                </a:solidFill>
                <a:latin typeface="Source Code Pro"/>
              </a:rPr>
              <a:t>sayHello</a:t>
            </a:r>
            <a:r>
              <a:rPr lang="fr-FR" sz="1200" dirty="0" smtClean="0">
                <a:solidFill>
                  <a:srgbClr val="A9B7C6"/>
                </a:solidFill>
                <a:latin typeface="Source Code Pro"/>
              </a:rPr>
              <a:t>: </a:t>
            </a:r>
            <a:r>
              <a:rPr lang="fr-FR" sz="1200" dirty="0" smtClean="0">
                <a:solidFill>
                  <a:srgbClr val="FFFF00"/>
                </a:solidFill>
                <a:latin typeface="Source Code Pro"/>
              </a:rPr>
              <a:t>function</a:t>
            </a:r>
            <a:r>
              <a:rPr lang="fr-FR" sz="1200" dirty="0" smtClean="0">
                <a:solidFill>
                  <a:srgbClr val="6A8759"/>
                </a:solidFill>
                <a:latin typeface="Source Code Pro"/>
              </a:rPr>
              <a:t>() {</a:t>
            </a:r>
          </a:p>
          <a:p>
            <a:r>
              <a:rPr lang="fr-FR" sz="1200" dirty="0">
                <a:solidFill>
                  <a:srgbClr val="6A8759"/>
                </a:solidFill>
                <a:latin typeface="Source Code Pro"/>
              </a:rPr>
              <a:t> </a:t>
            </a:r>
            <a:r>
              <a:rPr lang="fr-FR" sz="1200" dirty="0" smtClean="0">
                <a:solidFill>
                  <a:srgbClr val="6A8759"/>
                </a:solidFill>
                <a:latin typeface="Source Code Pro"/>
              </a:rPr>
              <a:t>                  </a:t>
            </a:r>
            <a:r>
              <a:rPr lang="fr-FR" sz="1200" dirty="0" smtClean="0">
                <a:solidFill>
                  <a:schemeClr val="bg1">
                    <a:lumMod val="65000"/>
                  </a:schemeClr>
                </a:solidFill>
                <a:latin typeface="Source Code Pro"/>
              </a:rPr>
              <a:t>return</a:t>
            </a:r>
            <a:r>
              <a:rPr lang="fr-FR" sz="1200" dirty="0" smtClean="0">
                <a:solidFill>
                  <a:srgbClr val="6A8759"/>
                </a:solidFill>
                <a:latin typeface="Source Code Pro"/>
              </a:rPr>
              <a:t> ‘Hello’;</a:t>
            </a:r>
          </a:p>
          <a:p>
            <a:r>
              <a:rPr lang="fr-FR" sz="1200" dirty="0" smtClean="0">
                <a:solidFill>
                  <a:srgbClr val="6A8759"/>
                </a:solidFill>
                <a:latin typeface="Source Code Pro"/>
              </a:rPr>
              <a:t>            }</a:t>
            </a:r>
            <a:r>
              <a:rPr lang="fr-FR" sz="1200" dirty="0">
                <a:solidFill>
                  <a:srgbClr val="6A8759"/>
                </a:solidFill>
                <a:latin typeface="Source Code Pro"/>
              </a:rPr>
              <a:t/>
            </a:r>
            <a:br>
              <a:rPr lang="fr-FR" sz="1200" dirty="0">
                <a:solidFill>
                  <a:srgbClr val="6A8759"/>
                </a:solidFill>
                <a:latin typeface="Source Code Pro"/>
              </a:rPr>
            </a:br>
            <a:r>
              <a:rPr lang="fr-FR" sz="1200" dirty="0">
                <a:solidFill>
                  <a:srgbClr val="6A8759"/>
                </a:solidFill>
                <a:latin typeface="Source Code Pro"/>
              </a:rPr>
              <a:t>        </a:t>
            </a:r>
            <a:r>
              <a:rPr lang="fr-FR" sz="1200" dirty="0" smtClean="0">
                <a:solidFill>
                  <a:srgbClr val="A9B7C6"/>
                </a:solidFill>
                <a:latin typeface="Source Code Pro"/>
              </a:rPr>
              <a:t>}</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&lt;/html&gt;</a:t>
            </a:r>
          </a:p>
        </p:txBody>
      </p:sp>
      <p:sp>
        <p:nvSpPr>
          <p:cNvPr id="10" name="Rectangle 9"/>
          <p:cNvSpPr/>
          <p:nvPr/>
        </p:nvSpPr>
        <p:spPr>
          <a:xfrm>
            <a:off x="6792216" y="1155332"/>
            <a:ext cx="4874405" cy="5632311"/>
          </a:xfrm>
          <a:prstGeom prst="rect">
            <a:avLst/>
          </a:prstGeom>
          <a:solidFill>
            <a:schemeClr val="accent3">
              <a:lumMod val="50000"/>
            </a:schemeClr>
          </a:solidFill>
        </p:spPr>
        <p:txBody>
          <a:bodyPr wrap="square">
            <a:spAutoFit/>
          </a:bodyPr>
          <a:lstStyle/>
          <a:p>
            <a:r>
              <a:rPr lang="fr-FR" sz="1200" dirty="0">
                <a:solidFill>
                  <a:srgbClr val="E8BF6A"/>
                </a:solidFill>
                <a:latin typeface="Source Code Pro"/>
              </a:rPr>
              <a:t>&lt;!DOCTYPE </a:t>
            </a:r>
            <a:r>
              <a:rPr lang="fr-FR" sz="1200" dirty="0">
                <a:solidFill>
                  <a:srgbClr val="BABABA"/>
                </a:solidFill>
                <a:latin typeface="Source Code Pro"/>
              </a:rPr>
              <a:t>html</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&lt;html </a:t>
            </a:r>
            <a:r>
              <a:rPr lang="fr-FR" sz="1200" dirty="0">
                <a:solidFill>
                  <a:srgbClr val="BABABA"/>
                </a:solidFill>
                <a:latin typeface="Source Code Pro"/>
              </a:rPr>
              <a:t>lang=</a:t>
            </a:r>
            <a:r>
              <a:rPr lang="fr-FR" sz="1200" dirty="0">
                <a:solidFill>
                  <a:srgbClr val="A5C261"/>
                </a:solidFill>
                <a:latin typeface="Source Code Pro"/>
              </a:rPr>
              <a:t>"en"</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    &lt;meta </a:t>
            </a:r>
            <a:r>
              <a:rPr lang="fr-FR" sz="1200" dirty="0">
                <a:solidFill>
                  <a:srgbClr val="BABABA"/>
                </a:solidFill>
                <a:latin typeface="Source Code Pro"/>
              </a:rPr>
              <a:t>charset=</a:t>
            </a:r>
            <a:r>
              <a:rPr lang="fr-FR" sz="1200" dirty="0">
                <a:solidFill>
                  <a:srgbClr val="A5C261"/>
                </a:solidFill>
                <a:latin typeface="Source Code Pro"/>
              </a:rPr>
              <a:t>"UTF-8"</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&lt;title&gt;</a:t>
            </a:r>
            <a:r>
              <a:rPr lang="fr-FR" sz="1200" dirty="0">
                <a:solidFill>
                  <a:srgbClr val="A9B7C6"/>
                </a:solidFill>
                <a:latin typeface="Source Code Pro"/>
              </a:rPr>
              <a:t>Hello World</a:t>
            </a:r>
            <a:r>
              <a:rPr lang="fr-FR" sz="1200" dirty="0">
                <a:solidFill>
                  <a:srgbClr val="E8BF6A"/>
                </a:solidFill>
                <a:latin typeface="Source Code Pro"/>
              </a:rPr>
              <a:t>&lt;/title&gt;</a:t>
            </a:r>
            <a:br>
              <a:rPr lang="fr-FR" sz="1200" dirty="0">
                <a:solidFill>
                  <a:srgbClr val="E8BF6A"/>
                </a:solidFill>
                <a:latin typeface="Source Code Pro"/>
              </a:rPr>
            </a:br>
            <a:r>
              <a:rPr lang="fr-FR" sz="1200" dirty="0">
                <a:solidFill>
                  <a:srgbClr val="E8BF6A"/>
                </a:solidFill>
                <a:latin typeface="Source Code Pro"/>
              </a:rPr>
              <a:t>    &lt;script </a:t>
            </a:r>
            <a:r>
              <a:rPr lang="fr-FR" sz="1200" dirty="0" err="1">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"https://unpkg.com/vue "</a:t>
            </a:r>
            <a:r>
              <a:rPr lang="fr-FR" sz="1200" dirty="0" smtClean="0">
                <a:solidFill>
                  <a:srgbClr val="E8BF6A"/>
                </a:solidFill>
                <a:latin typeface="Source Code Pro"/>
              </a:rPr>
              <a:t>&gt;&lt;/</a:t>
            </a:r>
            <a:r>
              <a:rPr lang="fr-FR" sz="1200" dirty="0">
                <a:solidFill>
                  <a:srgbClr val="E8BF6A"/>
                </a:solidFill>
                <a:latin typeface="Source Code Pro"/>
              </a:rPr>
              <a:t>script&gt;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a:t>
            </a:r>
            <a:r>
              <a:rPr lang="fr-FR" sz="1200" dirty="0" smtClean="0">
                <a:solidFill>
                  <a:srgbClr val="A9B7C6"/>
                </a:solidFill>
                <a:latin typeface="Source Code Pro"/>
              </a:rPr>
              <a:t>sayHello() }}</a:t>
            </a:r>
            <a:r>
              <a:rPr lang="fr-FR" sz="1200" dirty="0" smtClean="0">
                <a:solidFill>
                  <a:srgbClr val="E8BF6A"/>
                </a:solidFill>
                <a:latin typeface="Source Code Pro"/>
              </a:rPr>
              <a:t>&lt;/</a:t>
            </a:r>
            <a:r>
              <a:rPr lang="fr-FR" sz="1200" dirty="0">
                <a:solidFill>
                  <a:srgbClr val="E8BF6A"/>
                </a:solidFill>
                <a:latin typeface="Source Code Pro"/>
              </a:rPr>
              <a: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smtClean="0">
                <a:solidFill>
                  <a:srgbClr val="6A8759"/>
                </a:solidFill>
                <a:latin typeface="Source Code Pro"/>
              </a:rPr>
              <a:t>'</a:t>
            </a:r>
            <a:r>
              <a:rPr lang="fr-FR" sz="1200" dirty="0" smtClean="0">
                <a:solidFill>
                  <a:srgbClr val="CC7832"/>
                </a:solidFill>
                <a:latin typeface="Source Code Pro"/>
              </a:rPr>
              <a:t>,</a:t>
            </a:r>
          </a:p>
          <a:p>
            <a:r>
              <a:rPr lang="fr-FR" sz="1200" dirty="0">
                <a:solidFill>
                  <a:srgbClr val="CC7832"/>
                </a:solidFill>
                <a:latin typeface="Source Code Pro"/>
              </a:rPr>
              <a:t> </a:t>
            </a:r>
            <a:r>
              <a:rPr lang="fr-FR" sz="1200" dirty="0" smtClean="0">
                <a:solidFill>
                  <a:srgbClr val="CC7832"/>
                </a:solidFill>
                <a:latin typeface="Source Code Pro"/>
              </a:rPr>
              <a:t>       </a:t>
            </a:r>
            <a:r>
              <a:rPr lang="fr-FR" sz="1200" dirty="0" smtClean="0">
                <a:solidFill>
                  <a:srgbClr val="9876AA"/>
                </a:solidFill>
                <a:latin typeface="Source Code Pro"/>
              </a:rPr>
              <a:t>data</a:t>
            </a:r>
            <a:r>
              <a:rPr lang="fr-FR" sz="1200" dirty="0" smtClean="0">
                <a:solidFill>
                  <a:srgbClr val="A9B7C6"/>
                </a:solidFill>
                <a:latin typeface="Source Code Pro"/>
              </a:rPr>
              <a:t>: {</a:t>
            </a:r>
          </a:p>
          <a:p>
            <a:r>
              <a:rPr lang="fr-FR" sz="1200" dirty="0" smtClean="0">
                <a:solidFill>
                  <a:srgbClr val="A9B7C6"/>
                </a:solidFill>
                <a:latin typeface="Source Code Pro"/>
              </a:rPr>
              <a:t>            </a:t>
            </a:r>
            <a:r>
              <a:rPr lang="fr-FR" sz="1200" dirty="0" smtClean="0">
                <a:solidFill>
                  <a:srgbClr val="9876AA"/>
                </a:solidFill>
                <a:latin typeface="Source Code Pro"/>
              </a:rPr>
              <a:t>message: </a:t>
            </a:r>
            <a:r>
              <a:rPr lang="fr-FR" sz="1200" dirty="0">
                <a:solidFill>
                  <a:srgbClr val="6A8759"/>
                </a:solidFill>
                <a:latin typeface="Source Code Pro"/>
              </a:rPr>
              <a:t>‘Hello’</a:t>
            </a:r>
            <a:endParaRPr lang="fr-FR" sz="1200" dirty="0" smtClean="0">
              <a:solidFill>
                <a:srgbClr val="A9B7C6"/>
              </a:solidFill>
              <a:latin typeface="Source Code Pro"/>
            </a:endParaRPr>
          </a:p>
          <a:p>
            <a:r>
              <a:rPr lang="fr-FR" sz="1200" dirty="0" smtClean="0">
                <a:solidFill>
                  <a:srgbClr val="A9B7C6"/>
                </a:solidFill>
                <a:latin typeface="Source Code Pro"/>
              </a:rPr>
              <a:t>        },</a:t>
            </a: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dirty="0" smtClean="0">
                <a:solidFill>
                  <a:srgbClr val="9876AA"/>
                </a:solidFill>
                <a:latin typeface="Source Code Pro"/>
              </a:rPr>
              <a:t>methods</a:t>
            </a:r>
            <a:r>
              <a:rPr lang="fr-FR" sz="1200" dirty="0" smtClean="0">
                <a:solidFill>
                  <a:srgbClr val="A9B7C6"/>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9876AA"/>
                </a:solidFill>
                <a:latin typeface="Source Code Pro"/>
              </a:rPr>
              <a:t>sayHello</a:t>
            </a:r>
            <a:r>
              <a:rPr lang="fr-FR" sz="1200" dirty="0" smtClean="0">
                <a:solidFill>
                  <a:srgbClr val="A9B7C6"/>
                </a:solidFill>
                <a:latin typeface="Source Code Pro"/>
              </a:rPr>
              <a:t>: </a:t>
            </a:r>
            <a:r>
              <a:rPr lang="fr-FR" sz="1200" dirty="0" smtClean="0">
                <a:solidFill>
                  <a:srgbClr val="FFFF00"/>
                </a:solidFill>
                <a:latin typeface="Source Code Pro"/>
              </a:rPr>
              <a:t>function</a:t>
            </a:r>
            <a:r>
              <a:rPr lang="fr-FR" sz="1200" dirty="0" smtClean="0">
                <a:solidFill>
                  <a:srgbClr val="6A8759"/>
                </a:solidFill>
                <a:latin typeface="Source Code Pro"/>
              </a:rPr>
              <a:t>() {</a:t>
            </a:r>
          </a:p>
          <a:p>
            <a:r>
              <a:rPr lang="fr-FR" sz="1200" dirty="0">
                <a:solidFill>
                  <a:srgbClr val="6A8759"/>
                </a:solidFill>
                <a:latin typeface="Source Code Pro"/>
              </a:rPr>
              <a:t> </a:t>
            </a:r>
            <a:r>
              <a:rPr lang="fr-FR" sz="1200" dirty="0" smtClean="0">
                <a:solidFill>
                  <a:srgbClr val="6A8759"/>
                </a:solidFill>
                <a:latin typeface="Source Code Pro"/>
              </a:rPr>
              <a:t>                  </a:t>
            </a:r>
            <a:r>
              <a:rPr lang="fr-FR" sz="1200" dirty="0" smtClean="0">
                <a:solidFill>
                  <a:schemeClr val="bg1">
                    <a:lumMod val="65000"/>
                  </a:schemeClr>
                </a:solidFill>
                <a:latin typeface="Source Code Pro"/>
              </a:rPr>
              <a:t>return </a:t>
            </a:r>
            <a:r>
              <a:rPr lang="fr-FR" sz="1200" b="1" dirty="0" smtClean="0">
                <a:solidFill>
                  <a:schemeClr val="bg1">
                    <a:lumMod val="65000"/>
                  </a:schemeClr>
                </a:solidFill>
                <a:latin typeface="Source Code Pro"/>
              </a:rPr>
              <a:t>this</a:t>
            </a:r>
            <a:r>
              <a:rPr lang="fr-FR" sz="1200" dirty="0" smtClean="0">
                <a:solidFill>
                  <a:schemeClr val="bg1">
                    <a:lumMod val="65000"/>
                  </a:schemeClr>
                </a:solidFill>
                <a:latin typeface="Source Code Pro"/>
              </a:rPr>
              <a:t>.message</a:t>
            </a:r>
            <a:r>
              <a:rPr lang="fr-FR" sz="1200" dirty="0" smtClean="0">
                <a:solidFill>
                  <a:srgbClr val="6A8759"/>
                </a:solidFill>
                <a:latin typeface="Source Code Pro"/>
              </a:rPr>
              <a:t>;</a:t>
            </a:r>
          </a:p>
          <a:p>
            <a:r>
              <a:rPr lang="fr-FR" sz="1200" dirty="0" smtClean="0">
                <a:solidFill>
                  <a:srgbClr val="6A8759"/>
                </a:solidFill>
                <a:latin typeface="Source Code Pro"/>
              </a:rPr>
              <a:t>            }</a:t>
            </a:r>
            <a:r>
              <a:rPr lang="fr-FR" sz="1200" dirty="0">
                <a:solidFill>
                  <a:srgbClr val="6A8759"/>
                </a:solidFill>
                <a:latin typeface="Source Code Pro"/>
              </a:rPr>
              <a:t/>
            </a:r>
            <a:br>
              <a:rPr lang="fr-FR" sz="1200" dirty="0">
                <a:solidFill>
                  <a:srgbClr val="6A8759"/>
                </a:solidFill>
                <a:latin typeface="Source Code Pro"/>
              </a:rPr>
            </a:br>
            <a:r>
              <a:rPr lang="fr-FR" sz="1200" dirty="0">
                <a:solidFill>
                  <a:srgbClr val="6A8759"/>
                </a:solidFill>
                <a:latin typeface="Source Code Pro"/>
              </a:rPr>
              <a:t>        </a:t>
            </a:r>
            <a:r>
              <a:rPr lang="fr-FR" sz="1200" dirty="0" smtClean="0">
                <a:solidFill>
                  <a:srgbClr val="A9B7C6"/>
                </a:solidFill>
                <a:latin typeface="Source Code Pro"/>
              </a:rPr>
              <a:t>}</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&lt;/html&gt;</a:t>
            </a:r>
          </a:p>
        </p:txBody>
      </p:sp>
      <p:sp>
        <p:nvSpPr>
          <p:cNvPr id="4" name="Rectangle 3"/>
          <p:cNvSpPr/>
          <p:nvPr/>
        </p:nvSpPr>
        <p:spPr>
          <a:xfrm>
            <a:off x="8109284" y="5233737"/>
            <a:ext cx="336884" cy="1925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70131" y="3294829"/>
            <a:ext cx="725344" cy="1925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77924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7"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Redirection</a:t>
            </a:r>
          </a:p>
        </p:txBody>
      </p:sp>
      <p:sp>
        <p:nvSpPr>
          <p:cNvPr id="4" name="ZoneTexte 3"/>
          <p:cNvSpPr txBox="1"/>
          <p:nvPr/>
        </p:nvSpPr>
        <p:spPr>
          <a:xfrm>
            <a:off x="177426" y="1219200"/>
            <a:ext cx="11823700" cy="1200329"/>
          </a:xfrm>
          <a:prstGeom prst="rect">
            <a:avLst/>
          </a:prstGeom>
          <a:noFill/>
        </p:spPr>
        <p:txBody>
          <a:bodyPr wrap="square" rtlCol="0">
            <a:spAutoFit/>
          </a:bodyPr>
          <a:lstStyle/>
          <a:p>
            <a:r>
              <a:rPr lang="fr-FR" dirty="0" smtClean="0"/>
              <a:t>Que se passe t il si l’utilisateur saisit une route qui n’existe pas (qui n’est pas couverte par la table de routage)? </a:t>
            </a:r>
          </a:p>
          <a:p>
            <a:endParaRPr lang="fr-FR" dirty="0"/>
          </a:p>
          <a:p>
            <a:r>
              <a:rPr lang="fr-FR" dirty="0" smtClean="0"/>
              <a:t>Vue.js vous permet de faire une redirection vers la route que vous voulez si l’utilisateur saisit une URL inconnu. Pour ce faire, ajouter la ligne suivante dans la table de routage:</a:t>
            </a:r>
            <a:endParaRPr lang="fr-FR" dirty="0"/>
          </a:p>
        </p:txBody>
      </p:sp>
      <p:sp>
        <p:nvSpPr>
          <p:cNvPr id="2" name="Rectangle 1"/>
          <p:cNvSpPr/>
          <p:nvPr/>
        </p:nvSpPr>
        <p:spPr>
          <a:xfrm>
            <a:off x="318448" y="2584629"/>
            <a:ext cx="6096000" cy="3970318"/>
          </a:xfrm>
          <a:prstGeom prst="rect">
            <a:avLst/>
          </a:prstGeom>
          <a:solidFill>
            <a:schemeClr val="tx2">
              <a:lumMod val="75000"/>
            </a:schemeClr>
          </a:solidFill>
        </p:spPr>
        <p:txBody>
          <a:bodyPr>
            <a:spAutoFit/>
          </a:bodyPr>
          <a:lstStyle/>
          <a:p>
            <a:r>
              <a:rPr lang="fr-FR" sz="1400" b="1" dirty="0">
                <a:solidFill>
                  <a:srgbClr val="CC7832"/>
                </a:solidFill>
                <a:latin typeface="Source Code Pro"/>
              </a:rPr>
              <a:t>export const </a:t>
            </a:r>
            <a:r>
              <a:rPr lang="fr-FR" sz="1400" dirty="0">
                <a:solidFill>
                  <a:srgbClr val="A9B7C6"/>
                </a:solidFill>
                <a:latin typeface="Source Code Pro"/>
              </a:rPr>
              <a:t>routes =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9876AA"/>
                </a:solidFill>
                <a:latin typeface="Source Code Pro"/>
              </a:rPr>
              <a:t>default</a:t>
            </a:r>
            <a:r>
              <a:rPr lang="fr-FR" sz="1400" dirty="0">
                <a:solidFill>
                  <a:srgbClr val="A9B7C6"/>
                </a:solidFill>
                <a:latin typeface="Source Code Pro"/>
              </a:rPr>
              <a:t>: Home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6A8759"/>
                </a:solidFill>
                <a:latin typeface="Source Code Pro"/>
              </a:rPr>
              <a:t>'header-top'</a:t>
            </a:r>
            <a:r>
              <a:rPr lang="fr-FR" sz="1400" dirty="0">
                <a:solidFill>
                  <a:srgbClr val="A9B7C6"/>
                </a:solidFill>
                <a:latin typeface="Source Code Pro"/>
              </a:rPr>
              <a:t>: Header</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components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9876AA"/>
                </a:solidFill>
                <a:latin typeface="Source Code Pro"/>
              </a:rPr>
              <a:t>default</a:t>
            </a:r>
            <a:r>
              <a:rPr lang="fr-FR" sz="1400" dirty="0">
                <a:solidFill>
                  <a:srgbClr val="A9B7C6"/>
                </a:solidFill>
                <a:latin typeface="Source Code Pro"/>
              </a:rPr>
              <a:t>: 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6A8759"/>
                </a:solidFill>
                <a:latin typeface="Source Code Pro"/>
              </a:rPr>
              <a:t>'header-bottom'</a:t>
            </a:r>
            <a:r>
              <a:rPr lang="fr-FR" sz="1400" dirty="0">
                <a:solidFill>
                  <a:srgbClr val="A9B7C6"/>
                </a:solidFill>
                <a:latin typeface="Source Code Pro"/>
              </a:rPr>
              <a:t>: Header</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children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UserStart}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':id'</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UserDetail}</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':id/edit'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UserEdit</a:t>
            </a:r>
            <a:r>
              <a:rPr lang="fr-FR" sz="1400" dirty="0">
                <a:solidFill>
                  <a:srgbClr val="CC7832"/>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a:t>
            </a:r>
            <a:r>
              <a:rPr lang="fr-FR" sz="1400" dirty="0">
                <a:solidFill>
                  <a:srgbClr val="6A8759"/>
                </a:solidFill>
                <a:latin typeface="Source Code Pro"/>
              </a:rPr>
              <a:t>'userEdit'</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redirect</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p>
        </p:txBody>
      </p:sp>
      <p:sp>
        <p:nvSpPr>
          <p:cNvPr id="10" name="Rectangle 9"/>
          <p:cNvSpPr/>
          <p:nvPr/>
        </p:nvSpPr>
        <p:spPr>
          <a:xfrm>
            <a:off x="485775" y="6053747"/>
            <a:ext cx="1692275" cy="22322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7310292" y="6191431"/>
            <a:ext cx="2836802" cy="369332"/>
          </a:xfrm>
          <a:prstGeom prst="rect">
            <a:avLst/>
          </a:prstGeom>
          <a:solidFill>
            <a:schemeClr val="bg1">
              <a:lumMod val="95000"/>
            </a:schemeClr>
          </a:solidFill>
        </p:spPr>
        <p:txBody>
          <a:bodyPr wrap="none" rtlCol="0">
            <a:spAutoFit/>
          </a:bodyPr>
          <a:lstStyle/>
          <a:p>
            <a:r>
              <a:rPr lang="fr-FR" dirty="0" smtClean="0"/>
              <a:t>git checkout –f tags/step066</a:t>
            </a:r>
            <a:endParaRPr lang="fr-FR" dirty="0"/>
          </a:p>
        </p:txBody>
      </p:sp>
    </p:spTree>
    <p:extLst>
      <p:ext uri="{BB962C8B-B14F-4D97-AF65-F5344CB8AC3E}">
        <p14:creationId xmlns:p14="http://schemas.microsoft.com/office/powerpoint/2010/main" xmlns="" val="247511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Contrôle des entrées à une route</a:t>
            </a:r>
          </a:p>
        </p:txBody>
      </p:sp>
      <p:sp>
        <p:nvSpPr>
          <p:cNvPr id="4" name="ZoneTexte 3"/>
          <p:cNvSpPr txBox="1"/>
          <p:nvPr/>
        </p:nvSpPr>
        <p:spPr>
          <a:xfrm>
            <a:off x="177426" y="1219200"/>
            <a:ext cx="11823700" cy="1323439"/>
          </a:xfrm>
          <a:prstGeom prst="rect">
            <a:avLst/>
          </a:prstGeom>
          <a:noFill/>
        </p:spPr>
        <p:txBody>
          <a:bodyPr wrap="square" rtlCol="0">
            <a:spAutoFit/>
          </a:bodyPr>
          <a:lstStyle/>
          <a:p>
            <a:r>
              <a:rPr lang="fr-FR" sz="1600" dirty="0" smtClean="0"/>
              <a:t>Vous pouvez intervenir au moment où l’utilisateur entre à une route ou en sort pour exécuter des actions divers comme bloquer la navigation, </a:t>
            </a:r>
            <a:r>
              <a:rPr lang="fr-FR" sz="1600" dirty="0" err="1" smtClean="0"/>
              <a:t>logger</a:t>
            </a:r>
            <a:r>
              <a:rPr lang="fr-FR" sz="1600" dirty="0" smtClean="0"/>
              <a:t> l’activité … etc.</a:t>
            </a:r>
          </a:p>
          <a:p>
            <a:endParaRPr lang="fr-FR" sz="1600" dirty="0"/>
          </a:p>
          <a:p>
            <a:r>
              <a:rPr lang="fr-FR" sz="1600" dirty="0" smtClean="0"/>
              <a:t>Pour ce faire, utiliser la fonction « </a:t>
            </a:r>
            <a:r>
              <a:rPr lang="fr-FR" sz="1600" dirty="0" err="1" smtClean="0"/>
              <a:t>beforeEach</a:t>
            </a:r>
            <a:r>
              <a:rPr lang="fr-FR" sz="1600" dirty="0" smtClean="0"/>
              <a:t>() » de l’objet router que vous avez initialisé dans main.js avant de configurer votre instance Vue.js avec le routeur.</a:t>
            </a:r>
            <a:endParaRPr lang="fr-FR" sz="1600" dirty="0"/>
          </a:p>
        </p:txBody>
      </p:sp>
      <p:sp>
        <p:nvSpPr>
          <p:cNvPr id="5" name="Rectangle 4"/>
          <p:cNvSpPr/>
          <p:nvPr/>
        </p:nvSpPr>
        <p:spPr>
          <a:xfrm>
            <a:off x="177426" y="2707739"/>
            <a:ext cx="6096000" cy="3108543"/>
          </a:xfrm>
          <a:prstGeom prst="rect">
            <a:avLst/>
          </a:prstGeom>
          <a:solidFill>
            <a:schemeClr val="tx2">
              <a:lumMod val="75000"/>
            </a:schemeClr>
          </a:solidFill>
        </p:spPr>
        <p:txBody>
          <a:bodyPr>
            <a:spAutoFit/>
          </a:bodyPr>
          <a:lstStyle/>
          <a:p>
            <a:r>
              <a:rPr lang="fr-FR" sz="1400" b="1" dirty="0">
                <a:solidFill>
                  <a:srgbClr val="CC7832"/>
                </a:solidFill>
                <a:latin typeface="Source Code Pro"/>
              </a:rPr>
              <a:t>const </a:t>
            </a:r>
            <a:r>
              <a:rPr lang="fr-FR" sz="1400" dirty="0">
                <a:solidFill>
                  <a:srgbClr val="A9B7C6"/>
                </a:solidFill>
                <a:latin typeface="Source Code Pro"/>
              </a:rPr>
              <a:t>router = </a:t>
            </a:r>
            <a:r>
              <a:rPr lang="fr-FR" sz="1400" b="1" dirty="0">
                <a:solidFill>
                  <a:srgbClr val="CC7832"/>
                </a:solidFill>
                <a:latin typeface="Source Code Pro"/>
              </a:rPr>
              <a:t>new </a:t>
            </a:r>
            <a:r>
              <a:rPr lang="fr-FR" sz="1400" dirty="0">
                <a:solidFill>
                  <a:srgbClr val="A9B7C6"/>
                </a:solidFill>
                <a:latin typeface="Source Code Pro"/>
              </a:rPr>
              <a:t>VueRouter({</a:t>
            </a:r>
            <a:br>
              <a:rPr lang="fr-FR" sz="1400" dirty="0">
                <a:solidFill>
                  <a:srgbClr val="A9B7C6"/>
                </a:solidFill>
                <a:latin typeface="Source Code Pro"/>
              </a:rPr>
            </a:br>
            <a:r>
              <a:rPr lang="fr-FR" sz="1400" dirty="0">
                <a:solidFill>
                  <a:srgbClr val="A9B7C6"/>
                </a:solidFill>
                <a:latin typeface="Source Code Pro"/>
              </a:rPr>
              <a:t>  routes</a:t>
            </a:r>
            <a:br>
              <a:rPr lang="fr-FR" sz="1400" dirty="0">
                <a:solidFill>
                  <a:srgbClr val="A9B7C6"/>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r>
            <a:br>
              <a:rPr lang="fr-FR" sz="1400" dirty="0">
                <a:solidFill>
                  <a:srgbClr val="CC7832"/>
                </a:solidFill>
                <a:latin typeface="Source Code Pro"/>
              </a:rPr>
            </a:br>
            <a:r>
              <a:rPr lang="fr-FR" sz="1400" dirty="0">
                <a:solidFill>
                  <a:srgbClr val="A9B7C6"/>
                </a:solidFill>
                <a:latin typeface="Source Code Pro"/>
              </a:rPr>
              <a:t>router.</a:t>
            </a:r>
            <a:r>
              <a:rPr lang="fr-FR" sz="1400" dirty="0">
                <a:solidFill>
                  <a:srgbClr val="FFC66D"/>
                </a:solidFill>
                <a:latin typeface="Source Code Pro"/>
              </a:rPr>
              <a:t>beforeEach</a:t>
            </a:r>
            <a:r>
              <a:rPr lang="fr-FR" sz="1400" dirty="0">
                <a:solidFill>
                  <a:srgbClr val="A9B7C6"/>
                </a:solidFill>
                <a:latin typeface="Source Code Pro"/>
              </a:rPr>
              <a:t>((to</a:t>
            </a:r>
            <a:r>
              <a:rPr lang="fr-FR" sz="1400" dirty="0">
                <a:solidFill>
                  <a:srgbClr val="CC7832"/>
                </a:solidFill>
                <a:latin typeface="Source Code Pro"/>
              </a:rPr>
              <a:t>, </a:t>
            </a:r>
            <a:r>
              <a:rPr lang="fr-FR" sz="1400" dirty="0">
                <a:solidFill>
                  <a:srgbClr val="A9B7C6"/>
                </a:solidFill>
                <a:latin typeface="Source Code Pro"/>
              </a:rPr>
              <a:t>from</a:t>
            </a:r>
            <a:r>
              <a:rPr lang="fr-FR" sz="1400" dirty="0">
                <a:solidFill>
                  <a:srgbClr val="CC7832"/>
                </a:solidFill>
                <a:latin typeface="Source Code Pro"/>
              </a:rPr>
              <a:t>, </a:t>
            </a:r>
            <a:r>
              <a:rPr lang="fr-FR" sz="1400" dirty="0">
                <a:solidFill>
                  <a:srgbClr val="A9B7C6"/>
                </a:solidFill>
                <a:latin typeface="Source Code Pro"/>
              </a:rPr>
              <a:t>next) =&gt;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smtClean="0">
                <a:solidFill>
                  <a:srgbClr val="A9B7C6"/>
                </a:solidFill>
                <a:latin typeface="Source Code Pro"/>
              </a:rPr>
              <a:t>(</a:t>
            </a:r>
            <a:r>
              <a:rPr lang="fr-FR" sz="1400" dirty="0" smtClean="0">
                <a:solidFill>
                  <a:srgbClr val="6A8759"/>
                </a:solidFill>
                <a:latin typeface="Source Code Pro"/>
              </a:rPr>
              <a:t>‘navigating </a:t>
            </a:r>
            <a:r>
              <a:rPr lang="fr-FR" sz="1400" dirty="0">
                <a:solidFill>
                  <a:srgbClr val="6A8759"/>
                </a:solidFill>
                <a:latin typeface="Source Code Pro"/>
              </a:rPr>
              <a:t>from ' </a:t>
            </a:r>
            <a:r>
              <a:rPr lang="fr-FR" sz="1400" dirty="0">
                <a:solidFill>
                  <a:srgbClr val="A9B7C6"/>
                </a:solidFill>
                <a:latin typeface="Source Code Pro"/>
              </a:rPr>
              <a:t>+ from.path + </a:t>
            </a:r>
            <a:r>
              <a:rPr lang="fr-FR" sz="1400" dirty="0">
                <a:solidFill>
                  <a:srgbClr val="6A8759"/>
                </a:solidFill>
                <a:latin typeface="Source Code Pro"/>
              </a:rPr>
              <a:t>' to ' </a:t>
            </a:r>
            <a:r>
              <a:rPr lang="fr-FR" sz="1400" dirty="0">
                <a:solidFill>
                  <a:srgbClr val="A9B7C6"/>
                </a:solidFill>
                <a:latin typeface="Source Code Pro"/>
              </a:rPr>
              <a:t>+ to.path)</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next()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r>
            <a:br>
              <a:rPr lang="fr-FR" sz="1400" dirty="0">
                <a:solidFill>
                  <a:srgbClr val="CC7832"/>
                </a:solidFill>
                <a:latin typeface="Source Code Pro"/>
              </a:rPr>
            </a:b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router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render</a:t>
            </a:r>
            <a:r>
              <a:rPr lang="fr-FR" sz="1400" dirty="0">
                <a:solidFill>
                  <a:srgbClr val="A9B7C6"/>
                </a:solidFill>
                <a:latin typeface="Source Code Pro"/>
              </a:rPr>
              <a:t>: h =&gt; h(App)</a:t>
            </a:r>
            <a:br>
              <a:rPr lang="fr-FR" sz="1400" dirty="0">
                <a:solidFill>
                  <a:srgbClr val="A9B7C6"/>
                </a:solidFill>
                <a:latin typeface="Source Code Pro"/>
              </a:rPr>
            </a:br>
            <a:r>
              <a:rPr lang="fr-FR" sz="1400" dirty="0">
                <a:solidFill>
                  <a:srgbClr val="A9B7C6"/>
                </a:solidFill>
                <a:latin typeface="Source Code Pro"/>
              </a:rPr>
              <a:t>})</a:t>
            </a:r>
          </a:p>
        </p:txBody>
      </p:sp>
      <p:sp>
        <p:nvSpPr>
          <p:cNvPr id="8" name="Rectangle 7"/>
          <p:cNvSpPr/>
          <p:nvPr/>
        </p:nvSpPr>
        <p:spPr>
          <a:xfrm>
            <a:off x="177426" y="3566578"/>
            <a:ext cx="4894446" cy="956653"/>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77426" y="5981382"/>
            <a:ext cx="11823700" cy="584775"/>
          </a:xfrm>
          <a:prstGeom prst="rect">
            <a:avLst/>
          </a:prstGeom>
          <a:noFill/>
        </p:spPr>
        <p:txBody>
          <a:bodyPr wrap="square" rtlCol="0">
            <a:spAutoFit/>
          </a:bodyPr>
          <a:lstStyle/>
          <a:p>
            <a:r>
              <a:rPr lang="fr-FR" sz="1600" dirty="0" smtClean="0"/>
              <a:t>L’exécution du next() est obligatoire si vous voulez continuer la navigation. Sinon la navigation s’arrêtera. Vous avez différentes possibilités avec la fonction next(). Vous pouvez rediriger la navigation vers une autre URL, stopper celle-ci, … (voir référence complète Vue.js)</a:t>
            </a:r>
            <a:endParaRPr lang="fr-FR" sz="1600" dirty="0"/>
          </a:p>
        </p:txBody>
      </p:sp>
      <p:sp>
        <p:nvSpPr>
          <p:cNvPr id="7" name="ZoneTexte 6"/>
          <p:cNvSpPr txBox="1"/>
          <p:nvPr/>
        </p:nvSpPr>
        <p:spPr>
          <a:xfrm>
            <a:off x="7770531" y="5149174"/>
            <a:ext cx="2836802" cy="369332"/>
          </a:xfrm>
          <a:prstGeom prst="rect">
            <a:avLst/>
          </a:prstGeom>
          <a:solidFill>
            <a:schemeClr val="bg1">
              <a:lumMod val="95000"/>
            </a:schemeClr>
          </a:solidFill>
        </p:spPr>
        <p:txBody>
          <a:bodyPr wrap="none" rtlCol="0">
            <a:spAutoFit/>
          </a:bodyPr>
          <a:lstStyle/>
          <a:p>
            <a:r>
              <a:rPr lang="fr-FR" dirty="0" smtClean="0"/>
              <a:t>git checkout –f tags/step067</a:t>
            </a:r>
            <a:endParaRPr lang="fr-FR" dirty="0"/>
          </a:p>
        </p:txBody>
      </p:sp>
    </p:spTree>
    <p:extLst>
      <p:ext uri="{BB962C8B-B14F-4D97-AF65-F5344CB8AC3E}">
        <p14:creationId xmlns:p14="http://schemas.microsoft.com/office/powerpoint/2010/main" xmlns="" val="252822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Contrôle des entrées à une route</a:t>
            </a:r>
          </a:p>
        </p:txBody>
      </p:sp>
      <p:sp>
        <p:nvSpPr>
          <p:cNvPr id="4" name="ZoneTexte 3"/>
          <p:cNvSpPr txBox="1"/>
          <p:nvPr/>
        </p:nvSpPr>
        <p:spPr>
          <a:xfrm>
            <a:off x="177426" y="1219200"/>
            <a:ext cx="11823700" cy="830997"/>
          </a:xfrm>
          <a:prstGeom prst="rect">
            <a:avLst/>
          </a:prstGeom>
          <a:noFill/>
        </p:spPr>
        <p:txBody>
          <a:bodyPr wrap="square" rtlCol="0">
            <a:spAutoFit/>
          </a:bodyPr>
          <a:lstStyle/>
          <a:p>
            <a:r>
              <a:rPr lang="fr-FR" sz="1600" dirty="0" smtClean="0"/>
              <a:t>La méthode précédente pose globalement un observateur sur toutes les routes de l’application. Vous pouvez aussi limiter ces contrôles à une route particulière. Dans ce cas, définissez la fonction « beforeEnter » dans l’entrée correspondante à cette route dans la table de routage. Exemple :</a:t>
            </a:r>
            <a:endParaRPr lang="fr-FR" sz="1600" dirty="0"/>
          </a:p>
        </p:txBody>
      </p:sp>
      <p:sp>
        <p:nvSpPr>
          <p:cNvPr id="2" name="Rectangle 1"/>
          <p:cNvSpPr/>
          <p:nvPr/>
        </p:nvSpPr>
        <p:spPr>
          <a:xfrm>
            <a:off x="177426" y="2215297"/>
            <a:ext cx="7961376" cy="3108543"/>
          </a:xfrm>
          <a:prstGeom prst="rect">
            <a:avLst/>
          </a:prstGeom>
          <a:solidFill>
            <a:schemeClr val="tx2">
              <a:lumMod val="75000"/>
            </a:schemeClr>
          </a:solidFill>
        </p:spPr>
        <p:txBody>
          <a:bodyPr wrap="square">
            <a:spAutoFit/>
          </a:bodyPr>
          <a:lstStyle/>
          <a:p>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components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9876AA"/>
                </a:solidFill>
                <a:latin typeface="Source Code Pro"/>
              </a:rPr>
              <a:t>default</a:t>
            </a:r>
            <a:r>
              <a:rPr lang="fr-FR" sz="1400" dirty="0">
                <a:solidFill>
                  <a:srgbClr val="A9B7C6"/>
                </a:solidFill>
                <a:latin typeface="Source Code Pro"/>
              </a:rPr>
              <a:t>: 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6A8759"/>
                </a:solidFill>
                <a:latin typeface="Source Code Pro"/>
              </a:rPr>
              <a:t>'header-bottom'</a:t>
            </a:r>
            <a:r>
              <a:rPr lang="fr-FR" sz="1400" dirty="0">
                <a:solidFill>
                  <a:srgbClr val="A9B7C6"/>
                </a:solidFill>
                <a:latin typeface="Source Code Pro"/>
              </a:rPr>
              <a:t>: Header</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children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UserStart}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':id'</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UserDetail}</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':id/edit'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UserEdit</a:t>
            </a:r>
            <a:r>
              <a:rPr lang="fr-FR" sz="1400" dirty="0">
                <a:solidFill>
                  <a:srgbClr val="CC7832"/>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a:t>
            </a:r>
            <a:r>
              <a:rPr lang="fr-FR" sz="1400" dirty="0">
                <a:solidFill>
                  <a:srgbClr val="6A8759"/>
                </a:solidFill>
                <a:latin typeface="Source Code Pro"/>
              </a:rPr>
              <a:t>'userEdit'</a:t>
            </a:r>
            <a:r>
              <a:rPr lang="fr-FR" sz="1400" dirty="0">
                <a:solidFill>
                  <a:srgbClr val="CC7832"/>
                </a:solidFill>
                <a:latin typeface="Source Code Pro"/>
              </a:rPr>
              <a:t>, </a:t>
            </a:r>
            <a:r>
              <a:rPr lang="fr-FR" sz="1400" dirty="0">
                <a:solidFill>
                  <a:srgbClr val="FFC66D"/>
                </a:solidFill>
                <a:latin typeface="Source Code Pro"/>
              </a:rPr>
              <a:t>beforeEnter</a:t>
            </a:r>
            <a:r>
              <a:rPr lang="fr-FR" sz="1400" dirty="0">
                <a:solidFill>
                  <a:srgbClr val="A9B7C6"/>
                </a:solidFill>
                <a:latin typeface="Source Code Pro"/>
              </a:rPr>
              <a:t>: (to</a:t>
            </a:r>
            <a:r>
              <a:rPr lang="fr-FR" sz="1400" dirty="0">
                <a:solidFill>
                  <a:srgbClr val="CC7832"/>
                </a:solidFill>
                <a:latin typeface="Source Code Pro"/>
              </a:rPr>
              <a:t>, </a:t>
            </a:r>
            <a:r>
              <a:rPr lang="fr-FR" sz="1400" dirty="0">
                <a:solidFill>
                  <a:srgbClr val="A9B7C6"/>
                </a:solidFill>
                <a:latin typeface="Source Code Pro"/>
              </a:rPr>
              <a:t>from</a:t>
            </a:r>
            <a:r>
              <a:rPr lang="fr-FR" sz="1400" dirty="0">
                <a:solidFill>
                  <a:srgbClr val="CC7832"/>
                </a:solidFill>
                <a:latin typeface="Source Code Pro"/>
              </a:rPr>
              <a:t>, </a:t>
            </a:r>
            <a:r>
              <a:rPr lang="fr-FR" sz="1400" dirty="0">
                <a:solidFill>
                  <a:srgbClr val="A9B7C6"/>
                </a:solidFill>
                <a:latin typeface="Source Code Pro"/>
              </a:rPr>
              <a:t>next) =&gt;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a:solidFill>
                  <a:srgbClr val="A9B7C6"/>
                </a:solidFill>
                <a:latin typeface="Source Code Pro"/>
              </a:rPr>
              <a:t>(</a:t>
            </a:r>
            <a:r>
              <a:rPr lang="fr-FR" sz="1400" dirty="0">
                <a:solidFill>
                  <a:srgbClr val="6A8759"/>
                </a:solidFill>
                <a:latin typeface="Source Code Pro"/>
              </a:rPr>
              <a:t>'Navigating to '</a:t>
            </a:r>
            <a:r>
              <a:rPr lang="fr-FR" sz="1400" dirty="0">
                <a:solidFill>
                  <a:srgbClr val="A9B7C6"/>
                </a:solidFill>
                <a:latin typeface="Source Code Pro"/>
              </a:rPr>
              <a:t>+to.</a:t>
            </a:r>
            <a:r>
              <a:rPr lang="fr-FR" sz="1400" dirty="0">
                <a:solidFill>
                  <a:srgbClr val="9876AA"/>
                </a:solidFill>
                <a:latin typeface="Source Code Pro"/>
              </a:rPr>
              <a:t>path</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next()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endParaRPr lang="fr-FR" sz="1400" dirty="0">
              <a:solidFill>
                <a:srgbClr val="CC7832"/>
              </a:solidFill>
              <a:latin typeface="Source Code Pro"/>
            </a:endParaRPr>
          </a:p>
        </p:txBody>
      </p:sp>
      <p:sp>
        <p:nvSpPr>
          <p:cNvPr id="12" name="Forme libre 11"/>
          <p:cNvSpPr/>
          <p:nvPr/>
        </p:nvSpPr>
        <p:spPr>
          <a:xfrm>
            <a:off x="390144" y="3925824"/>
            <a:ext cx="7015868" cy="902209"/>
          </a:xfrm>
          <a:custGeom>
            <a:avLst/>
            <a:gdLst>
              <a:gd name="connsiteX0" fmla="*/ 4382396 w 7015868"/>
              <a:gd name="connsiteY0" fmla="*/ 0 h 902209"/>
              <a:gd name="connsiteX1" fmla="*/ 7015868 w 7015868"/>
              <a:gd name="connsiteY1" fmla="*/ 0 h 902209"/>
              <a:gd name="connsiteX2" fmla="*/ 7015868 w 7015868"/>
              <a:gd name="connsiteY2" fmla="*/ 286931 h 902209"/>
              <a:gd name="connsiteX3" fmla="*/ 5010912 w 7015868"/>
              <a:gd name="connsiteY3" fmla="*/ 286931 h 902209"/>
              <a:gd name="connsiteX4" fmla="*/ 5010912 w 7015868"/>
              <a:gd name="connsiteY4" fmla="*/ 902209 h 902209"/>
              <a:gd name="connsiteX5" fmla="*/ 0 w 7015868"/>
              <a:gd name="connsiteY5" fmla="*/ 902209 h 902209"/>
              <a:gd name="connsiteX6" fmla="*/ 0 w 7015868"/>
              <a:gd name="connsiteY6" fmla="*/ 286931 h 902209"/>
              <a:gd name="connsiteX7" fmla="*/ 4382396 w 7015868"/>
              <a:gd name="connsiteY7" fmla="*/ 286931 h 90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5868" h="902209">
                <a:moveTo>
                  <a:pt x="4382396" y="0"/>
                </a:moveTo>
                <a:lnTo>
                  <a:pt x="7015868" y="0"/>
                </a:lnTo>
                <a:lnTo>
                  <a:pt x="7015868" y="286931"/>
                </a:lnTo>
                <a:lnTo>
                  <a:pt x="5010912" y="286931"/>
                </a:lnTo>
                <a:lnTo>
                  <a:pt x="5010912" y="902209"/>
                </a:lnTo>
                <a:lnTo>
                  <a:pt x="0" y="902209"/>
                </a:lnTo>
                <a:lnTo>
                  <a:pt x="0" y="286931"/>
                </a:lnTo>
                <a:lnTo>
                  <a:pt x="4382396" y="286931"/>
                </a:lnTo>
                <a:close/>
              </a:path>
            </a:pathLst>
          </a:cu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177426" y="5488940"/>
            <a:ext cx="11823700" cy="338554"/>
          </a:xfrm>
          <a:prstGeom prst="rect">
            <a:avLst/>
          </a:prstGeom>
          <a:noFill/>
        </p:spPr>
        <p:txBody>
          <a:bodyPr wrap="square" rtlCol="0">
            <a:spAutoFit/>
          </a:bodyPr>
          <a:lstStyle/>
          <a:p>
            <a:r>
              <a:rPr lang="fr-FR" sz="1600" dirty="0" smtClean="0"/>
              <a:t>Dans cet exemple, le contrôle est effectué uniquement lorsque l’utilisateur veut éditer un user.</a:t>
            </a:r>
            <a:endParaRPr lang="fr-FR" sz="1600" dirty="0"/>
          </a:p>
        </p:txBody>
      </p:sp>
    </p:spTree>
    <p:extLst>
      <p:ext uri="{BB962C8B-B14F-4D97-AF65-F5344CB8AC3E}">
        <p14:creationId xmlns:p14="http://schemas.microsoft.com/office/powerpoint/2010/main" xmlns="" val="36738453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Contrôle des entrées à une route</a:t>
            </a:r>
          </a:p>
        </p:txBody>
      </p:sp>
      <p:sp>
        <p:nvSpPr>
          <p:cNvPr id="4" name="ZoneTexte 3"/>
          <p:cNvSpPr txBox="1"/>
          <p:nvPr/>
        </p:nvSpPr>
        <p:spPr>
          <a:xfrm>
            <a:off x="177426" y="1219200"/>
            <a:ext cx="11823700" cy="830997"/>
          </a:xfrm>
          <a:prstGeom prst="rect">
            <a:avLst/>
          </a:prstGeom>
          <a:noFill/>
        </p:spPr>
        <p:txBody>
          <a:bodyPr wrap="square" rtlCol="0">
            <a:spAutoFit/>
          </a:bodyPr>
          <a:lstStyle/>
          <a:p>
            <a:r>
              <a:rPr lang="fr-FR" sz="1600" dirty="0" smtClean="0"/>
              <a:t>Un autre emplacement où vous pouvez intervenir à l’entrée / sortie d’une route est au niveau du component lui-même vers lequel vous naviguez. Vous pouvez déclarer une nouvelle fonction du cycle de vie introduite par vue-router et qui s’exécute lorsqu’une route aboutit sur le component concerné: c’est la fonction </a:t>
            </a:r>
            <a:r>
              <a:rPr lang="fr-FR" sz="1600" b="1" dirty="0" err="1" smtClean="0"/>
              <a:t>beforeRouteEnter</a:t>
            </a:r>
            <a:r>
              <a:rPr lang="fr-FR" sz="1600" b="1" dirty="0" smtClean="0"/>
              <a:t>(to, from, next)</a:t>
            </a:r>
            <a:endParaRPr lang="fr-FR" sz="1600" b="1" dirty="0"/>
          </a:p>
        </p:txBody>
      </p:sp>
      <p:sp>
        <p:nvSpPr>
          <p:cNvPr id="5" name="Rectangle 4"/>
          <p:cNvSpPr/>
          <p:nvPr/>
        </p:nvSpPr>
        <p:spPr>
          <a:xfrm>
            <a:off x="177426" y="2215297"/>
            <a:ext cx="7475095" cy="2062103"/>
          </a:xfrm>
          <a:prstGeom prst="rect">
            <a:avLst/>
          </a:prstGeom>
          <a:solidFill>
            <a:schemeClr val="tx2">
              <a:lumMod val="75000"/>
            </a:schemeClr>
          </a:solidFill>
        </p:spPr>
        <p:txBody>
          <a:bodyPr wrap="square">
            <a:spAutoFit/>
          </a:bodyPr>
          <a:lstStyle/>
          <a:p>
            <a:r>
              <a:rPr lang="fr-FR" sz="1600" dirty="0">
                <a:solidFill>
                  <a:srgbClr val="E8BF6A"/>
                </a:solidFill>
                <a:latin typeface="Source Code Pro"/>
              </a:rPr>
              <a:t>&lt;script&gt;</a:t>
            </a:r>
            <a:br>
              <a:rPr lang="fr-FR" sz="1600" dirty="0">
                <a:solidFill>
                  <a:srgbClr val="E8BF6A"/>
                </a:solidFill>
                <a:latin typeface="Source Code Pro"/>
              </a:rPr>
            </a:br>
            <a:r>
              <a:rPr lang="fr-FR" sz="1600" dirty="0">
                <a:solidFill>
                  <a:srgbClr val="E8BF6A"/>
                </a:solidFill>
                <a:latin typeface="Source Code Pro"/>
              </a:rPr>
              <a:t>  </a:t>
            </a:r>
            <a:r>
              <a:rPr lang="fr-FR" sz="1600" b="1" dirty="0">
                <a:solidFill>
                  <a:srgbClr val="CC7832"/>
                </a:solidFill>
                <a:latin typeface="Source Code Pro"/>
              </a:rPr>
              <a:t>export default </a:t>
            </a:r>
            <a:r>
              <a:rPr lang="fr-FR" sz="1600" dirty="0">
                <a:solidFill>
                  <a:srgbClr val="A9B7C6"/>
                </a:solidFill>
                <a:latin typeface="Source Code Pro"/>
              </a:rPr>
              <a:t>{</a:t>
            </a:r>
            <a:br>
              <a:rPr lang="fr-FR" sz="1600" dirty="0">
                <a:solidFill>
                  <a:srgbClr val="A9B7C6"/>
                </a:solidFill>
                <a:latin typeface="Source Code Pro"/>
              </a:rPr>
            </a:br>
            <a:r>
              <a:rPr lang="fr-FR" sz="1600" dirty="0">
                <a:solidFill>
                  <a:srgbClr val="A9B7C6"/>
                </a:solidFill>
                <a:latin typeface="Source Code Pro"/>
              </a:rPr>
              <a:t>    </a:t>
            </a:r>
            <a:r>
              <a:rPr lang="fr-FR" sz="1600" dirty="0">
                <a:solidFill>
                  <a:srgbClr val="FFC66D"/>
                </a:solidFill>
                <a:latin typeface="Source Code Pro"/>
              </a:rPr>
              <a:t>beforeRouteEnter</a:t>
            </a:r>
            <a:r>
              <a:rPr lang="fr-FR" sz="1600" dirty="0">
                <a:solidFill>
                  <a:srgbClr val="A9B7C6"/>
                </a:solidFill>
                <a:latin typeface="Source Code Pro"/>
              </a:rPr>
              <a:t>: (to</a:t>
            </a:r>
            <a:r>
              <a:rPr lang="fr-FR" sz="1600" dirty="0">
                <a:solidFill>
                  <a:srgbClr val="CC7832"/>
                </a:solidFill>
                <a:latin typeface="Source Code Pro"/>
              </a:rPr>
              <a:t>, </a:t>
            </a:r>
            <a:r>
              <a:rPr lang="fr-FR" sz="1600" b="1" dirty="0">
                <a:solidFill>
                  <a:srgbClr val="CC7832"/>
                </a:solidFill>
                <a:latin typeface="Source Code Pro"/>
              </a:rPr>
              <a:t>from</a:t>
            </a:r>
            <a:r>
              <a:rPr lang="fr-FR" sz="1600" dirty="0">
                <a:solidFill>
                  <a:srgbClr val="CC7832"/>
                </a:solidFill>
                <a:latin typeface="Source Code Pro"/>
              </a:rPr>
              <a:t>, </a:t>
            </a:r>
            <a:r>
              <a:rPr lang="fr-FR" sz="1600" dirty="0">
                <a:solidFill>
                  <a:srgbClr val="A9B7C6"/>
                </a:solidFill>
                <a:latin typeface="Source Code Pro"/>
              </a:rPr>
              <a:t>next) =&gt; {</a:t>
            </a:r>
            <a:br>
              <a:rPr lang="fr-FR" sz="1600" dirty="0">
                <a:solidFill>
                  <a:srgbClr val="A9B7C6"/>
                </a:solidFill>
                <a:latin typeface="Source Code Pro"/>
              </a:rPr>
            </a:br>
            <a:r>
              <a:rPr lang="fr-FR" sz="1600" dirty="0">
                <a:solidFill>
                  <a:srgbClr val="A9B7C6"/>
                </a:solidFill>
                <a:latin typeface="Source Code Pro"/>
              </a:rPr>
              <a:t>      console.</a:t>
            </a:r>
            <a:r>
              <a:rPr lang="fr-FR" sz="1600" dirty="0">
                <a:solidFill>
                  <a:srgbClr val="FFC66D"/>
                </a:solidFill>
                <a:latin typeface="Source Code Pro"/>
              </a:rPr>
              <a:t>log</a:t>
            </a:r>
            <a:r>
              <a:rPr lang="fr-FR" sz="1600" dirty="0">
                <a:solidFill>
                  <a:srgbClr val="A9B7C6"/>
                </a:solidFill>
                <a:latin typeface="Source Code Pro"/>
              </a:rPr>
              <a:t>(</a:t>
            </a:r>
            <a:r>
              <a:rPr lang="fr-FR" sz="1600" dirty="0">
                <a:solidFill>
                  <a:srgbClr val="6A8759"/>
                </a:solidFill>
                <a:latin typeface="Source Code Pro"/>
              </a:rPr>
              <a:t>'dans le composant UserDetail, beforeRouteEnter'</a:t>
            </a:r>
            <a:r>
              <a:rPr lang="fr-FR" sz="1600" dirty="0">
                <a:solidFill>
                  <a:srgbClr val="A9B7C6"/>
                </a:solidFill>
                <a:latin typeface="Source Code Pro"/>
              </a:rPr>
              <a:t>)</a:t>
            </a:r>
            <a:r>
              <a:rPr lang="fr-FR" sz="1600" dirty="0">
                <a:solidFill>
                  <a:srgbClr val="CC7832"/>
                </a:solidFill>
                <a:latin typeface="Source Code Pro"/>
              </a:rPr>
              <a:t>;</a:t>
            </a:r>
            <a:br>
              <a:rPr lang="fr-FR" sz="1600" dirty="0">
                <a:solidFill>
                  <a:srgbClr val="CC7832"/>
                </a:solidFill>
                <a:latin typeface="Source Code Pro"/>
              </a:rPr>
            </a:br>
            <a:r>
              <a:rPr lang="fr-FR" sz="1600" dirty="0">
                <a:solidFill>
                  <a:srgbClr val="CC7832"/>
                </a:solidFill>
                <a:latin typeface="Source Code Pro"/>
              </a:rPr>
              <a:t>      </a:t>
            </a:r>
            <a:r>
              <a:rPr lang="fr-FR" sz="1600" dirty="0">
                <a:solidFill>
                  <a:srgbClr val="A9B7C6"/>
                </a:solidFill>
                <a:latin typeface="Source Code Pro"/>
              </a:rPr>
              <a:t>next()</a:t>
            </a:r>
            <a:r>
              <a:rPr lang="fr-FR" sz="1600" dirty="0">
                <a:solidFill>
                  <a:srgbClr val="CC7832"/>
                </a:solidFill>
                <a:latin typeface="Source Code Pro"/>
              </a:rPr>
              <a:t>;</a:t>
            </a:r>
            <a:br>
              <a:rPr lang="fr-FR" sz="1600" dirty="0">
                <a:solidFill>
                  <a:srgbClr val="CC7832"/>
                </a:solidFill>
                <a:latin typeface="Source Code Pro"/>
              </a:rPr>
            </a:br>
            <a:r>
              <a:rPr lang="fr-FR" sz="1600" dirty="0">
                <a:solidFill>
                  <a:srgbClr val="CC7832"/>
                </a:solidFill>
                <a:latin typeface="Source Code Pro"/>
              </a:rPr>
              <a:t>    </a:t>
            </a:r>
            <a:r>
              <a:rPr lang="fr-FR" sz="1600" dirty="0">
                <a:solidFill>
                  <a:srgbClr val="A9B7C6"/>
                </a:solidFill>
                <a:latin typeface="Source Code Pro"/>
              </a:rPr>
              <a:t>}</a:t>
            </a:r>
            <a:br>
              <a:rPr lang="fr-FR" sz="1600" dirty="0">
                <a:solidFill>
                  <a:srgbClr val="A9B7C6"/>
                </a:solidFill>
                <a:latin typeface="Source Code Pro"/>
              </a:rPr>
            </a:b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E8BF6A"/>
                </a:solidFill>
                <a:latin typeface="Source Code Pro"/>
              </a:rPr>
              <a:t>&lt;/script&gt;</a:t>
            </a:r>
          </a:p>
        </p:txBody>
      </p:sp>
      <p:sp>
        <p:nvSpPr>
          <p:cNvPr id="8" name="ZoneTexte 7"/>
          <p:cNvSpPr txBox="1"/>
          <p:nvPr/>
        </p:nvSpPr>
        <p:spPr>
          <a:xfrm>
            <a:off x="177426" y="4557503"/>
            <a:ext cx="2836802" cy="369332"/>
          </a:xfrm>
          <a:prstGeom prst="rect">
            <a:avLst/>
          </a:prstGeom>
          <a:solidFill>
            <a:schemeClr val="bg1">
              <a:lumMod val="95000"/>
            </a:schemeClr>
          </a:solidFill>
        </p:spPr>
        <p:txBody>
          <a:bodyPr wrap="none" rtlCol="0">
            <a:spAutoFit/>
          </a:bodyPr>
          <a:lstStyle/>
          <a:p>
            <a:r>
              <a:rPr lang="fr-FR" dirty="0" smtClean="0"/>
              <a:t>git checkout –f tags/step068</a:t>
            </a:r>
            <a:endParaRPr lang="fr-FR" dirty="0"/>
          </a:p>
        </p:txBody>
      </p:sp>
    </p:spTree>
    <p:extLst>
      <p:ext uri="{BB962C8B-B14F-4D97-AF65-F5344CB8AC3E}">
        <p14:creationId xmlns:p14="http://schemas.microsoft.com/office/powerpoint/2010/main" xmlns="" val="21628717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Contrôle des sorties d’une route</a:t>
            </a:r>
          </a:p>
        </p:txBody>
      </p:sp>
      <p:sp>
        <p:nvSpPr>
          <p:cNvPr id="4" name="ZoneTexte 3"/>
          <p:cNvSpPr txBox="1"/>
          <p:nvPr/>
        </p:nvSpPr>
        <p:spPr>
          <a:xfrm>
            <a:off x="177426" y="1219200"/>
            <a:ext cx="11823700" cy="584775"/>
          </a:xfrm>
          <a:prstGeom prst="rect">
            <a:avLst/>
          </a:prstGeom>
          <a:noFill/>
        </p:spPr>
        <p:txBody>
          <a:bodyPr wrap="square" rtlCol="0">
            <a:spAutoFit/>
          </a:bodyPr>
          <a:lstStyle/>
          <a:p>
            <a:r>
              <a:rPr lang="fr-FR" sz="1600" dirty="0" smtClean="0"/>
              <a:t>Vous pouvez également contrôler si l’utilisateur a le droit de quitter une route. Vous pouvez faire cela en déclarant la fonction de cycle de vie </a:t>
            </a:r>
            <a:r>
              <a:rPr lang="fr-FR" sz="1600" b="1" i="1" dirty="0" err="1" smtClean="0"/>
              <a:t>beforeRouteLeave</a:t>
            </a:r>
            <a:r>
              <a:rPr lang="fr-FR" sz="1600" b="1" i="1" dirty="0" smtClean="0"/>
              <a:t>(to, from, next)</a:t>
            </a:r>
            <a:r>
              <a:rPr lang="fr-FR" sz="1600" dirty="0" smtClean="0"/>
              <a:t> qui s’exécute immédiatement avant de sortir du component.</a:t>
            </a:r>
            <a:endParaRPr lang="fr-FR" sz="1600" b="1" dirty="0"/>
          </a:p>
        </p:txBody>
      </p:sp>
      <p:sp>
        <p:nvSpPr>
          <p:cNvPr id="8" name="ZoneTexte 7"/>
          <p:cNvSpPr txBox="1"/>
          <p:nvPr/>
        </p:nvSpPr>
        <p:spPr>
          <a:xfrm>
            <a:off x="268224" y="4895199"/>
            <a:ext cx="2836802" cy="369332"/>
          </a:xfrm>
          <a:prstGeom prst="rect">
            <a:avLst/>
          </a:prstGeom>
          <a:solidFill>
            <a:schemeClr val="bg1">
              <a:lumMod val="95000"/>
            </a:schemeClr>
          </a:solidFill>
        </p:spPr>
        <p:txBody>
          <a:bodyPr wrap="none" rtlCol="0">
            <a:spAutoFit/>
          </a:bodyPr>
          <a:lstStyle/>
          <a:p>
            <a:r>
              <a:rPr lang="fr-FR" dirty="0" smtClean="0"/>
              <a:t>git checkout –f tags/step069</a:t>
            </a:r>
            <a:endParaRPr lang="fr-FR" dirty="0"/>
          </a:p>
        </p:txBody>
      </p:sp>
      <p:sp>
        <p:nvSpPr>
          <p:cNvPr id="2" name="Rectangle 1"/>
          <p:cNvSpPr/>
          <p:nvPr/>
        </p:nvSpPr>
        <p:spPr>
          <a:xfrm>
            <a:off x="268224" y="1803975"/>
            <a:ext cx="6096000" cy="2893100"/>
          </a:xfrm>
          <a:prstGeom prst="rect">
            <a:avLst/>
          </a:prstGeom>
          <a:solidFill>
            <a:schemeClr val="tx2">
              <a:lumMod val="75000"/>
            </a:schemeClr>
          </a:solidFill>
        </p:spPr>
        <p:txBody>
          <a:bodyPr>
            <a:spAutoFit/>
          </a:bodyPr>
          <a:lstStyle/>
          <a:p>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return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id</a:t>
            </a: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.$route.params.id</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err="1">
                <a:solidFill>
                  <a:srgbClr val="FFC66D"/>
                </a:solidFill>
                <a:latin typeface="Source Code Pro"/>
              </a:rPr>
              <a:t>beforeRouteLeave</a:t>
            </a:r>
            <a:r>
              <a:rPr lang="fr-FR" sz="1400" dirty="0">
                <a:solidFill>
                  <a:srgbClr val="A9B7C6"/>
                </a:solidFill>
                <a:latin typeface="Source Code Pro"/>
              </a:rPr>
              <a:t>(to</a:t>
            </a:r>
            <a:r>
              <a:rPr lang="fr-FR" sz="1400" dirty="0">
                <a:solidFill>
                  <a:srgbClr val="CC7832"/>
                </a:solidFill>
                <a:latin typeface="Source Code Pro"/>
              </a:rPr>
              <a:t>, </a:t>
            </a:r>
            <a:r>
              <a:rPr lang="fr-FR" sz="1400" b="1" dirty="0">
                <a:solidFill>
                  <a:srgbClr val="CC7832"/>
                </a:solidFill>
                <a:latin typeface="Source Code Pro"/>
              </a:rPr>
              <a:t>from</a:t>
            </a:r>
            <a:r>
              <a:rPr lang="fr-FR" sz="1400" dirty="0">
                <a:solidFill>
                  <a:srgbClr val="CC7832"/>
                </a:solidFill>
                <a:latin typeface="Source Code Pro"/>
              </a:rPr>
              <a:t>, </a:t>
            </a:r>
            <a:r>
              <a:rPr lang="fr-FR" sz="1400" dirty="0">
                <a:solidFill>
                  <a:srgbClr val="A9B7C6"/>
                </a:solidFill>
                <a:latin typeface="Source Code Pro"/>
              </a:rPr>
              <a:t>next)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a:solidFill>
                  <a:srgbClr val="A9B7C6"/>
                </a:solidFill>
                <a:latin typeface="Source Code Pro"/>
              </a:rPr>
              <a:t>(</a:t>
            </a:r>
            <a:r>
              <a:rPr lang="fr-FR" sz="1400" dirty="0">
                <a:solidFill>
                  <a:srgbClr val="6A8759"/>
                </a:solidFill>
                <a:latin typeface="Source Code Pro"/>
              </a:rPr>
              <a:t>'</a:t>
            </a:r>
            <a:r>
              <a:rPr lang="fr-FR" sz="1400" dirty="0" err="1">
                <a:solidFill>
                  <a:srgbClr val="6A8759"/>
                </a:solidFill>
                <a:latin typeface="Source Code Pro"/>
              </a:rPr>
              <a:t>before</a:t>
            </a:r>
            <a:r>
              <a:rPr lang="fr-FR" sz="1400" dirty="0">
                <a:solidFill>
                  <a:srgbClr val="6A8759"/>
                </a:solidFill>
                <a:latin typeface="Source Code Pro"/>
              </a:rPr>
              <a:t> </a:t>
            </a:r>
            <a:r>
              <a:rPr lang="fr-FR" sz="1400" dirty="0" err="1">
                <a:solidFill>
                  <a:srgbClr val="6A8759"/>
                </a:solidFill>
                <a:latin typeface="Source Code Pro"/>
              </a:rPr>
              <a:t>Leaving</a:t>
            </a:r>
            <a:r>
              <a:rPr lang="fr-FR" sz="1400" dirty="0">
                <a:solidFill>
                  <a:srgbClr val="6A8759"/>
                </a:solidFill>
                <a:latin typeface="Source Code Pro"/>
              </a:rPr>
              <a:t> Edit to '</a:t>
            </a:r>
            <a:r>
              <a:rPr lang="fr-FR" sz="1400" dirty="0">
                <a:solidFill>
                  <a:srgbClr val="A9B7C6"/>
                </a:solidFill>
                <a:latin typeface="Source Code Pro"/>
              </a:rPr>
              <a:t>+to.</a:t>
            </a:r>
            <a:r>
              <a:rPr lang="fr-FR" sz="1400" dirty="0">
                <a:solidFill>
                  <a:srgbClr val="9876AA"/>
                </a:solidFill>
                <a:latin typeface="Source Code Pro"/>
              </a:rPr>
              <a:t>path</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next()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Tree>
    <p:extLst>
      <p:ext uri="{BB962C8B-B14F-4D97-AF65-F5344CB8AC3E}">
        <p14:creationId xmlns:p14="http://schemas.microsoft.com/office/powerpoint/2010/main" xmlns="" val="227395084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err="1" smtClean="0">
                <a:effectLst>
                  <a:outerShdw blurRad="38100" dist="38100" dir="2700000" algn="tl">
                    <a:srgbClr val="000000">
                      <a:alpha val="43137"/>
                    </a:srgbClr>
                  </a:outerShdw>
                </a:effectLst>
              </a:rPr>
              <a:t>Lazy</a:t>
            </a:r>
            <a:r>
              <a:rPr lang="fr-FR" sz="2800" dirty="0" smtClean="0">
                <a:effectLst>
                  <a:outerShdw blurRad="38100" dist="38100" dir="2700000" algn="tl">
                    <a:srgbClr val="000000">
                      <a:alpha val="43137"/>
                    </a:srgbClr>
                  </a:outerShdw>
                </a:effectLst>
              </a:rPr>
              <a:t> </a:t>
            </a:r>
            <a:r>
              <a:rPr lang="fr-FR" sz="2800" dirty="0" err="1" smtClean="0">
                <a:effectLst>
                  <a:outerShdw blurRad="38100" dist="38100" dir="2700000" algn="tl">
                    <a:srgbClr val="000000">
                      <a:alpha val="43137"/>
                    </a:srgbClr>
                  </a:outerShdw>
                </a:effectLst>
              </a:rPr>
              <a:t>Loading</a:t>
            </a:r>
            <a:r>
              <a:rPr lang="fr-FR" sz="2800" dirty="0" smtClean="0">
                <a:effectLst>
                  <a:outerShdw blurRad="38100" dist="38100" dir="2700000" algn="tl">
                    <a:srgbClr val="000000">
                      <a:alpha val="43137"/>
                    </a:srgbClr>
                  </a:outerShdw>
                </a:effectLst>
              </a:rPr>
              <a:t> des routes</a:t>
            </a:r>
          </a:p>
        </p:txBody>
      </p:sp>
      <p:sp>
        <p:nvSpPr>
          <p:cNvPr id="4" name="ZoneTexte 3"/>
          <p:cNvSpPr txBox="1"/>
          <p:nvPr/>
        </p:nvSpPr>
        <p:spPr>
          <a:xfrm>
            <a:off x="177426" y="1219200"/>
            <a:ext cx="11823700" cy="1815882"/>
          </a:xfrm>
          <a:prstGeom prst="rect">
            <a:avLst/>
          </a:prstGeom>
          <a:noFill/>
        </p:spPr>
        <p:txBody>
          <a:bodyPr wrap="square" rtlCol="0">
            <a:spAutoFit/>
          </a:bodyPr>
          <a:lstStyle/>
          <a:p>
            <a:r>
              <a:rPr lang="fr-FR" sz="1600" smtClean="0"/>
              <a:t>Dans le cas d’applications plus importantes, il se peut que vous vouliez que certains components ne soient chargés qu’une fois demandés au moment de la navigation (et pas au chargement initial de l’application). Pour faire cela, vous devez modifier l’instruction d’import du component (exemple: </a:t>
            </a:r>
            <a:r>
              <a:rPr lang="fr-FR" sz="1600" b="1" smtClean="0"/>
              <a:t>User</a:t>
            </a:r>
            <a:r>
              <a:rPr lang="fr-FR" sz="1600" smtClean="0"/>
              <a:t>) :</a:t>
            </a:r>
          </a:p>
          <a:p>
            <a:endParaRPr lang="fr-FR" sz="1600" b="1" smtClean="0"/>
          </a:p>
          <a:p>
            <a:r>
              <a:rPr lang="fr-FR" sz="1600" b="1" smtClean="0"/>
              <a:t>import </a:t>
            </a:r>
            <a:r>
              <a:rPr lang="fr-FR" sz="1600" b="1" smtClean="0">
                <a:solidFill>
                  <a:srgbClr val="C00000"/>
                </a:solidFill>
              </a:rPr>
              <a:t>User</a:t>
            </a:r>
            <a:r>
              <a:rPr lang="fr-FR" sz="1600" b="1" smtClean="0"/>
              <a:t> from ‘./components/user/</a:t>
            </a:r>
            <a:r>
              <a:rPr lang="fr-FR" sz="1600" b="1" smtClean="0">
                <a:solidFill>
                  <a:srgbClr val="C00000"/>
                </a:solidFill>
              </a:rPr>
              <a:t>User</a:t>
            </a:r>
            <a:r>
              <a:rPr lang="fr-FR" sz="1600" b="1" smtClean="0"/>
              <a:t>’</a:t>
            </a:r>
          </a:p>
          <a:p>
            <a:endParaRPr lang="fr-FR" sz="1600" b="1" smtClean="0"/>
          </a:p>
          <a:p>
            <a:r>
              <a:rPr lang="fr-FR" sz="1600" smtClean="0"/>
              <a:t>Par l’instruction suivante:</a:t>
            </a:r>
            <a:endParaRPr lang="fr-FR" sz="1600" dirty="0"/>
          </a:p>
        </p:txBody>
      </p:sp>
      <p:sp>
        <p:nvSpPr>
          <p:cNvPr id="8" name="ZoneTexte 7"/>
          <p:cNvSpPr txBox="1"/>
          <p:nvPr/>
        </p:nvSpPr>
        <p:spPr>
          <a:xfrm>
            <a:off x="177426" y="6297279"/>
            <a:ext cx="2836802" cy="369332"/>
          </a:xfrm>
          <a:prstGeom prst="rect">
            <a:avLst/>
          </a:prstGeom>
          <a:solidFill>
            <a:schemeClr val="bg1">
              <a:lumMod val="95000"/>
            </a:schemeClr>
          </a:solidFill>
        </p:spPr>
        <p:txBody>
          <a:bodyPr wrap="none" rtlCol="0">
            <a:spAutoFit/>
          </a:bodyPr>
          <a:lstStyle/>
          <a:p>
            <a:r>
              <a:rPr lang="fr-FR" dirty="0" smtClean="0"/>
              <a:t>git checkout –f tags/step070</a:t>
            </a:r>
            <a:endParaRPr lang="fr-FR" dirty="0"/>
          </a:p>
        </p:txBody>
      </p:sp>
      <p:sp>
        <p:nvSpPr>
          <p:cNvPr id="5" name="Rectangle 4"/>
          <p:cNvSpPr/>
          <p:nvPr/>
        </p:nvSpPr>
        <p:spPr>
          <a:xfrm>
            <a:off x="177426" y="3200182"/>
            <a:ext cx="6096000" cy="1323439"/>
          </a:xfrm>
          <a:prstGeom prst="rect">
            <a:avLst/>
          </a:prstGeom>
          <a:solidFill>
            <a:schemeClr val="tx2">
              <a:lumMod val="75000"/>
            </a:schemeClr>
          </a:solidFill>
        </p:spPr>
        <p:txBody>
          <a:bodyPr>
            <a:spAutoFit/>
          </a:bodyPr>
          <a:lstStyle/>
          <a:p>
            <a:r>
              <a:rPr lang="fr-FR" sz="1600" b="1" dirty="0">
                <a:solidFill>
                  <a:srgbClr val="CC7832"/>
                </a:solidFill>
                <a:latin typeface="Source Code Pro"/>
              </a:rPr>
              <a:t>const </a:t>
            </a:r>
            <a:r>
              <a:rPr lang="fr-FR" sz="1600" dirty="0">
                <a:solidFill>
                  <a:srgbClr val="FFC66D"/>
                </a:solidFill>
                <a:latin typeface="Source Code Pro"/>
              </a:rPr>
              <a:t>User </a:t>
            </a:r>
            <a:r>
              <a:rPr lang="fr-FR" sz="1600" dirty="0">
                <a:solidFill>
                  <a:srgbClr val="A9B7C6"/>
                </a:solidFill>
                <a:latin typeface="Source Code Pro"/>
              </a:rPr>
              <a:t>= resolve =&gt; {</a:t>
            </a:r>
            <a:br>
              <a:rPr lang="fr-FR" sz="1600" dirty="0">
                <a:solidFill>
                  <a:srgbClr val="A9B7C6"/>
                </a:solidFill>
                <a:latin typeface="Source Code Pro"/>
              </a:rPr>
            </a:br>
            <a:r>
              <a:rPr lang="fr-FR" sz="1600" dirty="0">
                <a:solidFill>
                  <a:srgbClr val="A9B7C6"/>
                </a:solidFill>
                <a:latin typeface="Source Code Pro"/>
              </a:rPr>
              <a:t>  require.ensure([</a:t>
            </a:r>
            <a:r>
              <a:rPr lang="fr-FR" sz="1600" dirty="0">
                <a:solidFill>
                  <a:srgbClr val="6A8759"/>
                </a:solidFill>
                <a:latin typeface="Source Code Pro"/>
              </a:rPr>
              <a:t>'./components/user/User'</a:t>
            </a:r>
            <a:r>
              <a:rPr lang="fr-FR" sz="1600" dirty="0">
                <a:solidFill>
                  <a:srgbClr val="A9B7C6"/>
                </a:solidFill>
                <a:latin typeface="Source Code Pro"/>
              </a:rPr>
              <a:t>]</a:t>
            </a:r>
            <a:r>
              <a:rPr lang="fr-FR" sz="1600" dirty="0">
                <a:solidFill>
                  <a:srgbClr val="CC7832"/>
                </a:solidFill>
                <a:latin typeface="Source Code Pro"/>
              </a:rPr>
              <a:t>, </a:t>
            </a:r>
            <a:r>
              <a:rPr lang="fr-FR" sz="1600" dirty="0">
                <a:solidFill>
                  <a:srgbClr val="A9B7C6"/>
                </a:solidFill>
                <a:latin typeface="Source Code Pro"/>
              </a:rPr>
              <a:t>() =&gt; {</a:t>
            </a:r>
            <a:br>
              <a:rPr lang="fr-FR" sz="1600" dirty="0">
                <a:solidFill>
                  <a:srgbClr val="A9B7C6"/>
                </a:solidFill>
                <a:latin typeface="Source Code Pro"/>
              </a:rPr>
            </a:br>
            <a:r>
              <a:rPr lang="fr-FR" sz="1600" dirty="0">
                <a:solidFill>
                  <a:srgbClr val="A9B7C6"/>
                </a:solidFill>
                <a:latin typeface="Source Code Pro"/>
              </a:rPr>
              <a:t>    </a:t>
            </a:r>
            <a:r>
              <a:rPr lang="fr-FR" sz="1600" dirty="0" smtClean="0">
                <a:solidFill>
                  <a:srgbClr val="A9B7C6"/>
                </a:solidFill>
                <a:latin typeface="Source Code Pro"/>
              </a:rPr>
              <a:t>resolve(require(</a:t>
            </a:r>
            <a:r>
              <a:rPr lang="fr-FR" sz="1600" dirty="0" smtClean="0">
                <a:solidFill>
                  <a:srgbClr val="6A8759"/>
                </a:solidFill>
                <a:latin typeface="Source Code Pro"/>
              </a:rPr>
              <a:t>'./</a:t>
            </a:r>
            <a:r>
              <a:rPr lang="fr-FR" sz="1600" dirty="0">
                <a:solidFill>
                  <a:srgbClr val="6A8759"/>
                </a:solidFill>
                <a:latin typeface="Source Code Pro"/>
              </a:rPr>
              <a:t>components/user/User'</a:t>
            </a:r>
            <a:r>
              <a:rPr lang="fr-FR" sz="1600" dirty="0">
                <a:solidFill>
                  <a:srgbClr val="A9B7C6"/>
                </a:solidFill>
                <a:latin typeface="Source Code Pro"/>
              </a:rPr>
              <a:t>))</a:t>
            </a:r>
            <a:br>
              <a:rPr lang="fr-FR" sz="1600" dirty="0">
                <a:solidFill>
                  <a:srgbClr val="A9B7C6"/>
                </a:solidFill>
                <a:latin typeface="Source Code Pro"/>
              </a:rPr>
            </a:b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A9B7C6"/>
                </a:solidFill>
                <a:latin typeface="Source Code Pro"/>
              </a:rPr>
              <a:t>}</a:t>
            </a:r>
            <a:r>
              <a:rPr lang="fr-FR" sz="1600" dirty="0">
                <a:solidFill>
                  <a:srgbClr val="CC7832"/>
                </a:solidFill>
                <a:latin typeface="Source Code Pro"/>
              </a:rPr>
              <a:t>;</a:t>
            </a:r>
          </a:p>
        </p:txBody>
      </p:sp>
      <p:sp>
        <p:nvSpPr>
          <p:cNvPr id="7" name="ZoneTexte 6"/>
          <p:cNvSpPr txBox="1"/>
          <p:nvPr/>
        </p:nvSpPr>
        <p:spPr>
          <a:xfrm>
            <a:off x="177426" y="4639463"/>
            <a:ext cx="11823700" cy="584775"/>
          </a:xfrm>
          <a:prstGeom prst="rect">
            <a:avLst/>
          </a:prstGeom>
          <a:noFill/>
        </p:spPr>
        <p:txBody>
          <a:bodyPr wrap="square" rtlCol="0">
            <a:spAutoFit/>
          </a:bodyPr>
          <a:lstStyle/>
          <a:p>
            <a:r>
              <a:rPr lang="fr-FR" sz="1600" dirty="0" smtClean="0"/>
              <a:t>Si vous passez en plus un 3</a:t>
            </a:r>
            <a:r>
              <a:rPr lang="fr-FR" sz="1600" baseline="30000" dirty="0" smtClean="0"/>
              <a:t>ème</a:t>
            </a:r>
            <a:r>
              <a:rPr lang="fr-FR" sz="1600" dirty="0" smtClean="0"/>
              <a:t> paramètre à la fonction </a:t>
            </a:r>
            <a:r>
              <a:rPr lang="fr-FR" sz="1600" b="1" i="1" dirty="0" err="1" smtClean="0"/>
              <a:t>ensure</a:t>
            </a:r>
            <a:r>
              <a:rPr lang="fr-FR" sz="1600" dirty="0" smtClean="0"/>
              <a:t>, qui est un String qui désigne le groupe (‘user’ par  exemple), Vue.js chargera toutes les routes qui correspondent à ce groupe dans le même bundle.</a:t>
            </a:r>
            <a:endParaRPr lang="fr-FR" sz="1600" dirty="0"/>
          </a:p>
        </p:txBody>
      </p:sp>
    </p:spTree>
    <p:extLst>
      <p:ext uri="{BB962C8B-B14F-4D97-AF65-F5344CB8AC3E}">
        <p14:creationId xmlns:p14="http://schemas.microsoft.com/office/powerpoint/2010/main" xmlns="" val="93749282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Exercice</a:t>
            </a:r>
          </a:p>
        </p:txBody>
      </p:sp>
      <p:sp>
        <p:nvSpPr>
          <p:cNvPr id="3" name="ZoneTexte 2"/>
          <p:cNvSpPr txBox="1"/>
          <p:nvPr/>
        </p:nvSpPr>
        <p:spPr>
          <a:xfrm>
            <a:off x="215900" y="1206500"/>
            <a:ext cx="6089231" cy="369332"/>
          </a:xfrm>
          <a:prstGeom prst="rect">
            <a:avLst/>
          </a:prstGeom>
          <a:noFill/>
        </p:spPr>
        <p:txBody>
          <a:bodyPr wrap="none" rtlCol="0">
            <a:spAutoFit/>
          </a:bodyPr>
          <a:lstStyle/>
          <a:p>
            <a:r>
              <a:rPr lang="fr-FR" dirty="0" smtClean="0"/>
              <a:t>Construire un site de vente en ligne qui fonctionne comme suit:</a:t>
            </a:r>
            <a:endParaRPr lang="fr-FR" dirty="0"/>
          </a:p>
        </p:txBody>
      </p:sp>
      <p:sp>
        <p:nvSpPr>
          <p:cNvPr id="4" name="Rectangle 3"/>
          <p:cNvSpPr/>
          <p:nvPr/>
        </p:nvSpPr>
        <p:spPr>
          <a:xfrm>
            <a:off x="215900" y="1981200"/>
            <a:ext cx="6858000" cy="444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215900" y="1981200"/>
            <a:ext cx="6858000" cy="368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266700" y="2047245"/>
            <a:ext cx="1188146" cy="261610"/>
          </a:xfrm>
          <a:prstGeom prst="rect">
            <a:avLst/>
          </a:prstGeom>
          <a:solidFill>
            <a:schemeClr val="bg2"/>
          </a:solidFill>
        </p:spPr>
        <p:txBody>
          <a:bodyPr wrap="none" rtlCol="0">
            <a:spAutoFit/>
          </a:bodyPr>
          <a:lstStyle/>
          <a:p>
            <a:r>
              <a:rPr lang="fr-FR" sz="1100" dirty="0" smtClean="0"/>
              <a:t>Liste des produits</a:t>
            </a:r>
            <a:endParaRPr lang="fr-FR" sz="1100" dirty="0"/>
          </a:p>
        </p:txBody>
      </p:sp>
      <p:sp>
        <p:nvSpPr>
          <p:cNvPr id="7" name="Rectangle 6"/>
          <p:cNvSpPr/>
          <p:nvPr/>
        </p:nvSpPr>
        <p:spPr>
          <a:xfrm>
            <a:off x="393700" y="2502932"/>
            <a:ext cx="6578600" cy="28019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3657600" y="2571750"/>
            <a:ext cx="3207562" cy="2673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p:cNvCxnSpPr>
            <a:stCxn id="6" idx="2"/>
          </p:cNvCxnSpPr>
          <p:nvPr/>
        </p:nvCxnSpPr>
        <p:spPr>
          <a:xfrm>
            <a:off x="860773" y="2308855"/>
            <a:ext cx="218727" cy="675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91839" y="3115305"/>
            <a:ext cx="915635" cy="261610"/>
          </a:xfrm>
          <a:prstGeom prst="rect">
            <a:avLst/>
          </a:prstGeom>
          <a:solidFill>
            <a:schemeClr val="tx1"/>
          </a:solidFill>
        </p:spPr>
        <p:txBody>
          <a:bodyPr wrap="none" rtlCol="0">
            <a:spAutoFit/>
          </a:bodyPr>
          <a:lstStyle/>
          <a:p>
            <a:r>
              <a:rPr lang="fr-FR" sz="1100" dirty="0" smtClean="0">
                <a:solidFill>
                  <a:schemeClr val="bg1"/>
                </a:solidFill>
              </a:rPr>
              <a:t>Nom Produit</a:t>
            </a:r>
            <a:endParaRPr lang="fr-FR" sz="1100" dirty="0">
              <a:solidFill>
                <a:schemeClr val="bg1"/>
              </a:solidFill>
            </a:endParaRPr>
          </a:p>
        </p:txBody>
      </p:sp>
      <p:sp>
        <p:nvSpPr>
          <p:cNvPr id="15" name="ZoneTexte 14"/>
          <p:cNvSpPr txBox="1"/>
          <p:nvPr/>
        </p:nvSpPr>
        <p:spPr>
          <a:xfrm>
            <a:off x="1386478" y="3115305"/>
            <a:ext cx="406800" cy="261610"/>
          </a:xfrm>
          <a:prstGeom prst="rect">
            <a:avLst/>
          </a:prstGeom>
          <a:solidFill>
            <a:schemeClr val="tx1"/>
          </a:solidFill>
        </p:spPr>
        <p:txBody>
          <a:bodyPr wrap="none" rtlCol="0">
            <a:spAutoFit/>
          </a:bodyPr>
          <a:lstStyle/>
          <a:p>
            <a:r>
              <a:rPr lang="fr-FR" sz="1100" dirty="0" smtClean="0">
                <a:solidFill>
                  <a:schemeClr val="bg1"/>
                </a:solidFill>
              </a:rPr>
              <a:t>Prix</a:t>
            </a:r>
            <a:endParaRPr lang="fr-FR" sz="1100" dirty="0">
              <a:solidFill>
                <a:schemeClr val="bg1"/>
              </a:solidFill>
            </a:endParaRPr>
          </a:p>
        </p:txBody>
      </p:sp>
      <p:sp>
        <p:nvSpPr>
          <p:cNvPr id="16" name="Rectangle 15"/>
          <p:cNvSpPr/>
          <p:nvPr/>
        </p:nvSpPr>
        <p:spPr>
          <a:xfrm>
            <a:off x="491839" y="3388583"/>
            <a:ext cx="1301439" cy="1547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91839" y="3566383"/>
            <a:ext cx="1301439" cy="1547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91839" y="3744183"/>
            <a:ext cx="1301439" cy="1547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p:nvPr/>
        </p:nvCxnSpPr>
        <p:spPr>
          <a:xfrm>
            <a:off x="1802517" y="3478641"/>
            <a:ext cx="1969383" cy="24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771900" y="2755900"/>
            <a:ext cx="787400" cy="810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Photo</a:t>
            </a:r>
            <a:endParaRPr lang="fr-FR" dirty="0"/>
          </a:p>
        </p:txBody>
      </p:sp>
      <p:sp>
        <p:nvSpPr>
          <p:cNvPr id="23" name="ZoneTexte 22"/>
          <p:cNvSpPr txBox="1"/>
          <p:nvPr/>
        </p:nvSpPr>
        <p:spPr>
          <a:xfrm>
            <a:off x="4673600" y="2646677"/>
            <a:ext cx="1527469" cy="369332"/>
          </a:xfrm>
          <a:prstGeom prst="rect">
            <a:avLst/>
          </a:prstGeom>
          <a:noFill/>
        </p:spPr>
        <p:txBody>
          <a:bodyPr wrap="none" rtlCol="0">
            <a:spAutoFit/>
          </a:bodyPr>
          <a:lstStyle/>
          <a:p>
            <a:r>
              <a:rPr lang="fr-FR" dirty="0" smtClean="0"/>
              <a:t>(Nom produit)</a:t>
            </a:r>
            <a:endParaRPr lang="fr-FR" dirty="0"/>
          </a:p>
        </p:txBody>
      </p:sp>
      <p:sp>
        <p:nvSpPr>
          <p:cNvPr id="24" name="ZoneTexte 23"/>
          <p:cNvSpPr txBox="1"/>
          <p:nvPr/>
        </p:nvSpPr>
        <p:spPr>
          <a:xfrm>
            <a:off x="4559300" y="4124151"/>
            <a:ext cx="1364476" cy="369332"/>
          </a:xfrm>
          <a:prstGeom prst="rect">
            <a:avLst/>
          </a:prstGeom>
          <a:noFill/>
        </p:spPr>
        <p:txBody>
          <a:bodyPr wrap="none" rtlCol="0">
            <a:spAutoFit/>
          </a:bodyPr>
          <a:lstStyle/>
          <a:p>
            <a:r>
              <a:rPr lang="fr-FR" b="1" dirty="0" smtClean="0"/>
              <a:t>Prix: 456 DH</a:t>
            </a:r>
            <a:endParaRPr lang="fr-FR" b="1" dirty="0"/>
          </a:p>
        </p:txBody>
      </p:sp>
      <p:sp>
        <p:nvSpPr>
          <p:cNvPr id="25" name="ZoneTexte 24"/>
          <p:cNvSpPr txBox="1"/>
          <p:nvPr/>
        </p:nvSpPr>
        <p:spPr>
          <a:xfrm>
            <a:off x="4673600" y="3016082"/>
            <a:ext cx="2191562" cy="369332"/>
          </a:xfrm>
          <a:prstGeom prst="rect">
            <a:avLst/>
          </a:prstGeom>
          <a:noFill/>
        </p:spPr>
        <p:txBody>
          <a:bodyPr wrap="none" rtlCol="0">
            <a:spAutoFit/>
          </a:bodyPr>
          <a:lstStyle/>
          <a:p>
            <a:r>
              <a:rPr lang="fr-FR" dirty="0" smtClean="0"/>
              <a:t>(Nom du fournisseur)</a:t>
            </a:r>
            <a:endParaRPr lang="fr-FR" dirty="0"/>
          </a:p>
        </p:txBody>
      </p:sp>
      <p:sp>
        <p:nvSpPr>
          <p:cNvPr id="26" name="Rectangle 25"/>
          <p:cNvSpPr/>
          <p:nvPr/>
        </p:nvSpPr>
        <p:spPr>
          <a:xfrm>
            <a:off x="4041388" y="4614674"/>
            <a:ext cx="2400300" cy="43155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Mettre dans le panier</a:t>
            </a:r>
            <a:endParaRPr lang="fr-FR" dirty="0">
              <a:solidFill>
                <a:schemeClr val="tx1"/>
              </a:solidFill>
            </a:endParaRPr>
          </a:p>
        </p:txBody>
      </p:sp>
      <p:sp>
        <p:nvSpPr>
          <p:cNvPr id="33" name="Rectangle 32"/>
          <p:cNvSpPr/>
          <p:nvPr/>
        </p:nvSpPr>
        <p:spPr>
          <a:xfrm>
            <a:off x="393700" y="5376345"/>
            <a:ext cx="6578600" cy="928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393700" y="5304909"/>
            <a:ext cx="1281120" cy="369332"/>
          </a:xfrm>
          <a:prstGeom prst="rect">
            <a:avLst/>
          </a:prstGeom>
          <a:noFill/>
        </p:spPr>
        <p:txBody>
          <a:bodyPr wrap="none" rtlCol="0">
            <a:spAutoFit/>
          </a:bodyPr>
          <a:lstStyle/>
          <a:p>
            <a:r>
              <a:rPr lang="fr-FR" dirty="0" smtClean="0"/>
              <a:t>Mon panier</a:t>
            </a:r>
            <a:endParaRPr lang="fr-FR" dirty="0"/>
          </a:p>
        </p:txBody>
      </p:sp>
      <p:sp>
        <p:nvSpPr>
          <p:cNvPr id="28" name="Rectangle 27"/>
          <p:cNvSpPr/>
          <p:nvPr/>
        </p:nvSpPr>
        <p:spPr>
          <a:xfrm>
            <a:off x="491839" y="5689601"/>
            <a:ext cx="3648361" cy="16594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491839" y="5892801"/>
            <a:ext cx="3648361" cy="16594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avec flèche 30"/>
          <p:cNvCxnSpPr/>
          <p:nvPr/>
        </p:nvCxnSpPr>
        <p:spPr>
          <a:xfrm flipH="1">
            <a:off x="4140200" y="5113778"/>
            <a:ext cx="1184564" cy="41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à coins arrondis 33"/>
          <p:cNvSpPr/>
          <p:nvPr/>
        </p:nvSpPr>
        <p:spPr>
          <a:xfrm>
            <a:off x="4203700" y="5682080"/>
            <a:ext cx="828000" cy="198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Supprimer</a:t>
            </a:r>
            <a:endParaRPr lang="fr-FR" sz="1100" dirty="0"/>
          </a:p>
        </p:txBody>
      </p:sp>
      <p:sp>
        <p:nvSpPr>
          <p:cNvPr id="35" name="Rectangle à coins arrondis 34"/>
          <p:cNvSpPr/>
          <p:nvPr/>
        </p:nvSpPr>
        <p:spPr>
          <a:xfrm>
            <a:off x="4203700" y="5872580"/>
            <a:ext cx="828000" cy="198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Supprimer</a:t>
            </a:r>
            <a:endParaRPr lang="fr-FR" sz="1100" dirty="0"/>
          </a:p>
        </p:txBody>
      </p:sp>
    </p:spTree>
    <p:extLst>
      <p:ext uri="{BB962C8B-B14F-4D97-AF65-F5344CB8AC3E}">
        <p14:creationId xmlns:p14="http://schemas.microsoft.com/office/powerpoint/2010/main" xmlns="" val="337154506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066256" y="2866258"/>
            <a:ext cx="5821712" cy="1569660"/>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State Management avec Vuex</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408322561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Notion de store</a:t>
            </a:r>
          </a:p>
        </p:txBody>
      </p:sp>
      <p:sp>
        <p:nvSpPr>
          <p:cNvPr id="4" name="ZoneTexte 3"/>
          <p:cNvSpPr txBox="1"/>
          <p:nvPr/>
        </p:nvSpPr>
        <p:spPr>
          <a:xfrm>
            <a:off x="177426" y="1219200"/>
            <a:ext cx="11823700" cy="584775"/>
          </a:xfrm>
          <a:prstGeom prst="rect">
            <a:avLst/>
          </a:prstGeom>
          <a:noFill/>
        </p:spPr>
        <p:txBody>
          <a:bodyPr wrap="square" rtlCol="0">
            <a:spAutoFit/>
          </a:bodyPr>
          <a:lstStyle/>
          <a:p>
            <a:r>
              <a:rPr lang="fr-FR" sz="1600" dirty="0" smtClean="0"/>
              <a:t>Nous avons déjà vu comment gérer l’état d’une application avec envoi des évènements que ce soit directement ou avec un </a:t>
            </a:r>
            <a:r>
              <a:rPr lang="fr-FR" sz="1600" dirty="0" err="1" smtClean="0"/>
              <a:t>event</a:t>
            </a:r>
            <a:r>
              <a:rPr lang="fr-FR" sz="1600" dirty="0" smtClean="0"/>
              <a:t> bus. Par contre ça peut très rapidement devenir compliqué si plusieurs components communiquent avec leurs parents et entre eux.</a:t>
            </a:r>
            <a:endParaRPr lang="fr-FR" sz="1600" dirty="0"/>
          </a:p>
        </p:txBody>
      </p:sp>
      <p:sp>
        <p:nvSpPr>
          <p:cNvPr id="2" name="Rectangle 1"/>
          <p:cNvSpPr/>
          <p:nvPr/>
        </p:nvSpPr>
        <p:spPr>
          <a:xfrm>
            <a:off x="4023360" y="1988527"/>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Parent</a:t>
            </a:r>
            <a:endParaRPr lang="fr-FR" dirty="0"/>
          </a:p>
        </p:txBody>
      </p:sp>
      <p:sp>
        <p:nvSpPr>
          <p:cNvPr id="9" name="Rectangle 8"/>
          <p:cNvSpPr/>
          <p:nvPr/>
        </p:nvSpPr>
        <p:spPr>
          <a:xfrm>
            <a:off x="1469136" y="3021920"/>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1</a:t>
            </a:r>
            <a:endParaRPr lang="fr-FR" dirty="0"/>
          </a:p>
        </p:txBody>
      </p:sp>
      <p:sp>
        <p:nvSpPr>
          <p:cNvPr id="10" name="Rectangle 9"/>
          <p:cNvSpPr/>
          <p:nvPr/>
        </p:nvSpPr>
        <p:spPr>
          <a:xfrm>
            <a:off x="4023360" y="3021920"/>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2</a:t>
            </a:r>
            <a:endParaRPr lang="fr-FR" dirty="0"/>
          </a:p>
        </p:txBody>
      </p:sp>
      <p:sp>
        <p:nvSpPr>
          <p:cNvPr id="11" name="Rectangle 10"/>
          <p:cNvSpPr/>
          <p:nvPr/>
        </p:nvSpPr>
        <p:spPr>
          <a:xfrm>
            <a:off x="6717792" y="3021920"/>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3</a:t>
            </a:r>
            <a:endParaRPr lang="fr-FR" dirty="0"/>
          </a:p>
        </p:txBody>
      </p:sp>
      <p:sp>
        <p:nvSpPr>
          <p:cNvPr id="12" name="Rectangle 11"/>
          <p:cNvSpPr/>
          <p:nvPr/>
        </p:nvSpPr>
        <p:spPr>
          <a:xfrm>
            <a:off x="1469136" y="4027760"/>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Petit-Fils 1.1</a:t>
            </a:r>
            <a:endParaRPr lang="fr-FR" dirty="0"/>
          </a:p>
        </p:txBody>
      </p:sp>
      <p:cxnSp>
        <p:nvCxnSpPr>
          <p:cNvPr id="13" name="Connecteur en angle 12"/>
          <p:cNvCxnSpPr>
            <a:stCxn id="12" idx="1"/>
            <a:endCxn id="2" idx="1"/>
          </p:cNvCxnSpPr>
          <p:nvPr/>
        </p:nvCxnSpPr>
        <p:spPr>
          <a:xfrm rot="10800000" flipH="1">
            <a:off x="1469136" y="2281136"/>
            <a:ext cx="2554224" cy="2039233"/>
          </a:xfrm>
          <a:prstGeom prst="bentConnector3">
            <a:avLst>
              <a:gd name="adj1" fmla="val -89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en angle 14"/>
          <p:cNvCxnSpPr>
            <a:stCxn id="12" idx="3"/>
            <a:endCxn id="11" idx="2"/>
          </p:cNvCxnSpPr>
          <p:nvPr/>
        </p:nvCxnSpPr>
        <p:spPr>
          <a:xfrm flipV="1">
            <a:off x="3700272" y="3607136"/>
            <a:ext cx="4133088" cy="7132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177426" y="4870352"/>
            <a:ext cx="11823700" cy="338554"/>
          </a:xfrm>
          <a:prstGeom prst="rect">
            <a:avLst/>
          </a:prstGeom>
          <a:noFill/>
        </p:spPr>
        <p:txBody>
          <a:bodyPr wrap="square" rtlCol="0">
            <a:spAutoFit/>
          </a:bodyPr>
          <a:lstStyle/>
          <a:p>
            <a:r>
              <a:rPr lang="fr-FR" sz="1600" dirty="0" smtClean="0"/>
              <a:t>Vuex fournit un dépôt centralisé (store) où il est possible de stocker des données avec partage de celles-ci avec d’autres composants Vue.js</a:t>
            </a:r>
            <a:endParaRPr lang="fr-FR" sz="1600" dirty="0"/>
          </a:p>
        </p:txBody>
      </p:sp>
    </p:spTree>
    <p:extLst>
      <p:ext uri="{BB962C8B-B14F-4D97-AF65-F5344CB8AC3E}">
        <p14:creationId xmlns:p14="http://schemas.microsoft.com/office/powerpoint/2010/main" xmlns="" val="96522777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Une façon de faire</a:t>
            </a:r>
          </a:p>
        </p:txBody>
      </p:sp>
      <p:sp>
        <p:nvSpPr>
          <p:cNvPr id="4" name="ZoneTexte 3"/>
          <p:cNvSpPr txBox="1"/>
          <p:nvPr/>
        </p:nvSpPr>
        <p:spPr>
          <a:xfrm>
            <a:off x="177426" y="1219200"/>
            <a:ext cx="11823700" cy="584775"/>
          </a:xfrm>
          <a:prstGeom prst="rect">
            <a:avLst/>
          </a:prstGeom>
          <a:noFill/>
        </p:spPr>
        <p:txBody>
          <a:bodyPr wrap="square" rtlCol="0">
            <a:spAutoFit/>
          </a:bodyPr>
          <a:lstStyle/>
          <a:p>
            <a:r>
              <a:rPr lang="fr-FR" sz="1600" dirty="0" err="1" smtClean="0"/>
              <a:t>Vuex</a:t>
            </a:r>
            <a:r>
              <a:rPr lang="fr-FR" sz="1600" dirty="0" smtClean="0"/>
              <a:t> fournit un moyen simple qui permet de partager des données entre components et gérer l’état de l’application à un moment donné. Récupérer le projet suivant pour rappel de comment on implémente la communication inter-component à la manière classique:</a:t>
            </a:r>
            <a:endParaRPr lang="fr-FR" sz="1600" dirty="0"/>
          </a:p>
        </p:txBody>
      </p:sp>
      <p:sp>
        <p:nvSpPr>
          <p:cNvPr id="14" name="ZoneTexte 13"/>
          <p:cNvSpPr txBox="1"/>
          <p:nvPr/>
        </p:nvSpPr>
        <p:spPr>
          <a:xfrm>
            <a:off x="177426" y="1981161"/>
            <a:ext cx="2836802" cy="369332"/>
          </a:xfrm>
          <a:prstGeom prst="rect">
            <a:avLst/>
          </a:prstGeom>
          <a:solidFill>
            <a:schemeClr val="bg1">
              <a:lumMod val="95000"/>
            </a:schemeClr>
          </a:solidFill>
        </p:spPr>
        <p:txBody>
          <a:bodyPr wrap="none" rtlCol="0">
            <a:spAutoFit/>
          </a:bodyPr>
          <a:lstStyle/>
          <a:p>
            <a:r>
              <a:rPr lang="fr-FR" dirty="0" smtClean="0"/>
              <a:t>git checkout –f tags/step071</a:t>
            </a:r>
            <a:endParaRPr lang="fr-FR" dirty="0"/>
          </a:p>
        </p:txBody>
      </p:sp>
      <p:sp>
        <p:nvSpPr>
          <p:cNvPr id="17" name="ZoneTexte 16"/>
          <p:cNvSpPr txBox="1"/>
          <p:nvPr/>
        </p:nvSpPr>
        <p:spPr>
          <a:xfrm>
            <a:off x="177426" y="2435586"/>
            <a:ext cx="11823700" cy="338554"/>
          </a:xfrm>
          <a:prstGeom prst="rect">
            <a:avLst/>
          </a:prstGeom>
          <a:noFill/>
        </p:spPr>
        <p:txBody>
          <a:bodyPr wrap="square" rtlCol="0">
            <a:spAutoFit/>
          </a:bodyPr>
          <a:lstStyle/>
          <a:p>
            <a:r>
              <a:rPr lang="fr-FR" sz="1600" dirty="0" smtClean="0"/>
              <a:t>Pour installer vuex</a:t>
            </a:r>
            <a:r>
              <a:rPr lang="fr-FR" sz="1600" dirty="0"/>
              <a:t>:</a:t>
            </a:r>
          </a:p>
        </p:txBody>
      </p:sp>
      <p:sp>
        <p:nvSpPr>
          <p:cNvPr id="18" name="ZoneTexte 17"/>
          <p:cNvSpPr txBox="1"/>
          <p:nvPr/>
        </p:nvSpPr>
        <p:spPr>
          <a:xfrm>
            <a:off x="177426" y="2850938"/>
            <a:ext cx="2316147" cy="369332"/>
          </a:xfrm>
          <a:prstGeom prst="rect">
            <a:avLst/>
          </a:prstGeom>
          <a:solidFill>
            <a:schemeClr val="bg1">
              <a:lumMod val="95000"/>
            </a:schemeClr>
          </a:solidFill>
        </p:spPr>
        <p:txBody>
          <a:bodyPr wrap="none" rtlCol="0">
            <a:spAutoFit/>
          </a:bodyPr>
          <a:lstStyle/>
          <a:p>
            <a:r>
              <a:rPr lang="fr-FR" dirty="0"/>
              <a:t>n</a:t>
            </a:r>
            <a:r>
              <a:rPr lang="fr-FR" dirty="0" smtClean="0"/>
              <a:t>pm install --save vuex</a:t>
            </a:r>
            <a:endParaRPr lang="fr-FR" dirty="0"/>
          </a:p>
        </p:txBody>
      </p:sp>
      <p:sp>
        <p:nvSpPr>
          <p:cNvPr id="19" name="ZoneTexte 18"/>
          <p:cNvSpPr txBox="1"/>
          <p:nvPr/>
        </p:nvSpPr>
        <p:spPr>
          <a:xfrm>
            <a:off x="177426" y="3985571"/>
            <a:ext cx="11823700" cy="338554"/>
          </a:xfrm>
          <a:prstGeom prst="rect">
            <a:avLst/>
          </a:prstGeom>
          <a:noFill/>
        </p:spPr>
        <p:txBody>
          <a:bodyPr wrap="square" rtlCol="0">
            <a:spAutoFit/>
          </a:bodyPr>
          <a:lstStyle/>
          <a:p>
            <a:r>
              <a:rPr lang="fr-FR" sz="1600" dirty="0" smtClean="0"/>
              <a:t>Ensuite créer un fichier </a:t>
            </a:r>
            <a:r>
              <a:rPr lang="fr-FR" sz="1600" dirty="0" err="1" smtClean="0"/>
              <a:t>js</a:t>
            </a:r>
            <a:r>
              <a:rPr lang="fr-FR" sz="1600" dirty="0" smtClean="0"/>
              <a:t> que vous pouvez appeler ‘store.js’, dans lequel créer l’objet Vuex avec la syntaxe suivante:</a:t>
            </a:r>
            <a:endParaRPr lang="fr-FR" sz="1600" dirty="0"/>
          </a:p>
        </p:txBody>
      </p:sp>
      <p:sp>
        <p:nvSpPr>
          <p:cNvPr id="5" name="Rectangle 4"/>
          <p:cNvSpPr/>
          <p:nvPr/>
        </p:nvSpPr>
        <p:spPr>
          <a:xfrm>
            <a:off x="177426" y="4373251"/>
            <a:ext cx="6096000" cy="2123658"/>
          </a:xfrm>
          <a:prstGeom prst="rect">
            <a:avLst/>
          </a:prstGeom>
          <a:solidFill>
            <a:schemeClr val="tx2">
              <a:lumMod val="75000"/>
            </a:schemeClr>
          </a:solidFill>
        </p:spPr>
        <p:txBody>
          <a:bodyPr>
            <a:spAutoFit/>
          </a:bodyPr>
          <a:lstStyle/>
          <a:p>
            <a:r>
              <a:rPr lang="fr-FR" sz="1200" b="1" dirty="0">
                <a:solidFill>
                  <a:srgbClr val="CC7832"/>
                </a:solidFill>
                <a:latin typeface="Source Code Pro"/>
              </a:rPr>
              <a:t>import </a:t>
            </a:r>
            <a:r>
              <a:rPr lang="fr-FR" sz="1200" dirty="0">
                <a:solidFill>
                  <a:srgbClr val="A9B7C6"/>
                </a:solidFill>
                <a:latin typeface="Source Code Pro"/>
              </a:rPr>
              <a:t>Vue </a:t>
            </a:r>
            <a:r>
              <a:rPr lang="fr-FR" sz="1200" b="1" dirty="0">
                <a:solidFill>
                  <a:srgbClr val="CC7832"/>
                </a:solidFill>
                <a:latin typeface="Source Code Pro"/>
              </a:rPr>
              <a:t>from </a:t>
            </a:r>
            <a:r>
              <a:rPr lang="fr-FR" sz="1200" dirty="0">
                <a:solidFill>
                  <a:srgbClr val="6A8759"/>
                </a:solidFill>
                <a:latin typeface="Source Code Pro"/>
              </a:rPr>
              <a:t>'vue'</a:t>
            </a:r>
            <a:r>
              <a:rPr lang="fr-FR" sz="1200" dirty="0">
                <a:solidFill>
                  <a:srgbClr val="CC7832"/>
                </a:solidFill>
                <a:latin typeface="Source Code Pro"/>
              </a:rPr>
              <a:t>;</a:t>
            </a:r>
            <a:br>
              <a:rPr lang="fr-FR" sz="1200" dirty="0">
                <a:solidFill>
                  <a:srgbClr val="CC7832"/>
                </a:solidFill>
                <a:latin typeface="Source Code Pro"/>
              </a:rPr>
            </a:br>
            <a:r>
              <a:rPr lang="fr-FR" sz="1200" b="1" dirty="0">
                <a:solidFill>
                  <a:srgbClr val="CC7832"/>
                </a:solidFill>
                <a:latin typeface="Source Code Pro"/>
              </a:rPr>
              <a:t>import </a:t>
            </a:r>
            <a:r>
              <a:rPr lang="fr-FR" sz="1200" dirty="0">
                <a:solidFill>
                  <a:srgbClr val="A9B7C6"/>
                </a:solidFill>
                <a:latin typeface="Source Code Pro"/>
              </a:rPr>
              <a:t>Vuex </a:t>
            </a:r>
            <a:r>
              <a:rPr lang="fr-FR" sz="1200" b="1" dirty="0">
                <a:solidFill>
                  <a:srgbClr val="CC7832"/>
                </a:solidFill>
                <a:latin typeface="Source Code Pro"/>
              </a:rPr>
              <a:t>from </a:t>
            </a:r>
            <a:r>
              <a:rPr lang="fr-FR" sz="1200" dirty="0" smtClean="0">
                <a:solidFill>
                  <a:srgbClr val="6A8759"/>
                </a:solidFill>
                <a:latin typeface="Source Code Pro"/>
              </a:rPr>
              <a:t>‘vuex'</a:t>
            </a:r>
            <a:r>
              <a:rPr lang="fr-FR" sz="1200" dirty="0" smtClean="0">
                <a:solidFill>
                  <a:srgbClr val="CC7832"/>
                </a:solidFill>
                <a:latin typeface="Source Code Pro"/>
              </a:rPr>
              <a:t>;</a:t>
            </a: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smtClean="0">
                <a:solidFill>
                  <a:srgbClr val="A9B7C6"/>
                </a:solidFill>
                <a:latin typeface="Source Code Pro"/>
              </a:rPr>
              <a:t>Vue.</a:t>
            </a:r>
            <a:r>
              <a:rPr lang="fr-FR" sz="1200" dirty="0" smtClean="0">
                <a:solidFill>
                  <a:srgbClr val="FFC66D"/>
                </a:solidFill>
                <a:latin typeface="Source Code Pro"/>
              </a:rPr>
              <a:t>use</a:t>
            </a:r>
            <a:r>
              <a:rPr lang="fr-FR" sz="1200" dirty="0" smtClean="0">
                <a:solidFill>
                  <a:srgbClr val="A9B7C6"/>
                </a:solidFill>
                <a:latin typeface="Source Code Pro"/>
              </a:rPr>
              <a:t>(Vuex)</a:t>
            </a:r>
            <a:r>
              <a:rPr lang="fr-FR" sz="1200" dirty="0" smtClean="0">
                <a:solidFill>
                  <a:srgbClr val="CC7832"/>
                </a:solidFill>
                <a:latin typeface="Source Code Pro"/>
              </a:rPr>
              <a:t>;</a:t>
            </a: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smtClean="0">
                <a:solidFill>
                  <a:srgbClr val="CC7832"/>
                </a:solidFill>
                <a:latin typeface="Source Code Pro"/>
              </a:rPr>
              <a:t>export const </a:t>
            </a:r>
            <a:r>
              <a:rPr lang="fr-FR" sz="1200" dirty="0">
                <a:solidFill>
                  <a:srgbClr val="A9B7C6"/>
                </a:solidFill>
                <a:latin typeface="Source Code Pro"/>
              </a:rPr>
              <a:t>store =</a:t>
            </a:r>
            <a:r>
              <a:rPr lang="fr-FR" sz="1200" dirty="0" smtClean="0">
                <a:solidFill>
                  <a:schemeClr val="bg1"/>
                </a:solidFill>
                <a:latin typeface="Source Code Pro"/>
              </a:rPr>
              <a:t> </a:t>
            </a:r>
            <a:r>
              <a:rPr lang="fr-FR" sz="1200" b="1" dirty="0" smtClean="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state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20" name="Rectangle 19"/>
          <p:cNvSpPr/>
          <p:nvPr/>
        </p:nvSpPr>
        <p:spPr>
          <a:xfrm>
            <a:off x="444325" y="5663603"/>
            <a:ext cx="1151502" cy="212942"/>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6"/>
          <p:cNvCxnSpPr>
            <a:stCxn id="20" idx="3"/>
          </p:cNvCxnSpPr>
          <p:nvPr/>
        </p:nvCxnSpPr>
        <p:spPr>
          <a:xfrm flipV="1">
            <a:off x="1595827" y="5766816"/>
            <a:ext cx="5731565" cy="32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7308462" y="5397484"/>
            <a:ext cx="2292096" cy="738664"/>
          </a:xfrm>
          <a:prstGeom prst="rect">
            <a:avLst/>
          </a:prstGeom>
          <a:noFill/>
        </p:spPr>
        <p:txBody>
          <a:bodyPr wrap="square" rtlCol="0">
            <a:spAutoFit/>
          </a:bodyPr>
          <a:lstStyle/>
          <a:p>
            <a:r>
              <a:rPr lang="fr-FR" sz="1400" dirty="0" smtClean="0"/>
              <a:t>Mettre ici toutes les données que vous voulez partager</a:t>
            </a:r>
            <a:endParaRPr lang="fr-FR" sz="1400" dirty="0"/>
          </a:p>
        </p:txBody>
      </p:sp>
    </p:spTree>
    <p:extLst>
      <p:ext uri="{BB962C8B-B14F-4D97-AF65-F5344CB8AC3E}">
        <p14:creationId xmlns:p14="http://schemas.microsoft.com/office/powerpoint/2010/main" xmlns="" val="223508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r>
              <a:rPr lang="ar-MA" sz="4000" dirty="0" smtClean="0">
                <a:effectLst>
                  <a:outerShdw blurRad="38100" dist="38100" dir="2700000" algn="tl">
                    <a:srgbClr val="000000">
                      <a:alpha val="43137"/>
                    </a:srgbClr>
                  </a:outerShdw>
                </a:effectLst>
              </a:rPr>
              <a:t>4</a:t>
            </a:r>
            <a:r>
              <a:rPr lang="fr-FR" sz="4000" dirty="0" smtClean="0">
                <a:effectLst>
                  <a:outerShdw blurRad="38100" dist="38100" dir="2700000" algn="tl">
                    <a:srgbClr val="000000">
                      <a:alpha val="43137"/>
                    </a:srgbClr>
                  </a:outerShdw>
                </a:effectLst>
              </a:rPr>
              <a:t>)</a:t>
            </a:r>
            <a:endParaRPr lang="fr-FR" sz="4000" dirty="0">
              <a:effectLst>
                <a:outerShdw blurRad="38100" dist="38100" dir="2700000" algn="tl">
                  <a:srgbClr val="000000">
                    <a:alpha val="43137"/>
                  </a:srgbClr>
                </a:outerShdw>
              </a:effectLst>
            </a:endParaRPr>
          </a:p>
        </p:txBody>
      </p:sp>
      <p:sp>
        <p:nvSpPr>
          <p:cNvPr id="5" name="ZoneTexte 4"/>
          <p:cNvSpPr txBox="1"/>
          <p:nvPr/>
        </p:nvSpPr>
        <p:spPr>
          <a:xfrm>
            <a:off x="264695" y="1564105"/>
            <a:ext cx="11718758" cy="369332"/>
          </a:xfrm>
          <a:prstGeom prst="rect">
            <a:avLst/>
          </a:prstGeom>
          <a:noFill/>
        </p:spPr>
        <p:txBody>
          <a:bodyPr wrap="square" rtlCol="0">
            <a:spAutoFit/>
          </a:bodyPr>
          <a:lstStyle/>
          <a:p>
            <a:r>
              <a:rPr lang="fr-FR" dirty="0" smtClean="0"/>
              <a:t>.</a:t>
            </a:r>
            <a:endParaRPr lang="fr-FR" dirty="0"/>
          </a:p>
        </p:txBody>
      </p:sp>
      <p:sp>
        <p:nvSpPr>
          <p:cNvPr id="6" name="Rectangle 5"/>
          <p:cNvSpPr/>
          <p:nvPr/>
        </p:nvSpPr>
        <p:spPr>
          <a:xfrm>
            <a:off x="264695" y="1148607"/>
            <a:ext cx="6096000" cy="4524315"/>
          </a:xfrm>
          <a:prstGeom prst="rect">
            <a:avLst/>
          </a:prstGeom>
          <a:solidFill>
            <a:schemeClr val="tx2">
              <a:lumMod val="75000"/>
            </a:schemeClr>
          </a:solidFill>
        </p:spPr>
        <p:txBody>
          <a:bodyPr>
            <a:spAutoFit/>
          </a:bodyPr>
          <a:lstStyle/>
          <a:p>
            <a:r>
              <a:rPr lang="fr-FR" sz="1200" dirty="0">
                <a:solidFill>
                  <a:srgbClr val="E8BF6A"/>
                </a:solidFill>
                <a:latin typeface="Source Code Pro"/>
              </a:rPr>
              <a:t>&lt;!DOCTYPE </a:t>
            </a:r>
            <a:r>
              <a:rPr lang="fr-FR" sz="1200" dirty="0">
                <a:solidFill>
                  <a:srgbClr val="BABABA"/>
                </a:solidFill>
                <a:latin typeface="Source Code Pro"/>
              </a:rPr>
              <a:t>html</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&lt;html </a:t>
            </a:r>
            <a:r>
              <a:rPr lang="fr-FR" sz="1200" dirty="0">
                <a:solidFill>
                  <a:srgbClr val="BABABA"/>
                </a:solidFill>
                <a:latin typeface="Source Code Pro"/>
              </a:rPr>
              <a:t>lang=</a:t>
            </a:r>
            <a:r>
              <a:rPr lang="fr-FR" sz="1200" dirty="0">
                <a:solidFill>
                  <a:srgbClr val="A5C261"/>
                </a:solidFill>
                <a:latin typeface="Source Code Pro"/>
              </a:rPr>
              <a:t>"en"</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    &lt;meta </a:t>
            </a:r>
            <a:r>
              <a:rPr lang="fr-FR" sz="1200" dirty="0">
                <a:solidFill>
                  <a:srgbClr val="BABABA"/>
                </a:solidFill>
                <a:latin typeface="Source Code Pro"/>
              </a:rPr>
              <a:t>charset=</a:t>
            </a:r>
            <a:r>
              <a:rPr lang="fr-FR" sz="1200" dirty="0">
                <a:solidFill>
                  <a:srgbClr val="A5C261"/>
                </a:solidFill>
                <a:latin typeface="Source Code Pro"/>
              </a:rPr>
              <a:t>"UTF-8"</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&lt;title&gt;</a:t>
            </a:r>
            <a:r>
              <a:rPr lang="fr-FR" sz="1200" dirty="0">
                <a:solidFill>
                  <a:srgbClr val="A9B7C6"/>
                </a:solidFill>
                <a:latin typeface="Source Code Pro"/>
              </a:rPr>
              <a:t>Hello World</a:t>
            </a:r>
            <a:r>
              <a:rPr lang="fr-FR" sz="1200" dirty="0">
                <a:solidFill>
                  <a:srgbClr val="E8BF6A"/>
                </a:solidFill>
                <a:latin typeface="Source Code Pro"/>
              </a:rPr>
              <a:t>&lt;/title&gt;</a:t>
            </a:r>
            <a:br>
              <a:rPr lang="fr-FR" sz="1200" dirty="0">
                <a:solidFill>
                  <a:srgbClr val="E8BF6A"/>
                </a:solidFill>
                <a:latin typeface="Source Code Pro"/>
              </a:rPr>
            </a:br>
            <a:r>
              <a:rPr lang="fr-FR" sz="1200" dirty="0">
                <a:solidFill>
                  <a:srgbClr val="E8BF6A"/>
                </a:solidFill>
                <a:latin typeface="Source Code Pro"/>
              </a:rPr>
              <a:t>    &lt;script </a:t>
            </a:r>
            <a:r>
              <a:rPr lang="fr-FR" sz="1200" dirty="0" err="1">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"https://unpkg.com/vue "</a:t>
            </a:r>
            <a:r>
              <a:rPr lang="fr-FR" sz="1200" dirty="0" smtClean="0">
                <a:solidFill>
                  <a:srgbClr val="E8BF6A"/>
                </a:solidFill>
                <a:latin typeface="Source Code Pro"/>
              </a:rPr>
              <a:t>&gt;&lt;/</a:t>
            </a:r>
            <a:r>
              <a:rPr lang="fr-FR" sz="1200" dirty="0">
                <a:solidFill>
                  <a:srgbClr val="E8BF6A"/>
                </a:solidFill>
                <a:latin typeface="Source Code Pro"/>
              </a:rPr>
              <a:t>script&gt;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&lt;a </a:t>
            </a:r>
            <a:r>
              <a:rPr lang="fr-FR" sz="1200" dirty="0">
                <a:solidFill>
                  <a:srgbClr val="BABABA"/>
                </a:solidFill>
                <a:latin typeface="Source Code Pro"/>
              </a:rPr>
              <a:t>href=</a:t>
            </a:r>
            <a:r>
              <a:rPr lang="fr-FR" sz="1200" dirty="0">
                <a:solidFill>
                  <a:srgbClr val="A5C261"/>
                </a:solidFill>
                <a:latin typeface="Source Code Pro"/>
              </a:rPr>
              <a:t>"{{ link }}"</a:t>
            </a:r>
            <a:r>
              <a:rPr lang="fr-FR" sz="1200" dirty="0">
                <a:solidFill>
                  <a:srgbClr val="E8BF6A"/>
                </a:solidFill>
                <a:latin typeface="Source Code Pro"/>
              </a:rPr>
              <a:t>&gt;</a:t>
            </a:r>
            <a:r>
              <a:rPr lang="fr-FR" sz="1200" dirty="0">
                <a:solidFill>
                  <a:srgbClr val="A9B7C6"/>
                </a:solidFill>
                <a:latin typeface="Source Code Pro"/>
              </a:rPr>
              <a:t>Google</a:t>
            </a:r>
            <a:r>
              <a:rPr lang="fr-FR" sz="1200" dirty="0">
                <a:solidFill>
                  <a:srgbClr val="E8BF6A"/>
                </a:solidFill>
                <a:latin typeface="Source Code Pro"/>
              </a:rPr>
              <a:t>&lt;/a&gt;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link</a:t>
            </a:r>
            <a:r>
              <a:rPr lang="fr-FR" sz="1200" dirty="0">
                <a:solidFill>
                  <a:srgbClr val="A9B7C6"/>
                </a:solidFill>
                <a:latin typeface="Source Code Pro"/>
              </a:rPr>
              <a:t>: </a:t>
            </a:r>
            <a:r>
              <a:rPr lang="fr-FR" sz="1200" dirty="0">
                <a:solidFill>
                  <a:srgbClr val="6A8759"/>
                </a:solidFill>
                <a:latin typeface="Source Code Pro"/>
              </a:rPr>
              <a:t>'http://www.google.com'</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&lt;/html&gt;</a:t>
            </a:r>
          </a:p>
        </p:txBody>
      </p:sp>
      <p:sp>
        <p:nvSpPr>
          <p:cNvPr id="7" name="ZoneTexte 6"/>
          <p:cNvSpPr txBox="1"/>
          <p:nvPr/>
        </p:nvSpPr>
        <p:spPr>
          <a:xfrm>
            <a:off x="7110663" y="1933437"/>
            <a:ext cx="4596063" cy="1477328"/>
          </a:xfrm>
          <a:prstGeom prst="rect">
            <a:avLst/>
          </a:prstGeom>
          <a:noFill/>
        </p:spPr>
        <p:txBody>
          <a:bodyPr wrap="square" rtlCol="0">
            <a:spAutoFit/>
          </a:bodyPr>
          <a:lstStyle/>
          <a:p>
            <a:r>
              <a:rPr lang="fr-FR" dirty="0" smtClean="0"/>
              <a:t>Le lien dans ce cas est encodé. Donc ne fonctionne </a:t>
            </a:r>
            <a:r>
              <a:rPr lang="fr-FR" dirty="0"/>
              <a:t>pas : </a:t>
            </a:r>
            <a:endParaRPr lang="fr-FR" dirty="0" smtClean="0"/>
          </a:p>
          <a:p>
            <a:endParaRPr lang="fr-FR" dirty="0"/>
          </a:p>
          <a:p>
            <a:r>
              <a:rPr lang="fr-FR" dirty="0" smtClean="0"/>
              <a:t>http</a:t>
            </a:r>
            <a:r>
              <a:rPr lang="fr-FR" dirty="0"/>
              <a:t>://localhost:63342/vue.js.training/%</a:t>
            </a:r>
            <a:r>
              <a:rPr lang="fr-FR" dirty="0" smtClean="0"/>
              <a:t>7B%7B%20link%20%7D%7D </a:t>
            </a:r>
            <a:endParaRPr lang="fr-FR" dirty="0"/>
          </a:p>
        </p:txBody>
      </p:sp>
      <p:sp>
        <p:nvSpPr>
          <p:cNvPr id="11" name="ZoneTexte 10"/>
          <p:cNvSpPr txBox="1"/>
          <p:nvPr/>
        </p:nvSpPr>
        <p:spPr>
          <a:xfrm>
            <a:off x="7110663" y="3964217"/>
            <a:ext cx="4596063" cy="923330"/>
          </a:xfrm>
          <a:prstGeom prst="rect">
            <a:avLst/>
          </a:prstGeom>
          <a:noFill/>
        </p:spPr>
        <p:txBody>
          <a:bodyPr wrap="square" rtlCol="0">
            <a:spAutoFit/>
          </a:bodyPr>
          <a:lstStyle/>
          <a:p>
            <a:r>
              <a:rPr lang="fr-FR" dirty="0" smtClean="0"/>
              <a:t>Comment faire pour avoir un lien dynamique provenant d’une variable? </a:t>
            </a:r>
            <a:r>
              <a:rPr lang="fr-FR" dirty="0" smtClean="0">
                <a:sym typeface="Wingdings" panose="05000000000000000000" pitchFamily="2" charset="2"/>
              </a:rPr>
              <a:t> utilisation des directives</a:t>
            </a:r>
            <a:endParaRPr lang="fr-FR" dirty="0"/>
          </a:p>
        </p:txBody>
      </p:sp>
    </p:spTree>
    <p:extLst>
      <p:ext uri="{BB962C8B-B14F-4D97-AF65-F5344CB8AC3E}">
        <p14:creationId xmlns:p14="http://schemas.microsoft.com/office/powerpoint/2010/main" xmlns="" val="34356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Une façon de faire</a:t>
            </a:r>
          </a:p>
        </p:txBody>
      </p:sp>
      <p:sp>
        <p:nvSpPr>
          <p:cNvPr id="4" name="ZoneTexte 3"/>
          <p:cNvSpPr txBox="1"/>
          <p:nvPr/>
        </p:nvSpPr>
        <p:spPr>
          <a:xfrm>
            <a:off x="177426" y="1219200"/>
            <a:ext cx="11823700" cy="338554"/>
          </a:xfrm>
          <a:prstGeom prst="rect">
            <a:avLst/>
          </a:prstGeom>
          <a:noFill/>
        </p:spPr>
        <p:txBody>
          <a:bodyPr wrap="square" rtlCol="0">
            <a:spAutoFit/>
          </a:bodyPr>
          <a:lstStyle/>
          <a:p>
            <a:r>
              <a:rPr lang="fr-FR" sz="1600" dirty="0" smtClean="0"/>
              <a:t>Ensuite importer le store dans votre main.js et le déclarer dans votre instance principale Vue.</a:t>
            </a:r>
            <a:endParaRPr lang="fr-FR" sz="1600" dirty="0"/>
          </a:p>
        </p:txBody>
      </p:sp>
      <p:sp>
        <p:nvSpPr>
          <p:cNvPr id="2" name="Rectangle 1"/>
          <p:cNvSpPr/>
          <p:nvPr/>
        </p:nvSpPr>
        <p:spPr>
          <a:xfrm>
            <a:off x="268224" y="1814959"/>
            <a:ext cx="6096000" cy="2462213"/>
          </a:xfrm>
          <a:prstGeom prst="rect">
            <a:avLst/>
          </a:prstGeom>
          <a:solidFill>
            <a:schemeClr val="tx2">
              <a:lumMod val="75000"/>
            </a:schemeClr>
          </a:solidFill>
        </p:spPr>
        <p:txBody>
          <a:bodyPr>
            <a:spAutoFit/>
          </a:bodyPr>
          <a:lstStyle/>
          <a:p>
            <a:r>
              <a:rPr lang="fr-FR" sz="1400" b="1" dirty="0">
                <a:solidFill>
                  <a:srgbClr val="CC7832"/>
                </a:solidFill>
                <a:latin typeface="Source Code Pro"/>
              </a:rPr>
              <a:t>import </a:t>
            </a:r>
            <a:r>
              <a:rPr lang="fr-FR" sz="1400" dirty="0">
                <a:solidFill>
                  <a:srgbClr val="A9B7C6"/>
                </a:solidFill>
                <a:latin typeface="Source Code Pro"/>
              </a:rPr>
              <a:t>Vue </a:t>
            </a:r>
            <a:r>
              <a:rPr lang="fr-FR" sz="1400" b="1" dirty="0">
                <a:solidFill>
                  <a:srgbClr val="CC7832"/>
                </a:solidFill>
                <a:latin typeface="Source Code Pro"/>
              </a:rPr>
              <a:t>from </a:t>
            </a:r>
            <a:r>
              <a:rPr lang="fr-FR" sz="1400" dirty="0">
                <a:solidFill>
                  <a:srgbClr val="6A8759"/>
                </a:solidFill>
                <a:latin typeface="Source Code Pro"/>
              </a:rPr>
              <a:t>'vue'</a:t>
            </a:r>
            <a:br>
              <a:rPr lang="fr-FR" sz="1400" dirty="0">
                <a:solidFill>
                  <a:srgbClr val="6A8759"/>
                </a:solidFill>
                <a:latin typeface="Source Code Pro"/>
              </a:rPr>
            </a:br>
            <a:r>
              <a:rPr lang="fr-FR" sz="1400" b="1" dirty="0">
                <a:solidFill>
                  <a:srgbClr val="CC7832"/>
                </a:solidFill>
                <a:latin typeface="Source Code Pro"/>
              </a:rPr>
              <a:t>import </a:t>
            </a:r>
            <a:r>
              <a:rPr lang="fr-FR" sz="1400" dirty="0">
                <a:solidFill>
                  <a:srgbClr val="A9B7C6"/>
                </a:solidFill>
                <a:latin typeface="Source Code Pro"/>
              </a:rPr>
              <a:t>App </a:t>
            </a:r>
            <a:r>
              <a:rPr lang="fr-FR" sz="1400" b="1" dirty="0">
                <a:solidFill>
                  <a:srgbClr val="CC7832"/>
                </a:solidFill>
                <a:latin typeface="Source Code Pro"/>
              </a:rPr>
              <a:t>from </a:t>
            </a:r>
            <a:r>
              <a:rPr lang="fr-FR" sz="1400" dirty="0">
                <a:solidFill>
                  <a:srgbClr val="6A8759"/>
                </a:solidFill>
                <a:latin typeface="Source Code Pro"/>
              </a:rPr>
              <a:t>'./</a:t>
            </a:r>
            <a:r>
              <a:rPr lang="fr-FR" sz="1400" dirty="0" smtClean="0">
                <a:solidFill>
                  <a:srgbClr val="6A8759"/>
                </a:solidFill>
                <a:latin typeface="Source Code Pro"/>
              </a:rPr>
              <a:t>App.vue‘</a:t>
            </a:r>
          </a:p>
          <a:p>
            <a:r>
              <a:rPr lang="fr-FR" sz="1400" dirty="0">
                <a:solidFill>
                  <a:srgbClr val="6A8759"/>
                </a:solidFill>
                <a:latin typeface="Source Code Pro"/>
              </a:rPr>
              <a:t/>
            </a:r>
            <a:br>
              <a:rPr lang="fr-FR" sz="1400" dirty="0">
                <a:solidFill>
                  <a:srgbClr val="6A8759"/>
                </a:solidFill>
                <a:latin typeface="Source Code Pro"/>
              </a:rPr>
            </a:br>
            <a:r>
              <a:rPr lang="fr-FR" sz="1400" b="1" dirty="0">
                <a:solidFill>
                  <a:srgbClr val="CC7832"/>
                </a:solidFill>
                <a:latin typeface="Source Code Pro"/>
              </a:rPr>
              <a:t>import </a:t>
            </a:r>
            <a:r>
              <a:rPr lang="fr-FR" sz="1400" dirty="0">
                <a:solidFill>
                  <a:srgbClr val="A9B7C6"/>
                </a:solidFill>
                <a:latin typeface="Source Code Pro"/>
              </a:rPr>
              <a:t>{ store } </a:t>
            </a:r>
            <a:r>
              <a:rPr lang="fr-FR" sz="1400" b="1" dirty="0">
                <a:solidFill>
                  <a:srgbClr val="CC7832"/>
                </a:solidFill>
                <a:latin typeface="Source Code Pro"/>
              </a:rPr>
              <a:t>from </a:t>
            </a:r>
            <a:r>
              <a:rPr lang="fr-FR" sz="1400" dirty="0">
                <a:solidFill>
                  <a:srgbClr val="6A8759"/>
                </a:solidFill>
                <a:latin typeface="Source Code Pro"/>
              </a:rPr>
              <a:t>'./store'</a:t>
            </a:r>
            <a:br>
              <a:rPr lang="fr-FR" sz="1400" dirty="0">
                <a:solidFill>
                  <a:srgbClr val="6A8759"/>
                </a:solidFill>
                <a:latin typeface="Source Code Pro"/>
              </a:rPr>
            </a:br>
            <a:r>
              <a:rPr lang="fr-FR" sz="1400" dirty="0">
                <a:solidFill>
                  <a:srgbClr val="6A8759"/>
                </a:solidFill>
                <a:latin typeface="Source Code Pro"/>
              </a:rPr>
              <a:t/>
            </a:r>
            <a:br>
              <a:rPr lang="fr-FR" sz="1400" dirty="0">
                <a:solidFill>
                  <a:srgbClr val="6A8759"/>
                </a:solidFill>
                <a:latin typeface="Source Code Pro"/>
              </a:rPr>
            </a:b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store</a:t>
            </a:r>
            <a:r>
              <a:rPr lang="fr-FR" sz="1400" dirty="0">
                <a:solidFill>
                  <a:srgbClr val="A9B7C6"/>
                </a:solidFill>
                <a:latin typeface="Source Code Pro"/>
              </a:rPr>
              <a:t>: store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render</a:t>
            </a:r>
            <a:r>
              <a:rPr lang="fr-FR" sz="1400" dirty="0">
                <a:solidFill>
                  <a:srgbClr val="A9B7C6"/>
                </a:solidFill>
                <a:latin typeface="Source Code Pro"/>
              </a:rPr>
              <a:t>: h =&gt; h(App)</a:t>
            </a:r>
            <a:br>
              <a:rPr lang="fr-FR" sz="1400" dirty="0">
                <a:solidFill>
                  <a:srgbClr val="A9B7C6"/>
                </a:solidFill>
                <a:latin typeface="Source Code Pro"/>
              </a:rPr>
            </a:br>
            <a:r>
              <a:rPr lang="fr-FR" sz="1400" dirty="0">
                <a:solidFill>
                  <a:srgbClr val="A9B7C6"/>
                </a:solidFill>
                <a:latin typeface="Source Code Pro"/>
              </a:rPr>
              <a:t>})</a:t>
            </a:r>
            <a:br>
              <a:rPr lang="fr-FR" sz="1400" dirty="0">
                <a:solidFill>
                  <a:srgbClr val="A9B7C6"/>
                </a:solidFill>
                <a:latin typeface="Source Code Pro"/>
              </a:rPr>
            </a:br>
            <a:endParaRPr lang="fr-FR" sz="1400" dirty="0">
              <a:solidFill>
                <a:srgbClr val="A9B7C6"/>
              </a:solidFill>
              <a:latin typeface="Source Code Pro"/>
            </a:endParaRPr>
          </a:p>
        </p:txBody>
      </p:sp>
      <p:sp>
        <p:nvSpPr>
          <p:cNvPr id="13" name="Rectangle 12"/>
          <p:cNvSpPr/>
          <p:nvPr/>
        </p:nvSpPr>
        <p:spPr>
          <a:xfrm>
            <a:off x="268224" y="2481490"/>
            <a:ext cx="2474976" cy="286094"/>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445008" y="3369468"/>
            <a:ext cx="962311" cy="207693"/>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177426" y="4457900"/>
            <a:ext cx="11823700" cy="1815882"/>
          </a:xfrm>
          <a:prstGeom prst="rect">
            <a:avLst/>
          </a:prstGeom>
          <a:noFill/>
        </p:spPr>
        <p:txBody>
          <a:bodyPr wrap="square" rtlCol="0">
            <a:spAutoFit/>
          </a:bodyPr>
          <a:lstStyle/>
          <a:p>
            <a:r>
              <a:rPr lang="fr-FR" sz="1600" dirty="0" smtClean="0"/>
              <a:t>Ceci fait, au lieu d’émettre un évènement, il suffit de modifier la valeur ‘counter’ dans l’objet ‘state’ du store. </a:t>
            </a:r>
          </a:p>
          <a:p>
            <a:endParaRPr lang="fr-FR" sz="1600" dirty="0"/>
          </a:p>
          <a:p>
            <a:endParaRPr lang="fr-FR" sz="1600" dirty="0" smtClean="0"/>
          </a:p>
          <a:p>
            <a:endParaRPr lang="fr-FR" sz="1600" dirty="0"/>
          </a:p>
          <a:p>
            <a:r>
              <a:rPr lang="fr-FR" sz="1600" dirty="0" smtClean="0"/>
              <a:t>Cependant cette méthode a des limitations. Supposons que vous voulez faire des calculs sur les valeurs partagées avant d’afficher le résultat, et que ces calculs sont les mêmes dans plusieurs composants, vous allez avoir de la duplication de code. Et cela devient d’autant plus fastidieux que l’application devient plus complexe =&gt; voir suite</a:t>
            </a:r>
            <a:endParaRPr lang="fr-FR" sz="1600" dirty="0"/>
          </a:p>
        </p:txBody>
      </p:sp>
      <p:sp>
        <p:nvSpPr>
          <p:cNvPr id="8" name="ZoneTexte 7"/>
          <p:cNvSpPr txBox="1"/>
          <p:nvPr/>
        </p:nvSpPr>
        <p:spPr>
          <a:xfrm>
            <a:off x="215711" y="4902936"/>
            <a:ext cx="2836802" cy="369332"/>
          </a:xfrm>
          <a:prstGeom prst="rect">
            <a:avLst/>
          </a:prstGeom>
          <a:solidFill>
            <a:schemeClr val="bg1">
              <a:lumMod val="95000"/>
            </a:schemeClr>
          </a:solidFill>
        </p:spPr>
        <p:txBody>
          <a:bodyPr wrap="none" rtlCol="0">
            <a:spAutoFit/>
          </a:bodyPr>
          <a:lstStyle/>
          <a:p>
            <a:r>
              <a:rPr lang="fr-FR" dirty="0" smtClean="0"/>
              <a:t>git checkout –f tags/step072</a:t>
            </a:r>
            <a:endParaRPr lang="fr-FR" dirty="0"/>
          </a:p>
        </p:txBody>
      </p:sp>
    </p:spTree>
    <p:extLst>
      <p:ext uri="{BB962C8B-B14F-4D97-AF65-F5344CB8AC3E}">
        <p14:creationId xmlns:p14="http://schemas.microsoft.com/office/powerpoint/2010/main" xmlns="" val="76753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Getters</a:t>
            </a:r>
          </a:p>
        </p:txBody>
      </p:sp>
      <p:sp>
        <p:nvSpPr>
          <p:cNvPr id="4" name="ZoneTexte 3"/>
          <p:cNvSpPr txBox="1"/>
          <p:nvPr/>
        </p:nvSpPr>
        <p:spPr>
          <a:xfrm>
            <a:off x="177426" y="1036320"/>
            <a:ext cx="11823700" cy="1323439"/>
          </a:xfrm>
          <a:prstGeom prst="rect">
            <a:avLst/>
          </a:prstGeom>
          <a:noFill/>
        </p:spPr>
        <p:txBody>
          <a:bodyPr wrap="square" rtlCol="0">
            <a:spAutoFit/>
          </a:bodyPr>
          <a:lstStyle/>
          <a:p>
            <a:r>
              <a:rPr lang="fr-FR" sz="1600" dirty="0" smtClean="0"/>
              <a:t>Pour résoudre ce problème, vous pouvez appeler des fonctions ‘getters’ que vous pouvez définir dans votre store. Ces fonctions peuvent implémenter les traitements communs et sont accessibles de manière centralisée.</a:t>
            </a:r>
          </a:p>
          <a:p>
            <a:endParaRPr lang="fr-FR" sz="1600" dirty="0"/>
          </a:p>
          <a:p>
            <a:r>
              <a:rPr lang="fr-FR" sz="1600" dirty="0" smtClean="0"/>
              <a:t>Pour ce faire, déclarer une section ‘getters’ dans le store (store.js) qui est un objet contenant des fonctions qui reçoivent l’objet state en paramètre et qui retourne une nouvelle valeur calculée.</a:t>
            </a:r>
            <a:endParaRPr lang="fr-FR" sz="1600" dirty="0"/>
          </a:p>
        </p:txBody>
      </p:sp>
      <p:sp>
        <p:nvSpPr>
          <p:cNvPr id="5" name="Rectangle 4"/>
          <p:cNvSpPr/>
          <p:nvPr/>
        </p:nvSpPr>
        <p:spPr>
          <a:xfrm>
            <a:off x="177426" y="2439515"/>
            <a:ext cx="6096000" cy="2123658"/>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store = </a:t>
            </a:r>
            <a:r>
              <a:rPr lang="fr-FR" sz="1200" b="1" dirty="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state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getters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doubleCounter</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state.</a:t>
            </a:r>
            <a:r>
              <a:rPr lang="fr-FR" sz="1200" dirty="0">
                <a:solidFill>
                  <a:srgbClr val="9876AA"/>
                </a:solidFill>
                <a:latin typeface="Source Code Pro"/>
              </a:rPr>
              <a:t>counter </a:t>
            </a:r>
            <a:r>
              <a:rPr lang="fr-FR" sz="1200" dirty="0">
                <a:solidFill>
                  <a:srgbClr val="A9B7C6"/>
                </a:solidFill>
                <a:latin typeface="Source Code Pro"/>
              </a:rPr>
              <a:t>* </a:t>
            </a:r>
            <a:r>
              <a:rPr lang="fr-FR" sz="1200" dirty="0">
                <a:solidFill>
                  <a:srgbClr val="6897BB"/>
                </a:solidFill>
                <a:latin typeface="Source Code Pro"/>
              </a:rPr>
              <a:t>2</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9" name="Rectangle 8"/>
          <p:cNvSpPr/>
          <p:nvPr/>
        </p:nvSpPr>
        <p:spPr>
          <a:xfrm>
            <a:off x="328614" y="3212496"/>
            <a:ext cx="500062" cy="207693"/>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94502" y="4533201"/>
            <a:ext cx="11672512" cy="584775"/>
          </a:xfrm>
          <a:prstGeom prst="rect">
            <a:avLst/>
          </a:prstGeom>
          <a:noFill/>
        </p:spPr>
        <p:txBody>
          <a:bodyPr wrap="square" rtlCol="0">
            <a:spAutoFit/>
          </a:bodyPr>
          <a:lstStyle/>
          <a:p>
            <a:r>
              <a:rPr lang="fr-FR" sz="1600" dirty="0" smtClean="0"/>
              <a:t>Dans le component ‘</a:t>
            </a:r>
            <a:r>
              <a:rPr lang="fr-FR" sz="1600" dirty="0" err="1" smtClean="0"/>
              <a:t>Result</a:t>
            </a:r>
            <a:r>
              <a:rPr lang="fr-FR" sz="1600" dirty="0" smtClean="0"/>
              <a:t>’, transformer la variable d’instance ‘counter’ en une computed </a:t>
            </a:r>
            <a:r>
              <a:rPr lang="fr-FR" sz="1600" dirty="0" err="1" smtClean="0"/>
              <a:t>property</a:t>
            </a:r>
            <a:r>
              <a:rPr lang="fr-FR" sz="1600" dirty="0" smtClean="0"/>
              <a:t> qui fait appel à la fonction du getter ‘</a:t>
            </a:r>
            <a:r>
              <a:rPr lang="fr-FR" sz="1600" b="1" dirty="0" smtClean="0"/>
              <a:t>doubleCounter</a:t>
            </a:r>
            <a:r>
              <a:rPr lang="fr-FR" sz="1600" dirty="0" smtClean="0"/>
              <a:t>’:</a:t>
            </a:r>
            <a:endParaRPr lang="fr-FR" sz="1600" dirty="0"/>
          </a:p>
        </p:txBody>
      </p:sp>
      <p:sp>
        <p:nvSpPr>
          <p:cNvPr id="7" name="Rectangle 6"/>
          <p:cNvSpPr/>
          <p:nvPr/>
        </p:nvSpPr>
        <p:spPr>
          <a:xfrm>
            <a:off x="176446" y="5092017"/>
            <a:ext cx="6096000" cy="1754326"/>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computed</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counter</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this</a:t>
            </a:r>
            <a:r>
              <a:rPr lang="fr-FR" sz="1200" dirty="0">
                <a:solidFill>
                  <a:srgbClr val="A9B7C6"/>
                </a:solidFill>
                <a:latin typeface="Source Code Pro"/>
              </a:rPr>
              <a:t>.$store.</a:t>
            </a:r>
            <a:r>
              <a:rPr lang="fr-FR" sz="1200" dirty="0">
                <a:solidFill>
                  <a:srgbClr val="9876AA"/>
                </a:solidFill>
                <a:latin typeface="Source Code Pro"/>
              </a:rPr>
              <a:t>getters</a:t>
            </a:r>
            <a:r>
              <a:rPr lang="fr-FR" sz="1200" dirty="0">
                <a:solidFill>
                  <a:srgbClr val="A9B7C6"/>
                </a:solidFill>
                <a:latin typeface="Source Code Pro"/>
              </a:rPr>
              <a:t>.</a:t>
            </a:r>
            <a:r>
              <a:rPr lang="fr-FR" sz="1200" dirty="0">
                <a:solidFill>
                  <a:srgbClr val="FFC66D"/>
                </a:solidFill>
                <a:latin typeface="Source Code Pro"/>
              </a:rPr>
              <a:t>doubleCounter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2" name="Rectangle 11"/>
          <p:cNvSpPr/>
          <p:nvPr/>
        </p:nvSpPr>
        <p:spPr>
          <a:xfrm>
            <a:off x="436190" y="5513875"/>
            <a:ext cx="3097338" cy="883801"/>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9164324" y="6397676"/>
            <a:ext cx="2836802" cy="369332"/>
          </a:xfrm>
          <a:prstGeom prst="rect">
            <a:avLst/>
          </a:prstGeom>
          <a:solidFill>
            <a:schemeClr val="bg1">
              <a:lumMod val="95000"/>
            </a:schemeClr>
          </a:solidFill>
        </p:spPr>
        <p:txBody>
          <a:bodyPr wrap="none" rtlCol="0">
            <a:spAutoFit/>
          </a:bodyPr>
          <a:lstStyle/>
          <a:p>
            <a:r>
              <a:rPr lang="fr-FR" dirty="0" smtClean="0"/>
              <a:t>git checkout –f tags/step073</a:t>
            </a:r>
            <a:endParaRPr lang="fr-FR" dirty="0"/>
          </a:p>
        </p:txBody>
      </p:sp>
    </p:spTree>
    <p:extLst>
      <p:ext uri="{BB962C8B-B14F-4D97-AF65-F5344CB8AC3E}">
        <p14:creationId xmlns:p14="http://schemas.microsoft.com/office/powerpoint/2010/main" xmlns="" val="41349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Getters</a:t>
            </a:r>
          </a:p>
        </p:txBody>
      </p:sp>
      <p:sp>
        <p:nvSpPr>
          <p:cNvPr id="4" name="ZoneTexte 3"/>
          <p:cNvSpPr txBox="1"/>
          <p:nvPr/>
        </p:nvSpPr>
        <p:spPr>
          <a:xfrm>
            <a:off x="177426" y="1036320"/>
            <a:ext cx="11823700" cy="1323439"/>
          </a:xfrm>
          <a:prstGeom prst="rect">
            <a:avLst/>
          </a:prstGeom>
          <a:noFill/>
        </p:spPr>
        <p:txBody>
          <a:bodyPr wrap="square" rtlCol="0">
            <a:spAutoFit/>
          </a:bodyPr>
          <a:lstStyle/>
          <a:p>
            <a:r>
              <a:rPr lang="fr-FR" sz="1600" dirty="0" smtClean="0"/>
              <a:t>Cette méthode d’accéder aux getters vous oblige à déclarer une computed </a:t>
            </a:r>
            <a:r>
              <a:rPr lang="fr-FR" sz="1600" dirty="0" err="1" smtClean="0"/>
              <a:t>property</a:t>
            </a:r>
            <a:r>
              <a:rPr lang="fr-FR" sz="1600" dirty="0" smtClean="0"/>
              <a:t> pour chaque getter avant de l’utiliser. Vuex fournit un moyen d’utiliser directement le nom du getter sans créer une computed </a:t>
            </a:r>
            <a:r>
              <a:rPr lang="fr-FR" sz="1600" dirty="0" err="1" smtClean="0"/>
              <a:t>property</a:t>
            </a:r>
            <a:r>
              <a:rPr lang="fr-FR" sz="1600" dirty="0" smtClean="0"/>
              <a:t> pour chaque getter.</a:t>
            </a:r>
          </a:p>
          <a:p>
            <a:endParaRPr lang="fr-FR" sz="1600" dirty="0"/>
          </a:p>
          <a:p>
            <a:r>
              <a:rPr lang="fr-FR" sz="1600" dirty="0" smtClean="0"/>
              <a:t>Pour ce faire, importez ‘mapGetters’ à partir de ‘vuex’, et déclarez une seule computed </a:t>
            </a:r>
            <a:r>
              <a:rPr lang="fr-FR" sz="1600" dirty="0" err="1" smtClean="0"/>
              <a:t>property</a:t>
            </a:r>
            <a:r>
              <a:rPr lang="fr-FR" sz="1600" dirty="0" smtClean="0"/>
              <a:t> mapGetters à laquelle passer tous les noms des getters que vous avez:</a:t>
            </a:r>
            <a:endParaRPr lang="fr-FR" sz="1600" dirty="0"/>
          </a:p>
        </p:txBody>
      </p:sp>
      <p:sp>
        <p:nvSpPr>
          <p:cNvPr id="2" name="Rectangle 1"/>
          <p:cNvSpPr/>
          <p:nvPr/>
        </p:nvSpPr>
        <p:spPr>
          <a:xfrm>
            <a:off x="177426" y="2460165"/>
            <a:ext cx="6096000" cy="2893100"/>
          </a:xfrm>
          <a:prstGeom prst="rect">
            <a:avLst/>
          </a:prstGeom>
          <a:solidFill>
            <a:schemeClr val="tx2">
              <a:lumMod val="75000"/>
            </a:schemeClr>
          </a:solidFill>
        </p:spPr>
        <p:txBody>
          <a:bodyPr>
            <a:spAutoFit/>
          </a:bodyPr>
          <a:lstStyle/>
          <a:p>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t>
            </a:r>
            <a:r>
              <a:rPr lang="fr-FR" sz="1400" dirty="0">
                <a:solidFill>
                  <a:srgbClr val="A9B7C6"/>
                </a:solidFill>
                <a:latin typeface="Source Code Pro"/>
              </a:rPr>
              <a:t>Counter is {{ </a:t>
            </a:r>
            <a:r>
              <a:rPr lang="fr-FR" sz="1400" dirty="0">
                <a:solidFill>
                  <a:srgbClr val="FFC66D"/>
                </a:solidFill>
                <a:latin typeface="Source Code Pro"/>
              </a:rPr>
              <a:t>doubleCounter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import </a:t>
            </a:r>
            <a:r>
              <a:rPr lang="fr-FR" sz="1400" dirty="0">
                <a:solidFill>
                  <a:srgbClr val="A9B7C6"/>
                </a:solidFill>
                <a:latin typeface="Source Code Pro"/>
              </a:rPr>
              <a:t>{ mapGetters } </a:t>
            </a:r>
            <a:r>
              <a:rPr lang="fr-FR" sz="1400" b="1" dirty="0">
                <a:solidFill>
                  <a:srgbClr val="CC7832"/>
                </a:solidFill>
                <a:latin typeface="Source Code Pro"/>
              </a:rPr>
              <a:t>from </a:t>
            </a:r>
            <a:r>
              <a:rPr lang="fr-FR" sz="1400" dirty="0">
                <a:solidFill>
                  <a:srgbClr val="6A8759"/>
                </a:solidFill>
                <a:latin typeface="Source Code Pro"/>
              </a:rPr>
              <a:t>'vuex'</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r>
            <a:br>
              <a:rPr lang="fr-FR" sz="1400" dirty="0">
                <a:solidFill>
                  <a:srgbClr val="CC7832"/>
                </a:solidFill>
                <a:latin typeface="Source Code Pro"/>
              </a:rPr>
            </a:br>
            <a:r>
              <a:rPr lang="fr-FR" sz="1400" dirty="0">
                <a:solidFill>
                  <a:srgbClr val="CC7832"/>
                </a:solidFill>
                <a:latin typeface="Source Code Pro"/>
              </a:rPr>
              <a:t>    </a:t>
            </a:r>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computed</a:t>
            </a:r>
            <a:r>
              <a:rPr lang="fr-FR" sz="1400" dirty="0">
                <a:solidFill>
                  <a:srgbClr val="A9B7C6"/>
                </a:solidFill>
                <a:latin typeface="Source Code Pro"/>
              </a:rPr>
              <a:t>: mapGetters([ </a:t>
            </a:r>
            <a:r>
              <a:rPr lang="fr-FR" sz="1400" dirty="0" smtClean="0">
                <a:solidFill>
                  <a:srgbClr val="6A8759"/>
                </a:solidFill>
                <a:latin typeface="Source Code Pro"/>
              </a:rPr>
              <a:t>'doubleCounter‘ </a:t>
            </a:r>
            <a:r>
              <a:rPr lang="fr-FR" sz="1400" dirty="0" smtClean="0">
                <a:solidFill>
                  <a:srgbClr val="A9B7C6"/>
                </a:solidFill>
                <a:latin typeface="Source Code Pro"/>
              </a:rPr>
              <a:t>])</a:t>
            </a:r>
            <a:r>
              <a:rPr lang="fr-FR" sz="1400" dirty="0">
                <a:solidFill>
                  <a:srgbClr val="A9B7C6"/>
                </a:solidFill>
                <a:latin typeface="Source Code Pro"/>
              </a:rPr>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11" name="Rectangle 10"/>
          <p:cNvSpPr/>
          <p:nvPr/>
        </p:nvSpPr>
        <p:spPr>
          <a:xfrm>
            <a:off x="2584450" y="4614576"/>
            <a:ext cx="1279525" cy="274924"/>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368425" y="2894911"/>
            <a:ext cx="1216025" cy="298800"/>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95888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Getters</a:t>
            </a:r>
          </a:p>
        </p:txBody>
      </p:sp>
      <p:sp>
        <p:nvSpPr>
          <p:cNvPr id="4" name="ZoneTexte 3"/>
          <p:cNvSpPr txBox="1"/>
          <p:nvPr/>
        </p:nvSpPr>
        <p:spPr>
          <a:xfrm>
            <a:off x="177426" y="1036320"/>
            <a:ext cx="11823700" cy="1077218"/>
          </a:xfrm>
          <a:prstGeom prst="rect">
            <a:avLst/>
          </a:prstGeom>
          <a:noFill/>
        </p:spPr>
        <p:txBody>
          <a:bodyPr wrap="square" rtlCol="0">
            <a:spAutoFit/>
          </a:bodyPr>
          <a:lstStyle/>
          <a:p>
            <a:r>
              <a:rPr lang="fr-FR" sz="1600" dirty="0" smtClean="0"/>
              <a:t>Maintenant si on veut créer nos propres computed </a:t>
            </a:r>
            <a:r>
              <a:rPr lang="fr-FR" sz="1600" dirty="0" err="1" smtClean="0"/>
              <a:t>properties</a:t>
            </a:r>
            <a:r>
              <a:rPr lang="fr-FR" sz="1600" dirty="0" smtClean="0"/>
              <a:t> en plus du mapGetters, comment faire ?</a:t>
            </a:r>
          </a:p>
          <a:p>
            <a:endParaRPr lang="fr-FR" sz="1600" dirty="0"/>
          </a:p>
          <a:p>
            <a:r>
              <a:rPr lang="fr-FR" sz="1600" dirty="0" smtClean="0"/>
              <a:t>Javascript ES6 offre la possibilité de splitter un objet sous forme de clé/valeurs individuelles avec l’opérateur ‘…’. Ainsi, ‘</a:t>
            </a:r>
            <a:r>
              <a:rPr lang="fr-FR" sz="1600" b="1" dirty="0" smtClean="0"/>
              <a:t>…mapGetters</a:t>
            </a:r>
            <a:r>
              <a:rPr lang="fr-FR" sz="1600" dirty="0" smtClean="0"/>
              <a:t>’ renvoie les clés/valeur individuelles au lieu de les grouper dans un objet.</a:t>
            </a:r>
            <a:endParaRPr lang="fr-FR" sz="1600" dirty="0"/>
          </a:p>
        </p:txBody>
      </p:sp>
      <p:sp>
        <p:nvSpPr>
          <p:cNvPr id="5" name="Rectangle 4"/>
          <p:cNvSpPr/>
          <p:nvPr/>
        </p:nvSpPr>
        <p:spPr>
          <a:xfrm>
            <a:off x="304800" y="2267034"/>
            <a:ext cx="6096000" cy="1600438"/>
          </a:xfrm>
          <a:prstGeom prst="rect">
            <a:avLst/>
          </a:prstGeom>
          <a:solidFill>
            <a:schemeClr val="tx2">
              <a:lumMod val="75000"/>
            </a:schemeClr>
          </a:solidFill>
        </p:spPr>
        <p:txBody>
          <a:bodyPr>
            <a:spAutoFit/>
          </a:bodyPr>
          <a:lstStyle/>
          <a:p>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computed</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...mapGetters([ </a:t>
            </a:r>
            <a:r>
              <a:rPr lang="fr-FR" sz="1400" dirty="0">
                <a:solidFill>
                  <a:srgbClr val="6A8759"/>
                </a:solidFill>
                <a:latin typeface="Source Code Pro"/>
              </a:rPr>
              <a:t>'doubleCounter'</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myOwn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a:t>
            </a:r>
          </a:p>
        </p:txBody>
      </p:sp>
      <p:sp>
        <p:nvSpPr>
          <p:cNvPr id="9" name="Rectangle 8"/>
          <p:cNvSpPr/>
          <p:nvPr/>
        </p:nvSpPr>
        <p:spPr>
          <a:xfrm>
            <a:off x="657224" y="2768454"/>
            <a:ext cx="2768364" cy="220406"/>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04800" y="4315968"/>
            <a:ext cx="9601988" cy="338554"/>
          </a:xfrm>
          <a:prstGeom prst="rect">
            <a:avLst/>
          </a:prstGeom>
          <a:noFill/>
        </p:spPr>
        <p:txBody>
          <a:bodyPr wrap="none" rtlCol="0">
            <a:spAutoFit/>
          </a:bodyPr>
          <a:lstStyle/>
          <a:p>
            <a:r>
              <a:rPr lang="fr-FR" sz="1600" dirty="0" smtClean="0"/>
              <a:t>…mapGetters est converti en propriétés individuelles auxquels on peut rajouter notre propre computed </a:t>
            </a:r>
            <a:r>
              <a:rPr lang="fr-FR" sz="1600" dirty="0" err="1" smtClean="0"/>
              <a:t>property</a:t>
            </a:r>
            <a:r>
              <a:rPr lang="fr-FR" sz="1600" dirty="0" smtClean="0"/>
              <a:t>.</a:t>
            </a:r>
            <a:endParaRPr lang="fr-FR" sz="1600" dirty="0"/>
          </a:p>
        </p:txBody>
      </p:sp>
      <p:sp>
        <p:nvSpPr>
          <p:cNvPr id="12" name="ZoneTexte 11"/>
          <p:cNvSpPr txBox="1"/>
          <p:nvPr/>
        </p:nvSpPr>
        <p:spPr>
          <a:xfrm>
            <a:off x="177426" y="6404798"/>
            <a:ext cx="2836802" cy="369332"/>
          </a:xfrm>
          <a:prstGeom prst="rect">
            <a:avLst/>
          </a:prstGeom>
          <a:solidFill>
            <a:schemeClr val="bg1">
              <a:lumMod val="95000"/>
            </a:schemeClr>
          </a:solidFill>
        </p:spPr>
        <p:txBody>
          <a:bodyPr wrap="none" rtlCol="0">
            <a:spAutoFit/>
          </a:bodyPr>
          <a:lstStyle/>
          <a:p>
            <a:r>
              <a:rPr lang="fr-FR" dirty="0" smtClean="0"/>
              <a:t>git checkout –f tags/step074</a:t>
            </a:r>
            <a:endParaRPr lang="fr-FR" dirty="0"/>
          </a:p>
        </p:txBody>
      </p:sp>
    </p:spTree>
    <p:extLst>
      <p:ext uri="{BB962C8B-B14F-4D97-AF65-F5344CB8AC3E}">
        <p14:creationId xmlns:p14="http://schemas.microsoft.com/office/powerpoint/2010/main" xmlns="" val="79432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Mutations</a:t>
            </a:r>
          </a:p>
        </p:txBody>
      </p:sp>
      <p:sp>
        <p:nvSpPr>
          <p:cNvPr id="4" name="ZoneTexte 3"/>
          <p:cNvSpPr txBox="1"/>
          <p:nvPr/>
        </p:nvSpPr>
        <p:spPr>
          <a:xfrm>
            <a:off x="177426" y="1036320"/>
            <a:ext cx="11823700" cy="338554"/>
          </a:xfrm>
          <a:prstGeom prst="rect">
            <a:avLst/>
          </a:prstGeom>
          <a:noFill/>
        </p:spPr>
        <p:txBody>
          <a:bodyPr wrap="square" rtlCol="0">
            <a:spAutoFit/>
          </a:bodyPr>
          <a:lstStyle/>
          <a:p>
            <a:r>
              <a:rPr lang="fr-FR" sz="1600" dirty="0" smtClean="0"/>
              <a:t>Pour la modification d’une valeur partagée dans un store, Vuex offre de même un mécanisme appelé ‘mutations’.</a:t>
            </a:r>
            <a:endParaRPr lang="fr-FR" sz="1600" dirty="0"/>
          </a:p>
        </p:txBody>
      </p:sp>
      <p:sp>
        <p:nvSpPr>
          <p:cNvPr id="12" name="ZoneTexte 11"/>
          <p:cNvSpPr txBox="1"/>
          <p:nvPr/>
        </p:nvSpPr>
        <p:spPr>
          <a:xfrm>
            <a:off x="177426" y="6404798"/>
            <a:ext cx="2926570" cy="369332"/>
          </a:xfrm>
          <a:prstGeom prst="rect">
            <a:avLst/>
          </a:prstGeom>
          <a:solidFill>
            <a:schemeClr val="bg1">
              <a:lumMod val="95000"/>
            </a:schemeClr>
          </a:solidFill>
        </p:spPr>
        <p:txBody>
          <a:bodyPr wrap="none" rtlCol="0">
            <a:spAutoFit/>
          </a:bodyPr>
          <a:lstStyle/>
          <a:p>
            <a:r>
              <a:rPr lang="fr-FR" dirty="0" smtClean="0"/>
              <a:t>git checkout –f tags/step075</a:t>
            </a:r>
            <a:endParaRPr lang="fr-FR" dirty="0"/>
          </a:p>
        </p:txBody>
      </p:sp>
      <p:sp>
        <p:nvSpPr>
          <p:cNvPr id="2" name="Rectangle 1"/>
          <p:cNvSpPr/>
          <p:nvPr/>
        </p:nvSpPr>
        <p:spPr>
          <a:xfrm>
            <a:off x="177426" y="1485862"/>
            <a:ext cx="6096000" cy="3600986"/>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store = </a:t>
            </a:r>
            <a:r>
              <a:rPr lang="fr-FR" sz="1200" b="1" dirty="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state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getters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doubleCounter</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state.</a:t>
            </a:r>
            <a:r>
              <a:rPr lang="fr-FR" sz="1200" dirty="0">
                <a:solidFill>
                  <a:srgbClr val="9876AA"/>
                </a:solidFill>
                <a:latin typeface="Source Code Pro"/>
              </a:rPr>
              <a:t>counter </a:t>
            </a:r>
            <a:r>
              <a:rPr lang="fr-FR" sz="1200" dirty="0">
                <a:solidFill>
                  <a:srgbClr val="A9B7C6"/>
                </a:solidFill>
                <a:latin typeface="Source Code Pro"/>
              </a:rPr>
              <a:t>* </a:t>
            </a:r>
            <a:r>
              <a:rPr lang="fr-FR" sz="1200" dirty="0">
                <a:solidFill>
                  <a:srgbClr val="6897BB"/>
                </a:solidFill>
                <a:latin typeface="Source Code Pro"/>
              </a:rPr>
              <a:t>2</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mutations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decrement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10" name="Rectangle 9"/>
          <p:cNvSpPr/>
          <p:nvPr/>
        </p:nvSpPr>
        <p:spPr>
          <a:xfrm>
            <a:off x="287727" y="3197381"/>
            <a:ext cx="2616200" cy="141958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6765561" y="1485862"/>
            <a:ext cx="5091659" cy="2677656"/>
          </a:xfrm>
          <a:prstGeom prst="rect">
            <a:avLst/>
          </a:prstGeom>
          <a:solidFill>
            <a:schemeClr val="tx2">
              <a:lumMod val="75000"/>
            </a:schemeClr>
          </a:solidFill>
        </p:spPr>
        <p:txBody>
          <a:bodyPr wrap="square">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 store } </a:t>
            </a:r>
            <a:r>
              <a:rPr lang="fr-FR" sz="1200" b="1" dirty="0">
                <a:solidFill>
                  <a:srgbClr val="CC7832"/>
                </a:solidFill>
                <a:latin typeface="Source Code Pro"/>
              </a:rPr>
              <a:t>from </a:t>
            </a:r>
            <a:r>
              <a:rPr lang="fr-FR" sz="1200" dirty="0">
                <a:solidFill>
                  <a:srgbClr val="6A8759"/>
                </a:solidFill>
                <a:latin typeface="Source Code Pro"/>
              </a:rPr>
              <a:t>'../store/store'</a:t>
            </a:r>
            <a:br>
              <a:rPr lang="fr-FR" sz="1200" dirty="0">
                <a:solidFill>
                  <a:srgbClr val="6A8759"/>
                </a:solidFill>
                <a:latin typeface="Source Code Pro"/>
              </a:rPr>
            </a:br>
            <a:r>
              <a:rPr lang="fr-FR" sz="1200" dirty="0">
                <a:solidFill>
                  <a:srgbClr val="6A8759"/>
                </a:solidFill>
                <a:latin typeface="Source Code Pro"/>
              </a:rPr>
              <a:t/>
            </a:r>
            <a:br>
              <a:rPr lang="fr-FR" sz="1200" dirty="0">
                <a:solidFill>
                  <a:srgbClr val="6A8759"/>
                </a:solidFill>
                <a:latin typeface="Source Code Pro"/>
              </a:rPr>
            </a:br>
            <a:r>
              <a:rPr lang="fr-FR" sz="1200" dirty="0">
                <a:solidFill>
                  <a:srgbClr val="6A8759"/>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commit</a:t>
            </a:r>
            <a:r>
              <a:rPr lang="fr-FR" sz="1200" dirty="0">
                <a:solidFill>
                  <a:srgbClr val="A9B7C6"/>
                </a:solidFill>
                <a:latin typeface="Source Code Pro"/>
              </a:rPr>
              <a:t>(</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decrement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commit</a:t>
            </a:r>
            <a:r>
              <a:rPr lang="fr-FR" sz="1200" dirty="0">
                <a:solidFill>
                  <a:srgbClr val="A9B7C6"/>
                </a:solidFill>
                <a:latin typeface="Source Code Pro"/>
              </a:rPr>
              <a:t>(</a:t>
            </a:r>
            <a:r>
              <a:rPr lang="fr-FR" sz="1200" dirty="0">
                <a:solidFill>
                  <a:srgbClr val="6A8759"/>
                </a:solidFill>
                <a:latin typeface="Source Code Pro"/>
              </a:rPr>
              <a:t>'decrement'</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8" name="ZoneTexte 7"/>
          <p:cNvSpPr txBox="1"/>
          <p:nvPr/>
        </p:nvSpPr>
        <p:spPr>
          <a:xfrm>
            <a:off x="177426" y="5288589"/>
            <a:ext cx="11823700" cy="646331"/>
          </a:xfrm>
          <a:prstGeom prst="rect">
            <a:avLst/>
          </a:prstGeom>
          <a:noFill/>
        </p:spPr>
        <p:txBody>
          <a:bodyPr wrap="square" rtlCol="0">
            <a:spAutoFit/>
          </a:bodyPr>
          <a:lstStyle/>
          <a:p>
            <a:r>
              <a:rPr lang="fr-FR" dirty="0" smtClean="0"/>
              <a:t>Vous pouvez de même utiliser </a:t>
            </a:r>
            <a:r>
              <a:rPr lang="fr-FR" dirty="0" err="1" smtClean="0"/>
              <a:t>mapMutations</a:t>
            </a:r>
            <a:r>
              <a:rPr lang="fr-FR" dirty="0" smtClean="0"/>
              <a:t> en important cet objet et en le déclarant dans votre store exactement de la même manière que mapGetters.</a:t>
            </a:r>
            <a:endParaRPr lang="fr-FR" dirty="0"/>
          </a:p>
        </p:txBody>
      </p:sp>
    </p:spTree>
    <p:extLst>
      <p:ext uri="{BB962C8B-B14F-4D97-AF65-F5344CB8AC3E}">
        <p14:creationId xmlns:p14="http://schemas.microsoft.com/office/powerpoint/2010/main" xmlns="" val="323541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194833"/>
            <a:ext cx="11823700" cy="369332"/>
          </a:xfrm>
          <a:prstGeom prst="rect">
            <a:avLst/>
          </a:prstGeom>
          <a:noFill/>
        </p:spPr>
        <p:txBody>
          <a:bodyPr wrap="square" rtlCol="0">
            <a:spAutoFit/>
          </a:bodyPr>
          <a:lstStyle/>
          <a:p>
            <a:r>
              <a:rPr lang="fr-FR" b="1" dirty="0" smtClean="0"/>
              <a:t>Les mutations ne peuvent pas contenir de traitement asynchrone</a:t>
            </a:r>
            <a:r>
              <a:rPr lang="fr-FR" dirty="0" smtClean="0"/>
              <a:t>.</a:t>
            </a:r>
            <a:endParaRPr lang="fr-FR"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Limitations des mutations</a:t>
            </a:r>
          </a:p>
        </p:txBody>
      </p:sp>
      <p:sp>
        <p:nvSpPr>
          <p:cNvPr id="4" name="ZoneTexte 3"/>
          <p:cNvSpPr txBox="1"/>
          <p:nvPr/>
        </p:nvSpPr>
        <p:spPr>
          <a:xfrm>
            <a:off x="177426" y="1564165"/>
            <a:ext cx="11823700" cy="923330"/>
          </a:xfrm>
          <a:prstGeom prst="rect">
            <a:avLst/>
          </a:prstGeom>
          <a:noFill/>
        </p:spPr>
        <p:txBody>
          <a:bodyPr wrap="square" rtlCol="0">
            <a:spAutoFit/>
          </a:bodyPr>
          <a:lstStyle/>
          <a:p>
            <a:r>
              <a:rPr lang="fr-FR" dirty="0" smtClean="0"/>
              <a:t>On peut y remédier en utilisant les actions. Les actions permettent d’exécuter des traitements de toute sorte, et c’est uniquement quand on a besoin de </a:t>
            </a:r>
            <a:r>
              <a:rPr lang="fr-FR" dirty="0" err="1" smtClean="0"/>
              <a:t>committer</a:t>
            </a:r>
            <a:r>
              <a:rPr lang="fr-FR" dirty="0" smtClean="0"/>
              <a:t> les changements du state que la mutation est appelée. La déclaration des actions se fait comme suit:</a:t>
            </a:r>
            <a:endParaRPr lang="fr-FR" dirty="0"/>
          </a:p>
        </p:txBody>
      </p:sp>
      <p:sp>
        <p:nvSpPr>
          <p:cNvPr id="5" name="Rectangle 4"/>
          <p:cNvSpPr/>
          <p:nvPr/>
        </p:nvSpPr>
        <p:spPr>
          <a:xfrm>
            <a:off x="177426" y="2487495"/>
            <a:ext cx="4187310" cy="3416320"/>
          </a:xfrm>
          <a:prstGeom prst="rect">
            <a:avLst/>
          </a:prstGeom>
          <a:solidFill>
            <a:schemeClr val="tx2">
              <a:lumMod val="75000"/>
            </a:schemeClr>
          </a:solidFill>
        </p:spPr>
        <p:txBody>
          <a:bodyPr wrap="square">
            <a:spAutoFit/>
          </a:bodyPr>
          <a:lstStyle/>
          <a:p>
            <a:r>
              <a:rPr lang="fr-FR" sz="1200" dirty="0">
                <a:solidFill>
                  <a:srgbClr val="9876AA"/>
                </a:solidFill>
                <a:latin typeface="Source Code Pro"/>
              </a:rPr>
              <a:t>getters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doubleCounter</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state.</a:t>
            </a:r>
            <a:r>
              <a:rPr lang="fr-FR" sz="1200" dirty="0">
                <a:solidFill>
                  <a:srgbClr val="9876AA"/>
                </a:solidFill>
                <a:latin typeface="Source Code Pro"/>
              </a:rPr>
              <a:t>counter </a:t>
            </a:r>
            <a:r>
              <a:rPr lang="fr-FR" sz="1200" dirty="0">
                <a:solidFill>
                  <a:srgbClr val="A9B7C6"/>
                </a:solidFill>
                <a:latin typeface="Source Code Pro"/>
              </a:rPr>
              <a:t>* </a:t>
            </a:r>
            <a:r>
              <a:rPr lang="fr-FR" sz="1200" dirty="0">
                <a:solidFill>
                  <a:srgbClr val="6897BB"/>
                </a:solidFill>
                <a:latin typeface="Source Code Pro"/>
              </a:rPr>
              <a:t>2</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9876AA"/>
                </a:solidFill>
                <a:latin typeface="Source Code Pro"/>
              </a:rPr>
              <a:t>mutations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decrement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9876AA"/>
                </a:solidFill>
                <a:latin typeface="Source Code Pro"/>
              </a:rPr>
              <a:t>actions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context =&gt; {</a:t>
            </a:r>
            <a:br>
              <a:rPr lang="fr-FR" sz="1200" dirty="0">
                <a:solidFill>
                  <a:srgbClr val="A9B7C6"/>
                </a:solidFill>
                <a:latin typeface="Source Code Pro"/>
              </a:rPr>
            </a:br>
            <a:r>
              <a:rPr lang="fr-FR" sz="1200" dirty="0">
                <a:solidFill>
                  <a:srgbClr val="A9B7C6"/>
                </a:solidFill>
                <a:latin typeface="Source Code Pro"/>
              </a:rPr>
              <a:t>    context.</a:t>
            </a:r>
            <a:r>
              <a:rPr lang="fr-FR" sz="1200" dirty="0">
                <a:solidFill>
                  <a:srgbClr val="9876AA"/>
                </a:solidFill>
                <a:latin typeface="Source Code Pro"/>
              </a:rPr>
              <a:t>commit</a:t>
            </a:r>
            <a:r>
              <a:rPr lang="fr-FR" sz="1200" dirty="0">
                <a:solidFill>
                  <a:srgbClr val="A9B7C6"/>
                </a:solidFill>
                <a:latin typeface="Source Code Pro"/>
              </a:rPr>
              <a:t>(</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p>
        </p:txBody>
      </p:sp>
      <p:sp>
        <p:nvSpPr>
          <p:cNvPr id="6" name="ZoneTexte 5"/>
          <p:cNvSpPr txBox="1"/>
          <p:nvPr/>
        </p:nvSpPr>
        <p:spPr>
          <a:xfrm>
            <a:off x="177426" y="6056917"/>
            <a:ext cx="11823700" cy="646331"/>
          </a:xfrm>
          <a:prstGeom prst="rect">
            <a:avLst/>
          </a:prstGeom>
          <a:noFill/>
        </p:spPr>
        <p:txBody>
          <a:bodyPr wrap="square" rtlCol="0">
            <a:spAutoFit/>
          </a:bodyPr>
          <a:lstStyle/>
          <a:p>
            <a:r>
              <a:rPr lang="fr-FR" dirty="0" smtClean="0"/>
              <a:t>Une action reçoit en argument le context. Le context donne accès à la fonction « commit » pour appeler une mutation. Par contre  vous pouvez inclure des traitements asynchrones dans une action.</a:t>
            </a:r>
            <a:endParaRPr lang="fr-FR" dirty="0"/>
          </a:p>
        </p:txBody>
      </p:sp>
      <p:sp>
        <p:nvSpPr>
          <p:cNvPr id="7" name="Rectangle 6"/>
          <p:cNvSpPr/>
          <p:nvPr/>
        </p:nvSpPr>
        <p:spPr>
          <a:xfrm>
            <a:off x="7973568" y="2487495"/>
            <a:ext cx="2670048" cy="1015663"/>
          </a:xfrm>
          <a:prstGeom prst="rect">
            <a:avLst/>
          </a:prstGeom>
          <a:solidFill>
            <a:schemeClr val="tx2">
              <a:lumMod val="75000"/>
            </a:schemeClr>
          </a:solidFill>
        </p:spPr>
        <p:txBody>
          <a:bodyPr wrap="square">
            <a:spAutoFit/>
          </a:bodyPr>
          <a:lstStyle/>
          <a:p>
            <a:r>
              <a:rPr lang="en-US" sz="1200" dirty="0">
                <a:solidFill>
                  <a:srgbClr val="9876AA"/>
                </a:solidFill>
                <a:latin typeface="Source Code Pro"/>
              </a:rPr>
              <a:t>actions</a:t>
            </a:r>
            <a:r>
              <a:rPr lang="en-US" sz="1200" dirty="0">
                <a:solidFill>
                  <a:srgbClr val="A9B7C6"/>
                </a:solidFill>
                <a:latin typeface="Source Code Pro"/>
              </a:rPr>
              <a:t>: {</a:t>
            </a:r>
            <a:br>
              <a:rPr lang="en-US" sz="1200" dirty="0">
                <a:solidFill>
                  <a:srgbClr val="A9B7C6"/>
                </a:solidFill>
                <a:latin typeface="Source Code Pro"/>
              </a:rPr>
            </a:br>
            <a:r>
              <a:rPr lang="en-US" sz="1200" dirty="0">
                <a:solidFill>
                  <a:srgbClr val="A9B7C6"/>
                </a:solidFill>
                <a:latin typeface="Source Code Pro"/>
              </a:rPr>
              <a:t>  </a:t>
            </a:r>
            <a:r>
              <a:rPr lang="en-US" sz="1200" dirty="0">
                <a:solidFill>
                  <a:srgbClr val="FFC66D"/>
                </a:solidFill>
                <a:latin typeface="Source Code Pro"/>
              </a:rPr>
              <a:t>increment</a:t>
            </a:r>
            <a:r>
              <a:rPr lang="en-US" sz="1200" dirty="0">
                <a:solidFill>
                  <a:srgbClr val="A9B7C6"/>
                </a:solidFill>
                <a:latin typeface="Source Code Pro"/>
              </a:rPr>
              <a:t>: ({ commit }) =&gt; {</a:t>
            </a:r>
            <a:br>
              <a:rPr lang="en-US" sz="1200" dirty="0">
                <a:solidFill>
                  <a:srgbClr val="A9B7C6"/>
                </a:solidFill>
                <a:latin typeface="Source Code Pro"/>
              </a:rPr>
            </a:br>
            <a:r>
              <a:rPr lang="en-US" sz="1200" dirty="0">
                <a:solidFill>
                  <a:srgbClr val="A9B7C6"/>
                </a:solidFill>
                <a:latin typeface="Source Code Pro"/>
              </a:rPr>
              <a:t>    </a:t>
            </a:r>
            <a:r>
              <a:rPr lang="en-US" sz="1200" dirty="0">
                <a:solidFill>
                  <a:srgbClr val="9876AA"/>
                </a:solidFill>
                <a:latin typeface="Source Code Pro"/>
              </a:rPr>
              <a:t>commit</a:t>
            </a:r>
            <a:r>
              <a:rPr lang="en-US" sz="1200" dirty="0">
                <a:solidFill>
                  <a:srgbClr val="A9B7C6"/>
                </a:solidFill>
                <a:latin typeface="Source Code Pro"/>
              </a:rPr>
              <a:t>(</a:t>
            </a:r>
            <a:r>
              <a:rPr lang="en-US" sz="1200" dirty="0">
                <a:solidFill>
                  <a:srgbClr val="6A8759"/>
                </a:solidFill>
                <a:latin typeface="Source Code Pro"/>
              </a:rPr>
              <a:t>'increment'</a:t>
            </a:r>
            <a:r>
              <a:rPr lang="en-US" sz="1200" dirty="0">
                <a:solidFill>
                  <a:srgbClr val="A9B7C6"/>
                </a:solidFill>
                <a:latin typeface="Source Code Pro"/>
              </a:rPr>
              <a:t>)</a:t>
            </a:r>
            <a:r>
              <a:rPr lang="en-US" sz="1200" dirty="0">
                <a:solidFill>
                  <a:srgbClr val="CC7832"/>
                </a:solidFill>
                <a:latin typeface="Source Code Pro"/>
              </a:rPr>
              <a:t>;</a:t>
            </a:r>
            <a:br>
              <a:rPr lang="en-US" sz="1200" dirty="0">
                <a:solidFill>
                  <a:srgbClr val="CC7832"/>
                </a:solidFill>
                <a:latin typeface="Source Code Pro"/>
              </a:rPr>
            </a:br>
            <a:r>
              <a:rPr lang="en-US" sz="1200" dirty="0">
                <a:solidFill>
                  <a:srgbClr val="CC7832"/>
                </a:solidFill>
                <a:latin typeface="Source Code Pro"/>
              </a:rPr>
              <a:t>  </a:t>
            </a:r>
            <a:r>
              <a:rPr lang="en-US" sz="1200" dirty="0">
                <a:solidFill>
                  <a:srgbClr val="A9B7C6"/>
                </a:solidFill>
                <a:latin typeface="Source Code Pro"/>
              </a:rPr>
              <a:t>}</a:t>
            </a:r>
            <a:br>
              <a:rPr lang="en-US" sz="1200" dirty="0">
                <a:solidFill>
                  <a:srgbClr val="A9B7C6"/>
                </a:solidFill>
                <a:latin typeface="Source Code Pro"/>
              </a:rPr>
            </a:br>
            <a:r>
              <a:rPr lang="en-US" sz="1200" dirty="0">
                <a:solidFill>
                  <a:srgbClr val="A9B7C6"/>
                </a:solidFill>
                <a:latin typeface="Source Code Pro"/>
              </a:rPr>
              <a:t>}</a:t>
            </a:r>
          </a:p>
        </p:txBody>
      </p:sp>
      <p:sp>
        <p:nvSpPr>
          <p:cNvPr id="8" name="ZoneTexte 7"/>
          <p:cNvSpPr txBox="1"/>
          <p:nvPr/>
        </p:nvSpPr>
        <p:spPr>
          <a:xfrm>
            <a:off x="4828353" y="2455931"/>
            <a:ext cx="2681598" cy="1200329"/>
          </a:xfrm>
          <a:prstGeom prst="rect">
            <a:avLst/>
          </a:prstGeom>
          <a:noFill/>
        </p:spPr>
        <p:txBody>
          <a:bodyPr wrap="square" rtlCol="0">
            <a:spAutoFit/>
          </a:bodyPr>
          <a:lstStyle/>
          <a:p>
            <a:r>
              <a:rPr lang="fr-FR" dirty="0" smtClean="0"/>
              <a:t>Vous pouvez également recevoir un objet contenant directement la fonction « commit » =&gt;</a:t>
            </a:r>
            <a:endParaRPr lang="fr-FR" dirty="0"/>
          </a:p>
        </p:txBody>
      </p:sp>
    </p:spTree>
    <p:extLst>
      <p:ext uri="{BB962C8B-B14F-4D97-AF65-F5344CB8AC3E}">
        <p14:creationId xmlns:p14="http://schemas.microsoft.com/office/powerpoint/2010/main" xmlns="" val="106947180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002827"/>
            <a:ext cx="11823700" cy="923330"/>
          </a:xfrm>
          <a:prstGeom prst="rect">
            <a:avLst/>
          </a:prstGeom>
          <a:noFill/>
        </p:spPr>
        <p:txBody>
          <a:bodyPr wrap="square" rtlCol="0">
            <a:spAutoFit/>
          </a:bodyPr>
          <a:lstStyle/>
          <a:p>
            <a:r>
              <a:rPr lang="fr-FR" dirty="0" smtClean="0"/>
              <a:t>Comment utiliser les actions?</a:t>
            </a:r>
            <a:endParaRPr lang="fr-FR" dirty="0"/>
          </a:p>
          <a:p>
            <a:pPr marL="285750" indent="-285750">
              <a:buFont typeface="Arial" panose="020B0604020202020204" pitchFamily="34" charset="0"/>
              <a:buChar char="•"/>
            </a:pPr>
            <a:r>
              <a:rPr lang="fr-FR" dirty="0" smtClean="0"/>
              <a:t>Importer {store} dans votre component.</a:t>
            </a:r>
          </a:p>
          <a:p>
            <a:pPr marL="285750" indent="-285750">
              <a:buFont typeface="Arial" panose="020B0604020202020204" pitchFamily="34" charset="0"/>
              <a:buChar char="•"/>
            </a:pPr>
            <a:r>
              <a:rPr lang="fr-FR" dirty="0" smtClean="0"/>
              <a:t>Pour appeler une action: </a:t>
            </a:r>
            <a:r>
              <a:rPr lang="fr-FR" dirty="0" err="1" smtClean="0"/>
              <a:t>this.$store.dispatch</a:t>
            </a:r>
            <a:r>
              <a:rPr lang="fr-FR" dirty="0" smtClean="0"/>
              <a:t>(‘&lt;nom de l’action&gt;’);</a:t>
            </a:r>
            <a:endParaRPr lang="fr-FR"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Les actions</a:t>
            </a:r>
          </a:p>
        </p:txBody>
      </p:sp>
      <p:sp>
        <p:nvSpPr>
          <p:cNvPr id="9" name="Rectangle 8"/>
          <p:cNvSpPr/>
          <p:nvPr/>
        </p:nvSpPr>
        <p:spPr>
          <a:xfrm>
            <a:off x="292608" y="1926157"/>
            <a:ext cx="6096000" cy="2123658"/>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 store } </a:t>
            </a:r>
            <a:r>
              <a:rPr lang="fr-FR" sz="1200" b="1" dirty="0">
                <a:solidFill>
                  <a:srgbClr val="CC7832"/>
                </a:solidFill>
                <a:latin typeface="Source Code Pro"/>
              </a:rPr>
              <a:t>from </a:t>
            </a:r>
            <a:r>
              <a:rPr lang="fr-FR" sz="1200" dirty="0">
                <a:solidFill>
                  <a:srgbClr val="6A8759"/>
                </a:solidFill>
                <a:latin typeface="Source Code Pro"/>
              </a:rPr>
              <a:t>'../store/store'</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dispatch</a:t>
            </a:r>
            <a:r>
              <a:rPr lang="fr-FR" sz="1200" dirty="0">
                <a:solidFill>
                  <a:srgbClr val="A9B7C6"/>
                </a:solidFill>
                <a:latin typeface="Source Code Pro"/>
              </a:rPr>
              <a:t>(</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0" name="ZoneTexte 9"/>
          <p:cNvSpPr txBox="1"/>
          <p:nvPr/>
        </p:nvSpPr>
        <p:spPr>
          <a:xfrm>
            <a:off x="177426" y="4055718"/>
            <a:ext cx="8587415" cy="369332"/>
          </a:xfrm>
          <a:prstGeom prst="rect">
            <a:avLst/>
          </a:prstGeom>
          <a:noFill/>
        </p:spPr>
        <p:txBody>
          <a:bodyPr wrap="none" rtlCol="0">
            <a:spAutoFit/>
          </a:bodyPr>
          <a:lstStyle/>
          <a:p>
            <a:r>
              <a:rPr lang="fr-FR" dirty="0" smtClean="0"/>
              <a:t>Egalement pour les actions, l’objet mapActions et disponible pour le mappage des actions.</a:t>
            </a:r>
            <a:endParaRPr lang="fr-FR" dirty="0"/>
          </a:p>
        </p:txBody>
      </p:sp>
      <p:sp>
        <p:nvSpPr>
          <p:cNvPr id="11" name="Rectangle 10"/>
          <p:cNvSpPr/>
          <p:nvPr/>
        </p:nvSpPr>
        <p:spPr>
          <a:xfrm>
            <a:off x="177426" y="4425050"/>
            <a:ext cx="6096000" cy="2308324"/>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 mapActions } </a:t>
            </a:r>
            <a:r>
              <a:rPr lang="fr-FR" sz="1200" b="1" dirty="0">
                <a:solidFill>
                  <a:srgbClr val="CC7832"/>
                </a:solidFill>
                <a:latin typeface="Source Code Pro"/>
              </a:rPr>
              <a:t>from </a:t>
            </a:r>
            <a:r>
              <a:rPr lang="fr-FR" sz="1200" dirty="0">
                <a:solidFill>
                  <a:srgbClr val="6A8759"/>
                </a:solidFill>
                <a:latin typeface="Source Code Pro"/>
              </a:rPr>
              <a:t>'vuex'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...mapActions([</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myIncrement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dispatch</a:t>
            </a:r>
            <a:r>
              <a:rPr lang="fr-FR" sz="1200" dirty="0">
                <a:solidFill>
                  <a:srgbClr val="A9B7C6"/>
                </a:solidFill>
                <a:latin typeface="Source Code Pro"/>
              </a:rPr>
              <a:t>(</a:t>
            </a:r>
            <a:r>
              <a:rPr lang="fr-FR" sz="1200" dirty="0">
                <a:solidFill>
                  <a:srgbClr val="6A8759"/>
                </a:solidFill>
                <a:latin typeface="Source Code Pro"/>
              </a:rPr>
              <a:t>'increment'</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2" name="ZoneTexte 11"/>
          <p:cNvSpPr txBox="1"/>
          <p:nvPr/>
        </p:nvSpPr>
        <p:spPr>
          <a:xfrm>
            <a:off x="8764841" y="6225245"/>
            <a:ext cx="2926570" cy="369332"/>
          </a:xfrm>
          <a:prstGeom prst="rect">
            <a:avLst/>
          </a:prstGeom>
          <a:solidFill>
            <a:schemeClr val="bg1">
              <a:lumMod val="95000"/>
            </a:schemeClr>
          </a:solidFill>
        </p:spPr>
        <p:txBody>
          <a:bodyPr wrap="none" rtlCol="0">
            <a:spAutoFit/>
          </a:bodyPr>
          <a:lstStyle/>
          <a:p>
            <a:r>
              <a:rPr lang="fr-FR" dirty="0" smtClean="0"/>
              <a:t>git checkout –f tags/step076</a:t>
            </a:r>
            <a:endParaRPr lang="fr-FR" dirty="0"/>
          </a:p>
        </p:txBody>
      </p:sp>
      <p:sp>
        <p:nvSpPr>
          <p:cNvPr id="13" name="Rectangle 12"/>
          <p:cNvSpPr/>
          <p:nvPr/>
        </p:nvSpPr>
        <p:spPr>
          <a:xfrm>
            <a:off x="6388608" y="4425050"/>
            <a:ext cx="5612518" cy="1200329"/>
          </a:xfrm>
          <a:prstGeom prst="rect">
            <a:avLst/>
          </a:prstGeom>
          <a:solidFill>
            <a:schemeClr val="tx2">
              <a:lumMod val="75000"/>
            </a:schemeClr>
          </a:solidFill>
        </p:spPr>
        <p:txBody>
          <a:bodyPr wrap="square">
            <a:spAutoFit/>
          </a:bodyPr>
          <a:lstStyle/>
          <a:p>
            <a:r>
              <a:rPr lang="en-US" sz="1200" dirty="0">
                <a:solidFill>
                  <a:srgbClr val="E8BF6A"/>
                </a:solidFill>
                <a:latin typeface="Source Code Pro"/>
              </a:rPr>
              <a:t>&lt;template&gt;</a:t>
            </a:r>
            <a:br>
              <a:rPr lang="en-US" sz="1200" dirty="0">
                <a:solidFill>
                  <a:srgbClr val="E8BF6A"/>
                </a:solidFill>
                <a:latin typeface="Source Code Pro"/>
              </a:rPr>
            </a:br>
            <a:r>
              <a:rPr lang="en-US" sz="1200" dirty="0">
                <a:solidFill>
                  <a:srgbClr val="E8BF6A"/>
                </a:solidFill>
                <a:latin typeface="Source Code Pro"/>
              </a:rPr>
              <a:t>    &lt;div&gt;</a:t>
            </a:r>
            <a:br>
              <a:rPr lang="en-US" sz="1200" dirty="0">
                <a:solidFill>
                  <a:srgbClr val="E8BF6A"/>
                </a:solidFill>
                <a:latin typeface="Source Code Pro"/>
              </a:rPr>
            </a:br>
            <a:r>
              <a:rPr lang="en-US" sz="1200" dirty="0">
                <a:solidFill>
                  <a:srgbClr val="E8BF6A"/>
                </a:solidFill>
                <a:latin typeface="Source Code Pro"/>
              </a:rPr>
              <a:t>      &lt;button </a:t>
            </a:r>
            <a:r>
              <a:rPr lang="en-US" sz="1200" dirty="0">
                <a:solidFill>
                  <a:srgbClr val="BABABA"/>
                </a:solidFill>
                <a:latin typeface="Source Code Pro"/>
              </a:rPr>
              <a:t>class=</a:t>
            </a:r>
            <a:r>
              <a:rPr lang="en-US" sz="1200" dirty="0">
                <a:solidFill>
                  <a:srgbClr val="A5C261"/>
                </a:solidFill>
                <a:latin typeface="Source Code Pro"/>
              </a:rPr>
              <a:t>"btn btn-primary" </a:t>
            </a:r>
            <a:r>
              <a:rPr lang="en-US" sz="1200" dirty="0">
                <a:solidFill>
                  <a:srgbClr val="BABABA"/>
                </a:solidFill>
                <a:latin typeface="Source Code Pro"/>
              </a:rPr>
              <a:t>@click=</a:t>
            </a:r>
            <a:r>
              <a:rPr lang="en-US" sz="1200" dirty="0">
                <a:solidFill>
                  <a:srgbClr val="A5C261"/>
                </a:solidFill>
                <a:latin typeface="Source Code Pro"/>
              </a:rPr>
              <a:t>"</a:t>
            </a:r>
            <a:r>
              <a:rPr lang="en-US" sz="1200" dirty="0">
                <a:solidFill>
                  <a:srgbClr val="FFC66D"/>
                </a:solidFill>
                <a:latin typeface="Source Code Pro"/>
              </a:rPr>
              <a:t>myIncrement</a:t>
            </a:r>
            <a:r>
              <a:rPr lang="en-US" sz="1200" dirty="0">
                <a:solidFill>
                  <a:srgbClr val="A5C261"/>
                </a:solidFill>
                <a:latin typeface="Source Code Pro"/>
              </a:rPr>
              <a:t>"</a:t>
            </a:r>
            <a:r>
              <a:rPr lang="en-US" sz="1200" dirty="0">
                <a:solidFill>
                  <a:srgbClr val="E8BF6A"/>
                </a:solidFill>
                <a:latin typeface="Source Code Pro"/>
              </a:rPr>
              <a:t>&gt;</a:t>
            </a:r>
            <a:r>
              <a:rPr lang="en-US" sz="1200" dirty="0">
                <a:solidFill>
                  <a:srgbClr val="A9B7C6"/>
                </a:solidFill>
                <a:latin typeface="Source Code Pro"/>
              </a:rPr>
              <a:t>Increment by yet another counter</a:t>
            </a:r>
            <a:r>
              <a:rPr lang="en-US" sz="1200" dirty="0">
                <a:solidFill>
                  <a:srgbClr val="E8BF6A"/>
                </a:solidFill>
                <a:latin typeface="Source Code Pro"/>
              </a:rPr>
              <a:t>&lt;/button&gt;</a:t>
            </a:r>
            <a:br>
              <a:rPr lang="en-US" sz="1200" dirty="0">
                <a:solidFill>
                  <a:srgbClr val="E8BF6A"/>
                </a:solidFill>
                <a:latin typeface="Source Code Pro"/>
              </a:rPr>
            </a:br>
            <a:r>
              <a:rPr lang="en-US" sz="1200" dirty="0">
                <a:solidFill>
                  <a:srgbClr val="E8BF6A"/>
                </a:solidFill>
                <a:latin typeface="Source Code Pro"/>
              </a:rPr>
              <a:t>    &lt;/div&gt;</a:t>
            </a:r>
            <a:br>
              <a:rPr lang="en-US" sz="1200" dirty="0">
                <a:solidFill>
                  <a:srgbClr val="E8BF6A"/>
                </a:solidFill>
                <a:latin typeface="Source Code Pro"/>
              </a:rPr>
            </a:br>
            <a:r>
              <a:rPr lang="en-US" sz="1200" dirty="0">
                <a:solidFill>
                  <a:srgbClr val="E8BF6A"/>
                </a:solidFill>
                <a:latin typeface="Source Code Pro"/>
              </a:rPr>
              <a:t>&lt;/template&gt;</a:t>
            </a:r>
          </a:p>
        </p:txBody>
      </p:sp>
    </p:spTree>
    <p:extLst>
      <p:ext uri="{BB962C8B-B14F-4D97-AF65-F5344CB8AC3E}">
        <p14:creationId xmlns:p14="http://schemas.microsoft.com/office/powerpoint/2010/main" xmlns="" val="183126525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002827"/>
            <a:ext cx="11823700" cy="369332"/>
          </a:xfrm>
          <a:prstGeom prst="rect">
            <a:avLst/>
          </a:prstGeom>
          <a:noFill/>
        </p:spPr>
        <p:txBody>
          <a:bodyPr wrap="square" rtlCol="0">
            <a:spAutoFit/>
          </a:bodyPr>
          <a:lstStyle/>
          <a:p>
            <a:r>
              <a:rPr lang="fr-FR" dirty="0" smtClean="0"/>
              <a:t>Il est possible de passer des arguments aux mutations et actions. Exemple:</a:t>
            </a:r>
            <a:endParaRPr lang="fr-FR"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Passage d’arguments</a:t>
            </a:r>
          </a:p>
        </p:txBody>
      </p:sp>
      <p:sp>
        <p:nvSpPr>
          <p:cNvPr id="4" name="Rectangle 3"/>
          <p:cNvSpPr/>
          <p:nvPr/>
        </p:nvSpPr>
        <p:spPr>
          <a:xfrm>
            <a:off x="177426" y="1576477"/>
            <a:ext cx="3126606" cy="1200329"/>
          </a:xfrm>
          <a:prstGeom prst="rect">
            <a:avLst/>
          </a:prstGeom>
          <a:solidFill>
            <a:schemeClr val="tx2">
              <a:lumMod val="75000"/>
            </a:schemeClr>
          </a:solidFill>
        </p:spPr>
        <p:txBody>
          <a:bodyPr wrap="square">
            <a:spAutoFit/>
          </a:bodyPr>
          <a:lstStyle/>
          <a:p>
            <a:r>
              <a:rPr lang="en-US" sz="1200" dirty="0">
                <a:solidFill>
                  <a:srgbClr val="9876AA"/>
                </a:solidFill>
                <a:latin typeface="Source Code Pro"/>
              </a:rPr>
              <a:t>actions</a:t>
            </a:r>
            <a:r>
              <a:rPr lang="en-US" sz="1200" dirty="0">
                <a:solidFill>
                  <a:srgbClr val="A9B7C6"/>
                </a:solidFill>
                <a:latin typeface="Source Code Pro"/>
              </a:rPr>
              <a:t>: {</a:t>
            </a:r>
            <a:br>
              <a:rPr lang="en-US" sz="1200" dirty="0">
                <a:solidFill>
                  <a:srgbClr val="A9B7C6"/>
                </a:solidFill>
                <a:latin typeface="Source Code Pro"/>
              </a:rPr>
            </a:br>
            <a:r>
              <a:rPr lang="en-US" sz="1200" dirty="0">
                <a:solidFill>
                  <a:srgbClr val="A9B7C6"/>
                </a:solidFill>
                <a:latin typeface="Source Code Pro"/>
              </a:rPr>
              <a:t>  </a:t>
            </a:r>
            <a:r>
              <a:rPr lang="en-US" sz="1200" dirty="0">
                <a:solidFill>
                  <a:srgbClr val="FFC66D"/>
                </a:solidFill>
                <a:latin typeface="Source Code Pro"/>
              </a:rPr>
              <a:t>increment</a:t>
            </a:r>
            <a:r>
              <a:rPr lang="en-US" sz="1200" dirty="0">
                <a:solidFill>
                  <a:srgbClr val="A9B7C6"/>
                </a:solidFill>
                <a:latin typeface="Source Code Pro"/>
              </a:rPr>
              <a:t>: ({ commit }</a:t>
            </a:r>
            <a:r>
              <a:rPr lang="en-US" sz="1200" dirty="0">
                <a:solidFill>
                  <a:srgbClr val="CC7832"/>
                </a:solidFill>
                <a:latin typeface="Source Code Pro"/>
              </a:rPr>
              <a:t>, </a:t>
            </a:r>
            <a:r>
              <a:rPr lang="en-US" sz="1200" dirty="0">
                <a:solidFill>
                  <a:srgbClr val="A9B7C6"/>
                </a:solidFill>
                <a:latin typeface="Source Code Pro"/>
              </a:rPr>
              <a:t>by) =&gt; {</a:t>
            </a:r>
            <a:br>
              <a:rPr lang="en-US" sz="1200" dirty="0">
                <a:solidFill>
                  <a:srgbClr val="A9B7C6"/>
                </a:solidFill>
                <a:latin typeface="Source Code Pro"/>
              </a:rPr>
            </a:br>
            <a:r>
              <a:rPr lang="en-US" sz="1200" dirty="0">
                <a:solidFill>
                  <a:srgbClr val="A9B7C6"/>
                </a:solidFill>
                <a:latin typeface="Source Code Pro"/>
              </a:rPr>
              <a:t>    commit(</a:t>
            </a:r>
            <a:r>
              <a:rPr lang="en-US" sz="1200" dirty="0" smtClean="0">
                <a:solidFill>
                  <a:srgbClr val="6A8759"/>
                </a:solidFill>
                <a:latin typeface="Source Code Pro"/>
              </a:rPr>
              <a:t>'</a:t>
            </a:r>
            <a:r>
              <a:rPr lang="en-US" sz="1200" dirty="0" err="1" smtClean="0">
                <a:solidFill>
                  <a:srgbClr val="6A8759"/>
                </a:solidFill>
                <a:latin typeface="Source Code Pro"/>
              </a:rPr>
              <a:t>incrementBy</a:t>
            </a:r>
            <a:r>
              <a:rPr lang="en-US" sz="1200" dirty="0" smtClean="0">
                <a:solidFill>
                  <a:srgbClr val="6A8759"/>
                </a:solidFill>
                <a:latin typeface="Source Code Pro"/>
              </a:rPr>
              <a:t>'</a:t>
            </a:r>
            <a:r>
              <a:rPr lang="en-US" sz="1200" dirty="0" smtClean="0">
                <a:solidFill>
                  <a:srgbClr val="CC7832"/>
                </a:solidFill>
                <a:latin typeface="Source Code Pro"/>
              </a:rPr>
              <a:t>, </a:t>
            </a:r>
            <a:r>
              <a:rPr lang="en-US" sz="1200" dirty="0">
                <a:solidFill>
                  <a:srgbClr val="A9B7C6"/>
                </a:solidFill>
                <a:latin typeface="Source Code Pro"/>
              </a:rPr>
              <a:t>by)</a:t>
            </a:r>
            <a:r>
              <a:rPr lang="en-US" sz="1200" dirty="0">
                <a:solidFill>
                  <a:srgbClr val="CC7832"/>
                </a:solidFill>
                <a:latin typeface="Source Code Pro"/>
              </a:rPr>
              <a:t>;</a:t>
            </a:r>
            <a:br>
              <a:rPr lang="en-US" sz="1200" dirty="0">
                <a:solidFill>
                  <a:srgbClr val="CC7832"/>
                </a:solidFill>
                <a:latin typeface="Source Code Pro"/>
              </a:rPr>
            </a:br>
            <a:r>
              <a:rPr lang="en-US" sz="1200" dirty="0">
                <a:solidFill>
                  <a:srgbClr val="CC7832"/>
                </a:solidFill>
                <a:latin typeface="Source Code Pro"/>
              </a:rPr>
              <a:t>  </a:t>
            </a:r>
            <a:r>
              <a:rPr lang="en-US" sz="1200" dirty="0">
                <a:solidFill>
                  <a:srgbClr val="A9B7C6"/>
                </a:solidFill>
                <a:latin typeface="Source Code Pro"/>
              </a:rPr>
              <a:t>}</a:t>
            </a:r>
            <a:br>
              <a:rPr lang="en-US" sz="1200" dirty="0">
                <a:solidFill>
                  <a:srgbClr val="A9B7C6"/>
                </a:solidFill>
                <a:latin typeface="Source Code Pro"/>
              </a:rPr>
            </a:br>
            <a:r>
              <a:rPr lang="en-US" sz="1200" dirty="0">
                <a:solidFill>
                  <a:srgbClr val="A9B7C6"/>
                </a:solidFill>
                <a:latin typeface="Source Code Pro"/>
              </a:rPr>
              <a:t>}</a:t>
            </a:r>
            <a:br>
              <a:rPr lang="en-US" sz="1200" dirty="0">
                <a:solidFill>
                  <a:srgbClr val="A9B7C6"/>
                </a:solidFill>
                <a:latin typeface="Source Code Pro"/>
              </a:rPr>
            </a:br>
            <a:endParaRPr lang="en-US" sz="1200" dirty="0">
              <a:solidFill>
                <a:srgbClr val="A9B7C6"/>
              </a:solidFill>
              <a:latin typeface="Source Code Pro"/>
            </a:endParaRPr>
          </a:p>
        </p:txBody>
      </p:sp>
      <p:sp>
        <p:nvSpPr>
          <p:cNvPr id="14" name="Rectangle 13"/>
          <p:cNvSpPr/>
          <p:nvPr/>
        </p:nvSpPr>
        <p:spPr>
          <a:xfrm>
            <a:off x="1860495" y="1770917"/>
            <a:ext cx="248721" cy="21637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740729" y="1975235"/>
            <a:ext cx="248721" cy="21637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77426" y="2971246"/>
            <a:ext cx="3126606" cy="2308324"/>
          </a:xfrm>
          <a:prstGeom prst="rect">
            <a:avLst/>
          </a:prstGeom>
          <a:solidFill>
            <a:schemeClr val="tx2">
              <a:lumMod val="75000"/>
            </a:schemeClr>
          </a:solidFill>
        </p:spPr>
        <p:txBody>
          <a:bodyPr wrap="square">
            <a:spAutoFit/>
          </a:bodyPr>
          <a:lstStyle/>
          <a:p>
            <a:r>
              <a:rPr lang="fr-FR" sz="1200" dirty="0">
                <a:solidFill>
                  <a:srgbClr val="9876AA"/>
                </a:solidFill>
                <a:latin typeface="Source Code Pro"/>
              </a:rPr>
              <a:t>mutations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err="1" smtClean="0">
                <a:solidFill>
                  <a:srgbClr val="FFC66D"/>
                </a:solidFill>
                <a:latin typeface="Source Code Pro"/>
              </a:rPr>
              <a:t>incrementBy</a:t>
            </a:r>
            <a:r>
              <a:rPr lang="fr-FR" sz="1200" dirty="0" smtClean="0">
                <a:solidFill>
                  <a:srgbClr val="A9B7C6"/>
                </a:solidFill>
                <a:latin typeface="Source Code Pro"/>
              </a:rPr>
              <a:t>: </a:t>
            </a:r>
            <a:r>
              <a:rPr lang="fr-FR" sz="1200" dirty="0">
                <a:solidFill>
                  <a:srgbClr val="A9B7C6"/>
                </a:solidFill>
                <a:latin typeface="Source Code Pro"/>
              </a:rPr>
              <a:t>(state</a:t>
            </a:r>
            <a:r>
              <a:rPr lang="fr-FR" sz="1200" dirty="0">
                <a:solidFill>
                  <a:srgbClr val="CC7832"/>
                </a:solidFill>
                <a:latin typeface="Source Code Pro"/>
              </a:rPr>
              <a:t>, </a:t>
            </a:r>
            <a:r>
              <a:rPr lang="fr-FR" sz="1200" dirty="0">
                <a:solidFill>
                  <a:srgbClr val="A9B7C6"/>
                </a:solidFill>
                <a:latin typeface="Source Code Pro"/>
              </a:rPr>
              <a:t>by)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 </a:t>
            </a:r>
            <a:r>
              <a:rPr lang="fr-FR" sz="1200" dirty="0">
                <a:solidFill>
                  <a:srgbClr val="A9B7C6"/>
                </a:solidFill>
                <a:latin typeface="Source Code Pro"/>
              </a:rPr>
              <a:t>+= by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decrement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16" name="Rectangle 15"/>
          <p:cNvSpPr/>
          <p:nvPr/>
        </p:nvSpPr>
        <p:spPr>
          <a:xfrm>
            <a:off x="1559719" y="3745361"/>
            <a:ext cx="181010" cy="21637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6"/>
          <p:cNvCxnSpPr>
            <a:stCxn id="15" idx="2"/>
            <a:endCxn id="16" idx="0"/>
          </p:cNvCxnSpPr>
          <p:nvPr/>
        </p:nvCxnSpPr>
        <p:spPr>
          <a:xfrm flipH="1">
            <a:off x="1650224" y="2191614"/>
            <a:ext cx="214866" cy="15537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30098" y="2971246"/>
            <a:ext cx="6096000" cy="2308324"/>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 mapActions } </a:t>
            </a:r>
            <a:r>
              <a:rPr lang="fr-FR" sz="1200" b="1" dirty="0">
                <a:solidFill>
                  <a:srgbClr val="CC7832"/>
                </a:solidFill>
                <a:latin typeface="Source Code Pro"/>
              </a:rPr>
              <a:t>from </a:t>
            </a:r>
            <a:r>
              <a:rPr lang="fr-FR" sz="1200" dirty="0">
                <a:solidFill>
                  <a:srgbClr val="6A8759"/>
                </a:solidFill>
                <a:latin typeface="Source Code Pro"/>
              </a:rPr>
              <a:t>'vuex'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...mapActions([</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myIncrement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dispatch</a:t>
            </a:r>
            <a:r>
              <a:rPr lang="fr-FR" sz="1200" dirty="0">
                <a:solidFill>
                  <a:srgbClr val="A9B7C6"/>
                </a:solidFill>
                <a:latin typeface="Source Code Pro"/>
              </a:rPr>
              <a:t>(</a:t>
            </a:r>
            <a:r>
              <a:rPr lang="fr-FR" sz="1200" dirty="0" smtClean="0">
                <a:solidFill>
                  <a:srgbClr val="6A8759"/>
                </a:solidFill>
                <a:latin typeface="Source Code Pro"/>
              </a:rPr>
              <a:t>'</a:t>
            </a:r>
            <a:r>
              <a:rPr lang="fr-FR" sz="1200" dirty="0" err="1" smtClean="0">
                <a:solidFill>
                  <a:srgbClr val="6A8759"/>
                </a:solidFill>
                <a:latin typeface="Source Code Pro"/>
              </a:rPr>
              <a:t>increment</a:t>
            </a:r>
            <a:r>
              <a:rPr lang="fr-FR" sz="1200" dirty="0" smtClean="0">
                <a:solidFill>
                  <a:srgbClr val="6A8759"/>
                </a:solidFill>
                <a:latin typeface="Source Code Pro"/>
              </a:rPr>
              <a:t>‘</a:t>
            </a:r>
            <a:r>
              <a:rPr lang="fr-FR" sz="1200" dirty="0" smtClean="0">
                <a:solidFill>
                  <a:srgbClr val="A9B7C6"/>
                </a:solidFill>
                <a:latin typeface="Source Code Pro"/>
              </a:rPr>
              <a:t>, </a:t>
            </a:r>
            <a:r>
              <a:rPr lang="fr-FR" sz="1200" dirty="0">
                <a:solidFill>
                  <a:srgbClr val="A9B7C6"/>
                </a:solidFill>
                <a:latin typeface="Source Code Pro"/>
              </a:rPr>
              <a:t>by</a:t>
            </a:r>
            <a:r>
              <a:rPr lang="fr-FR" sz="1200" dirty="0" smtClean="0">
                <a:solidFill>
                  <a:srgbClr val="A9B7C6"/>
                </a:solidFill>
                <a:latin typeface="Source Code Pro"/>
              </a:rPr>
              <a:t>)</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8" name="Rectangle 17"/>
          <p:cNvSpPr/>
          <p:nvPr/>
        </p:nvSpPr>
        <p:spPr>
          <a:xfrm>
            <a:off x="6759607" y="4287905"/>
            <a:ext cx="181010" cy="21637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a:stCxn id="18" idx="1"/>
            <a:endCxn id="14" idx="3"/>
          </p:cNvCxnSpPr>
          <p:nvPr/>
        </p:nvCxnSpPr>
        <p:spPr>
          <a:xfrm flipH="1" flipV="1">
            <a:off x="2109216" y="1879107"/>
            <a:ext cx="4650391" cy="25169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8764841" y="6225245"/>
            <a:ext cx="2926570" cy="369332"/>
          </a:xfrm>
          <a:prstGeom prst="rect">
            <a:avLst/>
          </a:prstGeom>
          <a:solidFill>
            <a:schemeClr val="bg1">
              <a:lumMod val="95000"/>
            </a:schemeClr>
          </a:solidFill>
        </p:spPr>
        <p:txBody>
          <a:bodyPr wrap="none" rtlCol="0">
            <a:spAutoFit/>
          </a:bodyPr>
          <a:lstStyle/>
          <a:p>
            <a:r>
              <a:rPr lang="fr-FR" dirty="0" smtClean="0"/>
              <a:t>git checkout –f tags/step077</a:t>
            </a:r>
            <a:endParaRPr lang="fr-FR" dirty="0"/>
          </a:p>
        </p:txBody>
      </p:sp>
    </p:spTree>
    <p:extLst>
      <p:ext uri="{BB962C8B-B14F-4D97-AF65-F5344CB8AC3E}">
        <p14:creationId xmlns:p14="http://schemas.microsoft.com/office/powerpoint/2010/main" xmlns="" val="233841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246667"/>
            <a:ext cx="11823700" cy="1477328"/>
          </a:xfrm>
          <a:prstGeom prst="rect">
            <a:avLst/>
          </a:prstGeom>
          <a:noFill/>
        </p:spPr>
        <p:txBody>
          <a:bodyPr wrap="square" rtlCol="0">
            <a:spAutoFit/>
          </a:bodyPr>
          <a:lstStyle/>
          <a:p>
            <a:r>
              <a:rPr lang="fr-FR" dirty="0" smtClean="0"/>
              <a:t>Un seul fichier store.js est ok pour une petite application. Pour une grande application, un seule fichier store deviendra rapidement trop volumineux et non maintenable. Vue.js offre la possibilité de structurer le store avec la notion de module.</a:t>
            </a:r>
          </a:p>
          <a:p>
            <a:endParaRPr lang="fr-FR" dirty="0"/>
          </a:p>
          <a:p>
            <a:r>
              <a:rPr lang="fr-FR" dirty="0" smtClean="0"/>
              <a:t>Un module est un fichier </a:t>
            </a:r>
            <a:r>
              <a:rPr lang="fr-FR" dirty="0" err="1" smtClean="0"/>
              <a:t>js</a:t>
            </a:r>
            <a:r>
              <a:rPr lang="fr-FR" dirty="0" smtClean="0"/>
              <a:t> qui pourrait regrouper les données partager / ou l’état concernant un ensemble cohérent de fonctionnalités. Un module est déclaré de la manière suivante:</a:t>
            </a:r>
            <a:endParaRPr lang="fr-FR"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Structurer le store</a:t>
            </a:r>
          </a:p>
        </p:txBody>
      </p:sp>
      <p:sp>
        <p:nvSpPr>
          <p:cNvPr id="22" name="Rectangle 21"/>
          <p:cNvSpPr/>
          <p:nvPr/>
        </p:nvSpPr>
        <p:spPr>
          <a:xfrm>
            <a:off x="177426" y="2916562"/>
            <a:ext cx="3492366" cy="3816429"/>
          </a:xfrm>
          <a:prstGeom prst="rect">
            <a:avLst/>
          </a:prstGeom>
          <a:solidFill>
            <a:schemeClr val="tx2">
              <a:lumMod val="75000"/>
            </a:schemeClr>
          </a:solidFill>
        </p:spPr>
        <p:txBody>
          <a:bodyPr wrap="square">
            <a:spAutoFit/>
          </a:bodyPr>
          <a:lstStyle/>
          <a:p>
            <a:r>
              <a:rPr lang="fr-FR" sz="1100" b="1" dirty="0">
                <a:solidFill>
                  <a:srgbClr val="CC7832"/>
                </a:solidFill>
                <a:latin typeface="Source Code Pro"/>
              </a:rPr>
              <a:t>const </a:t>
            </a:r>
            <a:r>
              <a:rPr lang="fr-FR" sz="1100" dirty="0">
                <a:solidFill>
                  <a:srgbClr val="A9B7C6"/>
                </a:solidFill>
                <a:latin typeface="Source Code Pro"/>
              </a:rPr>
              <a:t>state =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counter</a:t>
            </a:r>
            <a:r>
              <a:rPr lang="fr-FR" sz="1100" dirty="0">
                <a:solidFill>
                  <a:srgbClr val="A9B7C6"/>
                </a:solidFill>
                <a:latin typeface="Source Code Pro"/>
              </a:rPr>
              <a:t>: </a:t>
            </a:r>
            <a:r>
              <a:rPr lang="fr-FR" sz="1100" dirty="0">
                <a:solidFill>
                  <a:srgbClr val="6897BB"/>
                </a:solidFill>
                <a:latin typeface="Source Code Pro"/>
              </a:rPr>
              <a:t>0</a:t>
            </a:r>
            <a:br>
              <a:rPr lang="fr-FR" sz="1100" dirty="0">
                <a:solidFill>
                  <a:srgbClr val="6897BB"/>
                </a:solidFill>
                <a:latin typeface="Source Code Pro"/>
              </a:rPr>
            </a:b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r>
            <a:br>
              <a:rPr lang="fr-FR" sz="1100" dirty="0">
                <a:solidFill>
                  <a:srgbClr val="CC7832"/>
                </a:solidFill>
                <a:latin typeface="Source Code Pro"/>
              </a:rPr>
            </a:br>
            <a:r>
              <a:rPr lang="fr-FR" sz="1100" b="1" dirty="0">
                <a:solidFill>
                  <a:srgbClr val="CC7832"/>
                </a:solidFill>
                <a:latin typeface="Source Code Pro"/>
              </a:rPr>
              <a:t>const </a:t>
            </a:r>
            <a:r>
              <a:rPr lang="fr-FR" sz="1100" dirty="0">
                <a:solidFill>
                  <a:srgbClr val="A9B7C6"/>
                </a:solidFill>
                <a:latin typeface="Source Code Pro"/>
              </a:rPr>
              <a:t>getters = {</a:t>
            </a:r>
            <a:br>
              <a:rPr lang="fr-FR" sz="1100" dirty="0">
                <a:solidFill>
                  <a:srgbClr val="A9B7C6"/>
                </a:solidFill>
                <a:latin typeface="Source Code Pro"/>
              </a:rPr>
            </a:br>
            <a:r>
              <a:rPr lang="fr-FR" sz="1100" dirty="0" smtClean="0">
                <a:solidFill>
                  <a:srgbClr val="A9B7C6"/>
                </a:solidFill>
                <a:latin typeface="Source Code Pro"/>
              </a:rPr>
              <a:t>…</a:t>
            </a:r>
          </a:p>
          <a:p>
            <a:r>
              <a:rPr lang="fr-FR" sz="1100" dirty="0" smtClean="0">
                <a:solidFill>
                  <a:srgbClr val="A9B7C6"/>
                </a:solidFill>
                <a:latin typeface="Source Code Pro"/>
              </a:rPr>
              <a:t>}</a:t>
            </a:r>
            <a:r>
              <a:rPr lang="fr-FR" sz="1100" dirty="0" smtClean="0">
                <a:solidFill>
                  <a:srgbClr val="CC7832"/>
                </a:solidFill>
                <a:latin typeface="Source Code Pro"/>
              </a:rPr>
              <a:t>;</a:t>
            </a:r>
            <a:r>
              <a:rPr lang="fr-FR" sz="1100" dirty="0">
                <a:solidFill>
                  <a:srgbClr val="CC7832"/>
                </a:solidFill>
                <a:latin typeface="Source Code Pro"/>
              </a:rPr>
              <a:t/>
            </a:r>
            <a:br>
              <a:rPr lang="fr-FR" sz="1100" dirty="0">
                <a:solidFill>
                  <a:srgbClr val="CC7832"/>
                </a:solidFill>
                <a:latin typeface="Source Code Pro"/>
              </a:rPr>
            </a:br>
            <a:r>
              <a:rPr lang="fr-FR" sz="1100" dirty="0">
                <a:solidFill>
                  <a:srgbClr val="CC7832"/>
                </a:solidFill>
                <a:latin typeface="Source Code Pro"/>
              </a:rPr>
              <a:t/>
            </a:r>
            <a:br>
              <a:rPr lang="fr-FR" sz="1100" dirty="0">
                <a:solidFill>
                  <a:srgbClr val="CC7832"/>
                </a:solidFill>
                <a:latin typeface="Source Code Pro"/>
              </a:rPr>
            </a:br>
            <a:r>
              <a:rPr lang="fr-FR" sz="1100" b="1" dirty="0">
                <a:solidFill>
                  <a:srgbClr val="CC7832"/>
                </a:solidFill>
                <a:latin typeface="Source Code Pro"/>
              </a:rPr>
              <a:t>const </a:t>
            </a:r>
            <a:r>
              <a:rPr lang="fr-FR" sz="1100" dirty="0">
                <a:solidFill>
                  <a:srgbClr val="A9B7C6"/>
                </a:solidFill>
                <a:latin typeface="Source Code Pro"/>
              </a:rPr>
              <a:t>mutations = {</a:t>
            </a:r>
            <a:br>
              <a:rPr lang="fr-FR" sz="1100" dirty="0">
                <a:solidFill>
                  <a:srgbClr val="A9B7C6"/>
                </a:solidFill>
                <a:latin typeface="Source Code Pro"/>
              </a:rPr>
            </a:br>
            <a:r>
              <a:rPr lang="fr-FR" sz="1100" dirty="0" smtClean="0">
                <a:solidFill>
                  <a:srgbClr val="A9B7C6"/>
                </a:solidFill>
                <a:latin typeface="Source Code Pro"/>
              </a:rPr>
              <a:t>…</a:t>
            </a:r>
          </a:p>
          <a:p>
            <a:r>
              <a:rPr lang="fr-FR" sz="1100" dirty="0" smtClean="0">
                <a:solidFill>
                  <a:srgbClr val="A9B7C6"/>
                </a:solidFill>
                <a:latin typeface="Source Code Pro"/>
              </a:rPr>
              <a:t>}</a:t>
            </a:r>
            <a:r>
              <a:rPr lang="fr-FR" sz="1100" dirty="0" smtClean="0">
                <a:solidFill>
                  <a:srgbClr val="CC7832"/>
                </a:solidFill>
                <a:latin typeface="Source Code Pro"/>
              </a:rPr>
              <a:t>;</a:t>
            </a:r>
            <a:r>
              <a:rPr lang="fr-FR" sz="1100" dirty="0">
                <a:solidFill>
                  <a:srgbClr val="CC7832"/>
                </a:solidFill>
                <a:latin typeface="Source Code Pro"/>
              </a:rPr>
              <a:t/>
            </a:r>
            <a:br>
              <a:rPr lang="fr-FR" sz="1100" dirty="0">
                <a:solidFill>
                  <a:srgbClr val="CC7832"/>
                </a:solidFill>
                <a:latin typeface="Source Code Pro"/>
              </a:rPr>
            </a:br>
            <a:r>
              <a:rPr lang="fr-FR" sz="1100" dirty="0">
                <a:solidFill>
                  <a:srgbClr val="CC7832"/>
                </a:solidFill>
                <a:latin typeface="Source Code Pro"/>
              </a:rPr>
              <a:t/>
            </a:r>
            <a:br>
              <a:rPr lang="fr-FR" sz="1100" dirty="0">
                <a:solidFill>
                  <a:srgbClr val="CC7832"/>
                </a:solidFill>
                <a:latin typeface="Source Code Pro"/>
              </a:rPr>
            </a:br>
            <a:r>
              <a:rPr lang="fr-FR" sz="1100" b="1" dirty="0">
                <a:solidFill>
                  <a:srgbClr val="CC7832"/>
                </a:solidFill>
                <a:latin typeface="Source Code Pro"/>
              </a:rPr>
              <a:t>const </a:t>
            </a:r>
            <a:r>
              <a:rPr lang="fr-FR" sz="1100" dirty="0">
                <a:solidFill>
                  <a:srgbClr val="A9B7C6"/>
                </a:solidFill>
                <a:latin typeface="Source Code Pro"/>
              </a:rPr>
              <a:t>actions = {</a:t>
            </a:r>
            <a:br>
              <a:rPr lang="fr-FR" sz="1100" dirty="0">
                <a:solidFill>
                  <a:srgbClr val="A9B7C6"/>
                </a:solidFill>
                <a:latin typeface="Source Code Pro"/>
              </a:rPr>
            </a:br>
            <a:r>
              <a:rPr lang="fr-FR" sz="1100" dirty="0" smtClean="0">
                <a:solidFill>
                  <a:srgbClr val="A9B7C6"/>
                </a:solidFill>
                <a:latin typeface="Source Code Pro"/>
              </a:rPr>
              <a:t>…</a:t>
            </a:r>
          </a:p>
          <a:p>
            <a:r>
              <a:rPr lang="fr-FR" sz="1100" dirty="0" smtClean="0">
                <a:solidFill>
                  <a:srgbClr val="A9B7C6"/>
                </a:solidFill>
                <a:latin typeface="Source Code Pro"/>
              </a:rPr>
              <a:t>}</a:t>
            </a:r>
            <a:r>
              <a:rPr lang="fr-FR" sz="1100" dirty="0">
                <a:solidFill>
                  <a:srgbClr val="A9B7C6"/>
                </a:solidFill>
                <a:latin typeface="Source Code Pro"/>
              </a:rPr>
              <a:t/>
            </a:r>
            <a:br>
              <a:rPr lang="fr-FR" sz="1100" dirty="0">
                <a:solidFill>
                  <a:srgbClr val="A9B7C6"/>
                </a:solidFill>
                <a:latin typeface="Source Code Pro"/>
              </a:rPr>
            </a:br>
            <a:r>
              <a:rPr lang="fr-FR" sz="1100" dirty="0">
                <a:solidFill>
                  <a:srgbClr val="A9B7C6"/>
                </a:solidFill>
                <a:latin typeface="Source Code Pro"/>
              </a:rPr>
              <a:t/>
            </a:r>
            <a:br>
              <a:rPr lang="fr-FR" sz="1100" dirty="0">
                <a:solidFill>
                  <a:srgbClr val="A9B7C6"/>
                </a:solidFill>
                <a:latin typeface="Source Code Pro"/>
              </a:rPr>
            </a:br>
            <a:r>
              <a:rPr lang="fr-FR" sz="1100" b="1" dirty="0">
                <a:solidFill>
                  <a:srgbClr val="CC7832"/>
                </a:solidFill>
                <a:latin typeface="Source Code Pro"/>
              </a:rPr>
              <a:t>export default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state</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getters</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mutations</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actions</a:t>
            </a:r>
            <a:br>
              <a:rPr lang="fr-FR" sz="1100" dirty="0">
                <a:solidFill>
                  <a:srgbClr val="A9B7C6"/>
                </a:solidFill>
                <a:latin typeface="Source Code Pro"/>
              </a:rPr>
            </a:br>
            <a:r>
              <a:rPr lang="fr-FR" sz="1100" dirty="0" smtClean="0">
                <a:solidFill>
                  <a:srgbClr val="A9B7C6"/>
                </a:solidFill>
                <a:latin typeface="Source Code Pro"/>
              </a:rPr>
              <a:t>}</a:t>
            </a:r>
            <a:endParaRPr lang="fr-FR" sz="1100" dirty="0">
              <a:solidFill>
                <a:srgbClr val="A9B7C6"/>
              </a:solidFill>
              <a:latin typeface="Source Code Pro"/>
            </a:endParaRPr>
          </a:p>
        </p:txBody>
      </p:sp>
      <p:sp>
        <p:nvSpPr>
          <p:cNvPr id="23" name="ZoneTexte 22"/>
          <p:cNvSpPr txBox="1"/>
          <p:nvPr/>
        </p:nvSpPr>
        <p:spPr>
          <a:xfrm>
            <a:off x="3889248" y="3938016"/>
            <a:ext cx="2097024" cy="1200329"/>
          </a:xfrm>
          <a:prstGeom prst="rect">
            <a:avLst/>
          </a:prstGeom>
          <a:noFill/>
        </p:spPr>
        <p:txBody>
          <a:bodyPr wrap="square" rtlCol="0">
            <a:spAutoFit/>
          </a:bodyPr>
          <a:lstStyle/>
          <a:p>
            <a:r>
              <a:rPr lang="fr-FR" dirty="0" smtClean="0"/>
              <a:t>Ce module est intégré dans le store central de la manière suivante =&gt;</a:t>
            </a:r>
            <a:endParaRPr lang="fr-FR" dirty="0"/>
          </a:p>
        </p:txBody>
      </p:sp>
      <p:sp>
        <p:nvSpPr>
          <p:cNvPr id="24" name="ZoneTexte 23"/>
          <p:cNvSpPr txBox="1"/>
          <p:nvPr/>
        </p:nvSpPr>
        <p:spPr>
          <a:xfrm>
            <a:off x="177426" y="2672189"/>
            <a:ext cx="3492366" cy="276999"/>
          </a:xfrm>
          <a:prstGeom prst="rect">
            <a:avLst/>
          </a:prstGeom>
          <a:solidFill>
            <a:schemeClr val="tx1"/>
          </a:solidFill>
        </p:spPr>
        <p:txBody>
          <a:bodyPr wrap="square" rtlCol="0">
            <a:spAutoFit/>
          </a:bodyPr>
          <a:lstStyle/>
          <a:p>
            <a:r>
              <a:rPr lang="fr-FR" sz="1200" dirty="0">
                <a:solidFill>
                  <a:schemeClr val="bg1"/>
                </a:solidFill>
              </a:rPr>
              <a:t>c</a:t>
            </a:r>
            <a:r>
              <a:rPr lang="fr-FR" sz="1200" dirty="0" smtClean="0">
                <a:solidFill>
                  <a:schemeClr val="bg1"/>
                </a:solidFill>
              </a:rPr>
              <a:t>ounter.js</a:t>
            </a:r>
            <a:endParaRPr lang="fr-FR" sz="1200" dirty="0">
              <a:solidFill>
                <a:schemeClr val="bg1"/>
              </a:solidFill>
            </a:endParaRPr>
          </a:p>
        </p:txBody>
      </p:sp>
      <p:sp>
        <p:nvSpPr>
          <p:cNvPr id="25" name="Rectangle 24"/>
          <p:cNvSpPr/>
          <p:nvPr/>
        </p:nvSpPr>
        <p:spPr>
          <a:xfrm>
            <a:off x="6205728" y="3639372"/>
            <a:ext cx="3499104" cy="2123658"/>
          </a:xfrm>
          <a:prstGeom prst="rect">
            <a:avLst/>
          </a:prstGeom>
          <a:solidFill>
            <a:schemeClr val="tx2">
              <a:lumMod val="75000"/>
            </a:schemeClr>
          </a:solidFill>
        </p:spPr>
        <p:txBody>
          <a:bodyPr wrap="square">
            <a:spAutoFit/>
          </a:bodyPr>
          <a:lstStyle/>
          <a:p>
            <a:r>
              <a:rPr lang="fr-FR" sz="1200" b="1" dirty="0">
                <a:solidFill>
                  <a:srgbClr val="CC7832"/>
                </a:solidFill>
                <a:latin typeface="Source Code Pro"/>
              </a:rPr>
              <a:t>import </a:t>
            </a:r>
            <a:r>
              <a:rPr lang="fr-FR" sz="1200" dirty="0">
                <a:solidFill>
                  <a:srgbClr val="A9B7C6"/>
                </a:solidFill>
                <a:latin typeface="Source Code Pro"/>
              </a:rPr>
              <a:t>Vue </a:t>
            </a:r>
            <a:r>
              <a:rPr lang="fr-FR" sz="1200" b="1" dirty="0">
                <a:solidFill>
                  <a:srgbClr val="CC7832"/>
                </a:solidFill>
                <a:latin typeface="Source Code Pro"/>
              </a:rPr>
              <a:t>from </a:t>
            </a:r>
            <a:r>
              <a:rPr lang="fr-FR" sz="1200" dirty="0">
                <a:solidFill>
                  <a:srgbClr val="6A8759"/>
                </a:solidFill>
                <a:latin typeface="Source Code Pro"/>
              </a:rPr>
              <a:t>'vue'</a:t>
            </a:r>
            <a:r>
              <a:rPr lang="fr-FR" sz="1200" dirty="0">
                <a:solidFill>
                  <a:srgbClr val="CC7832"/>
                </a:solidFill>
                <a:latin typeface="Source Code Pro"/>
              </a:rPr>
              <a:t>;</a:t>
            </a:r>
            <a:br>
              <a:rPr lang="fr-FR" sz="1200" dirty="0">
                <a:solidFill>
                  <a:srgbClr val="CC7832"/>
                </a:solidFill>
                <a:latin typeface="Source Code Pro"/>
              </a:rPr>
            </a:br>
            <a:r>
              <a:rPr lang="fr-FR" sz="1200" b="1" dirty="0">
                <a:solidFill>
                  <a:srgbClr val="CC7832"/>
                </a:solidFill>
                <a:latin typeface="Source Code Pro"/>
              </a:rPr>
              <a:t>import </a:t>
            </a:r>
            <a:r>
              <a:rPr lang="fr-FR" sz="1200" dirty="0">
                <a:solidFill>
                  <a:srgbClr val="A9B7C6"/>
                </a:solidFill>
                <a:latin typeface="Source Code Pro"/>
              </a:rPr>
              <a:t>Vuex </a:t>
            </a:r>
            <a:r>
              <a:rPr lang="fr-FR" sz="1200" b="1" dirty="0">
                <a:solidFill>
                  <a:srgbClr val="CC7832"/>
                </a:solidFill>
                <a:latin typeface="Source Code Pro"/>
              </a:rPr>
              <a:t>from </a:t>
            </a:r>
            <a:r>
              <a:rPr lang="fr-FR" sz="1200" dirty="0">
                <a:solidFill>
                  <a:srgbClr val="6A8759"/>
                </a:solidFill>
                <a:latin typeface="Source Code Pro"/>
              </a:rPr>
              <a:t>'vuex'</a:t>
            </a:r>
            <a:r>
              <a:rPr lang="fr-FR" sz="1200" dirty="0">
                <a:solidFill>
                  <a:srgbClr val="CC7832"/>
                </a:solidFill>
                <a:latin typeface="Source Code Pro"/>
              </a:rPr>
              <a:t>;</a:t>
            </a:r>
            <a:br>
              <a:rPr lang="fr-FR" sz="1200" dirty="0">
                <a:solidFill>
                  <a:srgbClr val="CC7832"/>
                </a:solidFill>
                <a:latin typeface="Source Code Pro"/>
              </a:rPr>
            </a:br>
            <a:r>
              <a:rPr lang="fr-FR" sz="1200" b="1" dirty="0">
                <a:solidFill>
                  <a:srgbClr val="CC7832"/>
                </a:solidFill>
                <a:latin typeface="Source Code Pro"/>
              </a:rPr>
              <a:t>import </a:t>
            </a:r>
            <a:r>
              <a:rPr lang="fr-FR" sz="1200" dirty="0">
                <a:solidFill>
                  <a:srgbClr val="A9B7C6"/>
                </a:solidFill>
                <a:latin typeface="Source Code Pro"/>
              </a:rPr>
              <a:t>counter </a:t>
            </a:r>
            <a:r>
              <a:rPr lang="fr-FR" sz="1200" b="1" dirty="0">
                <a:solidFill>
                  <a:srgbClr val="CC7832"/>
                </a:solidFill>
                <a:latin typeface="Source Code Pro"/>
              </a:rPr>
              <a:t>from </a:t>
            </a:r>
            <a:r>
              <a:rPr lang="fr-FR" sz="1200" dirty="0">
                <a:solidFill>
                  <a:srgbClr val="6A8759"/>
                </a:solidFill>
                <a:latin typeface="Source Code Pro"/>
              </a:rPr>
              <a:t>'./modules/counter'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A9B7C6"/>
                </a:solidFill>
                <a:latin typeface="Source Code Pro"/>
              </a:rPr>
              <a:t>Vue.</a:t>
            </a:r>
            <a:r>
              <a:rPr lang="fr-FR" sz="1200" dirty="0">
                <a:solidFill>
                  <a:srgbClr val="FFC66D"/>
                </a:solidFill>
                <a:latin typeface="Source Code Pro"/>
              </a:rPr>
              <a:t>use</a:t>
            </a:r>
            <a:r>
              <a:rPr lang="fr-FR" sz="1200" dirty="0">
                <a:solidFill>
                  <a:srgbClr val="A9B7C6"/>
                </a:solidFill>
                <a:latin typeface="Source Code Pro"/>
              </a:rPr>
              <a:t>(Vuex)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b="1" dirty="0">
                <a:solidFill>
                  <a:srgbClr val="CC7832"/>
                </a:solidFill>
                <a:latin typeface="Source Code Pro"/>
              </a:rPr>
              <a:t>export const </a:t>
            </a:r>
            <a:r>
              <a:rPr lang="fr-FR" sz="1200" dirty="0">
                <a:solidFill>
                  <a:srgbClr val="A9B7C6"/>
                </a:solidFill>
                <a:latin typeface="Source Code Pro"/>
              </a:rPr>
              <a:t>store = </a:t>
            </a:r>
            <a:r>
              <a:rPr lang="fr-FR" sz="1200" b="1" dirty="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modules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A9B7C6"/>
                </a:solidFill>
                <a:latin typeface="Source Code Pro"/>
              </a:rPr>
              <a:t>counter: counter</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p>
        </p:txBody>
      </p:sp>
      <p:sp>
        <p:nvSpPr>
          <p:cNvPr id="26" name="ZoneTexte 25"/>
          <p:cNvSpPr txBox="1"/>
          <p:nvPr/>
        </p:nvSpPr>
        <p:spPr>
          <a:xfrm>
            <a:off x="8764841" y="6225245"/>
            <a:ext cx="2926570" cy="369332"/>
          </a:xfrm>
          <a:prstGeom prst="rect">
            <a:avLst/>
          </a:prstGeom>
          <a:solidFill>
            <a:schemeClr val="bg1">
              <a:lumMod val="95000"/>
            </a:schemeClr>
          </a:solidFill>
        </p:spPr>
        <p:txBody>
          <a:bodyPr wrap="none" rtlCol="0">
            <a:spAutoFit/>
          </a:bodyPr>
          <a:lstStyle/>
          <a:p>
            <a:r>
              <a:rPr lang="fr-FR" dirty="0" smtClean="0"/>
              <a:t>git checkout –f tags/step078</a:t>
            </a:r>
            <a:endParaRPr lang="fr-FR" dirty="0"/>
          </a:p>
        </p:txBody>
      </p:sp>
    </p:spTree>
    <p:extLst>
      <p:ext uri="{BB962C8B-B14F-4D97-AF65-F5344CB8AC3E}">
        <p14:creationId xmlns:p14="http://schemas.microsoft.com/office/powerpoint/2010/main" xmlns="" val="267011201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149547"/>
            <a:ext cx="11823700" cy="1846659"/>
          </a:xfrm>
          <a:prstGeom prst="rect">
            <a:avLst/>
          </a:prstGeom>
          <a:noFill/>
        </p:spPr>
        <p:txBody>
          <a:bodyPr wrap="square" rtlCol="0">
            <a:spAutoFit/>
          </a:bodyPr>
          <a:lstStyle/>
          <a:p>
            <a:pPr marL="285750" indent="-285750">
              <a:buFont typeface="Arial" panose="020B0604020202020204" pitchFamily="34" charset="0"/>
              <a:buChar char="•"/>
            </a:pPr>
            <a:r>
              <a:rPr lang="fr-FR" sz="1600" dirty="0" smtClean="0"/>
              <a:t>Certains traitements (mutations, actions, …) peuvent être transversaux et ne rentrent logiquement dans aucun module précis. </a:t>
            </a:r>
          </a:p>
          <a:p>
            <a:pPr marL="285750" indent="-285750">
              <a:buFont typeface="Arial" panose="020B0604020202020204" pitchFamily="34" charset="0"/>
              <a:buChar char="•"/>
            </a:pPr>
            <a:r>
              <a:rPr lang="fr-FR" sz="1600" dirty="0" smtClean="0"/>
              <a:t>Vous pouvez les garder dans store.js. Par contre si l’application devient importante, le fichier store.js pourrait devenir également volumineux.</a:t>
            </a:r>
          </a:p>
          <a:p>
            <a:pPr marL="285750" indent="-285750">
              <a:buFont typeface="Arial" panose="020B0604020202020204" pitchFamily="34" charset="0"/>
              <a:buChar char="•"/>
            </a:pPr>
            <a:r>
              <a:rPr lang="fr-FR" sz="1600" dirty="0" smtClean="0"/>
              <a:t>Vue.js offre une solution qui consiste à externaliser ces getters, actions et mutations dans des fichiers </a:t>
            </a:r>
            <a:r>
              <a:rPr lang="fr-FR" sz="1600" dirty="0" err="1" smtClean="0"/>
              <a:t>js</a:t>
            </a:r>
            <a:r>
              <a:rPr lang="fr-FR" sz="1600" dirty="0" smtClean="0"/>
              <a:t> séparés.</a:t>
            </a:r>
          </a:p>
          <a:p>
            <a:pPr marL="285750" indent="-285750">
              <a:buFont typeface="Arial" panose="020B0604020202020204" pitchFamily="34" charset="0"/>
              <a:buChar char="•"/>
            </a:pPr>
            <a:r>
              <a:rPr lang="fr-FR" sz="1600" dirty="0" smtClean="0"/>
              <a:t>Il s’agit de déclarer les actions et/ou mutations, … dans un fichier séparé et les importer à partir de celui-ci dans store.js:</a:t>
            </a:r>
          </a:p>
          <a:p>
            <a:pPr marL="742950" lvl="1" indent="-285750">
              <a:buFont typeface="Arial" panose="020B0604020202020204" pitchFamily="34" charset="0"/>
              <a:buChar char="•"/>
            </a:pPr>
            <a:r>
              <a:rPr lang="fr-FR" sz="1600" dirty="0" smtClean="0"/>
              <a:t>Externaliser la fonction souhaitée (dans les getters, mutations ou actions) dans un fichier </a:t>
            </a:r>
            <a:r>
              <a:rPr lang="fr-FR" sz="1600" dirty="0" err="1" smtClean="0"/>
              <a:t>js</a:t>
            </a:r>
            <a:r>
              <a:rPr lang="fr-FR" sz="1600" dirty="0" smtClean="0"/>
              <a:t> avec une déclaration comme suit:</a:t>
            </a:r>
          </a:p>
          <a:p>
            <a:pPr marL="742950" lvl="1" indent="-285750">
              <a:buFont typeface="Arial" panose="020B0604020202020204" pitchFamily="34" charset="0"/>
              <a:buChar char="•"/>
            </a:pPr>
            <a:endParaRPr lang="fr-FR" sz="1600"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Structurer le store</a:t>
            </a:r>
          </a:p>
        </p:txBody>
      </p:sp>
      <p:sp>
        <p:nvSpPr>
          <p:cNvPr id="4" name="Rectangle 3"/>
          <p:cNvSpPr/>
          <p:nvPr/>
        </p:nvSpPr>
        <p:spPr>
          <a:xfrm>
            <a:off x="853440" y="3039461"/>
            <a:ext cx="3462528" cy="646331"/>
          </a:xfrm>
          <a:prstGeom prst="rect">
            <a:avLst/>
          </a:prstGeom>
          <a:solidFill>
            <a:schemeClr val="tx2">
              <a:lumMod val="75000"/>
            </a:schemeClr>
          </a:solidFill>
        </p:spPr>
        <p:txBody>
          <a:bodyPr wrap="square">
            <a:spAutoFit/>
          </a:bodyPr>
          <a:lstStyle/>
          <a:p>
            <a:r>
              <a:rPr lang="en-US" sz="1200" b="1" dirty="0">
                <a:solidFill>
                  <a:srgbClr val="CC7832"/>
                </a:solidFill>
                <a:latin typeface="Source Code Pro"/>
              </a:rPr>
              <a:t>export </a:t>
            </a:r>
            <a:r>
              <a:rPr lang="en-US" sz="1200" b="1" dirty="0" err="1">
                <a:solidFill>
                  <a:srgbClr val="CC7832"/>
                </a:solidFill>
                <a:latin typeface="Source Code Pro"/>
              </a:rPr>
              <a:t>const</a:t>
            </a:r>
            <a:r>
              <a:rPr lang="en-US" sz="1200" b="1" dirty="0">
                <a:solidFill>
                  <a:srgbClr val="CC7832"/>
                </a:solidFill>
                <a:latin typeface="Source Code Pro"/>
              </a:rPr>
              <a:t> </a:t>
            </a:r>
            <a:r>
              <a:rPr lang="en-US" sz="1200" dirty="0" err="1">
                <a:solidFill>
                  <a:srgbClr val="FFC66D"/>
                </a:solidFill>
                <a:latin typeface="Source Code Pro"/>
              </a:rPr>
              <a:t>getName</a:t>
            </a:r>
            <a:r>
              <a:rPr lang="en-US" sz="1200" dirty="0">
                <a:solidFill>
                  <a:srgbClr val="FFC66D"/>
                </a:solidFill>
                <a:latin typeface="Source Code Pro"/>
              </a:rPr>
              <a:t> </a:t>
            </a:r>
            <a:r>
              <a:rPr lang="en-US" sz="1200" dirty="0">
                <a:solidFill>
                  <a:srgbClr val="A9B7C6"/>
                </a:solidFill>
                <a:latin typeface="Source Code Pro"/>
              </a:rPr>
              <a:t>= state =&gt; {</a:t>
            </a:r>
            <a:br>
              <a:rPr lang="en-US" sz="1200" dirty="0">
                <a:solidFill>
                  <a:srgbClr val="A9B7C6"/>
                </a:solidFill>
                <a:latin typeface="Source Code Pro"/>
              </a:rPr>
            </a:br>
            <a:r>
              <a:rPr lang="en-US" sz="1200" dirty="0">
                <a:solidFill>
                  <a:srgbClr val="A9B7C6"/>
                </a:solidFill>
                <a:latin typeface="Source Code Pro"/>
              </a:rPr>
              <a:t>  </a:t>
            </a:r>
            <a:r>
              <a:rPr lang="en-US" sz="1200" b="1" dirty="0">
                <a:solidFill>
                  <a:srgbClr val="CC7832"/>
                </a:solidFill>
                <a:latin typeface="Source Code Pro"/>
              </a:rPr>
              <a:t>return </a:t>
            </a:r>
            <a:r>
              <a:rPr lang="en-US" sz="1200" dirty="0">
                <a:solidFill>
                  <a:srgbClr val="A9B7C6"/>
                </a:solidFill>
                <a:latin typeface="Source Code Pro"/>
              </a:rPr>
              <a:t>state.</a:t>
            </a:r>
            <a:r>
              <a:rPr lang="en-US" sz="1200" dirty="0">
                <a:solidFill>
                  <a:srgbClr val="9876AA"/>
                </a:solidFill>
                <a:latin typeface="Source Code Pro"/>
              </a:rPr>
              <a:t>name</a:t>
            </a:r>
            <a:r>
              <a:rPr lang="en-US" sz="1200" dirty="0">
                <a:solidFill>
                  <a:srgbClr val="CC7832"/>
                </a:solidFill>
                <a:latin typeface="Source Code Pro"/>
              </a:rPr>
              <a:t>;</a:t>
            </a:r>
            <a:br>
              <a:rPr lang="en-US" sz="1200" dirty="0">
                <a:solidFill>
                  <a:srgbClr val="CC7832"/>
                </a:solidFill>
                <a:latin typeface="Source Code Pro"/>
              </a:rPr>
            </a:br>
            <a:r>
              <a:rPr lang="en-US" sz="1200" dirty="0">
                <a:solidFill>
                  <a:srgbClr val="A9B7C6"/>
                </a:solidFill>
                <a:latin typeface="Source Code Pro"/>
              </a:rPr>
              <a:t>}</a:t>
            </a:r>
            <a:r>
              <a:rPr lang="en-US" sz="1200" dirty="0">
                <a:solidFill>
                  <a:srgbClr val="CC7832"/>
                </a:solidFill>
                <a:latin typeface="Source Code Pro"/>
              </a:rPr>
              <a:t>;</a:t>
            </a:r>
          </a:p>
        </p:txBody>
      </p:sp>
      <p:sp>
        <p:nvSpPr>
          <p:cNvPr id="5" name="ZoneTexte 4"/>
          <p:cNvSpPr txBox="1"/>
          <p:nvPr/>
        </p:nvSpPr>
        <p:spPr>
          <a:xfrm>
            <a:off x="853440" y="2747733"/>
            <a:ext cx="3462528" cy="307777"/>
          </a:xfrm>
          <a:prstGeom prst="rect">
            <a:avLst/>
          </a:prstGeom>
          <a:solidFill>
            <a:schemeClr val="tx1"/>
          </a:solidFill>
        </p:spPr>
        <p:txBody>
          <a:bodyPr wrap="square" rtlCol="0">
            <a:spAutoFit/>
          </a:bodyPr>
          <a:lstStyle/>
          <a:p>
            <a:r>
              <a:rPr lang="fr-FR" sz="1400" dirty="0">
                <a:solidFill>
                  <a:schemeClr val="bg1"/>
                </a:solidFill>
              </a:rPr>
              <a:t>g</a:t>
            </a:r>
            <a:r>
              <a:rPr lang="fr-FR" sz="1400" dirty="0" smtClean="0">
                <a:solidFill>
                  <a:schemeClr val="bg1"/>
                </a:solidFill>
              </a:rPr>
              <a:t>etters.js</a:t>
            </a:r>
            <a:endParaRPr lang="fr-FR" sz="1400" dirty="0">
              <a:solidFill>
                <a:schemeClr val="bg1"/>
              </a:solidFill>
            </a:endParaRPr>
          </a:p>
        </p:txBody>
      </p:sp>
      <p:sp>
        <p:nvSpPr>
          <p:cNvPr id="6" name="Rectangle 5"/>
          <p:cNvSpPr/>
          <p:nvPr/>
        </p:nvSpPr>
        <p:spPr>
          <a:xfrm>
            <a:off x="177426" y="3753637"/>
            <a:ext cx="11575662" cy="369332"/>
          </a:xfrm>
          <a:prstGeom prst="rect">
            <a:avLst/>
          </a:prstGeom>
        </p:spPr>
        <p:txBody>
          <a:bodyPr wrap="square">
            <a:spAutoFit/>
          </a:bodyPr>
          <a:lstStyle/>
          <a:p>
            <a:pPr marL="742950" lvl="1" indent="-285750">
              <a:buFont typeface="Arial" panose="020B0604020202020204" pitchFamily="34" charset="0"/>
              <a:buChar char="•"/>
            </a:pPr>
            <a:r>
              <a:rPr lang="fr-FR" dirty="0" smtClean="0"/>
              <a:t>Importer toutes les fonctions de ce fichier dans store.js comme suit:</a:t>
            </a:r>
            <a:endParaRPr lang="fr-FR" dirty="0"/>
          </a:p>
        </p:txBody>
      </p:sp>
      <p:sp>
        <p:nvSpPr>
          <p:cNvPr id="7" name="Rectangle 6"/>
          <p:cNvSpPr/>
          <p:nvPr/>
        </p:nvSpPr>
        <p:spPr>
          <a:xfrm>
            <a:off x="853440" y="4166224"/>
            <a:ext cx="2577950" cy="276999"/>
          </a:xfrm>
          <a:prstGeom prst="rect">
            <a:avLst/>
          </a:prstGeom>
          <a:solidFill>
            <a:schemeClr val="tx2">
              <a:lumMod val="75000"/>
            </a:schemeClr>
          </a:solidFill>
        </p:spPr>
        <p:txBody>
          <a:bodyPr wrap="none">
            <a:spAutoFit/>
          </a:bodyPr>
          <a:lstStyle/>
          <a:p>
            <a:r>
              <a:rPr lang="en-US" sz="1200" b="1" dirty="0">
                <a:solidFill>
                  <a:srgbClr val="CC7832"/>
                </a:solidFill>
                <a:latin typeface="Source Code Pro"/>
              </a:rPr>
              <a:t>import </a:t>
            </a:r>
            <a:r>
              <a:rPr lang="en-US" sz="1200" dirty="0">
                <a:solidFill>
                  <a:srgbClr val="A9B7C6"/>
                </a:solidFill>
                <a:latin typeface="Source Code Pro"/>
              </a:rPr>
              <a:t>* </a:t>
            </a:r>
            <a:r>
              <a:rPr lang="en-US" sz="1200" b="1" dirty="0">
                <a:solidFill>
                  <a:srgbClr val="CC7832"/>
                </a:solidFill>
                <a:latin typeface="Source Code Pro"/>
              </a:rPr>
              <a:t>as </a:t>
            </a:r>
            <a:r>
              <a:rPr lang="en-US" sz="1200" dirty="0">
                <a:solidFill>
                  <a:srgbClr val="A9B7C6"/>
                </a:solidFill>
                <a:latin typeface="Source Code Pro"/>
              </a:rPr>
              <a:t>getters </a:t>
            </a:r>
            <a:r>
              <a:rPr lang="en-US" sz="1200" b="1" dirty="0">
                <a:solidFill>
                  <a:srgbClr val="CC7832"/>
                </a:solidFill>
                <a:latin typeface="Source Code Pro"/>
              </a:rPr>
              <a:t>from </a:t>
            </a:r>
            <a:r>
              <a:rPr lang="en-US" sz="1200" dirty="0">
                <a:solidFill>
                  <a:srgbClr val="6A8759"/>
                </a:solidFill>
                <a:latin typeface="Source Code Pro"/>
              </a:rPr>
              <a:t>'./getters'</a:t>
            </a:r>
            <a:r>
              <a:rPr lang="en-US" sz="1200" dirty="0">
                <a:solidFill>
                  <a:srgbClr val="CC7832"/>
                </a:solidFill>
                <a:latin typeface="Source Code Pro"/>
              </a:rPr>
              <a:t>;</a:t>
            </a:r>
          </a:p>
        </p:txBody>
      </p:sp>
      <p:sp>
        <p:nvSpPr>
          <p:cNvPr id="13" name="Rectangle 12"/>
          <p:cNvSpPr/>
          <p:nvPr/>
        </p:nvSpPr>
        <p:spPr>
          <a:xfrm>
            <a:off x="177426" y="4511068"/>
            <a:ext cx="11575662" cy="369332"/>
          </a:xfrm>
          <a:prstGeom prst="rect">
            <a:avLst/>
          </a:prstGeom>
        </p:spPr>
        <p:txBody>
          <a:bodyPr wrap="square">
            <a:spAutoFit/>
          </a:bodyPr>
          <a:lstStyle/>
          <a:p>
            <a:pPr marL="742950" lvl="1" indent="-285750">
              <a:buFont typeface="Arial" panose="020B0604020202020204" pitchFamily="34" charset="0"/>
              <a:buChar char="•"/>
            </a:pPr>
            <a:r>
              <a:rPr lang="fr-FR" dirty="0" smtClean="0"/>
              <a:t>Mettre le ‘getters’ importé dans la propriété ‘getters’ du store</a:t>
            </a:r>
            <a:endParaRPr lang="fr-FR" dirty="0"/>
          </a:p>
        </p:txBody>
      </p:sp>
      <p:sp>
        <p:nvSpPr>
          <p:cNvPr id="8" name="Rectangle 7"/>
          <p:cNvSpPr/>
          <p:nvPr/>
        </p:nvSpPr>
        <p:spPr>
          <a:xfrm>
            <a:off x="853440" y="4880325"/>
            <a:ext cx="6096000" cy="1754326"/>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store = </a:t>
            </a:r>
            <a:r>
              <a:rPr lang="fr-FR" sz="1200" b="1" dirty="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state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name</a:t>
            </a:r>
            <a:r>
              <a:rPr lang="fr-FR" sz="1200" dirty="0">
                <a:solidFill>
                  <a:srgbClr val="A9B7C6"/>
                </a:solidFill>
                <a:latin typeface="Source Code Pro"/>
              </a:rPr>
              <a:t>: </a:t>
            </a:r>
            <a:r>
              <a:rPr lang="fr-FR" sz="1200" dirty="0">
                <a:solidFill>
                  <a:srgbClr val="6A8759"/>
                </a:solidFill>
                <a:latin typeface="Source Code Pro"/>
              </a:rPr>
              <a:t>'Fouad'</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getters</a:t>
            </a:r>
            <a:r>
              <a:rPr lang="fr-FR" sz="1200" dirty="0">
                <a:solidFill>
                  <a:srgbClr val="A9B7C6"/>
                </a:solidFill>
                <a:latin typeface="Source Code Pro"/>
              </a:rPr>
              <a:t>: getters</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modules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counter</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p>
        </p:txBody>
      </p:sp>
      <p:sp>
        <p:nvSpPr>
          <p:cNvPr id="15" name="Rectangle 14"/>
          <p:cNvSpPr/>
          <p:nvPr/>
        </p:nvSpPr>
        <p:spPr>
          <a:xfrm>
            <a:off x="999531" y="5680635"/>
            <a:ext cx="1124544" cy="15580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8764841" y="6225245"/>
            <a:ext cx="2926570" cy="369332"/>
          </a:xfrm>
          <a:prstGeom prst="rect">
            <a:avLst/>
          </a:prstGeom>
          <a:solidFill>
            <a:schemeClr val="bg1">
              <a:lumMod val="95000"/>
            </a:schemeClr>
          </a:solidFill>
        </p:spPr>
        <p:txBody>
          <a:bodyPr wrap="none" rtlCol="0">
            <a:spAutoFit/>
          </a:bodyPr>
          <a:lstStyle/>
          <a:p>
            <a:r>
              <a:rPr lang="fr-FR" dirty="0" smtClean="0"/>
              <a:t>git checkout –f tags/step079</a:t>
            </a:r>
            <a:endParaRPr lang="fr-FR" dirty="0"/>
          </a:p>
        </p:txBody>
      </p:sp>
    </p:spTree>
    <p:extLst>
      <p:ext uri="{BB962C8B-B14F-4D97-AF65-F5344CB8AC3E}">
        <p14:creationId xmlns:p14="http://schemas.microsoft.com/office/powerpoint/2010/main" xmlns="" val="337481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(5)</a:t>
            </a:r>
          </a:p>
          <a:p>
            <a:pPr algn="ctr"/>
            <a:r>
              <a:rPr lang="fr-FR" sz="2800" dirty="0" smtClean="0">
                <a:effectLst>
                  <a:outerShdw blurRad="38100" dist="38100" dir="2700000" algn="tl">
                    <a:srgbClr val="000000">
                      <a:alpha val="43137"/>
                    </a:srgbClr>
                  </a:outerShdw>
                </a:effectLst>
              </a:rPr>
              <a:t>Que sont les directives?</a:t>
            </a:r>
            <a:endParaRPr lang="fr-FR" sz="2800" dirty="0">
              <a:effectLst>
                <a:outerShdw blurRad="38100" dist="38100" dir="2700000" algn="tl">
                  <a:srgbClr val="000000">
                    <a:alpha val="43137"/>
                  </a:srgbClr>
                </a:outerShdw>
              </a:effectLst>
            </a:endParaRPr>
          </a:p>
        </p:txBody>
      </p:sp>
      <p:sp>
        <p:nvSpPr>
          <p:cNvPr id="5" name="ZoneTexte 4"/>
          <p:cNvSpPr txBox="1"/>
          <p:nvPr/>
        </p:nvSpPr>
        <p:spPr>
          <a:xfrm>
            <a:off x="493295" y="1756611"/>
            <a:ext cx="11237494" cy="1754326"/>
          </a:xfrm>
          <a:prstGeom prst="rect">
            <a:avLst/>
          </a:prstGeom>
          <a:noFill/>
        </p:spPr>
        <p:txBody>
          <a:bodyPr wrap="square" rtlCol="0">
            <a:spAutoFit/>
          </a:bodyPr>
          <a:lstStyle/>
          <a:p>
            <a:r>
              <a:rPr lang="fr-FR" dirty="0" smtClean="0"/>
              <a:t>Une directive est une instruction que vous placez dans votre code HTML. Vue.js vient packagé avec un certain nombre de directives qui couvrent presque tous les besoins potentiels. Vue.js vous permet également d’écrire vos propres directives quand il le faut.</a:t>
            </a:r>
          </a:p>
          <a:p>
            <a:endParaRPr lang="fr-FR" dirty="0"/>
          </a:p>
          <a:p>
            <a:r>
              <a:rPr lang="fr-FR" dirty="0" smtClean="0"/>
              <a:t>Les directives peuvent avoir ce qu’on appelle des arguments qui sont placés après le symbole « : » (</a:t>
            </a:r>
            <a:r>
              <a:rPr lang="fr-FR" b="1" dirty="0" err="1" smtClean="0"/>
              <a:t>v-bind:href</a:t>
            </a:r>
            <a:r>
              <a:rPr lang="fr-FR" dirty="0" smtClean="0"/>
              <a:t> par exemple).</a:t>
            </a:r>
            <a:endParaRPr lang="fr-FR" dirty="0"/>
          </a:p>
        </p:txBody>
      </p:sp>
    </p:spTree>
    <p:extLst>
      <p:ext uri="{BB962C8B-B14F-4D97-AF65-F5344CB8AC3E}">
        <p14:creationId xmlns:p14="http://schemas.microsoft.com/office/powerpoint/2010/main" xmlns="" val="164487200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Exercice</a:t>
            </a:r>
          </a:p>
        </p:txBody>
      </p:sp>
      <p:sp>
        <p:nvSpPr>
          <p:cNvPr id="3" name="ZoneTexte 2"/>
          <p:cNvSpPr txBox="1"/>
          <p:nvPr/>
        </p:nvSpPr>
        <p:spPr>
          <a:xfrm>
            <a:off x="189006" y="1169894"/>
            <a:ext cx="5900270" cy="369332"/>
          </a:xfrm>
          <a:prstGeom prst="rect">
            <a:avLst/>
          </a:prstGeom>
          <a:noFill/>
        </p:spPr>
        <p:txBody>
          <a:bodyPr wrap="none" rtlCol="0">
            <a:spAutoFit/>
          </a:bodyPr>
          <a:lstStyle/>
          <a:p>
            <a:r>
              <a:rPr lang="fr-FR" dirty="0" smtClean="0"/>
              <a:t>Implémenter l’exercice ex007 avec </a:t>
            </a:r>
            <a:r>
              <a:rPr lang="fr-FR" dirty="0" err="1" smtClean="0"/>
              <a:t>Vuex</a:t>
            </a:r>
            <a:r>
              <a:rPr lang="fr-FR" dirty="0" smtClean="0"/>
              <a:t> au lieu de l’</a:t>
            </a:r>
            <a:r>
              <a:rPr lang="fr-FR" dirty="0" err="1" smtClean="0"/>
              <a:t>eventBus</a:t>
            </a:r>
            <a:endParaRPr lang="fr-FR" dirty="0"/>
          </a:p>
        </p:txBody>
      </p:sp>
    </p:spTree>
    <p:extLst>
      <p:ext uri="{BB962C8B-B14F-4D97-AF65-F5344CB8AC3E}">
        <p14:creationId xmlns:p14="http://schemas.microsoft.com/office/powerpoint/2010/main" xmlns="" val="29224849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978386" y="3006777"/>
            <a:ext cx="8094075" cy="830997"/>
          </a:xfrm>
          <a:prstGeom prst="rect">
            <a:avLst/>
          </a:prstGeom>
          <a:noFill/>
        </p:spPr>
        <p:txBody>
          <a:bodyPr wrap="none" rtlCol="0">
            <a:spAutoFit/>
          </a:bodyPr>
          <a:lstStyle/>
          <a:p>
            <a:r>
              <a:rPr lang="fr-FR" sz="4800" dirty="0" smtClean="0">
                <a:effectLst>
                  <a:outerShdw blurRad="38100" dist="38100" dir="2700000" algn="tl">
                    <a:srgbClr val="000000">
                      <a:alpha val="43137"/>
                    </a:srgbClr>
                  </a:outerShdw>
                </a:effectLst>
              </a:rPr>
              <a:t>Déployer une application Vue.js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33292371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149547"/>
            <a:ext cx="11823700" cy="1077218"/>
          </a:xfrm>
          <a:prstGeom prst="rect">
            <a:avLst/>
          </a:prstGeom>
          <a:noFill/>
        </p:spPr>
        <p:txBody>
          <a:bodyPr wrap="square" rtlCol="0">
            <a:spAutoFit/>
          </a:bodyPr>
          <a:lstStyle/>
          <a:p>
            <a:pPr marL="285750" indent="-285750">
              <a:buFont typeface="Arial" panose="020B0604020202020204" pitchFamily="34" charset="0"/>
              <a:buChar char="•"/>
            </a:pPr>
            <a:r>
              <a:rPr lang="fr-FR" sz="1600" dirty="0" smtClean="0"/>
              <a:t>Pour déployer, exécuter la commande &gt;</a:t>
            </a:r>
          </a:p>
          <a:p>
            <a:pPr marL="285750" indent="-285750">
              <a:buFont typeface="Arial" panose="020B0604020202020204" pitchFamily="34" charset="0"/>
              <a:buChar char="•"/>
            </a:pPr>
            <a:r>
              <a:rPr lang="fr-FR" sz="1600" dirty="0" smtClean="0"/>
              <a:t>Cette commande génère le dossier </a:t>
            </a:r>
            <a:r>
              <a:rPr lang="fr-FR" sz="1600" dirty="0" err="1" smtClean="0"/>
              <a:t>dist</a:t>
            </a:r>
            <a:r>
              <a:rPr lang="fr-FR" sz="1600" dirty="0" smtClean="0"/>
              <a:t> résultat de </a:t>
            </a:r>
            <a:r>
              <a:rPr lang="fr-FR" sz="1600" dirty="0" err="1" smtClean="0"/>
              <a:t>build</a:t>
            </a:r>
            <a:r>
              <a:rPr lang="fr-FR" sz="1600" dirty="0" smtClean="0"/>
              <a:t> de votre projet et index.html </a:t>
            </a:r>
          </a:p>
          <a:p>
            <a:pPr marL="285750" indent="-285750">
              <a:buFont typeface="Arial" panose="020B0604020202020204" pitchFamily="34" charset="0"/>
              <a:buChar char="•"/>
            </a:pPr>
            <a:r>
              <a:rPr lang="fr-FR" sz="1600" dirty="0" smtClean="0"/>
              <a:t>Il suffit de déployer les fichiers index.hml et /</a:t>
            </a:r>
            <a:r>
              <a:rPr lang="fr-FR" sz="1600" dirty="0" err="1" smtClean="0"/>
              <a:t>dist</a:t>
            </a:r>
            <a:r>
              <a:rPr lang="fr-FR" sz="1600" dirty="0" smtClean="0"/>
              <a:t>  sur le serveur Web choisi.</a:t>
            </a:r>
          </a:p>
          <a:p>
            <a:pPr marL="285750" indent="-285750">
              <a:buFont typeface="Arial" panose="020B0604020202020204" pitchFamily="34" charset="0"/>
              <a:buChar char="•"/>
            </a:pPr>
            <a:r>
              <a:rPr lang="fr-FR" sz="1600" dirty="0" smtClean="0"/>
              <a:t>Le fichier index.html doit être mis dans la racine. La structure du déploiement doit être sous la forme suivante:</a:t>
            </a:r>
            <a:endParaRPr lang="fr-FR" sz="1600"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Déployer un projet Vue.js</a:t>
            </a:r>
          </a:p>
        </p:txBody>
      </p:sp>
      <p:grpSp>
        <p:nvGrpSpPr>
          <p:cNvPr id="24" name="Groupe 23"/>
          <p:cNvGrpSpPr/>
          <p:nvPr/>
        </p:nvGrpSpPr>
        <p:grpSpPr>
          <a:xfrm>
            <a:off x="573024" y="2996708"/>
            <a:ext cx="1329188" cy="1538502"/>
            <a:chOff x="3938016" y="3082052"/>
            <a:chExt cx="1329188" cy="1538502"/>
          </a:xfrm>
        </p:grpSpPr>
        <p:sp>
          <p:nvSpPr>
            <p:cNvPr id="18" name="ZoneTexte 17"/>
            <p:cNvSpPr txBox="1"/>
            <p:nvPr/>
          </p:nvSpPr>
          <p:spPr>
            <a:xfrm>
              <a:off x="4084320" y="3725704"/>
              <a:ext cx="523541" cy="369332"/>
            </a:xfrm>
            <a:prstGeom prst="rect">
              <a:avLst/>
            </a:prstGeom>
            <a:noFill/>
          </p:spPr>
          <p:txBody>
            <a:bodyPr wrap="none" rtlCol="0">
              <a:spAutoFit/>
            </a:bodyPr>
            <a:lstStyle/>
            <a:p>
              <a:r>
                <a:rPr lang="fr-FR" dirty="0" err="1" smtClean="0"/>
                <a:t>dist</a:t>
              </a:r>
              <a:endParaRPr lang="fr-FR" dirty="0"/>
            </a:p>
          </p:txBody>
        </p:sp>
        <p:sp>
          <p:nvSpPr>
            <p:cNvPr id="19" name="Forme libre 18"/>
            <p:cNvSpPr/>
            <p:nvPr/>
          </p:nvSpPr>
          <p:spPr>
            <a:xfrm>
              <a:off x="3938016" y="3082052"/>
              <a:ext cx="140208" cy="331708"/>
            </a:xfrm>
            <a:custGeom>
              <a:avLst/>
              <a:gdLst>
                <a:gd name="connsiteX0" fmla="*/ 0 w 268224"/>
                <a:gd name="connsiteY0" fmla="*/ 0 h 585216"/>
                <a:gd name="connsiteX1" fmla="*/ 0 w 268224"/>
                <a:gd name="connsiteY1" fmla="*/ 585216 h 585216"/>
                <a:gd name="connsiteX2" fmla="*/ 268224 w 268224"/>
                <a:gd name="connsiteY2" fmla="*/ 585216 h 585216"/>
              </a:gdLst>
              <a:ahLst/>
              <a:cxnLst>
                <a:cxn ang="0">
                  <a:pos x="connsiteX0" y="connsiteY0"/>
                </a:cxn>
                <a:cxn ang="0">
                  <a:pos x="connsiteX1" y="connsiteY1"/>
                </a:cxn>
                <a:cxn ang="0">
                  <a:pos x="connsiteX2" y="connsiteY2"/>
                </a:cxn>
              </a:cxnLst>
              <a:rect l="l" t="t" r="r" b="b"/>
              <a:pathLst>
                <a:path w="268224" h="585216">
                  <a:moveTo>
                    <a:pt x="0" y="0"/>
                  </a:moveTo>
                  <a:lnTo>
                    <a:pt x="0" y="585216"/>
                  </a:lnTo>
                  <a:lnTo>
                    <a:pt x="268224" y="5852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4078224" y="3219212"/>
              <a:ext cx="1188980" cy="369332"/>
            </a:xfrm>
            <a:prstGeom prst="rect">
              <a:avLst/>
            </a:prstGeom>
            <a:noFill/>
          </p:spPr>
          <p:txBody>
            <a:bodyPr wrap="none" rtlCol="0">
              <a:spAutoFit/>
            </a:bodyPr>
            <a:lstStyle/>
            <a:p>
              <a:r>
                <a:rPr lang="fr-FR" dirty="0" smtClean="0"/>
                <a:t>Index.html</a:t>
              </a:r>
              <a:endParaRPr lang="fr-FR" dirty="0"/>
            </a:p>
          </p:txBody>
        </p:sp>
        <p:sp>
          <p:nvSpPr>
            <p:cNvPr id="21" name="Forme libre 20"/>
            <p:cNvSpPr/>
            <p:nvPr/>
          </p:nvSpPr>
          <p:spPr>
            <a:xfrm>
              <a:off x="3938016" y="3374660"/>
              <a:ext cx="158496" cy="585216"/>
            </a:xfrm>
            <a:custGeom>
              <a:avLst/>
              <a:gdLst>
                <a:gd name="connsiteX0" fmla="*/ 0 w 268224"/>
                <a:gd name="connsiteY0" fmla="*/ 0 h 585216"/>
                <a:gd name="connsiteX1" fmla="*/ 0 w 268224"/>
                <a:gd name="connsiteY1" fmla="*/ 585216 h 585216"/>
                <a:gd name="connsiteX2" fmla="*/ 268224 w 268224"/>
                <a:gd name="connsiteY2" fmla="*/ 585216 h 585216"/>
              </a:gdLst>
              <a:ahLst/>
              <a:cxnLst>
                <a:cxn ang="0">
                  <a:pos x="connsiteX0" y="connsiteY0"/>
                </a:cxn>
                <a:cxn ang="0">
                  <a:pos x="connsiteX1" y="connsiteY1"/>
                </a:cxn>
                <a:cxn ang="0">
                  <a:pos x="connsiteX2" y="connsiteY2"/>
                </a:cxn>
              </a:cxnLst>
              <a:rect l="l" t="t" r="r" b="b"/>
              <a:pathLst>
                <a:path w="268224" h="585216">
                  <a:moveTo>
                    <a:pt x="0" y="0"/>
                  </a:moveTo>
                  <a:lnTo>
                    <a:pt x="0" y="585216"/>
                  </a:lnTo>
                  <a:lnTo>
                    <a:pt x="268224" y="5852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4480202" y="4251222"/>
              <a:ext cx="502061" cy="369332"/>
            </a:xfrm>
            <a:prstGeom prst="rect">
              <a:avLst/>
            </a:prstGeom>
            <a:noFill/>
          </p:spPr>
          <p:txBody>
            <a:bodyPr wrap="none" rtlCol="0">
              <a:spAutoFit/>
            </a:bodyPr>
            <a:lstStyle/>
            <a:p>
              <a:r>
                <a:rPr lang="fr-FR" dirty="0" smtClean="0"/>
                <a:t>*.js</a:t>
              </a:r>
              <a:endParaRPr lang="fr-FR" dirty="0"/>
            </a:p>
          </p:txBody>
        </p:sp>
        <p:sp>
          <p:nvSpPr>
            <p:cNvPr id="23" name="Forme libre 22"/>
            <p:cNvSpPr/>
            <p:nvPr/>
          </p:nvSpPr>
          <p:spPr>
            <a:xfrm>
              <a:off x="4346090" y="4066556"/>
              <a:ext cx="134112" cy="395716"/>
            </a:xfrm>
            <a:custGeom>
              <a:avLst/>
              <a:gdLst>
                <a:gd name="connsiteX0" fmla="*/ 0 w 268224"/>
                <a:gd name="connsiteY0" fmla="*/ 0 h 585216"/>
                <a:gd name="connsiteX1" fmla="*/ 0 w 268224"/>
                <a:gd name="connsiteY1" fmla="*/ 585216 h 585216"/>
                <a:gd name="connsiteX2" fmla="*/ 268224 w 268224"/>
                <a:gd name="connsiteY2" fmla="*/ 585216 h 585216"/>
              </a:gdLst>
              <a:ahLst/>
              <a:cxnLst>
                <a:cxn ang="0">
                  <a:pos x="connsiteX0" y="connsiteY0"/>
                </a:cxn>
                <a:cxn ang="0">
                  <a:pos x="connsiteX1" y="connsiteY1"/>
                </a:cxn>
                <a:cxn ang="0">
                  <a:pos x="connsiteX2" y="connsiteY2"/>
                </a:cxn>
              </a:cxnLst>
              <a:rect l="l" t="t" r="r" b="b"/>
              <a:pathLst>
                <a:path w="268224" h="585216">
                  <a:moveTo>
                    <a:pt x="0" y="0"/>
                  </a:moveTo>
                  <a:lnTo>
                    <a:pt x="0" y="585216"/>
                  </a:lnTo>
                  <a:lnTo>
                    <a:pt x="268224" y="5852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p:cNvSpPr txBox="1"/>
          <p:nvPr/>
        </p:nvSpPr>
        <p:spPr>
          <a:xfrm>
            <a:off x="3864864" y="1146684"/>
            <a:ext cx="1646605" cy="338554"/>
          </a:xfrm>
          <a:prstGeom prst="rect">
            <a:avLst/>
          </a:prstGeom>
          <a:solidFill>
            <a:schemeClr val="bg2"/>
          </a:solidFill>
        </p:spPr>
        <p:txBody>
          <a:bodyPr wrap="square" rtlCol="0">
            <a:spAutoFit/>
          </a:bodyPr>
          <a:lstStyle>
            <a:defPPr>
              <a:defRPr lang="fr-FR"/>
            </a:defPPr>
            <a:lvl1pPr marL="285750" indent="-285750">
              <a:buFont typeface="Arial" panose="020B0604020202020204" pitchFamily="34" charset="0"/>
              <a:buChar char="•"/>
              <a:defRPr sz="1600"/>
            </a:lvl1pPr>
          </a:lstStyle>
          <a:p>
            <a:pPr marL="0" indent="0">
              <a:buNone/>
            </a:pPr>
            <a:r>
              <a:rPr lang="fr-FR" dirty="0" err="1"/>
              <a:t>npm</a:t>
            </a:r>
            <a:r>
              <a:rPr lang="fr-FR" dirty="0"/>
              <a:t> </a:t>
            </a:r>
            <a:r>
              <a:rPr lang="fr-FR" dirty="0" err="1"/>
              <a:t>run</a:t>
            </a:r>
            <a:r>
              <a:rPr lang="fr-FR" dirty="0"/>
              <a:t> </a:t>
            </a:r>
            <a:r>
              <a:rPr lang="fr-FR" dirty="0" err="1"/>
              <a:t>build</a:t>
            </a:r>
            <a:endParaRPr lang="fr-FR" dirty="0"/>
          </a:p>
        </p:txBody>
      </p:sp>
    </p:spTree>
    <p:extLst>
      <p:ext uri="{BB962C8B-B14F-4D97-AF65-F5344CB8AC3E}">
        <p14:creationId xmlns:p14="http://schemas.microsoft.com/office/powerpoint/2010/main" xmlns="" val="2031073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(6)</a:t>
            </a:r>
          </a:p>
          <a:p>
            <a:pPr algn="ctr"/>
            <a:r>
              <a:rPr lang="fr-FR" sz="2800" dirty="0" smtClean="0">
                <a:effectLst>
                  <a:outerShdw blurRad="38100" dist="38100" dir="2700000" algn="tl">
                    <a:srgbClr val="000000">
                      <a:alpha val="43137"/>
                    </a:srgbClr>
                  </a:outerShdw>
                </a:effectLst>
              </a:rPr>
              <a:t>Directive v-</a:t>
            </a:r>
            <a:r>
              <a:rPr lang="fr-FR" sz="2800" dirty="0" err="1" smtClean="0">
                <a:effectLst>
                  <a:outerShdw blurRad="38100" dist="38100" dir="2700000" algn="tl">
                    <a:srgbClr val="000000">
                      <a:alpha val="43137"/>
                    </a:srgbClr>
                  </a:outerShdw>
                </a:effectLst>
              </a:rPr>
              <a:t>bind</a:t>
            </a:r>
            <a:endParaRPr lang="fr-FR" sz="2800" dirty="0">
              <a:effectLst>
                <a:outerShdw blurRad="38100" dist="38100" dir="2700000" algn="tl">
                  <a:srgbClr val="000000">
                    <a:alpha val="43137"/>
                  </a:srgbClr>
                </a:outerShdw>
              </a:effectLst>
            </a:endParaRPr>
          </a:p>
        </p:txBody>
      </p:sp>
      <p:sp>
        <p:nvSpPr>
          <p:cNvPr id="3" name="Rectangle 2"/>
          <p:cNvSpPr/>
          <p:nvPr/>
        </p:nvSpPr>
        <p:spPr>
          <a:xfrm>
            <a:off x="364958" y="1408837"/>
            <a:ext cx="3364832" cy="1200329"/>
          </a:xfrm>
          <a:prstGeom prst="rect">
            <a:avLst/>
          </a:prstGeom>
          <a:solidFill>
            <a:schemeClr val="tx2">
              <a:lumMod val="75000"/>
            </a:schemeClr>
          </a:solidFill>
        </p:spPr>
        <p:txBody>
          <a:bodyPr wrap="square">
            <a:spAutoFit/>
          </a:bodyPr>
          <a:lstStyle/>
          <a:p>
            <a:r>
              <a:rPr lang="en-US" sz="1200" dirty="0">
                <a:solidFill>
                  <a:srgbClr val="A9B7C6"/>
                </a:solidFill>
              </a:rPr>
              <a:t/>
            </a:r>
            <a:br>
              <a:rPr lang="en-US" sz="1200" dirty="0">
                <a:solidFill>
                  <a:srgbClr val="A9B7C6"/>
                </a:solidFill>
              </a:rPr>
            </a:br>
            <a:r>
              <a:rPr lang="en-US" sz="1200" dirty="0">
                <a:solidFill>
                  <a:srgbClr val="E8BF6A"/>
                </a:solidFill>
                <a:latin typeface="Source Code Pro"/>
              </a:rPr>
              <a:t>&lt;div </a:t>
            </a:r>
            <a:r>
              <a:rPr lang="en-US" sz="1200" dirty="0">
                <a:solidFill>
                  <a:srgbClr val="BABABA"/>
                </a:solidFill>
                <a:latin typeface="Source Code Pro"/>
              </a:rPr>
              <a:t>id=</a:t>
            </a:r>
            <a:r>
              <a:rPr lang="en-US" sz="1200" dirty="0">
                <a:solidFill>
                  <a:srgbClr val="A5C261"/>
                </a:solidFill>
                <a:latin typeface="Source Code Pro"/>
              </a:rPr>
              <a:t>"app"</a:t>
            </a:r>
            <a:r>
              <a:rPr lang="en-US" sz="1200" dirty="0">
                <a:solidFill>
                  <a:srgbClr val="E8BF6A"/>
                </a:solidFill>
                <a:latin typeface="Source Code Pro"/>
              </a:rPr>
              <a:t>&gt;</a:t>
            </a:r>
            <a:br>
              <a:rPr lang="en-US" sz="1200" dirty="0">
                <a:solidFill>
                  <a:srgbClr val="E8BF6A"/>
                </a:solidFill>
                <a:latin typeface="Source Code Pro"/>
              </a:rPr>
            </a:br>
            <a:r>
              <a:rPr lang="en-US" sz="1200" dirty="0">
                <a:solidFill>
                  <a:srgbClr val="E8BF6A"/>
                </a:solidFill>
                <a:latin typeface="Source Code Pro"/>
              </a:rPr>
              <a:t>    &lt;a </a:t>
            </a:r>
            <a:r>
              <a:rPr lang="en-US" sz="1200" dirty="0">
                <a:solidFill>
                  <a:srgbClr val="9876AA"/>
                </a:solidFill>
                <a:latin typeface="Source Code Pro"/>
              </a:rPr>
              <a:t>v-bind</a:t>
            </a:r>
            <a:r>
              <a:rPr lang="en-US" sz="1200" dirty="0">
                <a:solidFill>
                  <a:srgbClr val="BABABA"/>
                </a:solidFill>
                <a:latin typeface="Source Code Pro"/>
              </a:rPr>
              <a:t>:href=</a:t>
            </a:r>
            <a:r>
              <a:rPr lang="en-US" sz="1200" dirty="0">
                <a:solidFill>
                  <a:srgbClr val="A5C261"/>
                </a:solidFill>
                <a:latin typeface="Source Code Pro"/>
              </a:rPr>
              <a:t>"link"</a:t>
            </a:r>
            <a:r>
              <a:rPr lang="en-US" sz="1200" dirty="0">
                <a:solidFill>
                  <a:srgbClr val="E8BF6A"/>
                </a:solidFill>
                <a:latin typeface="Source Code Pro"/>
              </a:rPr>
              <a:t>&gt;</a:t>
            </a:r>
            <a:r>
              <a:rPr lang="en-US" sz="1200" dirty="0">
                <a:solidFill>
                  <a:srgbClr val="A9B7C6"/>
                </a:solidFill>
                <a:latin typeface="Source Code Pro"/>
              </a:rPr>
              <a:t>Google</a:t>
            </a:r>
            <a:r>
              <a:rPr lang="en-US" sz="1200" dirty="0">
                <a:solidFill>
                  <a:srgbClr val="E8BF6A"/>
                </a:solidFill>
                <a:latin typeface="Source Code Pro"/>
              </a:rPr>
              <a:t>&lt;/a&gt;</a:t>
            </a:r>
            <a:br>
              <a:rPr lang="en-US" sz="1200" dirty="0">
                <a:solidFill>
                  <a:srgbClr val="E8BF6A"/>
                </a:solidFill>
                <a:latin typeface="Source Code Pro"/>
              </a:rPr>
            </a:br>
            <a:r>
              <a:rPr lang="en-US" sz="1200" dirty="0">
                <a:solidFill>
                  <a:srgbClr val="E8BF6A"/>
                </a:solidFill>
                <a:latin typeface="Source Code Pro"/>
              </a:rPr>
              <a:t>&lt;/div&gt;</a:t>
            </a:r>
            <a:br>
              <a:rPr lang="en-US" sz="1200" dirty="0">
                <a:solidFill>
                  <a:srgbClr val="E8BF6A"/>
                </a:solidFill>
                <a:latin typeface="Source Code Pro"/>
              </a:rPr>
            </a:br>
            <a:r>
              <a:rPr lang="en-US" sz="1200" dirty="0">
                <a:solidFill>
                  <a:srgbClr val="E8BF6A"/>
                </a:solidFill>
                <a:latin typeface="Source Code Pro"/>
              </a:rPr>
              <a:t/>
            </a:r>
            <a:br>
              <a:rPr lang="en-US" sz="1200" dirty="0">
                <a:solidFill>
                  <a:srgbClr val="E8BF6A"/>
                </a:solidFill>
                <a:latin typeface="Source Code Pro"/>
              </a:rPr>
            </a:br>
            <a:endParaRPr lang="en-US" sz="1200" dirty="0">
              <a:solidFill>
                <a:srgbClr val="E8BF6A"/>
              </a:solidFill>
              <a:latin typeface="Source Code Pro"/>
            </a:endParaRPr>
          </a:p>
        </p:txBody>
      </p:sp>
      <p:sp>
        <p:nvSpPr>
          <p:cNvPr id="4" name="ZoneTexte 3"/>
          <p:cNvSpPr txBox="1"/>
          <p:nvPr/>
        </p:nvSpPr>
        <p:spPr>
          <a:xfrm>
            <a:off x="364958" y="3068053"/>
            <a:ext cx="11450053" cy="1477328"/>
          </a:xfrm>
          <a:prstGeom prst="rect">
            <a:avLst/>
          </a:prstGeom>
          <a:noFill/>
        </p:spPr>
        <p:txBody>
          <a:bodyPr wrap="square" rtlCol="0">
            <a:spAutoFit/>
          </a:bodyPr>
          <a:lstStyle/>
          <a:p>
            <a:r>
              <a:rPr lang="fr-FR" dirty="0" smtClean="0"/>
              <a:t>La directive v-</a:t>
            </a:r>
            <a:r>
              <a:rPr lang="fr-FR" dirty="0" err="1" smtClean="0"/>
              <a:t>bind</a:t>
            </a:r>
            <a:r>
              <a:rPr lang="fr-FR" dirty="0" smtClean="0"/>
              <a:t> permet d’attacher la valeur d’une variable de l’instance Vue à un attribut HTML quelconque. Dans cet exemple l’attribut href pointera vers le vrai lien dans la variable « link », et le lien fonctionnera contrairement au cas précédent.</a:t>
            </a:r>
          </a:p>
          <a:p>
            <a:endParaRPr lang="fr-FR" dirty="0"/>
          </a:p>
          <a:p>
            <a:r>
              <a:rPr lang="fr-FR" dirty="0" smtClean="0"/>
              <a:t>La directive v-</a:t>
            </a:r>
            <a:r>
              <a:rPr lang="fr-FR" dirty="0" err="1" smtClean="0"/>
              <a:t>bind</a:t>
            </a:r>
            <a:r>
              <a:rPr lang="fr-FR" dirty="0" smtClean="0"/>
              <a:t> prend un argument qui est l’attribut HTML auquel l’on veut attacher la valeur de la variable.</a:t>
            </a:r>
            <a:endParaRPr lang="fr-FR" dirty="0"/>
          </a:p>
        </p:txBody>
      </p:sp>
      <p:sp>
        <p:nvSpPr>
          <p:cNvPr id="5" name="ZoneTexte 4"/>
          <p:cNvSpPr txBox="1"/>
          <p:nvPr/>
        </p:nvSpPr>
        <p:spPr>
          <a:xfrm>
            <a:off x="364958" y="5004268"/>
            <a:ext cx="3006721" cy="369332"/>
          </a:xfrm>
          <a:prstGeom prst="rect">
            <a:avLst/>
          </a:prstGeom>
          <a:solidFill>
            <a:schemeClr val="bg1">
              <a:lumMod val="95000"/>
            </a:schemeClr>
          </a:solidFill>
        </p:spPr>
        <p:txBody>
          <a:bodyPr wrap="none" rtlCol="0">
            <a:spAutoFit/>
          </a:bodyPr>
          <a:lstStyle/>
          <a:p>
            <a:r>
              <a:rPr lang="fr-FR" dirty="0" smtClean="0"/>
              <a:t>$ git checkout –f tags/step003</a:t>
            </a:r>
            <a:endParaRPr lang="fr-FR" dirty="0"/>
          </a:p>
        </p:txBody>
      </p:sp>
    </p:spTree>
    <p:extLst>
      <p:ext uri="{BB962C8B-B14F-4D97-AF65-F5344CB8AC3E}">
        <p14:creationId xmlns:p14="http://schemas.microsoft.com/office/powerpoint/2010/main" xmlns="" val="189625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(7)</a:t>
            </a:r>
          </a:p>
          <a:p>
            <a:pPr algn="ctr"/>
            <a:r>
              <a:rPr lang="fr-FR" sz="2800" dirty="0" smtClean="0">
                <a:effectLst>
                  <a:outerShdw blurRad="38100" dist="38100" dir="2700000" algn="tl">
                    <a:srgbClr val="000000">
                      <a:alpha val="43137"/>
                    </a:srgbClr>
                  </a:outerShdw>
                </a:effectLst>
              </a:rPr>
              <a:t>Directive v-once</a:t>
            </a:r>
            <a:endParaRPr lang="fr-FR" sz="2800" dirty="0">
              <a:effectLst>
                <a:outerShdw blurRad="38100" dist="38100" dir="2700000" algn="tl">
                  <a:srgbClr val="000000">
                    <a:alpha val="43137"/>
                  </a:srgbClr>
                </a:outerShdw>
              </a:effectLst>
            </a:endParaRPr>
          </a:p>
        </p:txBody>
      </p:sp>
      <p:sp>
        <p:nvSpPr>
          <p:cNvPr id="4" name="ZoneTexte 3"/>
          <p:cNvSpPr txBox="1"/>
          <p:nvPr/>
        </p:nvSpPr>
        <p:spPr>
          <a:xfrm>
            <a:off x="6010656" y="1178005"/>
            <a:ext cx="6048195" cy="2862322"/>
          </a:xfrm>
          <a:prstGeom prst="rect">
            <a:avLst/>
          </a:prstGeom>
          <a:noFill/>
        </p:spPr>
        <p:txBody>
          <a:bodyPr wrap="square" rtlCol="0">
            <a:spAutoFit/>
          </a:bodyPr>
          <a:lstStyle/>
          <a:p>
            <a:r>
              <a:rPr lang="fr-FR" dirty="0" smtClean="0"/>
              <a:t>La directive v-once contrôle le rendu d’un élément HTML de manière à ce qu’il soit calculé une seule fois et que les changements de la donnée source de cet élément n’impacte plus l’élément ultérieurement.</a:t>
            </a:r>
          </a:p>
          <a:p>
            <a:endParaRPr lang="fr-FR" dirty="0"/>
          </a:p>
          <a:p>
            <a:r>
              <a:rPr lang="fr-FR" dirty="0" smtClean="0"/>
              <a:t>Dans cet exemple, la variable ‘title’ est rendu la première fois avec sa valeur initiale ‘Hello World’. Ensuite cette variable est modifiée dans la méthode ‘sayHello()’ avant d’être retournée, mais pourtant la valeur du premier élément &lt;p&gt; désigné par {{ title}} n’est pas modifiée.</a:t>
            </a:r>
            <a:endParaRPr lang="fr-FR" dirty="0"/>
          </a:p>
        </p:txBody>
      </p:sp>
      <p:sp>
        <p:nvSpPr>
          <p:cNvPr id="5" name="Rectangle 4"/>
          <p:cNvSpPr/>
          <p:nvPr/>
        </p:nvSpPr>
        <p:spPr>
          <a:xfrm>
            <a:off x="304800" y="1255932"/>
            <a:ext cx="5510784" cy="4401205"/>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&lt;p </a:t>
            </a:r>
            <a:r>
              <a:rPr lang="fr-FR" sz="1400" b="1" dirty="0">
                <a:solidFill>
                  <a:schemeClr val="accent6">
                    <a:lumMod val="60000"/>
                    <a:lumOff val="40000"/>
                  </a:schemeClr>
                </a:solidFill>
                <a:latin typeface="Source Code Pro"/>
              </a:rPr>
              <a:t>v-once</a:t>
            </a:r>
            <a:r>
              <a:rPr lang="fr-FR" sz="1400" dirty="0">
                <a:solidFill>
                  <a:srgbClr val="E8BF6A"/>
                </a:solidFill>
                <a:latin typeface="Source Code Pro"/>
              </a:rPr>
              <a:t>&gt;</a:t>
            </a:r>
            <a:r>
              <a:rPr lang="fr-FR" sz="1400" dirty="0">
                <a:solidFill>
                  <a:srgbClr val="A9B7C6"/>
                </a:solidFill>
                <a:latin typeface="Source Code Pro"/>
              </a:rPr>
              <a:t>{{ title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    &lt;p&gt;</a:t>
            </a:r>
            <a:r>
              <a:rPr lang="fr-FR" sz="1400" dirty="0">
                <a:solidFill>
                  <a:srgbClr val="A9B7C6"/>
                </a:solidFill>
                <a:latin typeface="Source Code Pro"/>
              </a:rPr>
              <a:t>{{ sayHello()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title</a:t>
            </a:r>
            <a:r>
              <a:rPr lang="fr-FR" sz="1400" dirty="0">
                <a:solidFill>
                  <a:srgbClr val="A9B7C6"/>
                </a:solidFill>
                <a:latin typeface="Source Code Pro"/>
              </a:rPr>
              <a:t>: </a:t>
            </a:r>
            <a:r>
              <a:rPr lang="fr-FR" sz="1400" dirty="0">
                <a:solidFill>
                  <a:srgbClr val="6A8759"/>
                </a:solidFill>
                <a:latin typeface="Source Code Pro"/>
              </a:rPr>
              <a:t>'Hello World!'</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methods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sayHello</a:t>
            </a:r>
            <a:r>
              <a:rPr lang="fr-FR" sz="1400" dirty="0">
                <a:solidFill>
                  <a:srgbClr val="A9B7C6"/>
                </a:solidFill>
                <a:latin typeface="Source Code Pro"/>
              </a:rPr>
              <a:t>: </a:t>
            </a:r>
            <a:r>
              <a:rPr lang="fr-FR" sz="1400" b="1" dirty="0">
                <a:solidFill>
                  <a:srgbClr val="CC7832"/>
                </a:solidFill>
                <a:latin typeface="Source Code Pro"/>
              </a:rPr>
              <a:t>function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9876AA"/>
                </a:solidFill>
                <a:latin typeface="Source Code Pro"/>
              </a:rPr>
              <a:t>title </a:t>
            </a:r>
            <a:r>
              <a:rPr lang="fr-FR" sz="1400" dirty="0">
                <a:solidFill>
                  <a:srgbClr val="A9B7C6"/>
                </a:solidFill>
                <a:latin typeface="Source Code Pro"/>
              </a:rPr>
              <a:t>= </a:t>
            </a:r>
            <a:r>
              <a:rPr lang="fr-FR" sz="1400" dirty="0">
                <a:solidFill>
                  <a:srgbClr val="6A8759"/>
                </a:solidFill>
                <a:latin typeface="Source Code Pro"/>
              </a:rPr>
              <a:t>'Hello!'</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b="1" dirty="0">
                <a:solidFill>
                  <a:srgbClr val="CC7832"/>
                </a:solidFill>
                <a:latin typeface="Source Code Pro"/>
              </a:rPr>
              <a:t>return this</a:t>
            </a:r>
            <a:r>
              <a:rPr lang="fr-FR" sz="1400" dirty="0">
                <a:solidFill>
                  <a:srgbClr val="A9B7C6"/>
                </a:solidFill>
                <a:latin typeface="Source Code Pro"/>
              </a:rPr>
              <a:t>.</a:t>
            </a:r>
            <a:r>
              <a:rPr lang="fr-FR" sz="1400" dirty="0">
                <a:solidFill>
                  <a:srgbClr val="9876AA"/>
                </a:solidFill>
                <a:latin typeface="Source Code Pro"/>
              </a:rPr>
              <a:t>title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6" name="Rectangle 5"/>
          <p:cNvSpPr/>
          <p:nvPr/>
        </p:nvSpPr>
        <p:spPr>
          <a:xfrm>
            <a:off x="8523171" y="4544491"/>
            <a:ext cx="2132637" cy="646331"/>
          </a:xfrm>
          <a:prstGeom prst="rect">
            <a:avLst/>
          </a:prstGeom>
          <a:ln>
            <a:solidFill>
              <a:schemeClr val="tx2"/>
            </a:solidFill>
          </a:ln>
        </p:spPr>
        <p:txBody>
          <a:bodyPr wrap="square">
            <a:spAutoFit/>
          </a:bodyPr>
          <a:lstStyle/>
          <a:p>
            <a:r>
              <a:rPr lang="fr-FR" dirty="0">
                <a:solidFill>
                  <a:srgbClr val="000000"/>
                </a:solidFill>
                <a:latin typeface="Times New Roman" panose="02020603050405020304" pitchFamily="18" charset="0"/>
              </a:rPr>
              <a:t>Hello World!</a:t>
            </a:r>
          </a:p>
          <a:p>
            <a:r>
              <a:rPr lang="fr-FR" dirty="0">
                <a:solidFill>
                  <a:srgbClr val="000000"/>
                </a:solidFill>
                <a:latin typeface="Times New Roman" panose="02020603050405020304" pitchFamily="18" charset="0"/>
              </a:rPr>
              <a:t>Hello!</a:t>
            </a:r>
            <a:endParaRPr lang="fr-FR" b="0" i="0" dirty="0">
              <a:solidFill>
                <a:srgbClr val="000000"/>
              </a:solidFill>
              <a:effectLst/>
              <a:latin typeface="Times New Roman" panose="02020603050405020304" pitchFamily="18" charset="0"/>
            </a:endParaRPr>
          </a:p>
        </p:txBody>
      </p:sp>
      <p:cxnSp>
        <p:nvCxnSpPr>
          <p:cNvPr id="8" name="Connecteur droit avec flèche 7"/>
          <p:cNvCxnSpPr/>
          <p:nvPr/>
        </p:nvCxnSpPr>
        <p:spPr>
          <a:xfrm>
            <a:off x="6010656" y="4867656"/>
            <a:ext cx="234086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6244060" y="4498324"/>
            <a:ext cx="1850635" cy="369332"/>
          </a:xfrm>
          <a:prstGeom prst="rect">
            <a:avLst/>
          </a:prstGeom>
          <a:noFill/>
        </p:spPr>
        <p:txBody>
          <a:bodyPr wrap="none" rtlCol="0">
            <a:spAutoFit/>
          </a:bodyPr>
          <a:lstStyle/>
          <a:p>
            <a:r>
              <a:rPr lang="fr-FR" dirty="0" smtClean="0"/>
              <a:t>Rendu de ce code</a:t>
            </a:r>
            <a:endParaRPr lang="fr-FR" dirty="0"/>
          </a:p>
        </p:txBody>
      </p:sp>
      <p:sp>
        <p:nvSpPr>
          <p:cNvPr id="10" name="Rectangle 9"/>
          <p:cNvSpPr/>
          <p:nvPr/>
        </p:nvSpPr>
        <p:spPr>
          <a:xfrm>
            <a:off x="804672" y="1536192"/>
            <a:ext cx="658368" cy="21945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6010656" y="5833485"/>
            <a:ext cx="3006721" cy="369332"/>
          </a:xfrm>
          <a:prstGeom prst="rect">
            <a:avLst/>
          </a:prstGeom>
          <a:solidFill>
            <a:schemeClr val="bg1">
              <a:lumMod val="95000"/>
            </a:schemeClr>
          </a:solidFill>
        </p:spPr>
        <p:txBody>
          <a:bodyPr wrap="none" rtlCol="0">
            <a:spAutoFit/>
          </a:bodyPr>
          <a:lstStyle/>
          <a:p>
            <a:r>
              <a:rPr lang="fr-FR" dirty="0" smtClean="0"/>
              <a:t>$ git checkout –f tags/step004</a:t>
            </a:r>
            <a:endParaRPr lang="fr-FR" dirty="0"/>
          </a:p>
        </p:txBody>
      </p:sp>
    </p:spTree>
    <p:extLst>
      <p:ext uri="{BB962C8B-B14F-4D97-AF65-F5344CB8AC3E}">
        <p14:creationId xmlns:p14="http://schemas.microsoft.com/office/powerpoint/2010/main" xmlns="" val="133508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(8)</a:t>
            </a:r>
          </a:p>
          <a:p>
            <a:pPr algn="ctr"/>
            <a:r>
              <a:rPr lang="fr-FR" sz="2800" dirty="0" smtClean="0">
                <a:effectLst>
                  <a:outerShdw blurRad="38100" dist="38100" dir="2700000" algn="tl">
                    <a:srgbClr val="000000">
                      <a:alpha val="43137"/>
                    </a:srgbClr>
                  </a:outerShdw>
                </a:effectLst>
              </a:rPr>
              <a:t>Directive v-html</a:t>
            </a:r>
            <a:endParaRPr lang="fr-FR" sz="2800" dirty="0">
              <a:effectLst>
                <a:outerShdw blurRad="38100" dist="38100" dir="2700000" algn="tl">
                  <a:srgbClr val="000000">
                    <a:alpha val="43137"/>
                  </a:srgbClr>
                </a:outerShdw>
              </a:effectLst>
            </a:endParaRPr>
          </a:p>
        </p:txBody>
      </p:sp>
      <p:sp>
        <p:nvSpPr>
          <p:cNvPr id="4" name="ZoneTexte 3"/>
          <p:cNvSpPr txBox="1"/>
          <p:nvPr/>
        </p:nvSpPr>
        <p:spPr>
          <a:xfrm>
            <a:off x="6010656" y="1178005"/>
            <a:ext cx="6048195" cy="369332"/>
          </a:xfrm>
          <a:prstGeom prst="rect">
            <a:avLst/>
          </a:prstGeom>
          <a:noFill/>
        </p:spPr>
        <p:txBody>
          <a:bodyPr wrap="square" rtlCol="0">
            <a:spAutoFit/>
          </a:bodyPr>
          <a:lstStyle/>
          <a:p>
            <a:r>
              <a:rPr lang="fr-FR" dirty="0" smtClean="0"/>
              <a:t>Testez l’output dans cet exemple. Que remarquez vous?</a:t>
            </a:r>
          </a:p>
        </p:txBody>
      </p:sp>
      <p:sp>
        <p:nvSpPr>
          <p:cNvPr id="3" name="Rectangle 2"/>
          <p:cNvSpPr/>
          <p:nvPr/>
        </p:nvSpPr>
        <p:spPr>
          <a:xfrm>
            <a:off x="170688" y="1178005"/>
            <a:ext cx="5571744" cy="2893100"/>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&lt;p&gt;</a:t>
            </a:r>
            <a:r>
              <a:rPr lang="fr-FR" sz="1400" dirty="0">
                <a:solidFill>
                  <a:srgbClr val="A9B7C6"/>
                </a:solidFill>
                <a:latin typeface="Source Code Pro"/>
              </a:rPr>
              <a:t>{{ finishedLink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finishedLink</a:t>
            </a:r>
            <a:r>
              <a:rPr lang="fr-FR" sz="1400" dirty="0">
                <a:solidFill>
                  <a:srgbClr val="A9B7C6"/>
                </a:solidFill>
                <a:latin typeface="Source Code Pro"/>
              </a:rPr>
              <a:t>: </a:t>
            </a:r>
            <a:r>
              <a:rPr lang="fr-FR" sz="1400" dirty="0">
                <a:solidFill>
                  <a:srgbClr val="6A8759"/>
                </a:solidFill>
                <a:latin typeface="Source Code Pro"/>
              </a:rPr>
              <a:t>"&lt;a href='http://google.com'&gt;Google&lt;/a&gt;"</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11" name="ZoneTexte 10"/>
          <p:cNvSpPr txBox="1"/>
          <p:nvPr/>
        </p:nvSpPr>
        <p:spPr>
          <a:xfrm>
            <a:off x="170688" y="6296258"/>
            <a:ext cx="3006721" cy="369332"/>
          </a:xfrm>
          <a:prstGeom prst="rect">
            <a:avLst/>
          </a:prstGeom>
          <a:solidFill>
            <a:schemeClr val="bg1">
              <a:lumMod val="95000"/>
            </a:schemeClr>
          </a:solidFill>
        </p:spPr>
        <p:txBody>
          <a:bodyPr wrap="none" rtlCol="0">
            <a:spAutoFit/>
          </a:bodyPr>
          <a:lstStyle/>
          <a:p>
            <a:r>
              <a:rPr lang="fr-FR" dirty="0" smtClean="0"/>
              <a:t>$ git checkout –f tags/step005</a:t>
            </a:r>
            <a:endParaRPr lang="fr-FR" dirty="0"/>
          </a:p>
        </p:txBody>
      </p:sp>
      <p:sp>
        <p:nvSpPr>
          <p:cNvPr id="7" name="Rectangle 6"/>
          <p:cNvSpPr/>
          <p:nvPr/>
        </p:nvSpPr>
        <p:spPr>
          <a:xfrm>
            <a:off x="6654302" y="1793486"/>
            <a:ext cx="3930884" cy="369332"/>
          </a:xfrm>
          <a:prstGeom prst="rect">
            <a:avLst/>
          </a:prstGeom>
          <a:solidFill>
            <a:schemeClr val="bg2"/>
          </a:solidFill>
        </p:spPr>
        <p:txBody>
          <a:bodyPr wrap="none">
            <a:spAutoFit/>
          </a:bodyPr>
          <a:lstStyle/>
          <a:p>
            <a:r>
              <a:rPr lang="pt-BR" dirty="0">
                <a:solidFill>
                  <a:srgbClr val="000000"/>
                </a:solidFill>
                <a:latin typeface="Times New Roman" panose="02020603050405020304" pitchFamily="18" charset="0"/>
              </a:rPr>
              <a:t>&lt;a href='http://google.com'&gt;Google&lt;/a&gt;</a:t>
            </a:r>
            <a:endParaRPr lang="fr-FR" dirty="0"/>
          </a:p>
        </p:txBody>
      </p:sp>
      <p:sp>
        <p:nvSpPr>
          <p:cNvPr id="12" name="ZoneTexte 11"/>
          <p:cNvSpPr txBox="1"/>
          <p:nvPr/>
        </p:nvSpPr>
        <p:spPr>
          <a:xfrm>
            <a:off x="6010655" y="2471189"/>
            <a:ext cx="6048195" cy="2308324"/>
          </a:xfrm>
          <a:prstGeom prst="rect">
            <a:avLst/>
          </a:prstGeom>
          <a:noFill/>
        </p:spPr>
        <p:txBody>
          <a:bodyPr wrap="square" rtlCol="0">
            <a:spAutoFit/>
          </a:bodyPr>
          <a:lstStyle/>
          <a:p>
            <a:r>
              <a:rPr lang="fr-FR" dirty="0" smtClean="0"/>
              <a:t>Vue.js affiche le texte et non le lien html. Heureusement </a:t>
            </a:r>
            <a:r>
              <a:rPr lang="fr-FR" dirty="0" smtClean="0">
                <a:sym typeface="Wingdings" panose="05000000000000000000" pitchFamily="2" charset="2"/>
              </a:rPr>
              <a:t> sinon vous pouvez être victime d’une attaque de type XSS où un utilisateur malveillant pourrait vous envoyer une attaque dans du code html / Javascript et qu’elle soit exécutée par inadvertance.</a:t>
            </a:r>
          </a:p>
          <a:p>
            <a:endParaRPr lang="fr-FR" dirty="0">
              <a:sym typeface="Wingdings" panose="05000000000000000000" pitchFamily="2" charset="2"/>
            </a:endParaRPr>
          </a:p>
          <a:p>
            <a:r>
              <a:rPr lang="fr-FR" dirty="0" smtClean="0">
                <a:sym typeface="Wingdings" panose="05000000000000000000" pitchFamily="2" charset="2"/>
              </a:rPr>
              <a:t>Néanmoins, si vous voulez en connaissance de cause afficher du code  html dynamique, il suffit d’utiliser la directive </a:t>
            </a:r>
            <a:r>
              <a:rPr lang="fr-FR" b="1" dirty="0" smtClean="0">
                <a:sym typeface="Wingdings" panose="05000000000000000000" pitchFamily="2" charset="2"/>
              </a:rPr>
              <a:t>v-html</a:t>
            </a:r>
            <a:endParaRPr lang="fr-FR" b="1" dirty="0" smtClean="0"/>
          </a:p>
        </p:txBody>
      </p:sp>
      <p:grpSp>
        <p:nvGrpSpPr>
          <p:cNvPr id="15" name="Groupe 14"/>
          <p:cNvGrpSpPr/>
          <p:nvPr/>
        </p:nvGrpSpPr>
        <p:grpSpPr>
          <a:xfrm>
            <a:off x="170688" y="4186792"/>
            <a:ext cx="5571744" cy="738664"/>
            <a:chOff x="170688" y="4186792"/>
            <a:chExt cx="5571744" cy="738664"/>
          </a:xfrm>
        </p:grpSpPr>
        <p:sp>
          <p:nvSpPr>
            <p:cNvPr id="13" name="Rectangle 12"/>
            <p:cNvSpPr/>
            <p:nvPr/>
          </p:nvSpPr>
          <p:spPr>
            <a:xfrm>
              <a:off x="170688" y="4186792"/>
              <a:ext cx="5571744" cy="738664"/>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&lt;div </a:t>
              </a:r>
              <a:r>
                <a:rPr lang="en-US" sz="1400" dirty="0">
                  <a:solidFill>
                    <a:srgbClr val="BABABA"/>
                  </a:solidFill>
                  <a:latin typeface="Source Code Pro"/>
                </a:rPr>
                <a:t>id=</a:t>
              </a:r>
              <a:r>
                <a:rPr lang="en-US" sz="1400" dirty="0">
                  <a:solidFill>
                    <a:srgbClr val="A5C261"/>
                  </a:solidFill>
                  <a:latin typeface="Source Code Pro"/>
                </a:rPr>
                <a:t>"app"</a:t>
              </a:r>
              <a:r>
                <a:rPr lang="en-US" sz="1400" dirty="0">
                  <a:solidFill>
                    <a:srgbClr val="E8BF6A"/>
                  </a:solidFill>
                  <a:latin typeface="Source Code Pro"/>
                </a:rPr>
                <a:t>&gt;</a:t>
              </a:r>
              <a:br>
                <a:rPr lang="en-US" sz="1400" dirty="0">
                  <a:solidFill>
                    <a:srgbClr val="E8BF6A"/>
                  </a:solidFill>
                  <a:latin typeface="Source Code Pro"/>
                </a:rPr>
              </a:br>
              <a:r>
                <a:rPr lang="en-US" sz="1400" dirty="0">
                  <a:solidFill>
                    <a:srgbClr val="E8BF6A"/>
                  </a:solidFill>
                  <a:latin typeface="Source Code Pro"/>
                </a:rPr>
                <a:t>    &lt;p </a:t>
              </a:r>
              <a:r>
                <a:rPr lang="en-US" sz="1400" dirty="0">
                  <a:solidFill>
                    <a:srgbClr val="BABABA"/>
                  </a:solidFill>
                  <a:latin typeface="Source Code Pro"/>
                </a:rPr>
                <a:t>v-html=</a:t>
              </a:r>
              <a:r>
                <a:rPr lang="en-US" sz="1400" dirty="0">
                  <a:solidFill>
                    <a:srgbClr val="A5C261"/>
                  </a:solidFill>
                  <a:latin typeface="Source Code Pro"/>
                </a:rPr>
                <a:t>"finishedLink"</a:t>
              </a:r>
              <a:r>
                <a:rPr lang="en-US" sz="1400" dirty="0">
                  <a:solidFill>
                    <a:srgbClr val="E8BF6A"/>
                  </a:solidFill>
                  <a:latin typeface="Source Code Pro"/>
                </a:rPr>
                <a:t>&gt;&lt;/p&gt;</a:t>
              </a:r>
              <a:br>
                <a:rPr lang="en-US" sz="1400" dirty="0">
                  <a:solidFill>
                    <a:srgbClr val="E8BF6A"/>
                  </a:solidFill>
                  <a:latin typeface="Source Code Pro"/>
                </a:rPr>
              </a:br>
              <a:r>
                <a:rPr lang="en-US" sz="1400" dirty="0">
                  <a:solidFill>
                    <a:srgbClr val="E8BF6A"/>
                  </a:solidFill>
                  <a:latin typeface="Source Code Pro"/>
                </a:rPr>
                <a:t>&lt;/div</a:t>
              </a:r>
              <a:r>
                <a:rPr lang="en-US" sz="1400" dirty="0" smtClean="0">
                  <a:solidFill>
                    <a:srgbClr val="E8BF6A"/>
                  </a:solidFill>
                  <a:latin typeface="Source Code Pro"/>
                </a:rPr>
                <a:t>&gt;</a:t>
              </a:r>
              <a:endParaRPr lang="en-US" sz="1400" dirty="0">
                <a:solidFill>
                  <a:srgbClr val="E8BF6A"/>
                </a:solidFill>
                <a:latin typeface="Source Code Pro"/>
              </a:endParaRPr>
            </a:p>
          </p:txBody>
        </p:sp>
        <p:sp>
          <p:nvSpPr>
            <p:cNvPr id="14" name="Rectangle 13"/>
            <p:cNvSpPr/>
            <p:nvPr/>
          </p:nvSpPr>
          <p:spPr>
            <a:xfrm>
              <a:off x="694944" y="4450080"/>
              <a:ext cx="512064" cy="20726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xmlns="" val="127965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1 : Interaction avec le DOM (9)</a:t>
            </a:r>
          </a:p>
        </p:txBody>
      </p:sp>
      <p:sp>
        <p:nvSpPr>
          <p:cNvPr id="4" name="ZoneTexte 3"/>
          <p:cNvSpPr txBox="1"/>
          <p:nvPr/>
        </p:nvSpPr>
        <p:spPr>
          <a:xfrm>
            <a:off x="268224" y="1322445"/>
            <a:ext cx="2819426" cy="369332"/>
          </a:xfrm>
          <a:prstGeom prst="rect">
            <a:avLst/>
          </a:prstGeom>
          <a:solidFill>
            <a:schemeClr val="bg1">
              <a:lumMod val="95000"/>
            </a:schemeClr>
          </a:solidFill>
        </p:spPr>
        <p:txBody>
          <a:bodyPr wrap="none" rtlCol="0">
            <a:spAutoFit/>
          </a:bodyPr>
          <a:lstStyle/>
          <a:p>
            <a:r>
              <a:rPr lang="fr-FR" dirty="0" smtClean="0"/>
              <a:t>$ git checkout –f tags/ex001</a:t>
            </a:r>
            <a:endParaRPr lang="fr-FR" dirty="0"/>
          </a:p>
        </p:txBody>
      </p:sp>
      <p:pic>
        <p:nvPicPr>
          <p:cNvPr id="3" name="Imag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72374" y="225596"/>
            <a:ext cx="611126" cy="611126"/>
          </a:xfrm>
          <a:prstGeom prst="rect">
            <a:avLst/>
          </a:prstGeom>
        </p:spPr>
      </p:pic>
    </p:spTree>
    <p:extLst>
      <p:ext uri="{BB962C8B-B14F-4D97-AF65-F5344CB8AC3E}">
        <p14:creationId xmlns:p14="http://schemas.microsoft.com/office/powerpoint/2010/main" xmlns="" val="3651717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243328" y="3291840"/>
            <a:ext cx="7412736" cy="52794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a:solidFill>
                  <a:schemeClr val="bg1"/>
                </a:solidFill>
              </a:rPr>
              <a:t>Il sert à implémenter des SPA (Single Page Application)</a:t>
            </a:r>
            <a:endParaRPr lang="fr-FR" sz="2400" dirty="0">
              <a:solidFill>
                <a:schemeClr val="bg1"/>
              </a:solidFill>
            </a:endParaRPr>
          </a:p>
        </p:txBody>
      </p:sp>
      <p:sp>
        <p:nvSpPr>
          <p:cNvPr id="3" name="Rectangle 2"/>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Qu’est ce que Vue.js ?</a:t>
            </a:r>
            <a:endParaRPr lang="fr-FR" dirty="0">
              <a:effectLst>
                <a:outerShdw blurRad="38100" dist="38100" dir="2700000" algn="tl">
                  <a:srgbClr val="000000">
                    <a:alpha val="43137"/>
                  </a:srgbClr>
                </a:outerShdw>
              </a:effectLst>
            </a:endParaRPr>
          </a:p>
        </p:txBody>
      </p:sp>
      <p:sp>
        <p:nvSpPr>
          <p:cNvPr id="4" name="ZoneTexte 3"/>
          <p:cNvSpPr txBox="1"/>
          <p:nvPr/>
        </p:nvSpPr>
        <p:spPr>
          <a:xfrm>
            <a:off x="1983082" y="1880796"/>
            <a:ext cx="7904630" cy="1200329"/>
          </a:xfrm>
          <a:prstGeom prst="rect">
            <a:avLst/>
          </a:prstGeom>
          <a:noFill/>
        </p:spPr>
        <p:txBody>
          <a:bodyPr wrap="square" rtlCol="0">
            <a:spAutoFit/>
          </a:bodyPr>
          <a:lstStyle/>
          <a:p>
            <a:pPr algn="ctr"/>
            <a:r>
              <a:rPr lang="fr-FR" sz="2400" dirty="0" smtClean="0"/>
              <a:t>C’est un Framework Javascript Front-end. Il vous permettra de développer des petites applications aussi bien que des applications à l’échelle de l’entreprise.</a:t>
            </a:r>
          </a:p>
        </p:txBody>
      </p:sp>
    </p:spTree>
    <p:extLst>
      <p:ext uri="{BB962C8B-B14F-4D97-AF65-F5344CB8AC3E}">
        <p14:creationId xmlns:p14="http://schemas.microsoft.com/office/powerpoint/2010/main" xmlns="" val="3295035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(10)</a:t>
            </a:r>
          </a:p>
          <a:p>
            <a:pPr algn="ctr"/>
            <a:r>
              <a:rPr lang="fr-FR" sz="2800" dirty="0" smtClean="0">
                <a:effectLst>
                  <a:outerShdw blurRad="38100" dist="38100" dir="2700000" algn="tl">
                    <a:srgbClr val="000000">
                      <a:alpha val="43137"/>
                    </a:srgbClr>
                  </a:outerShdw>
                </a:effectLst>
              </a:rPr>
              <a:t>Directive </a:t>
            </a:r>
            <a:r>
              <a:rPr lang="fr-FR" sz="2800" dirty="0" err="1" smtClean="0">
                <a:effectLst>
                  <a:outerShdw blurRad="38100" dist="38100" dir="2700000" algn="tl">
                    <a:srgbClr val="000000">
                      <a:alpha val="43137"/>
                    </a:srgbClr>
                  </a:outerShdw>
                </a:effectLst>
              </a:rPr>
              <a:t>v-on</a:t>
            </a:r>
            <a:r>
              <a:rPr lang="fr-FR" sz="2800" dirty="0" smtClean="0">
                <a:effectLst>
                  <a:outerShdw blurRad="38100" dist="38100" dir="2700000" algn="tl">
                    <a:srgbClr val="000000">
                      <a:alpha val="43137"/>
                    </a:srgbClr>
                  </a:outerShdw>
                </a:effectLst>
              </a:rPr>
              <a:t> (évènements)</a:t>
            </a:r>
            <a:endParaRPr lang="fr-FR" sz="2800" dirty="0">
              <a:effectLst>
                <a:outerShdw blurRad="38100" dist="38100" dir="2700000" algn="tl">
                  <a:srgbClr val="000000">
                    <a:alpha val="43137"/>
                  </a:srgbClr>
                </a:outerShdw>
              </a:effectLst>
            </a:endParaRPr>
          </a:p>
        </p:txBody>
      </p:sp>
      <p:sp>
        <p:nvSpPr>
          <p:cNvPr id="11" name="ZoneTexte 10"/>
          <p:cNvSpPr txBox="1"/>
          <p:nvPr/>
        </p:nvSpPr>
        <p:spPr>
          <a:xfrm>
            <a:off x="8717280" y="5926926"/>
            <a:ext cx="3006721" cy="369332"/>
          </a:xfrm>
          <a:prstGeom prst="rect">
            <a:avLst/>
          </a:prstGeom>
          <a:solidFill>
            <a:schemeClr val="bg1">
              <a:lumMod val="95000"/>
            </a:schemeClr>
          </a:solidFill>
        </p:spPr>
        <p:txBody>
          <a:bodyPr wrap="none" rtlCol="0">
            <a:spAutoFit/>
          </a:bodyPr>
          <a:lstStyle/>
          <a:p>
            <a:r>
              <a:rPr lang="fr-FR" dirty="0" smtClean="0"/>
              <a:t>$ git checkout –f tags/step006</a:t>
            </a:r>
            <a:endParaRPr lang="fr-FR" dirty="0"/>
          </a:p>
        </p:txBody>
      </p:sp>
      <p:sp>
        <p:nvSpPr>
          <p:cNvPr id="12" name="ZoneTexte 11"/>
          <p:cNvSpPr txBox="1"/>
          <p:nvPr/>
        </p:nvSpPr>
        <p:spPr>
          <a:xfrm>
            <a:off x="170688" y="1358772"/>
            <a:ext cx="5352289" cy="3970318"/>
          </a:xfrm>
          <a:prstGeom prst="rect">
            <a:avLst/>
          </a:prstGeom>
          <a:solidFill>
            <a:schemeClr val="tx2">
              <a:lumMod val="75000"/>
            </a:schemeClr>
          </a:solidFill>
        </p:spPr>
        <p:txBody>
          <a:bodyPr wrap="square" rtlCol="0">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&lt;button </a:t>
            </a:r>
            <a:r>
              <a:rPr lang="fr-FR" sz="1400" dirty="0">
                <a:solidFill>
                  <a:srgbClr val="9876AA"/>
                </a:solidFill>
                <a:latin typeface="Source Code Pro"/>
              </a:rPr>
              <a:t>v-on</a:t>
            </a:r>
            <a:r>
              <a:rPr lang="fr-FR" sz="1400" dirty="0">
                <a:solidFill>
                  <a:srgbClr val="BABABA"/>
                </a:solidFill>
                <a:latin typeface="Source Code Pro"/>
              </a:rPr>
              <a:t>:click=</a:t>
            </a:r>
            <a:r>
              <a:rPr lang="fr-FR" sz="1400" dirty="0">
                <a:solidFill>
                  <a:srgbClr val="A5C261"/>
                </a:solidFill>
                <a:latin typeface="Source Code Pro"/>
              </a:rPr>
              <a:t>"</a:t>
            </a:r>
            <a:r>
              <a:rPr lang="fr-FR" sz="1400" dirty="0" smtClean="0">
                <a:solidFill>
                  <a:srgbClr val="A5C261"/>
                </a:solidFill>
                <a:latin typeface="Source Code Pro"/>
              </a:rPr>
              <a:t>increaseCounter"</a:t>
            </a:r>
            <a:r>
              <a:rPr lang="fr-FR" sz="1400" dirty="0" smtClean="0">
                <a:solidFill>
                  <a:srgbClr val="E8BF6A"/>
                </a:solidFill>
                <a:latin typeface="Source Code Pro"/>
              </a:rPr>
              <a:t>&gt;</a:t>
            </a:r>
            <a:r>
              <a:rPr lang="fr-FR" sz="1400" dirty="0">
                <a:solidFill>
                  <a:srgbClr val="A9B7C6"/>
                </a:solidFill>
                <a:latin typeface="Source Code Pro"/>
              </a:rPr>
              <a:t>Click me!</a:t>
            </a:r>
            <a:r>
              <a:rPr lang="fr-FR" sz="1400" dirty="0">
                <a:solidFill>
                  <a:srgbClr val="E8BF6A"/>
                </a:solidFill>
                <a:latin typeface="Source Code Pro"/>
              </a:rPr>
              <a:t>&lt;/button&gt;</a:t>
            </a:r>
            <a:br>
              <a:rPr lang="fr-FR" sz="1400" dirty="0">
                <a:solidFill>
                  <a:srgbClr val="E8BF6A"/>
                </a:solidFill>
                <a:latin typeface="Source Code Pro"/>
              </a:rPr>
            </a:br>
            <a:r>
              <a:rPr lang="fr-FR" sz="1400" dirty="0">
                <a:solidFill>
                  <a:srgbClr val="E8BF6A"/>
                </a:solidFill>
                <a:latin typeface="Source Code Pro"/>
              </a:rPr>
              <a:t>    &lt;p&gt;</a:t>
            </a:r>
            <a:r>
              <a:rPr lang="fr-FR" sz="1400" dirty="0">
                <a:solidFill>
                  <a:srgbClr val="A9B7C6"/>
                </a:solidFill>
                <a:latin typeface="Source Code Pro"/>
              </a:rPr>
              <a:t>{{ counter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counter</a:t>
            </a:r>
            <a:r>
              <a:rPr lang="fr-FR" sz="1400" dirty="0">
                <a:solidFill>
                  <a:srgbClr val="A9B7C6"/>
                </a:solidFill>
                <a:latin typeface="Source Code Pro"/>
              </a:rPr>
              <a:t>: </a:t>
            </a:r>
            <a:r>
              <a:rPr lang="fr-FR" sz="1400" dirty="0">
                <a:solidFill>
                  <a:srgbClr val="6897BB"/>
                </a:solidFill>
                <a:latin typeface="Source Code Pro"/>
              </a:rPr>
              <a:t>0</a:t>
            </a:r>
            <a:br>
              <a:rPr lang="fr-FR" sz="1400" dirty="0">
                <a:solidFill>
                  <a:srgbClr val="6897BB"/>
                </a:solidFill>
                <a:latin typeface="Source Code Pro"/>
              </a:rPr>
            </a:br>
            <a:r>
              <a:rPr lang="fr-FR" sz="1400" dirty="0">
                <a:solidFill>
                  <a:srgbClr val="6897BB"/>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methods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increaseCounter</a:t>
            </a:r>
            <a:r>
              <a:rPr lang="fr-FR" sz="1400" dirty="0">
                <a:solidFill>
                  <a:srgbClr val="A9B7C6"/>
                </a:solidFill>
                <a:latin typeface="Source Code Pro"/>
              </a:rPr>
              <a:t>: </a:t>
            </a:r>
            <a:r>
              <a:rPr lang="fr-FR" sz="1400" b="1" dirty="0" smtClean="0">
                <a:solidFill>
                  <a:srgbClr val="CC7832"/>
                </a:solidFill>
                <a:latin typeface="Source Code Pro"/>
              </a:rPr>
              <a:t>function</a:t>
            </a:r>
            <a:r>
              <a:rPr lang="fr-FR" sz="1400" dirty="0" smtClean="0">
                <a:solidFill>
                  <a:srgbClr val="A9B7C6"/>
                </a:solidFill>
                <a:latin typeface="Source Code Pro"/>
              </a:rPr>
              <a:t>(</a:t>
            </a:r>
            <a:r>
              <a:rPr lang="fr-FR" sz="1400" dirty="0" err="1" smtClean="0">
                <a:solidFill>
                  <a:srgbClr val="A9B7C6"/>
                </a:solidFill>
                <a:latin typeface="Source Code Pro"/>
              </a:rPr>
              <a:t>event</a:t>
            </a:r>
            <a:r>
              <a:rPr lang="fr-FR" sz="1400" dirty="0" smtClean="0">
                <a:solidFill>
                  <a:srgbClr val="A9B7C6"/>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.counter++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16" name="ZoneTexte 15"/>
          <p:cNvSpPr txBox="1"/>
          <p:nvPr/>
        </p:nvSpPr>
        <p:spPr>
          <a:xfrm>
            <a:off x="6559296" y="1358772"/>
            <a:ext cx="5438594" cy="923330"/>
          </a:xfrm>
          <a:prstGeom prst="rect">
            <a:avLst/>
          </a:prstGeom>
          <a:noFill/>
        </p:spPr>
        <p:txBody>
          <a:bodyPr wrap="square" rtlCol="0">
            <a:spAutoFit/>
          </a:bodyPr>
          <a:lstStyle/>
          <a:p>
            <a:r>
              <a:rPr lang="fr-FR" dirty="0" smtClean="0"/>
              <a:t>Vue.js passe un objet « event » à la fonction qui est censée intercepter celui-ci. Cet objet contient toutes les informations sur l’évènement en question.</a:t>
            </a:r>
            <a:endParaRPr lang="fr-FR" b="1" dirty="0" smtClean="0"/>
          </a:p>
        </p:txBody>
      </p:sp>
      <p:grpSp>
        <p:nvGrpSpPr>
          <p:cNvPr id="10" name="Groupe 9"/>
          <p:cNvGrpSpPr/>
          <p:nvPr/>
        </p:nvGrpSpPr>
        <p:grpSpPr>
          <a:xfrm>
            <a:off x="0" y="1234174"/>
            <a:ext cx="9278593" cy="5478423"/>
            <a:chOff x="3328416" y="3501886"/>
            <a:chExt cx="9278593" cy="5478423"/>
          </a:xfrm>
        </p:grpSpPr>
        <p:sp>
          <p:nvSpPr>
            <p:cNvPr id="9" name="Rectangle 8"/>
            <p:cNvSpPr/>
            <p:nvPr/>
          </p:nvSpPr>
          <p:spPr>
            <a:xfrm>
              <a:off x="3328416" y="3501886"/>
              <a:ext cx="6096000" cy="5478423"/>
            </a:xfrm>
            <a:prstGeom prst="rect">
              <a:avLst/>
            </a:prstGeom>
            <a:solidFill>
              <a:schemeClr val="tx2">
                <a:lumMod val="75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&lt;button </a:t>
              </a:r>
              <a:r>
                <a:rPr lang="fr-FR" sz="1400" dirty="0">
                  <a:solidFill>
                    <a:srgbClr val="9876AA"/>
                  </a:solidFill>
                  <a:latin typeface="Source Code Pro"/>
                </a:rPr>
                <a:t>v-on</a:t>
              </a:r>
              <a:r>
                <a:rPr lang="fr-FR" sz="1400" dirty="0">
                  <a:solidFill>
                    <a:srgbClr val="BABABA"/>
                  </a:solidFill>
                  <a:latin typeface="Source Code Pro"/>
                </a:rPr>
                <a:t>:click=</a:t>
              </a:r>
              <a:r>
                <a:rPr lang="fr-FR" sz="1400" dirty="0">
                  <a:solidFill>
                    <a:srgbClr val="A5C261"/>
                  </a:solidFill>
                  <a:latin typeface="Source Code Pro"/>
                </a:rPr>
                <a:t>"increaseCounter()"</a:t>
              </a:r>
              <a:r>
                <a:rPr lang="fr-FR" sz="1400" dirty="0">
                  <a:solidFill>
                    <a:srgbClr val="E8BF6A"/>
                  </a:solidFill>
                  <a:latin typeface="Source Code Pro"/>
                </a:rPr>
                <a:t>&gt;</a:t>
              </a:r>
              <a:r>
                <a:rPr lang="fr-FR" sz="1400" dirty="0">
                  <a:solidFill>
                    <a:srgbClr val="A9B7C6"/>
                  </a:solidFill>
                  <a:latin typeface="Source Code Pro"/>
                </a:rPr>
                <a:t>Click me!</a:t>
              </a:r>
              <a:r>
                <a:rPr lang="fr-FR" sz="1400" dirty="0">
                  <a:solidFill>
                    <a:srgbClr val="E8BF6A"/>
                  </a:solidFill>
                  <a:latin typeface="Source Code Pro"/>
                </a:rPr>
                <a:t>&lt;/button&gt;</a:t>
              </a:r>
              <a:br>
                <a:rPr lang="fr-FR" sz="1400" dirty="0">
                  <a:solidFill>
                    <a:srgbClr val="E8BF6A"/>
                  </a:solidFill>
                  <a:latin typeface="Source Code Pro"/>
                </a:rPr>
              </a:br>
              <a:r>
                <a:rPr lang="fr-FR" sz="1400" dirty="0">
                  <a:solidFill>
                    <a:srgbClr val="E8BF6A"/>
                  </a:solidFill>
                  <a:latin typeface="Source Code Pro"/>
                </a:rPr>
                <a:t>    &lt;p&gt;</a:t>
              </a:r>
              <a:r>
                <a:rPr lang="fr-FR" sz="1400" dirty="0">
                  <a:solidFill>
                    <a:srgbClr val="A9B7C6"/>
                  </a:solidFill>
                  <a:latin typeface="Source Code Pro"/>
                </a:rPr>
                <a:t>{{ counter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    &lt;p </a:t>
              </a:r>
              <a:r>
                <a:rPr lang="fr-FR" sz="1400" dirty="0">
                  <a:solidFill>
                    <a:srgbClr val="9876AA"/>
                  </a:solidFill>
                  <a:latin typeface="Source Code Pro"/>
                </a:rPr>
                <a:t>v-on</a:t>
              </a:r>
              <a:r>
                <a:rPr lang="fr-FR" sz="1400" dirty="0">
                  <a:solidFill>
                    <a:srgbClr val="BABABA"/>
                  </a:solidFill>
                  <a:latin typeface="Source Code Pro"/>
                </a:rPr>
                <a:t>:mousemove=</a:t>
              </a:r>
              <a:r>
                <a:rPr lang="fr-FR" sz="1400" dirty="0">
                  <a:solidFill>
                    <a:srgbClr val="A5C261"/>
                  </a:solidFill>
                  <a:latin typeface="Source Code Pro"/>
                </a:rPr>
                <a:t>"updateCoordinates"</a:t>
              </a:r>
              <a:r>
                <a:rPr lang="fr-FR" sz="1400" dirty="0">
                  <a:solidFill>
                    <a:srgbClr val="E8BF6A"/>
                  </a:solidFill>
                  <a:latin typeface="Source Code Pro"/>
                </a:rPr>
                <a:t>&gt;</a:t>
              </a:r>
              <a:r>
                <a:rPr lang="fr-FR" sz="1400" dirty="0">
                  <a:solidFill>
                    <a:srgbClr val="A9B7C6"/>
                  </a:solidFill>
                  <a:latin typeface="Source Code Pro"/>
                </a:rPr>
                <a:t>{{ x }} / {{ y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counter</a:t>
              </a:r>
              <a:r>
                <a:rPr lang="fr-FR" sz="1400" dirty="0">
                  <a:solidFill>
                    <a:srgbClr val="A9B7C6"/>
                  </a:solidFill>
                  <a:latin typeface="Source Code Pro"/>
                </a:rPr>
                <a:t>: </a:t>
              </a:r>
              <a:r>
                <a:rPr lang="fr-FR" sz="1400" dirty="0">
                  <a:solidFill>
                    <a:srgbClr val="6897BB"/>
                  </a:solidFill>
                  <a:latin typeface="Source Code Pro"/>
                </a:rPr>
                <a:t>0</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x</a:t>
              </a:r>
              <a:r>
                <a:rPr lang="fr-FR" sz="1400" dirty="0">
                  <a:solidFill>
                    <a:srgbClr val="A9B7C6"/>
                  </a:solidFill>
                  <a:latin typeface="Source Code Pro"/>
                </a:rPr>
                <a:t>: </a:t>
              </a:r>
              <a:r>
                <a:rPr lang="fr-FR" sz="1400" dirty="0">
                  <a:solidFill>
                    <a:srgbClr val="6897BB"/>
                  </a:solidFill>
                  <a:latin typeface="Source Code Pro"/>
                </a:rPr>
                <a:t>0</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y</a:t>
              </a:r>
              <a:r>
                <a:rPr lang="fr-FR" sz="1400" dirty="0">
                  <a:solidFill>
                    <a:srgbClr val="A9B7C6"/>
                  </a:solidFill>
                  <a:latin typeface="Source Code Pro"/>
                </a:rPr>
                <a:t>: </a:t>
              </a:r>
              <a:r>
                <a:rPr lang="fr-FR" sz="1400" dirty="0">
                  <a:solidFill>
                    <a:srgbClr val="6897BB"/>
                  </a:solidFill>
                  <a:latin typeface="Source Code Pro"/>
                </a:rPr>
                <a:t>0</a:t>
              </a:r>
              <a:br>
                <a:rPr lang="fr-FR" sz="1400" dirty="0">
                  <a:solidFill>
                    <a:srgbClr val="6897BB"/>
                  </a:solidFill>
                  <a:latin typeface="Source Code Pro"/>
                </a:rPr>
              </a:br>
              <a:r>
                <a:rPr lang="fr-FR" sz="1400" dirty="0">
                  <a:solidFill>
                    <a:srgbClr val="6897BB"/>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methods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increaseCounter</a:t>
              </a:r>
              <a:r>
                <a:rPr lang="fr-FR" sz="1400" dirty="0">
                  <a:solidFill>
                    <a:srgbClr val="A9B7C6"/>
                  </a:solidFill>
                  <a:latin typeface="Source Code Pro"/>
                </a:rPr>
                <a:t>: </a:t>
              </a:r>
              <a:r>
                <a:rPr lang="fr-FR" sz="1400" b="1" dirty="0">
                  <a:solidFill>
                    <a:srgbClr val="CC7832"/>
                  </a:solidFill>
                  <a:latin typeface="Source Code Pro"/>
                </a:rPr>
                <a:t>function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.counter++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updateCoordinates</a:t>
              </a:r>
              <a:r>
                <a:rPr lang="fr-FR" sz="1400" dirty="0">
                  <a:solidFill>
                    <a:srgbClr val="A9B7C6"/>
                  </a:solidFill>
                  <a:latin typeface="Source Code Pro"/>
                </a:rPr>
                <a:t>: </a:t>
              </a:r>
              <a:r>
                <a:rPr lang="fr-FR" sz="1400" b="1" dirty="0" smtClean="0">
                  <a:solidFill>
                    <a:srgbClr val="CC7832"/>
                  </a:solidFill>
                  <a:latin typeface="Source Code Pro"/>
                </a:rPr>
                <a:t>function</a:t>
              </a:r>
              <a:r>
                <a:rPr lang="fr-FR" sz="1400" dirty="0" smtClean="0">
                  <a:solidFill>
                    <a:srgbClr val="A9B7C6"/>
                  </a:solidFill>
                  <a:latin typeface="Source Code Pro"/>
                </a:rPr>
                <a:t>( event )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9876AA"/>
                  </a:solidFill>
                  <a:latin typeface="Source Code Pro"/>
                </a:rPr>
                <a:t>x </a:t>
              </a:r>
              <a:r>
                <a:rPr lang="fr-FR" sz="1400" dirty="0">
                  <a:solidFill>
                    <a:srgbClr val="A9B7C6"/>
                  </a:solidFill>
                  <a:latin typeface="Source Code Pro"/>
                </a:rPr>
                <a:t>= event.clientX</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9876AA"/>
                  </a:solidFill>
                  <a:latin typeface="Source Code Pro"/>
                </a:rPr>
                <a:t>y </a:t>
              </a:r>
              <a:r>
                <a:rPr lang="fr-FR" sz="1400" dirty="0">
                  <a:solidFill>
                    <a:srgbClr val="A9B7C6"/>
                  </a:solidFill>
                  <a:latin typeface="Source Code Pro"/>
                </a:rPr>
                <a:t>= event.clientY</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5" name="Rectangle 4"/>
            <p:cNvSpPr/>
            <p:nvPr/>
          </p:nvSpPr>
          <p:spPr>
            <a:xfrm>
              <a:off x="6248400" y="7327392"/>
              <a:ext cx="713232" cy="29260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p:cNvCxnSpPr>
              <a:stCxn id="5" idx="3"/>
              <a:endCxn id="16" idx="2"/>
            </p:cNvCxnSpPr>
            <p:nvPr/>
          </p:nvCxnSpPr>
          <p:spPr>
            <a:xfrm flipV="1">
              <a:off x="6961632" y="4549814"/>
              <a:ext cx="5645377" cy="29238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17167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(11)</a:t>
            </a:r>
          </a:p>
          <a:p>
            <a:pPr algn="ctr"/>
            <a:r>
              <a:rPr lang="fr-FR" sz="2800" dirty="0" smtClean="0">
                <a:effectLst>
                  <a:outerShdw blurRad="38100" dist="38100" dir="2700000" algn="tl">
                    <a:srgbClr val="000000">
                      <a:alpha val="43137"/>
                    </a:srgbClr>
                  </a:outerShdw>
                </a:effectLst>
              </a:rPr>
              <a:t>Passer vos propres arguments à un évènement</a:t>
            </a:r>
            <a:endParaRPr lang="fr-FR" sz="2800" dirty="0">
              <a:effectLst>
                <a:outerShdw blurRad="38100" dist="38100" dir="2700000" algn="tl">
                  <a:srgbClr val="000000">
                    <a:alpha val="43137"/>
                  </a:srgbClr>
                </a:outerShdw>
              </a:effectLst>
            </a:endParaRPr>
          </a:p>
        </p:txBody>
      </p:sp>
      <p:sp>
        <p:nvSpPr>
          <p:cNvPr id="11" name="ZoneTexte 10"/>
          <p:cNvSpPr txBox="1"/>
          <p:nvPr/>
        </p:nvSpPr>
        <p:spPr>
          <a:xfrm>
            <a:off x="292608" y="6345009"/>
            <a:ext cx="3006721" cy="369332"/>
          </a:xfrm>
          <a:prstGeom prst="rect">
            <a:avLst/>
          </a:prstGeom>
          <a:solidFill>
            <a:schemeClr val="bg1">
              <a:lumMod val="95000"/>
            </a:schemeClr>
          </a:solidFill>
        </p:spPr>
        <p:txBody>
          <a:bodyPr wrap="none" rtlCol="0">
            <a:spAutoFit/>
          </a:bodyPr>
          <a:lstStyle/>
          <a:p>
            <a:r>
              <a:rPr lang="fr-FR" dirty="0" smtClean="0"/>
              <a:t>$ git checkout –f tags/step007</a:t>
            </a:r>
            <a:endParaRPr lang="fr-FR" dirty="0"/>
          </a:p>
        </p:txBody>
      </p:sp>
      <p:sp>
        <p:nvSpPr>
          <p:cNvPr id="16" name="ZoneTexte 15"/>
          <p:cNvSpPr txBox="1"/>
          <p:nvPr/>
        </p:nvSpPr>
        <p:spPr>
          <a:xfrm>
            <a:off x="6559296" y="1358772"/>
            <a:ext cx="5438594" cy="646331"/>
          </a:xfrm>
          <a:prstGeom prst="rect">
            <a:avLst/>
          </a:prstGeom>
          <a:noFill/>
        </p:spPr>
        <p:txBody>
          <a:bodyPr wrap="square" rtlCol="0">
            <a:spAutoFit/>
          </a:bodyPr>
          <a:lstStyle/>
          <a:p>
            <a:r>
              <a:rPr lang="fr-FR" dirty="0" smtClean="0"/>
              <a:t>Vous pouvez passer vos propres arguments avec un évènement dans la directive </a:t>
            </a:r>
            <a:r>
              <a:rPr lang="fr-FR" b="1" dirty="0" err="1" smtClean="0"/>
              <a:t>v-on</a:t>
            </a:r>
            <a:r>
              <a:rPr lang="fr-FR" b="1" dirty="0" smtClean="0"/>
              <a:t>. </a:t>
            </a:r>
          </a:p>
        </p:txBody>
      </p:sp>
      <p:sp>
        <p:nvSpPr>
          <p:cNvPr id="3" name="Rectangle 2"/>
          <p:cNvSpPr/>
          <p:nvPr/>
        </p:nvSpPr>
        <p:spPr>
          <a:xfrm>
            <a:off x="292608" y="1358772"/>
            <a:ext cx="6096000" cy="4708981"/>
          </a:xfrm>
          <a:prstGeom prst="rect">
            <a:avLst/>
          </a:prstGeom>
          <a:solidFill>
            <a:schemeClr val="tx2">
              <a:lumMod val="75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9876AA"/>
                </a:solidFill>
                <a:latin typeface="Source Code Pro"/>
              </a:rPr>
              <a:t>v-on</a:t>
            </a:r>
            <a:r>
              <a:rPr lang="fr-FR" sz="1200" dirty="0">
                <a:solidFill>
                  <a:srgbClr val="BABABA"/>
                </a:solidFill>
                <a:latin typeface="Source Code Pro"/>
              </a:rPr>
              <a:t>:click=</a:t>
            </a:r>
            <a:r>
              <a:rPr lang="fr-FR" sz="1200" dirty="0">
                <a:solidFill>
                  <a:srgbClr val="A5C261"/>
                </a:solidFill>
                <a:latin typeface="Source Code Pro"/>
              </a:rPr>
              <a:t>"increaseCounter($event, 2)"</a:t>
            </a:r>
            <a:r>
              <a:rPr lang="fr-FR" sz="1200" dirty="0">
                <a:solidFill>
                  <a:srgbClr val="E8BF6A"/>
                </a:solidFill>
                <a:latin typeface="Source Code Pro"/>
              </a:rPr>
              <a:t>&gt;</a:t>
            </a:r>
            <a:r>
              <a:rPr lang="fr-FR" sz="1200" dirty="0">
                <a:solidFill>
                  <a:srgbClr val="A9B7C6"/>
                </a:solidFill>
                <a:latin typeface="Source Code Pro"/>
              </a:rPr>
              <a:t>Click me!</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counter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9876AA"/>
                </a:solidFill>
                <a:latin typeface="Source Code Pro"/>
              </a:rPr>
              <a:t>v-on</a:t>
            </a:r>
            <a:r>
              <a:rPr lang="fr-FR" sz="1200" dirty="0">
                <a:solidFill>
                  <a:srgbClr val="BABABA"/>
                </a:solidFill>
                <a:latin typeface="Source Code Pro"/>
              </a:rPr>
              <a:t>:mousemove=</a:t>
            </a:r>
            <a:r>
              <a:rPr lang="fr-FR" sz="1200" dirty="0">
                <a:solidFill>
                  <a:srgbClr val="A5C261"/>
                </a:solidFill>
                <a:latin typeface="Source Code Pro"/>
              </a:rPr>
              <a:t>"updateCoordinates"</a:t>
            </a:r>
            <a:r>
              <a:rPr lang="fr-FR" sz="1200" dirty="0">
                <a:solidFill>
                  <a:srgbClr val="E8BF6A"/>
                </a:solidFill>
                <a:latin typeface="Source Code Pro"/>
              </a:rPr>
              <a:t>&gt;</a:t>
            </a:r>
            <a:r>
              <a:rPr lang="fr-FR" sz="1200" dirty="0">
                <a:solidFill>
                  <a:srgbClr val="A9B7C6"/>
                </a:solidFill>
                <a:latin typeface="Source Code Pro"/>
              </a:rPr>
              <a:t>{{ x }} / {{ y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x</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y</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increaseCounter</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a:t>
            </a:r>
            <a:r>
              <a:rPr lang="fr-FR" sz="1200" dirty="0">
                <a:solidFill>
                  <a:srgbClr val="CC7832"/>
                </a:solidFill>
                <a:latin typeface="Source Code Pro"/>
              </a:rPr>
              <a:t>, </a:t>
            </a:r>
            <a:r>
              <a:rPr lang="fr-FR" sz="1200" dirty="0">
                <a:solidFill>
                  <a:srgbClr val="A9B7C6"/>
                </a:solidFill>
                <a:latin typeface="Source Code Pro"/>
              </a:rPr>
              <a:t>step)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counter </a:t>
            </a:r>
            <a:r>
              <a:rPr lang="fr-FR" sz="1200" dirty="0">
                <a:solidFill>
                  <a:srgbClr val="A9B7C6"/>
                </a:solidFill>
                <a:latin typeface="Source Code Pro"/>
              </a:rPr>
              <a:t>+= step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updateCoordinates</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x </a:t>
            </a:r>
            <a:r>
              <a:rPr lang="fr-FR" sz="1200" dirty="0">
                <a:solidFill>
                  <a:srgbClr val="A9B7C6"/>
                </a:solidFill>
                <a:latin typeface="Source Code Pro"/>
              </a:rPr>
              <a:t>= event.clientX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y </a:t>
            </a:r>
            <a:r>
              <a:rPr lang="fr-FR" sz="1200" dirty="0">
                <a:solidFill>
                  <a:srgbClr val="A9B7C6"/>
                </a:solidFill>
                <a:latin typeface="Source Code Pro"/>
              </a:rPr>
              <a:t>= event.clientY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4" name="Rectangle 3"/>
          <p:cNvSpPr/>
          <p:nvPr/>
        </p:nvSpPr>
        <p:spPr>
          <a:xfrm>
            <a:off x="2962656" y="1524000"/>
            <a:ext cx="780288" cy="2804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676144" y="4114800"/>
            <a:ext cx="944880" cy="2743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135302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(11)</a:t>
            </a:r>
          </a:p>
          <a:p>
            <a:pPr algn="ctr"/>
            <a:r>
              <a:rPr lang="fr-FR" sz="2800" dirty="0" smtClean="0">
                <a:effectLst>
                  <a:outerShdw blurRad="38100" dist="38100" dir="2700000" algn="tl">
                    <a:srgbClr val="000000">
                      <a:alpha val="43137"/>
                    </a:srgbClr>
                  </a:outerShdw>
                </a:effectLst>
              </a:rPr>
              <a:t>Le Modifier d’un évènement</a:t>
            </a:r>
            <a:endParaRPr lang="fr-FR" sz="2800" dirty="0">
              <a:effectLst>
                <a:outerShdw blurRad="38100" dist="38100" dir="2700000" algn="tl">
                  <a:srgbClr val="000000">
                    <a:alpha val="43137"/>
                  </a:srgbClr>
                </a:outerShdw>
              </a:effectLst>
            </a:endParaRPr>
          </a:p>
        </p:txBody>
      </p:sp>
      <p:sp>
        <p:nvSpPr>
          <p:cNvPr id="11" name="ZoneTexte 10"/>
          <p:cNvSpPr txBox="1"/>
          <p:nvPr/>
        </p:nvSpPr>
        <p:spPr>
          <a:xfrm>
            <a:off x="292608" y="6430353"/>
            <a:ext cx="3006721" cy="369332"/>
          </a:xfrm>
          <a:prstGeom prst="rect">
            <a:avLst/>
          </a:prstGeom>
          <a:solidFill>
            <a:schemeClr val="bg1">
              <a:lumMod val="95000"/>
            </a:schemeClr>
          </a:solidFill>
        </p:spPr>
        <p:txBody>
          <a:bodyPr wrap="none" rtlCol="0">
            <a:spAutoFit/>
          </a:bodyPr>
          <a:lstStyle/>
          <a:p>
            <a:r>
              <a:rPr lang="fr-FR" dirty="0" smtClean="0"/>
              <a:t>$ git checkout –f tags/step008</a:t>
            </a:r>
            <a:endParaRPr lang="fr-FR" dirty="0"/>
          </a:p>
        </p:txBody>
      </p:sp>
      <p:sp>
        <p:nvSpPr>
          <p:cNvPr id="16" name="ZoneTexte 15"/>
          <p:cNvSpPr txBox="1"/>
          <p:nvPr/>
        </p:nvSpPr>
        <p:spPr>
          <a:xfrm>
            <a:off x="6559296" y="1358772"/>
            <a:ext cx="5438594" cy="2585323"/>
          </a:xfrm>
          <a:prstGeom prst="rect">
            <a:avLst/>
          </a:prstGeom>
          <a:noFill/>
        </p:spPr>
        <p:txBody>
          <a:bodyPr wrap="square" rtlCol="0">
            <a:spAutoFit/>
          </a:bodyPr>
          <a:lstStyle/>
          <a:p>
            <a:r>
              <a:rPr lang="fr-FR" dirty="0" smtClean="0"/>
              <a:t>Vous pouvez exécuter des « </a:t>
            </a:r>
            <a:r>
              <a:rPr lang="fr-FR" dirty="0" err="1" smtClean="0"/>
              <a:t>modifiers</a:t>
            </a:r>
            <a:r>
              <a:rPr lang="fr-FR" dirty="0" smtClean="0"/>
              <a:t> » sur un évènement pour modifier le comportement de celui-ci. L’exemple ici montre un élément HTML à l’intérieur d’un autre qui traite l’évènement </a:t>
            </a:r>
            <a:r>
              <a:rPr lang="fr-FR" dirty="0" err="1" smtClean="0"/>
              <a:t>mousemove</a:t>
            </a:r>
            <a:r>
              <a:rPr lang="fr-FR" dirty="0" smtClean="0"/>
              <a:t>. La logique veut que le traitement de l’évènement soit aussi appliqué sur l’élément interne. Mais l’application du « modifier » ‘stop’ inhibe ce comportement pour l’élément interne. Un « modifier » vient après le symbole « . » appliqué sur l’évènement.</a:t>
            </a:r>
            <a:endParaRPr lang="fr-FR" b="1" dirty="0" smtClean="0"/>
          </a:p>
        </p:txBody>
      </p:sp>
      <p:sp>
        <p:nvSpPr>
          <p:cNvPr id="5" name="Rectangle 4"/>
          <p:cNvSpPr/>
          <p:nvPr/>
        </p:nvSpPr>
        <p:spPr>
          <a:xfrm>
            <a:off x="251329" y="1164507"/>
            <a:ext cx="6096000" cy="5262979"/>
          </a:xfrm>
          <a:prstGeom prst="rect">
            <a:avLst/>
          </a:prstGeom>
          <a:solidFill>
            <a:schemeClr val="tx2">
              <a:lumMod val="75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9876AA"/>
                </a:solidFill>
                <a:latin typeface="Source Code Pro"/>
              </a:rPr>
              <a:t>v-on</a:t>
            </a:r>
            <a:r>
              <a:rPr lang="fr-FR" sz="1200" dirty="0">
                <a:solidFill>
                  <a:srgbClr val="BABABA"/>
                </a:solidFill>
                <a:latin typeface="Source Code Pro"/>
              </a:rPr>
              <a:t>:click=</a:t>
            </a:r>
            <a:r>
              <a:rPr lang="fr-FR" sz="1200" dirty="0">
                <a:solidFill>
                  <a:srgbClr val="A5C261"/>
                </a:solidFill>
                <a:latin typeface="Source Code Pro"/>
              </a:rPr>
              <a:t>"increaseCounter($event, 2)"</a:t>
            </a:r>
            <a:r>
              <a:rPr lang="fr-FR" sz="1200" dirty="0">
                <a:solidFill>
                  <a:srgbClr val="E8BF6A"/>
                </a:solidFill>
                <a:latin typeface="Source Code Pro"/>
              </a:rPr>
              <a:t>&gt;</a:t>
            </a:r>
            <a:r>
              <a:rPr lang="fr-FR" sz="1200" dirty="0">
                <a:solidFill>
                  <a:srgbClr val="A9B7C6"/>
                </a:solidFill>
                <a:latin typeface="Source Code Pro"/>
              </a:rPr>
              <a:t>Click me!</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counter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9876AA"/>
                </a:solidFill>
                <a:latin typeface="Source Code Pro"/>
              </a:rPr>
              <a:t>v-on</a:t>
            </a:r>
            <a:r>
              <a:rPr lang="fr-FR" sz="1200" dirty="0">
                <a:solidFill>
                  <a:srgbClr val="BABABA"/>
                </a:solidFill>
                <a:latin typeface="Source Code Pro"/>
              </a:rPr>
              <a:t>:mousemove=</a:t>
            </a:r>
            <a:r>
              <a:rPr lang="fr-FR" sz="1200" dirty="0">
                <a:solidFill>
                  <a:srgbClr val="A5C261"/>
                </a:solidFill>
                <a:latin typeface="Source Code Pro"/>
              </a:rPr>
              <a:t>"updateCoordinates"</a:t>
            </a:r>
            <a:r>
              <a:rPr lang="fr-FR" sz="1200" dirty="0">
                <a:solidFill>
                  <a:srgbClr val="E8BF6A"/>
                </a:solidFill>
                <a:latin typeface="Source Code Pro"/>
              </a:rPr>
              <a:t>&gt;</a:t>
            </a:r>
            <a:r>
              <a:rPr lang="fr-FR" sz="1200" dirty="0">
                <a:solidFill>
                  <a:srgbClr val="A9B7C6"/>
                </a:solidFill>
                <a:latin typeface="Source Code Pro"/>
              </a:rPr>
              <a:t>{{ x }} / {{ y }} </a:t>
            </a:r>
            <a:endParaRPr lang="fr-FR" sz="1200" dirty="0" smtClean="0">
              <a:solidFill>
                <a:srgbClr val="A9B7C6"/>
              </a:solidFill>
              <a:latin typeface="Source Code Pro"/>
            </a:endParaRPr>
          </a:p>
          <a:p>
            <a:r>
              <a:rPr lang="fr-FR" sz="1200" dirty="0">
                <a:solidFill>
                  <a:srgbClr val="A9B7C6"/>
                </a:solidFill>
                <a:latin typeface="Source Code Pro"/>
              </a:rPr>
              <a:t>	</a:t>
            </a:r>
            <a:r>
              <a:rPr lang="fr-FR" sz="1200" dirty="0" smtClean="0">
                <a:solidFill>
                  <a:srgbClr val="E8BF6A"/>
                </a:solidFill>
                <a:latin typeface="Source Code Pro"/>
              </a:rPr>
              <a:t>&lt;</a:t>
            </a:r>
            <a:r>
              <a:rPr lang="fr-FR" sz="1200" dirty="0">
                <a:solidFill>
                  <a:srgbClr val="E8BF6A"/>
                </a:solidFill>
                <a:latin typeface="Source Code Pro"/>
              </a:rPr>
              <a:t>span </a:t>
            </a:r>
            <a:r>
              <a:rPr lang="fr-FR" sz="1200" dirty="0">
                <a:solidFill>
                  <a:srgbClr val="9876AA"/>
                </a:solidFill>
                <a:latin typeface="Source Code Pro"/>
              </a:rPr>
              <a:t>v-on</a:t>
            </a:r>
            <a:r>
              <a:rPr lang="fr-FR" sz="1200" dirty="0">
                <a:solidFill>
                  <a:srgbClr val="BABABA"/>
                </a:solidFill>
                <a:latin typeface="Source Code Pro"/>
              </a:rPr>
              <a:t>:mousemove.stop=</a:t>
            </a:r>
            <a:r>
              <a:rPr lang="fr-FR" sz="1200" dirty="0">
                <a:solidFill>
                  <a:srgbClr val="A5C261"/>
                </a:solidFill>
                <a:latin typeface="Source Code Pro"/>
              </a:rPr>
              <a:t>""</a:t>
            </a:r>
            <a:r>
              <a:rPr lang="fr-FR" sz="1200" dirty="0">
                <a:solidFill>
                  <a:srgbClr val="E8BF6A"/>
                </a:solidFill>
                <a:latin typeface="Source Code Pro"/>
              </a:rPr>
              <a:t>&gt;</a:t>
            </a:r>
            <a:r>
              <a:rPr lang="fr-FR" sz="1200" dirty="0">
                <a:solidFill>
                  <a:srgbClr val="A9B7C6"/>
                </a:solidFill>
                <a:latin typeface="Source Code Pro"/>
              </a:rPr>
              <a:t>DEAD SPOT</a:t>
            </a:r>
            <a:r>
              <a:rPr lang="fr-FR" sz="1200" dirty="0">
                <a:solidFill>
                  <a:srgbClr val="E8BF6A"/>
                </a:solidFill>
                <a:latin typeface="Source Code Pro"/>
              </a:rPr>
              <a:t>&lt;/span</a:t>
            </a:r>
            <a:r>
              <a:rPr lang="fr-FR" sz="1200" dirty="0" smtClean="0">
                <a:solidFill>
                  <a:srgbClr val="E8BF6A"/>
                </a:solidFill>
                <a:latin typeface="Source Code Pro"/>
              </a:rPr>
              <a:t>&gt;</a:t>
            </a:r>
          </a:p>
          <a:p>
            <a:r>
              <a:rPr lang="fr-FR" sz="1200" dirty="0">
                <a:solidFill>
                  <a:srgbClr val="E8BF6A"/>
                </a:solidFill>
                <a:latin typeface="Source Code Pro"/>
              </a:rPr>
              <a:t> </a:t>
            </a:r>
            <a:r>
              <a:rPr lang="fr-FR" sz="1200" dirty="0" smtClean="0">
                <a:solidFill>
                  <a:srgbClr val="E8BF6A"/>
                </a:solidFill>
                <a:latin typeface="Source Code Pro"/>
              </a:rPr>
              <a:t>  &lt;/</a:t>
            </a:r>
            <a:r>
              <a:rPr lang="fr-FR" sz="1200" dirty="0">
                <a:solidFill>
                  <a:srgbClr val="E8BF6A"/>
                </a:solidFill>
                <a:latin typeface="Source Code Pro"/>
              </a:rPr>
              <a: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x</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y</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increaseCounter</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a:t>
            </a:r>
            <a:r>
              <a:rPr lang="fr-FR" sz="1200" dirty="0">
                <a:solidFill>
                  <a:srgbClr val="CC7832"/>
                </a:solidFill>
                <a:latin typeface="Source Code Pro"/>
              </a:rPr>
              <a:t>, </a:t>
            </a:r>
            <a:r>
              <a:rPr lang="fr-FR" sz="1200" dirty="0">
                <a:solidFill>
                  <a:srgbClr val="A9B7C6"/>
                </a:solidFill>
                <a:latin typeface="Source Code Pro"/>
              </a:rPr>
              <a:t>step)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counter </a:t>
            </a:r>
            <a:r>
              <a:rPr lang="fr-FR" sz="1200" dirty="0">
                <a:solidFill>
                  <a:srgbClr val="A9B7C6"/>
                </a:solidFill>
                <a:latin typeface="Source Code Pro"/>
              </a:rPr>
              <a:t>+= step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updateCoordinates</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x </a:t>
            </a:r>
            <a:r>
              <a:rPr lang="fr-FR" sz="1200" dirty="0">
                <a:solidFill>
                  <a:srgbClr val="A9B7C6"/>
                </a:solidFill>
                <a:latin typeface="Source Code Pro"/>
              </a:rPr>
              <a:t>= event.clientX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y </a:t>
            </a:r>
            <a:r>
              <a:rPr lang="fr-FR" sz="1200" dirty="0">
                <a:solidFill>
                  <a:srgbClr val="A9B7C6"/>
                </a:solidFill>
                <a:latin typeface="Source Code Pro"/>
              </a:rPr>
              <a:t>= event.clientY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endParaRPr lang="fr-FR" sz="1200" dirty="0">
              <a:solidFill>
                <a:srgbClr val="E8BF6A"/>
              </a:solidFill>
              <a:latin typeface="Source Code Pro"/>
            </a:endParaRPr>
          </a:p>
        </p:txBody>
      </p:sp>
      <p:sp>
        <p:nvSpPr>
          <p:cNvPr id="9" name="Rectangle 8"/>
          <p:cNvSpPr/>
          <p:nvPr/>
        </p:nvSpPr>
        <p:spPr>
          <a:xfrm>
            <a:off x="2029967" y="1883664"/>
            <a:ext cx="1269361" cy="2499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081336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328" y="1225689"/>
            <a:ext cx="6096000" cy="5632311"/>
          </a:xfrm>
          <a:prstGeom prst="rect">
            <a:avLst/>
          </a:prstGeom>
          <a:solidFill>
            <a:schemeClr val="tx2">
              <a:lumMod val="75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9876AA"/>
                </a:solidFill>
                <a:latin typeface="Source Code Pro"/>
              </a:rPr>
              <a:t>v-on</a:t>
            </a:r>
            <a:r>
              <a:rPr lang="fr-FR" sz="1200" dirty="0">
                <a:solidFill>
                  <a:srgbClr val="BABABA"/>
                </a:solidFill>
                <a:latin typeface="Source Code Pro"/>
              </a:rPr>
              <a:t>:click=</a:t>
            </a:r>
            <a:r>
              <a:rPr lang="fr-FR" sz="1200" dirty="0">
                <a:solidFill>
                  <a:srgbClr val="A5C261"/>
                </a:solidFill>
                <a:latin typeface="Source Code Pro"/>
              </a:rPr>
              <a:t>"increaseCounter($event, 2)"</a:t>
            </a:r>
            <a:r>
              <a:rPr lang="fr-FR" sz="1200" dirty="0">
                <a:solidFill>
                  <a:srgbClr val="E8BF6A"/>
                </a:solidFill>
                <a:latin typeface="Source Code Pro"/>
              </a:rPr>
              <a:t>&gt;</a:t>
            </a:r>
            <a:r>
              <a:rPr lang="fr-FR" sz="1200" dirty="0">
                <a:solidFill>
                  <a:srgbClr val="A9B7C6"/>
                </a:solidFill>
                <a:latin typeface="Source Code Pro"/>
              </a:rPr>
              <a:t>Click me!</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counter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9876AA"/>
                </a:solidFill>
                <a:latin typeface="Source Code Pro"/>
              </a:rPr>
              <a:t>v-on</a:t>
            </a:r>
            <a:r>
              <a:rPr lang="fr-FR" sz="1200" dirty="0">
                <a:solidFill>
                  <a:srgbClr val="BABABA"/>
                </a:solidFill>
                <a:latin typeface="Source Code Pro"/>
              </a:rPr>
              <a:t>:mousemove=</a:t>
            </a:r>
            <a:r>
              <a:rPr lang="fr-FR" sz="1200" dirty="0">
                <a:solidFill>
                  <a:srgbClr val="A5C261"/>
                </a:solidFill>
                <a:latin typeface="Source Code Pro"/>
              </a:rPr>
              <a:t>"updateCoordinates"</a:t>
            </a:r>
            <a:r>
              <a:rPr lang="fr-FR" sz="1200" dirty="0">
                <a:solidFill>
                  <a:srgbClr val="E8BF6A"/>
                </a:solidFill>
                <a:latin typeface="Source Code Pro"/>
              </a:rPr>
              <a:t>&gt;</a:t>
            </a:r>
            <a:r>
              <a:rPr lang="fr-FR" sz="1200" dirty="0">
                <a:solidFill>
                  <a:srgbClr val="A9B7C6"/>
                </a:solidFill>
                <a:latin typeface="Source Code Pro"/>
              </a:rPr>
              <a:t>{{ x }} / {{ y }} </a:t>
            </a:r>
            <a:r>
              <a:rPr lang="fr-FR" sz="1200" dirty="0">
                <a:solidFill>
                  <a:srgbClr val="E8BF6A"/>
                </a:solidFill>
                <a:latin typeface="Source Code Pro"/>
              </a:rPr>
              <a:t>&lt;span </a:t>
            </a:r>
            <a:r>
              <a:rPr lang="fr-FR" sz="1200" dirty="0">
                <a:solidFill>
                  <a:srgbClr val="9876AA"/>
                </a:solidFill>
                <a:latin typeface="Source Code Pro"/>
              </a:rPr>
              <a:t>v-on</a:t>
            </a:r>
            <a:r>
              <a:rPr lang="fr-FR" sz="1200" dirty="0">
                <a:solidFill>
                  <a:srgbClr val="BABABA"/>
                </a:solidFill>
                <a:latin typeface="Source Code Pro"/>
              </a:rPr>
              <a:t>:mousemove.stop=</a:t>
            </a:r>
            <a:r>
              <a:rPr lang="fr-FR" sz="1200" dirty="0">
                <a:solidFill>
                  <a:srgbClr val="A5C261"/>
                </a:solidFill>
                <a:latin typeface="Source Code Pro"/>
              </a:rPr>
              <a:t>""</a:t>
            </a:r>
            <a:r>
              <a:rPr lang="fr-FR" sz="1200" dirty="0">
                <a:solidFill>
                  <a:srgbClr val="E8BF6A"/>
                </a:solidFill>
                <a:latin typeface="Source Code Pro"/>
              </a:rPr>
              <a:t>&gt;</a:t>
            </a:r>
            <a:r>
              <a:rPr lang="fr-FR" sz="1200" dirty="0">
                <a:solidFill>
                  <a:srgbClr val="A9B7C6"/>
                </a:solidFill>
                <a:latin typeface="Source Code Pro"/>
              </a:rPr>
              <a:t>DEAD SPOT</a:t>
            </a:r>
            <a:r>
              <a:rPr lang="fr-FR" sz="1200" dirty="0">
                <a:solidFill>
                  <a:srgbClr val="E8BF6A"/>
                </a:solidFill>
                <a:latin typeface="Source Code Pro"/>
              </a:rPr>
              <a:t>&lt;/span&gt;&lt;/p&gt;</a:t>
            </a:r>
            <a:br>
              <a:rPr lang="fr-FR" sz="1200" dirty="0">
                <a:solidFill>
                  <a:srgbClr val="E8BF6A"/>
                </a:solidFill>
                <a:latin typeface="Source Code Pro"/>
              </a:rPr>
            </a:br>
            <a:r>
              <a:rPr lang="fr-FR" sz="1200" dirty="0">
                <a:solidFill>
                  <a:srgbClr val="E8BF6A"/>
                </a:solidFill>
                <a:latin typeface="Source Code Pro"/>
              </a:rPr>
              <a:t>    &lt;input </a:t>
            </a:r>
            <a:r>
              <a:rPr lang="fr-FR" sz="1200" dirty="0">
                <a:solidFill>
                  <a:srgbClr val="BABABA"/>
                </a:solidFill>
                <a:latin typeface="Source Code Pro"/>
              </a:rPr>
              <a:t>type=</a:t>
            </a:r>
            <a:r>
              <a:rPr lang="fr-FR" sz="1200" dirty="0">
                <a:solidFill>
                  <a:srgbClr val="A5C261"/>
                </a:solidFill>
                <a:latin typeface="Source Code Pro"/>
              </a:rPr>
              <a:t>"text" </a:t>
            </a:r>
            <a:r>
              <a:rPr lang="fr-FR" sz="1200" dirty="0">
                <a:solidFill>
                  <a:srgbClr val="9876AA"/>
                </a:solidFill>
                <a:latin typeface="Source Code Pro"/>
              </a:rPr>
              <a:t>v-on</a:t>
            </a:r>
            <a:r>
              <a:rPr lang="fr-FR" sz="1200" dirty="0">
                <a:solidFill>
                  <a:srgbClr val="BABABA"/>
                </a:solidFill>
                <a:latin typeface="Source Code Pro"/>
              </a:rPr>
              <a:t>:keyup.enter=</a:t>
            </a:r>
            <a:r>
              <a:rPr lang="fr-FR" sz="1200" dirty="0">
                <a:solidFill>
                  <a:srgbClr val="A5C261"/>
                </a:solidFill>
                <a:latin typeface="Source Code Pro"/>
              </a:rPr>
              <a:t>"alertMe"</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x</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y</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increaseCounter</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a:t>
            </a:r>
            <a:r>
              <a:rPr lang="fr-FR" sz="1200" dirty="0">
                <a:solidFill>
                  <a:srgbClr val="CC7832"/>
                </a:solidFill>
                <a:latin typeface="Source Code Pro"/>
              </a:rPr>
              <a:t>, </a:t>
            </a:r>
            <a:r>
              <a:rPr lang="fr-FR" sz="1200" dirty="0">
                <a:solidFill>
                  <a:srgbClr val="A9B7C6"/>
                </a:solidFill>
                <a:latin typeface="Source Code Pro"/>
              </a:rPr>
              <a:t>step)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counter </a:t>
            </a:r>
            <a:r>
              <a:rPr lang="fr-FR" sz="1200" dirty="0">
                <a:solidFill>
                  <a:srgbClr val="A9B7C6"/>
                </a:solidFill>
                <a:latin typeface="Source Code Pro"/>
              </a:rPr>
              <a:t>+= step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updateCoordinates</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x </a:t>
            </a:r>
            <a:r>
              <a:rPr lang="fr-FR" sz="1200" dirty="0">
                <a:solidFill>
                  <a:srgbClr val="A9B7C6"/>
                </a:solidFill>
                <a:latin typeface="Source Code Pro"/>
              </a:rPr>
              <a:t>= event.clientX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y </a:t>
            </a:r>
            <a:r>
              <a:rPr lang="fr-FR" sz="1200" dirty="0">
                <a:solidFill>
                  <a:srgbClr val="A9B7C6"/>
                </a:solidFill>
                <a:latin typeface="Source Code Pro"/>
              </a:rPr>
              <a:t>= event.clientY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alertMe</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alert</a:t>
            </a:r>
            <a:r>
              <a:rPr lang="fr-FR" sz="1200" dirty="0">
                <a:solidFill>
                  <a:srgbClr val="A9B7C6"/>
                </a:solidFill>
                <a:latin typeface="Source Code Pro"/>
              </a:rPr>
              <a:t>(</a:t>
            </a:r>
            <a:r>
              <a:rPr lang="fr-FR" sz="1200" dirty="0">
                <a:solidFill>
                  <a:srgbClr val="6A8759"/>
                </a:solidFill>
                <a:latin typeface="Source Code Pro"/>
              </a:rPr>
              <a:t>'Alert!'</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(12)</a:t>
            </a:r>
          </a:p>
          <a:p>
            <a:pPr algn="ctr"/>
            <a:r>
              <a:rPr lang="fr-FR" sz="2800" dirty="0" smtClean="0">
                <a:effectLst>
                  <a:outerShdw blurRad="38100" dist="38100" dir="2700000" algn="tl">
                    <a:srgbClr val="000000">
                      <a:alpha val="43137"/>
                    </a:srgbClr>
                  </a:outerShdw>
                </a:effectLst>
              </a:rPr>
              <a:t>Le Modifier d’un évènement</a:t>
            </a:r>
            <a:endParaRPr lang="fr-FR" sz="2800" dirty="0">
              <a:effectLst>
                <a:outerShdw blurRad="38100" dist="38100" dir="2700000" algn="tl">
                  <a:srgbClr val="000000">
                    <a:alpha val="43137"/>
                  </a:srgbClr>
                </a:outerShdw>
              </a:effectLst>
            </a:endParaRPr>
          </a:p>
        </p:txBody>
      </p:sp>
      <p:sp>
        <p:nvSpPr>
          <p:cNvPr id="16" name="ZoneTexte 15"/>
          <p:cNvSpPr txBox="1"/>
          <p:nvPr/>
        </p:nvSpPr>
        <p:spPr>
          <a:xfrm>
            <a:off x="6559296" y="1358772"/>
            <a:ext cx="5438594" cy="1754326"/>
          </a:xfrm>
          <a:prstGeom prst="rect">
            <a:avLst/>
          </a:prstGeom>
          <a:noFill/>
        </p:spPr>
        <p:txBody>
          <a:bodyPr wrap="square" rtlCol="0">
            <a:spAutoFit/>
          </a:bodyPr>
          <a:lstStyle/>
          <a:p>
            <a:r>
              <a:rPr lang="fr-FR" dirty="0" smtClean="0"/>
              <a:t>Un autre exemple de modifier utile. Le modifier « enter » appliqué à l’évènement « </a:t>
            </a:r>
            <a:r>
              <a:rPr lang="fr-FR" dirty="0" err="1" smtClean="0"/>
              <a:t>keyup</a:t>
            </a:r>
            <a:r>
              <a:rPr lang="fr-FR" dirty="0" smtClean="0"/>
              <a:t> ». Ce modifier permet de n’exécuter la fonction de traitement de l’évènement qu’après l’activation de la touche « entrée » et non pas à chaque fois qu’une touche est </a:t>
            </a:r>
            <a:r>
              <a:rPr lang="fr-FR" dirty="0" err="1" smtClean="0"/>
              <a:t>relachée</a:t>
            </a:r>
            <a:r>
              <a:rPr lang="fr-FR" dirty="0" smtClean="0"/>
              <a:t>.</a:t>
            </a:r>
            <a:endParaRPr lang="fr-FR" b="1" dirty="0" smtClean="0"/>
          </a:p>
        </p:txBody>
      </p:sp>
      <p:sp>
        <p:nvSpPr>
          <p:cNvPr id="9" name="Rectangle 8"/>
          <p:cNvSpPr/>
          <p:nvPr/>
        </p:nvSpPr>
        <p:spPr>
          <a:xfrm>
            <a:off x="1730164" y="2183467"/>
            <a:ext cx="1269361" cy="2499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556461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smtClean="0">
                <a:effectLst>
                  <a:outerShdw blurRad="38100" dist="38100" dir="2700000" algn="tl">
                    <a:srgbClr val="000000">
                      <a:alpha val="43137"/>
                    </a:srgbClr>
                  </a:outerShdw>
                </a:effectLst>
              </a:rPr>
              <a:t>Utilisation de l’interpolation</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280416" y="1487424"/>
            <a:ext cx="11728704" cy="2031325"/>
          </a:xfrm>
          <a:prstGeom prst="rect">
            <a:avLst/>
          </a:prstGeom>
          <a:noFill/>
        </p:spPr>
        <p:txBody>
          <a:bodyPr wrap="square" rtlCol="0">
            <a:spAutoFit/>
          </a:bodyPr>
          <a:lstStyle/>
          <a:p>
            <a:r>
              <a:rPr lang="fr-FR" dirty="0" smtClean="0"/>
              <a:t>L’interpolation vous permet d’afficher le contenu d’une donnée de l’instance Vue. Exemple: </a:t>
            </a:r>
            <a:r>
              <a:rPr lang="fr-FR" b="1" dirty="0" smtClean="0"/>
              <a:t>{{ message }} </a:t>
            </a:r>
            <a:r>
              <a:rPr lang="fr-FR" dirty="0" smtClean="0"/>
              <a:t>affiche le contenu de la variable « message » de l’instance Vue.</a:t>
            </a:r>
          </a:p>
          <a:p>
            <a:endParaRPr lang="fr-FR" b="1" dirty="0"/>
          </a:p>
          <a:p>
            <a:r>
              <a:rPr lang="fr-FR" dirty="0" smtClean="0"/>
              <a:t>En fait vous pouvez utiliser n’importe quel code Javascript à l’intérieur des {{ … }}, à condition qu’il ne contienne pas de « if </a:t>
            </a:r>
            <a:r>
              <a:rPr lang="fr-FR" dirty="0" err="1" smtClean="0"/>
              <a:t>else</a:t>
            </a:r>
            <a:r>
              <a:rPr lang="fr-FR" dirty="0" smtClean="0"/>
              <a:t> », « </a:t>
            </a:r>
            <a:r>
              <a:rPr lang="fr-FR" dirty="0" err="1" smtClean="0"/>
              <a:t>while</a:t>
            </a:r>
            <a:r>
              <a:rPr lang="fr-FR" dirty="0" smtClean="0"/>
              <a:t> », … ou toute autre structure de contrôle connu du langage Javascript.</a:t>
            </a:r>
          </a:p>
          <a:p>
            <a:endParaRPr lang="fr-FR" dirty="0"/>
          </a:p>
          <a:p>
            <a:r>
              <a:rPr lang="fr-FR" dirty="0" smtClean="0"/>
              <a:t>Pareil pour le contenu des évènements « </a:t>
            </a:r>
            <a:r>
              <a:rPr lang="fr-FR" dirty="0" err="1" smtClean="0"/>
              <a:t>v-on</a:t>
            </a:r>
            <a:r>
              <a:rPr lang="fr-FR" dirty="0" smtClean="0"/>
              <a:t> ». On peut par exemple écrire:</a:t>
            </a:r>
          </a:p>
        </p:txBody>
      </p:sp>
      <p:sp>
        <p:nvSpPr>
          <p:cNvPr id="5" name="Rectangle 4"/>
          <p:cNvSpPr/>
          <p:nvPr/>
        </p:nvSpPr>
        <p:spPr>
          <a:xfrm>
            <a:off x="377952" y="3657600"/>
            <a:ext cx="7181088" cy="5364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tx1"/>
                </a:solidFill>
              </a:rPr>
              <a:t>&lt;button v-on:click=‘counter++’&gt;Ok&lt;/button&gt;</a:t>
            </a:r>
            <a:endParaRPr lang="fr-FR" dirty="0">
              <a:solidFill>
                <a:schemeClr val="tx1"/>
              </a:solidFill>
            </a:endParaRPr>
          </a:p>
        </p:txBody>
      </p:sp>
      <p:sp>
        <p:nvSpPr>
          <p:cNvPr id="6" name="ZoneTexte 5"/>
          <p:cNvSpPr txBox="1"/>
          <p:nvPr/>
        </p:nvSpPr>
        <p:spPr>
          <a:xfrm>
            <a:off x="377952" y="4559808"/>
            <a:ext cx="11631168" cy="646331"/>
          </a:xfrm>
          <a:prstGeom prst="rect">
            <a:avLst/>
          </a:prstGeom>
          <a:noFill/>
        </p:spPr>
        <p:txBody>
          <a:bodyPr wrap="square" rtlCol="0">
            <a:spAutoFit/>
          </a:bodyPr>
          <a:lstStyle/>
          <a:p>
            <a:r>
              <a:rPr lang="fr-FR" dirty="0" smtClean="0"/>
              <a:t>Pour incrémenter directement la variable « counter » (sans avoir besoin d’une fonction qui ne fait qu’incrémenter la variable counter)</a:t>
            </a:r>
            <a:endParaRPr lang="fr-FR" dirty="0"/>
          </a:p>
        </p:txBody>
      </p:sp>
    </p:spTree>
    <p:extLst>
      <p:ext uri="{BB962C8B-B14F-4D97-AF65-F5344CB8AC3E}">
        <p14:creationId xmlns:p14="http://schemas.microsoft.com/office/powerpoint/2010/main" xmlns="" val="1055824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2 : Interaction avec le DOM </a:t>
            </a:r>
          </a:p>
        </p:txBody>
      </p:sp>
      <p:sp>
        <p:nvSpPr>
          <p:cNvPr id="4" name="ZoneTexte 3"/>
          <p:cNvSpPr txBox="1"/>
          <p:nvPr/>
        </p:nvSpPr>
        <p:spPr>
          <a:xfrm>
            <a:off x="268224" y="1322445"/>
            <a:ext cx="2819426" cy="369332"/>
          </a:xfrm>
          <a:prstGeom prst="rect">
            <a:avLst/>
          </a:prstGeom>
          <a:solidFill>
            <a:schemeClr val="bg1">
              <a:lumMod val="95000"/>
            </a:schemeClr>
          </a:solidFill>
        </p:spPr>
        <p:txBody>
          <a:bodyPr wrap="none" rtlCol="0">
            <a:spAutoFit/>
          </a:bodyPr>
          <a:lstStyle/>
          <a:p>
            <a:r>
              <a:rPr lang="fr-FR" dirty="0" smtClean="0"/>
              <a:t>$ git checkout –f tags/ex002</a:t>
            </a: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77937" y="221636"/>
            <a:ext cx="611126" cy="611126"/>
          </a:xfrm>
          <a:prstGeom prst="rect">
            <a:avLst/>
          </a:prstGeom>
        </p:spPr>
      </p:pic>
    </p:spTree>
    <p:extLst>
      <p:ext uri="{BB962C8B-B14F-4D97-AF65-F5344CB8AC3E}">
        <p14:creationId xmlns:p14="http://schemas.microsoft.com/office/powerpoint/2010/main" xmlns="" val="3113690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err="1" smtClean="0">
                <a:effectLst>
                  <a:outerShdw blurRad="38100" dist="38100" dir="2700000" algn="tl">
                    <a:srgbClr val="000000">
                      <a:alpha val="43137"/>
                    </a:srgbClr>
                  </a:outerShdw>
                </a:effectLst>
              </a:rPr>
              <a:t>Two</a:t>
            </a:r>
            <a:r>
              <a:rPr lang="fr-FR" sz="2800" dirty="0" smtClean="0">
                <a:effectLst>
                  <a:outerShdw blurRad="38100" dist="38100" dir="2700000" algn="tl">
                    <a:srgbClr val="000000">
                      <a:alpha val="43137"/>
                    </a:srgbClr>
                  </a:outerShdw>
                </a:effectLst>
              </a:rPr>
              <a:t> </a:t>
            </a:r>
            <a:r>
              <a:rPr lang="fr-FR" sz="2800" dirty="0" err="1" smtClean="0">
                <a:effectLst>
                  <a:outerShdw blurRad="38100" dist="38100" dir="2700000" algn="tl">
                    <a:srgbClr val="000000">
                      <a:alpha val="43137"/>
                    </a:srgbClr>
                  </a:outerShdw>
                </a:effectLst>
              </a:rPr>
              <a:t>way</a:t>
            </a:r>
            <a:r>
              <a:rPr lang="fr-FR" sz="2800" dirty="0" smtClean="0">
                <a:effectLst>
                  <a:outerShdw blurRad="38100" dist="38100" dir="2700000" algn="tl">
                    <a:srgbClr val="000000">
                      <a:alpha val="43137"/>
                    </a:srgbClr>
                  </a:outerShdw>
                </a:effectLst>
              </a:rPr>
              <a:t> </a:t>
            </a:r>
            <a:r>
              <a:rPr lang="fr-FR" sz="2800" dirty="0" err="1" smtClean="0">
                <a:effectLst>
                  <a:outerShdw blurRad="38100" dist="38100" dir="2700000" algn="tl">
                    <a:srgbClr val="000000">
                      <a:alpha val="43137"/>
                    </a:srgbClr>
                  </a:outerShdw>
                </a:effectLst>
              </a:rPr>
              <a:t>binding</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923330"/>
          </a:xfrm>
          <a:prstGeom prst="rect">
            <a:avLst/>
          </a:prstGeom>
          <a:noFill/>
        </p:spPr>
        <p:txBody>
          <a:bodyPr wrap="square" rtlCol="0">
            <a:spAutoFit/>
          </a:bodyPr>
          <a:lstStyle/>
          <a:p>
            <a:r>
              <a:rPr lang="fr-FR" dirty="0" smtClean="0"/>
              <a:t>Nous avons vu avec l’interpolation comment afficher le contenu des variables de l’instance Vue. Que faire si on veut afficher le contenu d’une variable mais en même temps pouvoir en modifier le contenu dans l’instance Vue, et que cette modification soit reflétée immédiatement à tous les endroits où cette variable est affichée?</a:t>
            </a:r>
            <a:endParaRPr lang="fr-FR" dirty="0"/>
          </a:p>
        </p:txBody>
      </p:sp>
      <p:sp>
        <p:nvSpPr>
          <p:cNvPr id="5" name="Rectangle 4"/>
          <p:cNvSpPr/>
          <p:nvPr/>
        </p:nvSpPr>
        <p:spPr>
          <a:xfrm>
            <a:off x="475488" y="2618661"/>
            <a:ext cx="6096000" cy="2893100"/>
          </a:xfrm>
          <a:prstGeom prst="rect">
            <a:avLst/>
          </a:prstGeom>
          <a:solidFill>
            <a:schemeClr val="tx2">
              <a:lumMod val="75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type=</a:t>
            </a:r>
            <a:r>
              <a:rPr lang="fr-FR" sz="1400" dirty="0">
                <a:solidFill>
                  <a:srgbClr val="A5C261"/>
                </a:solidFill>
                <a:latin typeface="Source Code Pro"/>
              </a:rPr>
              <a:t>"text" </a:t>
            </a:r>
            <a:r>
              <a:rPr lang="fr-FR" sz="1400" dirty="0">
                <a:solidFill>
                  <a:srgbClr val="BABABA"/>
                </a:solidFill>
                <a:latin typeface="Source Code Pro"/>
              </a:rPr>
              <a:t>v-model=</a:t>
            </a:r>
            <a:r>
              <a:rPr lang="fr-FR" sz="1400" dirty="0">
                <a:solidFill>
                  <a:srgbClr val="A5C261"/>
                </a:solidFill>
                <a:latin typeface="Source Code Pro"/>
              </a:rPr>
              <a:t>"name"</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a:t>
            </a:r>
            <a:r>
              <a:rPr lang="fr-FR" sz="1400" dirty="0">
                <a:solidFill>
                  <a:srgbClr val="A9B7C6"/>
                </a:solidFill>
                <a:latin typeface="Source Code Pro"/>
              </a:rPr>
              <a:t>{{ name }}</a:t>
            </a:r>
            <a:br>
              <a:rPr lang="fr-FR" sz="1400" dirty="0">
                <a:solidFill>
                  <a:srgbClr val="A9B7C6"/>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a:t>
            </a:r>
            <a:r>
              <a:rPr lang="fr-FR" sz="1400" dirty="0">
                <a:solidFill>
                  <a:srgbClr val="6A8759"/>
                </a:solidFill>
                <a:latin typeface="Source Code Pro"/>
              </a:rPr>
              <a:t>'Moha'</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6" name="ZoneTexte 5"/>
          <p:cNvSpPr txBox="1"/>
          <p:nvPr/>
        </p:nvSpPr>
        <p:spPr>
          <a:xfrm>
            <a:off x="475488" y="5979789"/>
            <a:ext cx="3006721" cy="369332"/>
          </a:xfrm>
          <a:prstGeom prst="rect">
            <a:avLst/>
          </a:prstGeom>
          <a:solidFill>
            <a:schemeClr val="bg1">
              <a:lumMod val="95000"/>
            </a:schemeClr>
          </a:solidFill>
        </p:spPr>
        <p:txBody>
          <a:bodyPr wrap="none" rtlCol="0">
            <a:spAutoFit/>
          </a:bodyPr>
          <a:lstStyle/>
          <a:p>
            <a:r>
              <a:rPr lang="fr-FR" dirty="0" smtClean="0"/>
              <a:t>$ git checkout –f tags/step009</a:t>
            </a:r>
            <a:endParaRPr lang="fr-FR" dirty="0"/>
          </a:p>
        </p:txBody>
      </p:sp>
      <p:sp>
        <p:nvSpPr>
          <p:cNvPr id="7" name="Rectangle 6"/>
          <p:cNvSpPr/>
          <p:nvPr/>
        </p:nvSpPr>
        <p:spPr>
          <a:xfrm>
            <a:off x="2133600" y="2865120"/>
            <a:ext cx="780288" cy="256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991680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smtClean="0">
                <a:effectLst>
                  <a:outerShdw blurRad="38100" dist="38100" dir="2700000" algn="tl">
                    <a:srgbClr val="000000">
                      <a:alpha val="43137"/>
                    </a:srgbClr>
                  </a:outerShdw>
                </a:effectLst>
              </a:rPr>
              <a:t>Réagir aux changements avec les computed </a:t>
            </a:r>
            <a:r>
              <a:rPr lang="fr-FR" sz="2800" dirty="0" err="1" smtClean="0">
                <a:effectLst>
                  <a:outerShdw blurRad="38100" dist="38100" dir="2700000" algn="tl">
                    <a:srgbClr val="000000">
                      <a:alpha val="43137"/>
                    </a:srgbClr>
                  </a:outerShdw>
                </a:effectLst>
              </a:rPr>
              <a:t>properties</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646331"/>
          </a:xfrm>
          <a:prstGeom prst="rect">
            <a:avLst/>
          </a:prstGeom>
          <a:noFill/>
        </p:spPr>
        <p:txBody>
          <a:bodyPr wrap="square" rtlCol="0">
            <a:spAutoFit/>
          </a:bodyPr>
          <a:lstStyle/>
          <a:p>
            <a:r>
              <a:rPr lang="fr-FR" dirty="0" smtClean="0"/>
              <a:t>Que faites vous si vous voulez un affichage particulier qui dépend d’une autre variable non affichée? Vous pouvez faire ce qui suit:</a:t>
            </a:r>
            <a:endParaRPr lang="fr-FR" dirty="0"/>
          </a:p>
        </p:txBody>
      </p:sp>
      <p:sp>
        <p:nvSpPr>
          <p:cNvPr id="5" name="Rectangle 4"/>
          <p:cNvSpPr/>
          <p:nvPr/>
        </p:nvSpPr>
        <p:spPr>
          <a:xfrm>
            <a:off x="377953" y="2210520"/>
            <a:ext cx="4206239" cy="3647152"/>
          </a:xfrm>
          <a:prstGeom prst="rect">
            <a:avLst/>
          </a:prstGeom>
          <a:solidFill>
            <a:schemeClr val="tx2">
              <a:lumMod val="75000"/>
            </a:schemeClr>
          </a:solidFill>
        </p:spPr>
        <p:txBody>
          <a:bodyPr wrap="square">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&lt;button </a:t>
            </a:r>
            <a:r>
              <a:rPr lang="fr-FR" sz="1100" dirty="0">
                <a:solidFill>
                  <a:srgbClr val="9876AA"/>
                </a:solidFill>
                <a:latin typeface="Source Code Pro"/>
              </a:rPr>
              <a:t>v-on</a:t>
            </a:r>
            <a:r>
              <a:rPr lang="fr-FR" sz="1100" dirty="0">
                <a:solidFill>
                  <a:srgbClr val="BABABA"/>
                </a:solidFill>
                <a:latin typeface="Source Code Pro"/>
              </a:rPr>
              <a:t>:click=</a:t>
            </a:r>
            <a:r>
              <a:rPr lang="fr-FR" sz="1100" dirty="0">
                <a:solidFill>
                  <a:srgbClr val="A5C261"/>
                </a:solidFill>
                <a:latin typeface="Source Code Pro"/>
              </a:rPr>
              <a:t>"increase"</a:t>
            </a:r>
            <a:r>
              <a:rPr lang="fr-FR" sz="1100" dirty="0">
                <a:solidFill>
                  <a:srgbClr val="E8BF6A"/>
                </a:solidFill>
                <a:latin typeface="Source Code Pro"/>
              </a:rPr>
              <a:t>&gt;</a:t>
            </a:r>
            <a:r>
              <a:rPr lang="fr-FR" sz="1100" dirty="0">
                <a:solidFill>
                  <a:srgbClr val="A9B7C6"/>
                </a:solidFill>
                <a:latin typeface="Source Code Pro"/>
              </a:rPr>
              <a:t>Increase</a:t>
            </a:r>
            <a:r>
              <a:rPr lang="fr-FR" sz="1100" dirty="0">
                <a:solidFill>
                  <a:srgbClr val="E8BF6A"/>
                </a:solidFill>
                <a:latin typeface="Source Code Pro"/>
              </a:rPr>
              <a:t>&lt;/button&gt;</a:t>
            </a:r>
            <a:br>
              <a:rPr lang="fr-FR" sz="1100" dirty="0">
                <a:solidFill>
                  <a:srgbClr val="E8BF6A"/>
                </a:solidFill>
                <a:latin typeface="Source Code Pro"/>
              </a:rPr>
            </a:br>
            <a:r>
              <a:rPr lang="fr-FR" sz="1100" dirty="0">
                <a:solidFill>
                  <a:srgbClr val="E8BF6A"/>
                </a:solidFill>
                <a:latin typeface="Source Code Pro"/>
              </a:rPr>
              <a:t>    </a:t>
            </a:r>
            <a:r>
              <a:rPr lang="fr-FR" sz="1100" dirty="0">
                <a:solidFill>
                  <a:srgbClr val="A9B7C6"/>
                </a:solidFill>
                <a:latin typeface="Source Code Pro"/>
              </a:rPr>
              <a:t>{{ result }}</a:t>
            </a:r>
            <a:br>
              <a:rPr lang="fr-FR" sz="1100" dirty="0">
                <a:solidFill>
                  <a:srgbClr val="A9B7C6"/>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counter</a:t>
            </a:r>
            <a:r>
              <a:rPr lang="fr-FR" sz="1100" dirty="0">
                <a:solidFill>
                  <a:srgbClr val="A9B7C6"/>
                </a:solidFill>
                <a:latin typeface="Source Code Pro"/>
              </a:rPr>
              <a:t>: </a:t>
            </a:r>
            <a:r>
              <a:rPr lang="fr-FR" sz="1100" dirty="0">
                <a:solidFill>
                  <a:srgbClr val="6897BB"/>
                </a:solidFill>
                <a:latin typeface="Source Code Pro"/>
              </a:rPr>
              <a:t>0</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result</a:t>
            </a:r>
            <a:r>
              <a:rPr lang="fr-FR" sz="1100" dirty="0">
                <a:solidFill>
                  <a:srgbClr val="A9B7C6"/>
                </a:solidFill>
                <a:latin typeface="Source Code Pro"/>
              </a:rPr>
              <a:t>: </a:t>
            </a:r>
            <a:r>
              <a:rPr lang="fr-FR" sz="1100" dirty="0" smtClean="0">
                <a:solidFill>
                  <a:srgbClr val="6897BB"/>
                </a:solidFill>
                <a:latin typeface="Source Code Pro"/>
              </a:rPr>
              <a:t>‘’</a:t>
            </a:r>
            <a:r>
              <a:rPr lang="fr-FR" sz="1100" dirty="0">
                <a:solidFill>
                  <a:srgbClr val="6897BB"/>
                </a:solidFill>
                <a:latin typeface="Source Code Pro"/>
              </a:rPr>
              <a:t/>
            </a:r>
            <a:br>
              <a:rPr lang="fr-FR" sz="1100" dirty="0">
                <a:solidFill>
                  <a:srgbClr val="6897BB"/>
                </a:solidFill>
                <a:latin typeface="Source Code Pro"/>
              </a:rPr>
            </a:br>
            <a:r>
              <a:rPr lang="fr-FR" sz="1100" dirty="0">
                <a:solidFill>
                  <a:srgbClr val="6897BB"/>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increase</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a:t>
            </a:r>
            <a:r>
              <a:rPr lang="fr-FR" sz="1100" dirty="0">
                <a:solidFill>
                  <a:srgbClr val="9876AA"/>
                </a:solidFill>
                <a:latin typeface="Source Code Pro"/>
              </a:rPr>
              <a:t>result </a:t>
            </a:r>
            <a:r>
              <a:rPr lang="fr-FR" sz="1100" dirty="0">
                <a:solidFill>
                  <a:srgbClr val="A9B7C6"/>
                </a:solidFill>
                <a:latin typeface="Source Code Pro"/>
              </a:rPr>
              <a:t>=  </a:t>
            </a:r>
            <a:r>
              <a:rPr lang="fr-FR" sz="1100" dirty="0">
                <a:solidFill>
                  <a:srgbClr val="6A8759"/>
                </a:solidFill>
                <a:latin typeface="Source Code Pro"/>
              </a:rPr>
              <a:t>'</a:t>
            </a:r>
            <a:r>
              <a:rPr lang="fr-FR" sz="1100" dirty="0" err="1">
                <a:solidFill>
                  <a:srgbClr val="6A8759"/>
                </a:solidFill>
                <a:latin typeface="Source Code Pro"/>
              </a:rPr>
              <a:t>increased</a:t>
            </a:r>
            <a:r>
              <a:rPr lang="fr-FR" sz="1100" dirty="0">
                <a:solidFill>
                  <a:srgbClr val="6A8759"/>
                </a:solidFill>
                <a:latin typeface="Source Code Pro"/>
              </a:rPr>
              <a:t> to ' </a:t>
            </a: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a:p>
            <a:endParaRPr lang="fr-FR" sz="1100" dirty="0">
              <a:solidFill>
                <a:srgbClr val="E8BF6A"/>
              </a:solidFill>
              <a:latin typeface="Source Code Pro"/>
            </a:endParaRPr>
          </a:p>
        </p:txBody>
      </p:sp>
      <p:sp>
        <p:nvSpPr>
          <p:cNvPr id="8" name="ZoneTexte 7"/>
          <p:cNvSpPr txBox="1"/>
          <p:nvPr/>
        </p:nvSpPr>
        <p:spPr>
          <a:xfrm>
            <a:off x="377953" y="6102096"/>
            <a:ext cx="11436096" cy="369332"/>
          </a:xfrm>
          <a:prstGeom prst="rect">
            <a:avLst/>
          </a:prstGeom>
          <a:noFill/>
        </p:spPr>
        <p:txBody>
          <a:bodyPr wrap="square" rtlCol="0">
            <a:spAutoFit/>
          </a:bodyPr>
          <a:lstStyle/>
          <a:p>
            <a:r>
              <a:rPr lang="fr-FR" smtClean="0"/>
              <a:t>Quel est l’inconvénient de cette méthode ?</a:t>
            </a:r>
            <a:endParaRPr lang="fr-FR" dirty="0"/>
          </a:p>
        </p:txBody>
      </p:sp>
      <p:sp>
        <p:nvSpPr>
          <p:cNvPr id="9" name="Rectangle 8"/>
          <p:cNvSpPr/>
          <p:nvPr/>
        </p:nvSpPr>
        <p:spPr>
          <a:xfrm>
            <a:off x="4919473" y="2210520"/>
            <a:ext cx="4206239" cy="4493538"/>
          </a:xfrm>
          <a:prstGeom prst="rect">
            <a:avLst/>
          </a:prstGeom>
          <a:solidFill>
            <a:schemeClr val="tx2">
              <a:lumMod val="75000"/>
            </a:schemeClr>
          </a:solidFill>
        </p:spPr>
        <p:txBody>
          <a:bodyPr wrap="square">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&lt;button </a:t>
            </a:r>
            <a:r>
              <a:rPr lang="fr-FR" sz="1100" dirty="0">
                <a:solidFill>
                  <a:srgbClr val="9876AA"/>
                </a:solidFill>
                <a:latin typeface="Source Code Pro"/>
              </a:rPr>
              <a:t>v-on</a:t>
            </a:r>
            <a:r>
              <a:rPr lang="fr-FR" sz="1100" dirty="0">
                <a:solidFill>
                  <a:srgbClr val="BABABA"/>
                </a:solidFill>
                <a:latin typeface="Source Code Pro"/>
              </a:rPr>
              <a:t>:click=</a:t>
            </a:r>
            <a:r>
              <a:rPr lang="fr-FR" sz="1100" dirty="0">
                <a:solidFill>
                  <a:srgbClr val="A5C261"/>
                </a:solidFill>
                <a:latin typeface="Source Code Pro"/>
              </a:rPr>
              <a:t>"increase"</a:t>
            </a:r>
            <a:r>
              <a:rPr lang="fr-FR" sz="1100" dirty="0">
                <a:solidFill>
                  <a:srgbClr val="E8BF6A"/>
                </a:solidFill>
                <a:latin typeface="Source Code Pro"/>
              </a:rPr>
              <a:t>&gt;</a:t>
            </a:r>
            <a:r>
              <a:rPr lang="fr-FR" sz="1100" dirty="0">
                <a:solidFill>
                  <a:srgbClr val="A9B7C6"/>
                </a:solidFill>
                <a:latin typeface="Source Code Pro"/>
              </a:rPr>
              <a:t>Increase</a:t>
            </a:r>
            <a:r>
              <a:rPr lang="fr-FR" sz="1100" dirty="0">
                <a:solidFill>
                  <a:srgbClr val="E8BF6A"/>
                </a:solidFill>
                <a:latin typeface="Source Code Pro"/>
              </a:rPr>
              <a:t>&lt;/button</a:t>
            </a:r>
            <a:r>
              <a:rPr lang="fr-FR" sz="1100" dirty="0" smtClean="0">
                <a:solidFill>
                  <a:srgbClr val="E8BF6A"/>
                </a:solidFill>
                <a:latin typeface="Source Code Pro"/>
              </a:rPr>
              <a:t>&gt;</a:t>
            </a:r>
          </a:p>
          <a:p>
            <a:r>
              <a:rPr lang="fr-FR" sz="1100" dirty="0" smtClean="0">
                <a:solidFill>
                  <a:srgbClr val="E8BF6A"/>
                </a:solidFill>
                <a:latin typeface="Source Code Pro"/>
              </a:rPr>
              <a:t>    &lt;</a:t>
            </a:r>
            <a:r>
              <a:rPr lang="fr-FR" sz="1100" dirty="0">
                <a:solidFill>
                  <a:srgbClr val="E8BF6A"/>
                </a:solidFill>
                <a:latin typeface="Source Code Pro"/>
              </a:rPr>
              <a:t>button </a:t>
            </a:r>
            <a:r>
              <a:rPr lang="fr-FR" sz="1100" dirty="0" err="1">
                <a:solidFill>
                  <a:srgbClr val="9876AA"/>
                </a:solidFill>
                <a:latin typeface="Source Code Pro"/>
              </a:rPr>
              <a:t>v-on</a:t>
            </a:r>
            <a:r>
              <a:rPr lang="fr-FR" sz="1100" dirty="0" err="1">
                <a:solidFill>
                  <a:srgbClr val="BABABA"/>
                </a:solidFill>
                <a:latin typeface="Source Code Pro"/>
              </a:rPr>
              <a:t>:click</a:t>
            </a:r>
            <a:r>
              <a:rPr lang="fr-FR" sz="1100" dirty="0" smtClean="0">
                <a:solidFill>
                  <a:srgbClr val="BABABA"/>
                </a:solidFill>
                <a:latin typeface="Source Code Pro"/>
              </a:rPr>
              <a:t>==</a:t>
            </a:r>
            <a:r>
              <a:rPr lang="fr-FR" sz="1100" dirty="0" smtClean="0">
                <a:solidFill>
                  <a:srgbClr val="A5C261"/>
                </a:solidFill>
                <a:latin typeface="Source Code Pro"/>
              </a:rPr>
              <a:t>« </a:t>
            </a:r>
            <a:r>
              <a:rPr lang="fr-FR" sz="1100" dirty="0" err="1" smtClean="0">
                <a:solidFill>
                  <a:srgbClr val="A5C261"/>
                </a:solidFill>
                <a:latin typeface="Source Code Pro"/>
              </a:rPr>
              <a:t>decrease</a:t>
            </a:r>
            <a:r>
              <a:rPr lang="fr-FR" sz="1100" dirty="0" smtClean="0">
                <a:solidFill>
                  <a:srgbClr val="A5C261"/>
                </a:solidFill>
                <a:latin typeface="Source Code Pro"/>
              </a:rPr>
              <a:t>"</a:t>
            </a:r>
            <a:r>
              <a:rPr lang="fr-FR" sz="1100" dirty="0" smtClean="0">
                <a:solidFill>
                  <a:srgbClr val="E8BF6A"/>
                </a:solidFill>
                <a:latin typeface="Source Code Pro"/>
              </a:rPr>
              <a:t>&gt;</a:t>
            </a:r>
            <a:r>
              <a:rPr lang="fr-FR" sz="1100" dirty="0" err="1" smtClean="0">
                <a:solidFill>
                  <a:srgbClr val="A9B7C6"/>
                </a:solidFill>
                <a:latin typeface="Source Code Pro"/>
              </a:rPr>
              <a:t>Decrease</a:t>
            </a:r>
            <a:r>
              <a:rPr lang="fr-FR" sz="1100" dirty="0" smtClean="0">
                <a:solidFill>
                  <a:srgbClr val="E8BF6A"/>
                </a:solidFill>
                <a:latin typeface="Source Code Pro"/>
              </a:rPr>
              <a:t>&lt;/</a:t>
            </a:r>
            <a:r>
              <a:rPr lang="fr-FR" sz="1100" dirty="0">
                <a:solidFill>
                  <a:srgbClr val="E8BF6A"/>
                </a:solidFill>
                <a:latin typeface="Source Code Pro"/>
              </a:rPr>
              <a:t>button&gt;</a:t>
            </a:r>
            <a:br>
              <a:rPr lang="fr-FR" sz="1100" dirty="0">
                <a:solidFill>
                  <a:srgbClr val="E8BF6A"/>
                </a:solidFill>
                <a:latin typeface="Source Code Pro"/>
              </a:rPr>
            </a:br>
            <a:r>
              <a:rPr lang="fr-FR" sz="1100" dirty="0">
                <a:solidFill>
                  <a:srgbClr val="E8BF6A"/>
                </a:solidFill>
                <a:latin typeface="Source Code Pro"/>
              </a:rPr>
              <a:t>    </a:t>
            </a:r>
            <a:r>
              <a:rPr lang="fr-FR" sz="1100" dirty="0">
                <a:solidFill>
                  <a:srgbClr val="A9B7C6"/>
                </a:solidFill>
                <a:latin typeface="Source Code Pro"/>
              </a:rPr>
              <a:t>{{ result }}</a:t>
            </a:r>
            <a:br>
              <a:rPr lang="fr-FR" sz="1100" dirty="0">
                <a:solidFill>
                  <a:srgbClr val="A9B7C6"/>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counter</a:t>
            </a:r>
            <a:r>
              <a:rPr lang="fr-FR" sz="1100" dirty="0">
                <a:solidFill>
                  <a:srgbClr val="A9B7C6"/>
                </a:solidFill>
                <a:latin typeface="Source Code Pro"/>
              </a:rPr>
              <a:t>: </a:t>
            </a:r>
            <a:r>
              <a:rPr lang="fr-FR" sz="1100" dirty="0">
                <a:solidFill>
                  <a:srgbClr val="6897BB"/>
                </a:solidFill>
                <a:latin typeface="Source Code Pro"/>
              </a:rPr>
              <a:t>0</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result</a:t>
            </a:r>
            <a:r>
              <a:rPr lang="fr-FR" sz="1100" dirty="0">
                <a:solidFill>
                  <a:srgbClr val="A9B7C6"/>
                </a:solidFill>
                <a:latin typeface="Source Code Pro"/>
              </a:rPr>
              <a:t>: </a:t>
            </a:r>
            <a:r>
              <a:rPr lang="fr-FR" sz="1100" dirty="0" smtClean="0">
                <a:solidFill>
                  <a:srgbClr val="6897BB"/>
                </a:solidFill>
                <a:latin typeface="Source Code Pro"/>
              </a:rPr>
              <a:t>‘’</a:t>
            </a:r>
            <a:r>
              <a:rPr lang="fr-FR" sz="1100" dirty="0">
                <a:solidFill>
                  <a:srgbClr val="6897BB"/>
                </a:solidFill>
                <a:latin typeface="Source Code Pro"/>
              </a:rPr>
              <a:t/>
            </a:r>
            <a:br>
              <a:rPr lang="fr-FR" sz="1100" dirty="0">
                <a:solidFill>
                  <a:srgbClr val="6897BB"/>
                </a:solidFill>
                <a:latin typeface="Source Code Pro"/>
              </a:rPr>
            </a:br>
            <a:r>
              <a:rPr lang="fr-FR" sz="1100" dirty="0">
                <a:solidFill>
                  <a:srgbClr val="6897BB"/>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increase</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a:t>
            </a:r>
            <a:r>
              <a:rPr lang="fr-FR" sz="1100" dirty="0">
                <a:solidFill>
                  <a:srgbClr val="9876AA"/>
                </a:solidFill>
                <a:latin typeface="Source Code Pro"/>
              </a:rPr>
              <a:t>result </a:t>
            </a:r>
            <a:r>
              <a:rPr lang="fr-FR" sz="1100" dirty="0">
                <a:solidFill>
                  <a:srgbClr val="A9B7C6"/>
                </a:solidFill>
                <a:latin typeface="Source Code Pro"/>
              </a:rPr>
              <a:t>=  </a:t>
            </a:r>
            <a:r>
              <a:rPr lang="fr-FR" sz="1100" dirty="0">
                <a:solidFill>
                  <a:srgbClr val="6A8759"/>
                </a:solidFill>
                <a:latin typeface="Source Code Pro"/>
              </a:rPr>
              <a:t>'</a:t>
            </a:r>
            <a:r>
              <a:rPr lang="fr-FR" sz="1100" dirty="0" err="1">
                <a:solidFill>
                  <a:srgbClr val="6A8759"/>
                </a:solidFill>
                <a:latin typeface="Source Code Pro"/>
              </a:rPr>
              <a:t>increased</a:t>
            </a:r>
            <a:r>
              <a:rPr lang="fr-FR" sz="1100" dirty="0">
                <a:solidFill>
                  <a:srgbClr val="6A8759"/>
                </a:solidFill>
                <a:latin typeface="Source Code Pro"/>
              </a:rPr>
              <a:t> to ' </a:t>
            </a: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smtClean="0">
                <a:solidFill>
                  <a:srgbClr val="A9B7C6"/>
                </a:solidFill>
                <a:latin typeface="Source Code Pro"/>
              </a:rPr>
              <a:t>},</a:t>
            </a:r>
          </a:p>
          <a:p>
            <a:r>
              <a:rPr lang="fr-FR" sz="1100" dirty="0" smtClean="0">
                <a:solidFill>
                  <a:srgbClr val="FFC66D"/>
                </a:solidFill>
                <a:latin typeface="Source Code Pro"/>
              </a:rPr>
              <a:t>            </a:t>
            </a:r>
            <a:r>
              <a:rPr lang="fr-FR" sz="1100" dirty="0" err="1" smtClean="0">
                <a:solidFill>
                  <a:srgbClr val="FFC66D"/>
                </a:solidFill>
                <a:latin typeface="Source Code Pro"/>
              </a:rPr>
              <a:t>decrease</a:t>
            </a:r>
            <a:r>
              <a:rPr lang="fr-FR" sz="1100" dirty="0" smtClean="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err="1" smtClean="0">
                <a:solidFill>
                  <a:srgbClr val="CC7832"/>
                </a:solidFill>
                <a:latin typeface="Source Code Pro"/>
              </a:rPr>
              <a:t>this</a:t>
            </a:r>
            <a:r>
              <a:rPr lang="fr-FR" sz="1100" dirty="0" err="1" smtClean="0">
                <a:solidFill>
                  <a:srgbClr val="A9B7C6"/>
                </a:solidFill>
                <a:latin typeface="Source Code Pro"/>
              </a:rPr>
              <a:t>.counter</a:t>
            </a:r>
            <a:r>
              <a:rPr lang="fr-FR" sz="1100" dirty="0" smtClean="0">
                <a:solidFill>
                  <a:srgbClr val="A9B7C6"/>
                </a:solidFill>
                <a:latin typeface="Source Code Pro"/>
              </a:rPr>
              <a:t>--</a:t>
            </a:r>
            <a:r>
              <a:rPr lang="fr-FR" sz="1100" dirty="0" smtClean="0">
                <a:solidFill>
                  <a:srgbClr val="CC7832"/>
                </a:solidFill>
                <a:latin typeface="Source Code Pro"/>
              </a:rPr>
              <a:t>;</a:t>
            </a:r>
            <a:r>
              <a:rPr lang="fr-FR" sz="1100" dirty="0">
                <a:solidFill>
                  <a:srgbClr val="CC7832"/>
                </a:solidFill>
                <a:latin typeface="Source Code Pro"/>
              </a:rPr>
              <a:t/>
            </a:r>
            <a:br>
              <a:rPr lang="fr-FR" sz="1100" dirty="0">
                <a:solidFill>
                  <a:srgbClr val="CC7832"/>
                </a:solidFill>
                <a:latin typeface="Source Code Pro"/>
              </a:rPr>
            </a:br>
            <a:r>
              <a:rPr lang="fr-FR" sz="1100" dirty="0">
                <a:solidFill>
                  <a:srgbClr val="CC7832"/>
                </a:solidFill>
                <a:latin typeface="Source Code Pro"/>
              </a:rPr>
              <a:t>                </a:t>
            </a:r>
            <a:r>
              <a:rPr lang="fr-FR" sz="1100" b="1" dirty="0" err="1">
                <a:solidFill>
                  <a:srgbClr val="CC7832"/>
                </a:solidFill>
                <a:latin typeface="Source Code Pro"/>
              </a:rPr>
              <a:t>this</a:t>
            </a:r>
            <a:r>
              <a:rPr lang="fr-FR" sz="1100" dirty="0" err="1">
                <a:solidFill>
                  <a:srgbClr val="A9B7C6"/>
                </a:solidFill>
                <a:latin typeface="Source Code Pro"/>
              </a:rPr>
              <a:t>.</a:t>
            </a:r>
            <a:r>
              <a:rPr lang="fr-FR" sz="1100" dirty="0" err="1">
                <a:solidFill>
                  <a:srgbClr val="9876AA"/>
                </a:solidFill>
                <a:latin typeface="Source Code Pro"/>
              </a:rPr>
              <a:t>result</a:t>
            </a:r>
            <a:r>
              <a:rPr lang="fr-FR" sz="1100" dirty="0">
                <a:solidFill>
                  <a:srgbClr val="9876AA"/>
                </a:solidFill>
                <a:latin typeface="Source Code Pro"/>
              </a:rPr>
              <a:t> </a:t>
            </a:r>
            <a:r>
              <a:rPr lang="fr-FR" sz="1100" dirty="0">
                <a:solidFill>
                  <a:srgbClr val="A9B7C6"/>
                </a:solidFill>
                <a:latin typeface="Source Code Pro"/>
              </a:rPr>
              <a:t>=  </a:t>
            </a:r>
            <a:r>
              <a:rPr lang="fr-FR" sz="1100" dirty="0" smtClean="0">
                <a:solidFill>
                  <a:srgbClr val="6A8759"/>
                </a:solidFill>
                <a:latin typeface="Source Code Pro"/>
              </a:rPr>
              <a:t>‘</a:t>
            </a:r>
            <a:r>
              <a:rPr lang="fr-FR" sz="1100" dirty="0" err="1" smtClean="0">
                <a:solidFill>
                  <a:srgbClr val="6A8759"/>
                </a:solidFill>
                <a:latin typeface="Source Code Pro"/>
              </a:rPr>
              <a:t>decreased</a:t>
            </a:r>
            <a:r>
              <a:rPr lang="fr-FR" sz="1100" dirty="0" smtClean="0">
                <a:solidFill>
                  <a:srgbClr val="6A8759"/>
                </a:solidFill>
                <a:latin typeface="Source Code Pro"/>
              </a:rPr>
              <a:t> </a:t>
            </a:r>
            <a:r>
              <a:rPr lang="fr-FR" sz="1100" dirty="0">
                <a:solidFill>
                  <a:srgbClr val="6A8759"/>
                </a:solidFill>
                <a:latin typeface="Source Code Pro"/>
              </a:rPr>
              <a:t>to ' </a:t>
            </a:r>
            <a:r>
              <a:rPr lang="fr-FR" sz="1100" dirty="0">
                <a:solidFill>
                  <a:srgbClr val="A9B7C6"/>
                </a:solidFill>
                <a:latin typeface="Source Code Pro"/>
              </a:rPr>
              <a:t>+ </a:t>
            </a:r>
            <a:r>
              <a:rPr lang="fr-FR" sz="1100" b="1" dirty="0" err="1">
                <a:solidFill>
                  <a:srgbClr val="CC7832"/>
                </a:solidFill>
                <a:latin typeface="Source Code Pro"/>
              </a:rPr>
              <a:t>this</a:t>
            </a:r>
            <a:r>
              <a:rPr lang="fr-FR" sz="1100" dirty="0" err="1">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a:p>
            <a:endParaRPr lang="fr-FR" sz="1100" dirty="0">
              <a:solidFill>
                <a:srgbClr val="E8BF6A"/>
              </a:solidFill>
              <a:latin typeface="Source Code Pro"/>
            </a:endParaRPr>
          </a:p>
        </p:txBody>
      </p:sp>
      <p:sp>
        <p:nvSpPr>
          <p:cNvPr id="4" name="Rectangle 3"/>
          <p:cNvSpPr/>
          <p:nvPr/>
        </p:nvSpPr>
        <p:spPr>
          <a:xfrm>
            <a:off x="5510784" y="4913376"/>
            <a:ext cx="2852928" cy="2438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5596128" y="5568677"/>
            <a:ext cx="2852928" cy="2438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57699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smtClean="0">
                <a:effectLst>
                  <a:outerShdw blurRad="38100" dist="38100" dir="2700000" algn="tl">
                    <a:srgbClr val="000000">
                      <a:alpha val="43137"/>
                    </a:srgbClr>
                  </a:outerShdw>
                </a:effectLst>
              </a:rPr>
              <a:t>Réagir aux changements avec les computed </a:t>
            </a:r>
            <a:r>
              <a:rPr lang="fr-FR" sz="2800" dirty="0" err="1" smtClean="0">
                <a:effectLst>
                  <a:outerShdw blurRad="38100" dist="38100" dir="2700000" algn="tl">
                    <a:srgbClr val="000000">
                      <a:alpha val="43137"/>
                    </a:srgbClr>
                  </a:outerShdw>
                </a:effectLst>
              </a:rPr>
              <a:t>properties</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369332"/>
          </a:xfrm>
          <a:prstGeom prst="rect">
            <a:avLst/>
          </a:prstGeom>
          <a:noFill/>
        </p:spPr>
        <p:txBody>
          <a:bodyPr wrap="square" rtlCol="0">
            <a:spAutoFit/>
          </a:bodyPr>
          <a:lstStyle/>
          <a:p>
            <a:r>
              <a:rPr lang="fr-FR" dirty="0" smtClean="0"/>
              <a:t>Ce problème est réglé avec les « computed </a:t>
            </a:r>
            <a:r>
              <a:rPr lang="fr-FR" dirty="0" err="1" smtClean="0"/>
              <a:t>properties</a:t>
            </a:r>
            <a:r>
              <a:rPr lang="fr-FR" dirty="0" smtClean="0"/>
              <a:t> » :</a:t>
            </a:r>
            <a:endParaRPr lang="fr-FR" dirty="0"/>
          </a:p>
        </p:txBody>
      </p:sp>
      <p:sp>
        <p:nvSpPr>
          <p:cNvPr id="5" name="Rectangle 4"/>
          <p:cNvSpPr/>
          <p:nvPr/>
        </p:nvSpPr>
        <p:spPr>
          <a:xfrm>
            <a:off x="377953" y="1887354"/>
            <a:ext cx="6096000" cy="4154984"/>
          </a:xfrm>
          <a:prstGeom prst="rect">
            <a:avLst/>
          </a:prstGeom>
          <a:solidFill>
            <a:schemeClr val="tx2">
              <a:lumMod val="75000"/>
            </a:schemeClr>
          </a:solidFill>
        </p:spPr>
        <p:txBody>
          <a:bodyPr>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&lt;button </a:t>
            </a:r>
            <a:r>
              <a:rPr lang="fr-FR" sz="1100" dirty="0" err="1">
                <a:solidFill>
                  <a:srgbClr val="9876AA"/>
                </a:solidFill>
                <a:latin typeface="Source Code Pro"/>
              </a:rPr>
              <a:t>v-on</a:t>
            </a:r>
            <a:r>
              <a:rPr lang="fr-FR" sz="1100" dirty="0" err="1">
                <a:solidFill>
                  <a:srgbClr val="BABABA"/>
                </a:solidFill>
                <a:latin typeface="Source Code Pro"/>
              </a:rPr>
              <a:t>:click</a:t>
            </a:r>
            <a:r>
              <a:rPr lang="fr-FR" sz="1100" dirty="0">
                <a:solidFill>
                  <a:srgbClr val="BABABA"/>
                </a:solidFill>
                <a:latin typeface="Source Code Pro"/>
              </a:rPr>
              <a:t>=</a:t>
            </a:r>
            <a:r>
              <a:rPr lang="fr-FR" sz="1100" dirty="0">
                <a:solidFill>
                  <a:srgbClr val="A5C261"/>
                </a:solidFill>
                <a:latin typeface="Source Code Pro"/>
              </a:rPr>
              <a:t>"</a:t>
            </a:r>
            <a:r>
              <a:rPr lang="fr-FR" sz="1100" dirty="0" err="1">
                <a:solidFill>
                  <a:srgbClr val="A5C261"/>
                </a:solidFill>
                <a:latin typeface="Source Code Pro"/>
              </a:rPr>
              <a:t>increase</a:t>
            </a:r>
            <a:r>
              <a:rPr lang="fr-FR" sz="1100" dirty="0">
                <a:solidFill>
                  <a:srgbClr val="A5C261"/>
                </a:solidFill>
                <a:latin typeface="Source Code Pro"/>
              </a:rPr>
              <a:t>"</a:t>
            </a:r>
            <a:r>
              <a:rPr lang="fr-FR" sz="1100" dirty="0">
                <a:solidFill>
                  <a:srgbClr val="E8BF6A"/>
                </a:solidFill>
                <a:latin typeface="Source Code Pro"/>
              </a:rPr>
              <a:t>&gt;</a:t>
            </a:r>
            <a:r>
              <a:rPr lang="fr-FR" sz="1100" dirty="0" err="1">
                <a:solidFill>
                  <a:srgbClr val="A9B7C6"/>
                </a:solidFill>
                <a:latin typeface="Source Code Pro"/>
              </a:rPr>
              <a:t>Increase</a:t>
            </a:r>
            <a:r>
              <a:rPr lang="fr-FR" sz="1100" dirty="0">
                <a:solidFill>
                  <a:srgbClr val="E8BF6A"/>
                </a:solidFill>
                <a:latin typeface="Source Code Pro"/>
              </a:rPr>
              <a:t>&lt;/button&gt;</a:t>
            </a:r>
            <a:br>
              <a:rPr lang="fr-FR" sz="1100" dirty="0">
                <a:solidFill>
                  <a:srgbClr val="E8BF6A"/>
                </a:solidFill>
                <a:latin typeface="Source Code Pro"/>
              </a:rPr>
            </a:br>
            <a:r>
              <a:rPr lang="fr-FR" sz="1100" dirty="0">
                <a:solidFill>
                  <a:srgbClr val="E8BF6A"/>
                </a:solidFill>
                <a:latin typeface="Source Code Pro"/>
              </a:rPr>
              <a:t>    </a:t>
            </a:r>
            <a:r>
              <a:rPr lang="fr-FR" sz="1100" dirty="0">
                <a:solidFill>
                  <a:srgbClr val="A9B7C6"/>
                </a:solidFill>
                <a:latin typeface="Source Code Pro"/>
              </a:rPr>
              <a:t>{{ </a:t>
            </a:r>
            <a:r>
              <a:rPr lang="fr-FR" sz="1100" dirty="0" err="1">
                <a:solidFill>
                  <a:srgbClr val="A9B7C6"/>
                </a:solidFill>
                <a:latin typeface="Source Code Pro"/>
              </a:rPr>
              <a:t>result</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counter</a:t>
            </a:r>
            <a:r>
              <a:rPr lang="fr-FR" sz="1100" dirty="0">
                <a:solidFill>
                  <a:srgbClr val="A9B7C6"/>
                </a:solidFill>
                <a:latin typeface="Source Code Pro"/>
              </a:rPr>
              <a:t>: </a:t>
            </a:r>
            <a:r>
              <a:rPr lang="fr-FR" sz="1100" dirty="0">
                <a:solidFill>
                  <a:srgbClr val="6897BB"/>
                </a:solidFill>
                <a:latin typeface="Source Code Pro"/>
              </a:rPr>
              <a:t>0</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err="1">
                <a:solidFill>
                  <a:srgbClr val="9876AA"/>
                </a:solidFill>
                <a:latin typeface="Source Code Pro"/>
              </a:rPr>
              <a:t>result</a:t>
            </a:r>
            <a:r>
              <a:rPr lang="fr-FR" sz="1100" dirty="0">
                <a:solidFill>
                  <a:srgbClr val="A9B7C6"/>
                </a:solidFill>
                <a:latin typeface="Source Code Pro"/>
              </a:rPr>
              <a:t>: </a:t>
            </a:r>
            <a:r>
              <a:rPr lang="fr-FR" sz="1100" dirty="0">
                <a:solidFill>
                  <a:srgbClr val="6897BB"/>
                </a:solidFill>
                <a:latin typeface="Source Code Pro"/>
              </a:rPr>
              <a:t>0</a:t>
            </a:r>
            <a:br>
              <a:rPr lang="fr-FR" sz="1100" dirty="0">
                <a:solidFill>
                  <a:srgbClr val="6897BB"/>
                </a:solidFill>
                <a:latin typeface="Source Code Pro"/>
              </a:rPr>
            </a:br>
            <a:r>
              <a:rPr lang="fr-FR" sz="1100" dirty="0">
                <a:solidFill>
                  <a:srgbClr val="6897BB"/>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computed</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err="1">
                <a:solidFill>
                  <a:srgbClr val="FFC66D"/>
                </a:solidFill>
                <a:latin typeface="Source Code Pro"/>
              </a:rPr>
              <a:t>result</a:t>
            </a:r>
            <a:r>
              <a:rPr lang="fr-FR" sz="1100" dirty="0">
                <a:solidFill>
                  <a:srgbClr val="A9B7C6"/>
                </a:solidFill>
                <a:latin typeface="Source Code Pro"/>
              </a:rPr>
              <a:t>: </a:t>
            </a:r>
            <a:r>
              <a:rPr lang="fr-FR" sz="1100" b="1" dirty="0">
                <a:solidFill>
                  <a:srgbClr val="CC7832"/>
                </a:solidFill>
                <a:latin typeface="Source Code Pro"/>
              </a:rPr>
              <a:t>function</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return </a:t>
            </a:r>
            <a:r>
              <a:rPr lang="fr-FR" sz="1100" dirty="0">
                <a:solidFill>
                  <a:srgbClr val="6A8759"/>
                </a:solidFill>
                <a:latin typeface="Source Code Pro"/>
              </a:rPr>
              <a:t>'</a:t>
            </a:r>
            <a:r>
              <a:rPr lang="fr-FR" sz="1100" dirty="0" err="1">
                <a:solidFill>
                  <a:srgbClr val="6A8759"/>
                </a:solidFill>
                <a:latin typeface="Source Code Pro"/>
              </a:rPr>
              <a:t>increased</a:t>
            </a:r>
            <a:r>
              <a:rPr lang="fr-FR" sz="1100" dirty="0">
                <a:solidFill>
                  <a:srgbClr val="6A8759"/>
                </a:solidFill>
                <a:latin typeface="Source Code Pro"/>
              </a:rPr>
              <a:t> to ' </a:t>
            </a:r>
            <a:r>
              <a:rPr lang="fr-FR" sz="1100" dirty="0">
                <a:solidFill>
                  <a:srgbClr val="A9B7C6"/>
                </a:solidFill>
                <a:latin typeface="Source Code Pro"/>
              </a:rPr>
              <a:t>+ </a:t>
            </a:r>
            <a:r>
              <a:rPr lang="fr-FR" sz="1100" b="1" dirty="0" err="1">
                <a:solidFill>
                  <a:srgbClr val="CC7832"/>
                </a:solidFill>
                <a:latin typeface="Source Code Pro"/>
              </a:rPr>
              <a:t>this</a:t>
            </a:r>
            <a:r>
              <a:rPr lang="fr-FR" sz="1100" dirty="0" err="1">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err="1">
                <a:solidFill>
                  <a:srgbClr val="FFC66D"/>
                </a:solidFill>
                <a:latin typeface="Source Code Pro"/>
              </a:rPr>
              <a:t>increase</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err="1">
                <a:solidFill>
                  <a:srgbClr val="CC7832"/>
                </a:solidFill>
                <a:latin typeface="Source Code Pro"/>
              </a:rPr>
              <a:t>this</a:t>
            </a:r>
            <a:r>
              <a:rPr lang="fr-FR" sz="1100" dirty="0" err="1">
                <a:solidFill>
                  <a:srgbClr val="A9B7C6"/>
                </a:solidFill>
                <a:latin typeface="Source Code Pro"/>
              </a:rPr>
              <a:t>.counter</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p:txBody>
      </p:sp>
      <p:sp>
        <p:nvSpPr>
          <p:cNvPr id="4" name="ZoneTexte 3"/>
          <p:cNvSpPr txBox="1"/>
          <p:nvPr/>
        </p:nvSpPr>
        <p:spPr>
          <a:xfrm>
            <a:off x="291980" y="6109512"/>
            <a:ext cx="11594591" cy="646331"/>
          </a:xfrm>
          <a:prstGeom prst="rect">
            <a:avLst/>
          </a:prstGeom>
          <a:noFill/>
        </p:spPr>
        <p:txBody>
          <a:bodyPr wrap="square" rtlCol="0">
            <a:spAutoFit/>
          </a:bodyPr>
          <a:lstStyle/>
          <a:p>
            <a:r>
              <a:rPr lang="fr-FR" dirty="0" smtClean="0"/>
              <a:t>La différence avec les fonctions est que </a:t>
            </a:r>
            <a:r>
              <a:rPr lang="fr-FR" dirty="0" err="1" smtClean="0"/>
              <a:t>VueJS</a:t>
            </a:r>
            <a:r>
              <a:rPr lang="fr-FR" dirty="0" smtClean="0"/>
              <a:t> analyse le code des computed </a:t>
            </a:r>
            <a:r>
              <a:rPr lang="fr-FR" dirty="0" err="1" smtClean="0"/>
              <a:t>properties</a:t>
            </a:r>
            <a:r>
              <a:rPr lang="fr-FR" dirty="0" smtClean="0"/>
              <a:t> et sait s’il doit </a:t>
            </a:r>
            <a:r>
              <a:rPr lang="fr-FR" dirty="0" err="1" smtClean="0"/>
              <a:t>réexécuter</a:t>
            </a:r>
            <a:r>
              <a:rPr lang="fr-FR" dirty="0" smtClean="0"/>
              <a:t> le code de la computed </a:t>
            </a:r>
            <a:r>
              <a:rPr lang="fr-FR" dirty="0" err="1" smtClean="0"/>
              <a:t>property</a:t>
            </a:r>
            <a:r>
              <a:rPr lang="fr-FR" dirty="0" smtClean="0"/>
              <a:t> ou pas contrairement aux fonctions</a:t>
            </a:r>
            <a:endParaRPr lang="fr-FR" dirty="0"/>
          </a:p>
        </p:txBody>
      </p:sp>
      <p:sp>
        <p:nvSpPr>
          <p:cNvPr id="6" name="Rectangle 5"/>
          <p:cNvSpPr/>
          <p:nvPr/>
        </p:nvSpPr>
        <p:spPr>
          <a:xfrm>
            <a:off x="597408" y="3964846"/>
            <a:ext cx="3133344" cy="838802"/>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6656832" y="5673006"/>
            <a:ext cx="3006721" cy="369332"/>
          </a:xfrm>
          <a:prstGeom prst="rect">
            <a:avLst/>
          </a:prstGeom>
          <a:solidFill>
            <a:schemeClr val="bg1">
              <a:lumMod val="95000"/>
            </a:schemeClr>
          </a:solidFill>
        </p:spPr>
        <p:txBody>
          <a:bodyPr wrap="none" rtlCol="0">
            <a:spAutoFit/>
          </a:bodyPr>
          <a:lstStyle/>
          <a:p>
            <a:r>
              <a:rPr lang="fr-FR" dirty="0" smtClean="0"/>
              <a:t>$ git checkout –f tags/step010</a:t>
            </a:r>
            <a:endParaRPr lang="fr-FR" dirty="0"/>
          </a:p>
        </p:txBody>
      </p:sp>
    </p:spTree>
    <p:extLst>
      <p:ext uri="{BB962C8B-B14F-4D97-AF65-F5344CB8AC3E}">
        <p14:creationId xmlns:p14="http://schemas.microsoft.com/office/powerpoint/2010/main" xmlns="" val="1015525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smtClean="0">
                <a:effectLst>
                  <a:outerShdw blurRad="38100" dist="38100" dir="2700000" algn="tl">
                    <a:srgbClr val="000000">
                      <a:alpha val="43137"/>
                    </a:srgbClr>
                  </a:outerShdw>
                </a:effectLst>
              </a:rPr>
              <a:t>Réagir aux changements avec les </a:t>
            </a:r>
            <a:r>
              <a:rPr lang="fr-FR" sz="2800" dirty="0" err="1" smtClean="0">
                <a:effectLst>
                  <a:outerShdw blurRad="38100" dist="38100" dir="2700000" algn="tl">
                    <a:srgbClr val="000000">
                      <a:alpha val="43137"/>
                    </a:srgbClr>
                  </a:outerShdw>
                </a:effectLst>
              </a:rPr>
              <a:t>watch</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369332"/>
          </a:xfrm>
          <a:prstGeom prst="rect">
            <a:avLst/>
          </a:prstGeom>
          <a:noFill/>
        </p:spPr>
        <p:txBody>
          <a:bodyPr wrap="square" rtlCol="0">
            <a:spAutoFit/>
          </a:bodyPr>
          <a:lstStyle/>
          <a:p>
            <a:r>
              <a:rPr lang="fr-FR" dirty="0" smtClean="0"/>
              <a:t>Les dépendances entre les variables de l’instance Vue peuvent être implémentées aussi d’une autre manière: les </a:t>
            </a:r>
            <a:r>
              <a:rPr lang="fr-FR" dirty="0" err="1" smtClean="0"/>
              <a:t>watch</a:t>
            </a:r>
            <a:endParaRPr lang="fr-FR" dirty="0"/>
          </a:p>
        </p:txBody>
      </p:sp>
      <p:sp>
        <p:nvSpPr>
          <p:cNvPr id="5" name="Rectangle 4"/>
          <p:cNvSpPr/>
          <p:nvPr/>
        </p:nvSpPr>
        <p:spPr>
          <a:xfrm>
            <a:off x="377953" y="1887354"/>
            <a:ext cx="6096000" cy="4154984"/>
          </a:xfrm>
          <a:prstGeom prst="rect">
            <a:avLst/>
          </a:prstGeom>
          <a:solidFill>
            <a:schemeClr val="tx2">
              <a:lumMod val="75000"/>
            </a:schemeClr>
          </a:solidFill>
        </p:spPr>
        <p:txBody>
          <a:bodyPr>
            <a:spAutoFit/>
          </a:bodyPr>
          <a:lstStyle/>
          <a:p>
            <a:pPr lvl="0" eaLnBrk="0" fontAlgn="base" hangingPunct="0">
              <a:spcBef>
                <a:spcPct val="0"/>
              </a:spcBef>
              <a:spcAft>
                <a:spcPct val="0"/>
              </a:spcAft>
            </a:pPr>
            <a:r>
              <a:rPr lang="fr-FR" altLang="fr-FR" sz="1100" dirty="0">
                <a:solidFill>
                  <a:srgbClr val="E8BF6A"/>
                </a:solidFill>
                <a:latin typeface="Source Code Pro"/>
              </a:rPr>
              <a:t>&lt;div </a:t>
            </a:r>
            <a:r>
              <a:rPr lang="fr-FR" altLang="fr-FR" sz="1100" dirty="0">
                <a:solidFill>
                  <a:srgbClr val="BABABA"/>
                </a:solidFill>
                <a:latin typeface="Source Code Pro"/>
              </a:rPr>
              <a:t>id=</a:t>
            </a:r>
            <a:r>
              <a:rPr lang="fr-FR" altLang="fr-FR" sz="1100" dirty="0">
                <a:solidFill>
                  <a:srgbClr val="A5C261"/>
                </a:solidFill>
                <a:latin typeface="Source Code Pro"/>
              </a:rPr>
              <a:t>"app"</a:t>
            </a:r>
            <a:r>
              <a:rPr lang="fr-FR" altLang="fr-FR" sz="1100" dirty="0">
                <a:solidFill>
                  <a:srgbClr val="E8BF6A"/>
                </a:solidFill>
                <a:latin typeface="Source Code Pro"/>
              </a:rPr>
              <a:t>&gt;</a:t>
            </a:r>
            <a:br>
              <a:rPr lang="fr-FR" altLang="fr-FR" sz="1100" dirty="0">
                <a:solidFill>
                  <a:srgbClr val="E8BF6A"/>
                </a:solidFill>
                <a:latin typeface="Source Code Pro"/>
              </a:rPr>
            </a:br>
            <a:r>
              <a:rPr lang="fr-FR" altLang="fr-FR" sz="1100" dirty="0">
                <a:solidFill>
                  <a:srgbClr val="E8BF6A"/>
                </a:solidFill>
                <a:latin typeface="Source Code Pro"/>
              </a:rPr>
              <a:t>    &lt;button </a:t>
            </a:r>
            <a:r>
              <a:rPr lang="fr-FR" altLang="fr-FR" sz="1100" dirty="0" err="1">
                <a:solidFill>
                  <a:srgbClr val="9876AA"/>
                </a:solidFill>
                <a:latin typeface="Source Code Pro"/>
              </a:rPr>
              <a:t>v-on</a:t>
            </a:r>
            <a:r>
              <a:rPr lang="fr-FR" altLang="fr-FR" sz="1100" dirty="0" err="1">
                <a:solidFill>
                  <a:srgbClr val="BABABA"/>
                </a:solidFill>
                <a:latin typeface="Source Code Pro"/>
              </a:rPr>
              <a:t>:click</a:t>
            </a:r>
            <a:r>
              <a:rPr lang="fr-FR" altLang="fr-FR" sz="1100" dirty="0">
                <a:solidFill>
                  <a:srgbClr val="BABABA"/>
                </a:solidFill>
                <a:latin typeface="Source Code Pro"/>
              </a:rPr>
              <a:t>=</a:t>
            </a:r>
            <a:r>
              <a:rPr lang="fr-FR" altLang="fr-FR" sz="1100" dirty="0">
                <a:solidFill>
                  <a:srgbClr val="A5C261"/>
                </a:solidFill>
                <a:latin typeface="Source Code Pro"/>
              </a:rPr>
              <a:t>"</a:t>
            </a:r>
            <a:r>
              <a:rPr lang="fr-FR" altLang="fr-FR" sz="1100" dirty="0" err="1">
                <a:solidFill>
                  <a:srgbClr val="A5C261"/>
                </a:solidFill>
                <a:latin typeface="Source Code Pro"/>
              </a:rPr>
              <a:t>increase</a:t>
            </a:r>
            <a:r>
              <a:rPr lang="fr-FR" altLang="fr-FR" sz="1100" dirty="0">
                <a:solidFill>
                  <a:srgbClr val="A5C261"/>
                </a:solidFill>
                <a:latin typeface="Source Code Pro"/>
              </a:rPr>
              <a:t>"</a:t>
            </a:r>
            <a:r>
              <a:rPr lang="fr-FR" altLang="fr-FR" sz="1100" dirty="0">
                <a:solidFill>
                  <a:srgbClr val="E8BF6A"/>
                </a:solidFill>
                <a:latin typeface="Source Code Pro"/>
              </a:rPr>
              <a:t>&gt;</a:t>
            </a:r>
            <a:r>
              <a:rPr lang="fr-FR" altLang="fr-FR" sz="1100" dirty="0" err="1">
                <a:solidFill>
                  <a:srgbClr val="A9B7C6"/>
                </a:solidFill>
                <a:latin typeface="Source Code Pro"/>
              </a:rPr>
              <a:t>Increase</a:t>
            </a:r>
            <a:r>
              <a:rPr lang="fr-FR" altLang="fr-FR" sz="1100" dirty="0">
                <a:solidFill>
                  <a:srgbClr val="E8BF6A"/>
                </a:solidFill>
                <a:latin typeface="Source Code Pro"/>
              </a:rPr>
              <a:t>&lt;/button&gt;</a:t>
            </a:r>
            <a:br>
              <a:rPr lang="fr-FR" altLang="fr-FR" sz="1100" dirty="0">
                <a:solidFill>
                  <a:srgbClr val="E8BF6A"/>
                </a:solidFill>
                <a:latin typeface="Source Code Pro"/>
              </a:rPr>
            </a:br>
            <a:r>
              <a:rPr lang="fr-FR" altLang="fr-FR" sz="1100" dirty="0">
                <a:solidFill>
                  <a:srgbClr val="E8BF6A"/>
                </a:solidFill>
                <a:latin typeface="Source Code Pro"/>
              </a:rPr>
              <a:t>    </a:t>
            </a:r>
            <a:r>
              <a:rPr lang="fr-FR" altLang="fr-FR" sz="1100" dirty="0">
                <a:solidFill>
                  <a:srgbClr val="A9B7C6"/>
                </a:solidFill>
                <a:latin typeface="Source Code Pro"/>
              </a:rPr>
              <a:t>{{ </a:t>
            </a:r>
            <a:r>
              <a:rPr lang="fr-FR" altLang="fr-FR" sz="1100" dirty="0" err="1">
                <a:solidFill>
                  <a:srgbClr val="A9B7C6"/>
                </a:solidFill>
                <a:latin typeface="Source Code Pro"/>
              </a:rPr>
              <a:t>result</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E8BF6A"/>
                </a:solidFill>
                <a:latin typeface="Source Code Pro"/>
              </a:rPr>
              <a:t>&lt;/div&gt;</a:t>
            </a:r>
            <a:br>
              <a:rPr lang="fr-FR" altLang="fr-FR" sz="1100" dirty="0">
                <a:solidFill>
                  <a:srgbClr val="E8BF6A"/>
                </a:solidFill>
                <a:latin typeface="Source Code Pro"/>
              </a:rPr>
            </a:br>
            <a:r>
              <a:rPr lang="fr-FR" altLang="fr-FR" sz="1100" dirty="0">
                <a:solidFill>
                  <a:srgbClr val="E8BF6A"/>
                </a:solidFill>
                <a:latin typeface="Source Code Pro"/>
              </a:rPr>
              <a:t/>
            </a:r>
            <a:br>
              <a:rPr lang="fr-FR" altLang="fr-FR" sz="1100" dirty="0">
                <a:solidFill>
                  <a:srgbClr val="E8BF6A"/>
                </a:solidFill>
                <a:latin typeface="Source Code Pro"/>
              </a:rPr>
            </a:br>
            <a:r>
              <a:rPr lang="fr-FR" altLang="fr-FR" sz="1100" dirty="0">
                <a:solidFill>
                  <a:srgbClr val="E8BF6A"/>
                </a:solidFill>
                <a:latin typeface="Source Code Pro"/>
              </a:rPr>
              <a:t>&lt;script&gt;</a:t>
            </a:r>
            <a:br>
              <a:rPr lang="fr-FR" altLang="fr-FR" sz="1100" dirty="0">
                <a:solidFill>
                  <a:srgbClr val="E8BF6A"/>
                </a:solidFill>
                <a:latin typeface="Source Code Pro"/>
              </a:rPr>
            </a:br>
            <a:r>
              <a:rPr lang="fr-FR" altLang="fr-FR" sz="1100" dirty="0">
                <a:solidFill>
                  <a:srgbClr val="E8BF6A"/>
                </a:solidFill>
                <a:latin typeface="Source Code Pro"/>
              </a:rPr>
              <a:t>    </a:t>
            </a:r>
            <a:r>
              <a:rPr lang="fr-FR" altLang="fr-FR" sz="1100" b="1" dirty="0">
                <a:solidFill>
                  <a:srgbClr val="CC7832"/>
                </a:solidFill>
                <a:latin typeface="Source Code Pro"/>
              </a:rPr>
              <a:t>new </a:t>
            </a:r>
            <a:r>
              <a:rPr lang="fr-FR" altLang="fr-FR" sz="1100" dirty="0">
                <a:solidFill>
                  <a:srgbClr val="A9B7C6"/>
                </a:solidFill>
                <a:latin typeface="Source Code Pro"/>
              </a:rPr>
              <a:t>Vue({</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9876AA"/>
                </a:solidFill>
                <a:latin typeface="Source Code Pro"/>
              </a:rPr>
              <a:t>el</a:t>
            </a:r>
            <a:r>
              <a:rPr lang="fr-FR" altLang="fr-FR" sz="1100" dirty="0">
                <a:solidFill>
                  <a:srgbClr val="A9B7C6"/>
                </a:solidFill>
                <a:latin typeface="Source Code Pro"/>
              </a:rPr>
              <a:t>: </a:t>
            </a:r>
            <a:r>
              <a:rPr lang="fr-FR" altLang="fr-FR" sz="1100" dirty="0">
                <a:solidFill>
                  <a:srgbClr val="6A8759"/>
                </a:solidFill>
                <a:latin typeface="Source Code Pro"/>
              </a:rPr>
              <a:t>'#app'</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a:solidFill>
                  <a:srgbClr val="9876AA"/>
                </a:solidFill>
                <a:latin typeface="Source Code Pro"/>
              </a:rPr>
              <a:t>data</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9876AA"/>
                </a:solidFill>
                <a:latin typeface="Source Code Pro"/>
              </a:rPr>
              <a:t>counter</a:t>
            </a:r>
            <a:r>
              <a:rPr lang="fr-FR" altLang="fr-FR" sz="1100" dirty="0">
                <a:solidFill>
                  <a:srgbClr val="A9B7C6"/>
                </a:solidFill>
                <a:latin typeface="Source Code Pro"/>
              </a:rPr>
              <a:t>: </a:t>
            </a:r>
            <a:r>
              <a:rPr lang="fr-FR" altLang="fr-FR" sz="1100" dirty="0">
                <a:solidFill>
                  <a:srgbClr val="6897BB"/>
                </a:solidFill>
                <a:latin typeface="Source Code Pro"/>
              </a:rPr>
              <a:t>0</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err="1">
                <a:solidFill>
                  <a:srgbClr val="9876AA"/>
                </a:solidFill>
                <a:latin typeface="Source Code Pro"/>
              </a:rPr>
              <a:t>result</a:t>
            </a:r>
            <a:r>
              <a:rPr lang="fr-FR" altLang="fr-FR" sz="1100" dirty="0">
                <a:solidFill>
                  <a:srgbClr val="A9B7C6"/>
                </a:solidFill>
                <a:latin typeface="Source Code Pro"/>
              </a:rPr>
              <a:t>: </a:t>
            </a:r>
            <a:r>
              <a:rPr lang="fr-FR" altLang="fr-FR" sz="1100" dirty="0">
                <a:solidFill>
                  <a:srgbClr val="6897BB"/>
                </a:solidFill>
                <a:latin typeface="Source Code Pro"/>
              </a:rPr>
              <a:t>0</a:t>
            </a:r>
            <a:br>
              <a:rPr lang="fr-FR" altLang="fr-FR" sz="1100" dirty="0">
                <a:solidFill>
                  <a:srgbClr val="6897BB"/>
                </a:solidFill>
                <a:latin typeface="Source Code Pro"/>
              </a:rPr>
            </a:br>
            <a:r>
              <a:rPr lang="fr-FR" altLang="fr-FR" sz="1100" dirty="0">
                <a:solidFill>
                  <a:srgbClr val="6897BB"/>
                </a:solidFill>
                <a:latin typeface="Source Code Pro"/>
              </a:rPr>
              <a:t>        </a:t>
            </a:r>
            <a:r>
              <a:rPr lang="fr-FR" altLang="fr-FR" sz="1100" dirty="0">
                <a:solidFill>
                  <a:srgbClr val="A9B7C6"/>
                </a:solidFill>
                <a:latin typeface="Source Code Pro"/>
              </a:rPr>
              <a:t>}</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err="1">
                <a:solidFill>
                  <a:srgbClr val="9876AA"/>
                </a:solidFill>
                <a:latin typeface="Source Code Pro"/>
              </a:rPr>
              <a:t>watch</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FFC66D"/>
                </a:solidFill>
                <a:latin typeface="Source Code Pro"/>
              </a:rPr>
              <a:t>counter</a:t>
            </a:r>
            <a:r>
              <a:rPr lang="fr-FR" altLang="fr-FR" sz="1100" dirty="0">
                <a:solidFill>
                  <a:srgbClr val="A9B7C6"/>
                </a:solidFill>
                <a:latin typeface="Source Code Pro"/>
              </a:rPr>
              <a:t>: </a:t>
            </a:r>
            <a:r>
              <a:rPr lang="fr-FR" altLang="fr-FR" sz="1100" b="1" dirty="0">
                <a:solidFill>
                  <a:srgbClr val="CC7832"/>
                </a:solidFill>
                <a:latin typeface="Source Code Pro"/>
              </a:rPr>
              <a:t>function</a:t>
            </a:r>
            <a:r>
              <a:rPr lang="fr-FR" altLang="fr-FR" sz="1100" dirty="0">
                <a:solidFill>
                  <a:srgbClr val="A9B7C6"/>
                </a:solidFill>
                <a:latin typeface="Source Code Pro"/>
              </a:rPr>
              <a:t>(value)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b="1" dirty="0" err="1">
                <a:solidFill>
                  <a:srgbClr val="CC7832"/>
                </a:solidFill>
                <a:latin typeface="Source Code Pro"/>
              </a:rPr>
              <a:t>this</a:t>
            </a:r>
            <a:r>
              <a:rPr lang="fr-FR" altLang="fr-FR" sz="1100" dirty="0" err="1">
                <a:solidFill>
                  <a:srgbClr val="A9B7C6"/>
                </a:solidFill>
                <a:latin typeface="Source Code Pro"/>
              </a:rPr>
              <a:t>.</a:t>
            </a:r>
            <a:r>
              <a:rPr lang="fr-FR" altLang="fr-FR" sz="1100" dirty="0" err="1">
                <a:solidFill>
                  <a:srgbClr val="9876AA"/>
                </a:solidFill>
                <a:latin typeface="Source Code Pro"/>
              </a:rPr>
              <a:t>result</a:t>
            </a:r>
            <a:r>
              <a:rPr lang="fr-FR" altLang="fr-FR" sz="1100" dirty="0">
                <a:solidFill>
                  <a:srgbClr val="9876AA"/>
                </a:solidFill>
                <a:latin typeface="Source Code Pro"/>
              </a:rPr>
              <a:t> </a:t>
            </a:r>
            <a:r>
              <a:rPr lang="fr-FR" altLang="fr-FR" sz="1100" dirty="0">
                <a:solidFill>
                  <a:srgbClr val="A9B7C6"/>
                </a:solidFill>
                <a:latin typeface="Source Code Pro"/>
              </a:rPr>
              <a:t>=  </a:t>
            </a:r>
            <a:r>
              <a:rPr lang="fr-FR" altLang="fr-FR" sz="1100" dirty="0">
                <a:solidFill>
                  <a:srgbClr val="6A8759"/>
                </a:solidFill>
                <a:latin typeface="Source Code Pro"/>
              </a:rPr>
              <a:t>'</a:t>
            </a:r>
            <a:r>
              <a:rPr lang="fr-FR" altLang="fr-FR" sz="1100" dirty="0" err="1">
                <a:solidFill>
                  <a:srgbClr val="6A8759"/>
                </a:solidFill>
                <a:latin typeface="Source Code Pro"/>
              </a:rPr>
              <a:t>increased</a:t>
            </a:r>
            <a:r>
              <a:rPr lang="fr-FR" altLang="fr-FR" sz="1100" dirty="0">
                <a:solidFill>
                  <a:srgbClr val="6A8759"/>
                </a:solidFill>
                <a:latin typeface="Source Code Pro"/>
              </a:rPr>
              <a:t> to ' </a:t>
            </a:r>
            <a:r>
              <a:rPr lang="fr-FR" altLang="fr-FR" sz="1100" dirty="0">
                <a:solidFill>
                  <a:srgbClr val="A9B7C6"/>
                </a:solidFill>
                <a:latin typeface="Source Code Pro"/>
              </a:rPr>
              <a:t>+ value</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a:solidFill>
                  <a:srgbClr val="A9B7C6"/>
                </a:solidFill>
                <a:latin typeface="Source Code Pro"/>
              </a:rPr>
              <a:t>}</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a:solidFill>
                  <a:srgbClr val="9876AA"/>
                </a:solidFill>
                <a:latin typeface="Source Code Pro"/>
              </a:rPr>
              <a:t>methods</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err="1">
                <a:solidFill>
                  <a:srgbClr val="FFC66D"/>
                </a:solidFill>
                <a:latin typeface="Source Code Pro"/>
              </a:rPr>
              <a:t>increase</a:t>
            </a:r>
            <a:r>
              <a:rPr lang="fr-FR" altLang="fr-FR" sz="1100" dirty="0">
                <a:solidFill>
                  <a:srgbClr val="A9B7C6"/>
                </a:solidFill>
                <a:latin typeface="Source Code Pro"/>
              </a:rPr>
              <a:t>: </a:t>
            </a:r>
            <a:r>
              <a:rPr lang="fr-FR" altLang="fr-FR" sz="1100" b="1" dirty="0">
                <a:solidFill>
                  <a:srgbClr val="CC7832"/>
                </a:solidFill>
                <a:latin typeface="Source Code Pro"/>
              </a:rPr>
              <a:t>function </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b="1" dirty="0" err="1">
                <a:solidFill>
                  <a:srgbClr val="CC7832"/>
                </a:solidFill>
                <a:latin typeface="Source Code Pro"/>
              </a:rPr>
              <a:t>this</a:t>
            </a:r>
            <a:r>
              <a:rPr lang="fr-FR" altLang="fr-FR" sz="1100" dirty="0" err="1">
                <a:solidFill>
                  <a:srgbClr val="A9B7C6"/>
                </a:solidFill>
                <a:latin typeface="Source Code Pro"/>
              </a:rPr>
              <a:t>.counter</a:t>
            </a:r>
            <a:r>
              <a:rPr lang="fr-FR" altLang="fr-FR" sz="1100" dirty="0">
                <a:solidFill>
                  <a:srgbClr val="A9B7C6"/>
                </a:solidFill>
                <a:latin typeface="Source Code Pro"/>
              </a:rPr>
              <a:t>++</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a:solidFill>
                  <a:srgbClr val="A9B7C6"/>
                </a:solidFill>
                <a:latin typeface="Source Code Pro"/>
              </a:rPr>
              <a:t>}</a:t>
            </a:r>
            <a:br>
              <a:rPr lang="fr-FR" altLang="fr-FR" sz="1100" dirty="0">
                <a:solidFill>
                  <a:srgbClr val="A9B7C6"/>
                </a:solidFill>
                <a:latin typeface="Source Code Pro"/>
              </a:rPr>
            </a:b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E8BF6A"/>
                </a:solidFill>
                <a:latin typeface="Source Code Pro"/>
              </a:rPr>
              <a:t>&lt;/script&gt;</a:t>
            </a:r>
            <a:endParaRPr lang="fr-FR" altLang="fr-FR" sz="2400" dirty="0">
              <a:latin typeface="Arial" panose="020B0604020202020204" pitchFamily="34" charset="0"/>
            </a:endParaRPr>
          </a:p>
        </p:txBody>
      </p:sp>
      <p:sp>
        <p:nvSpPr>
          <p:cNvPr id="4" name="ZoneTexte 3"/>
          <p:cNvSpPr txBox="1"/>
          <p:nvPr/>
        </p:nvSpPr>
        <p:spPr>
          <a:xfrm>
            <a:off x="291980" y="6109512"/>
            <a:ext cx="11594591" cy="646331"/>
          </a:xfrm>
          <a:prstGeom prst="rect">
            <a:avLst/>
          </a:prstGeom>
          <a:noFill/>
        </p:spPr>
        <p:txBody>
          <a:bodyPr wrap="square" rtlCol="0">
            <a:spAutoFit/>
          </a:bodyPr>
          <a:lstStyle/>
          <a:p>
            <a:r>
              <a:rPr lang="fr-FR" smtClean="0"/>
              <a:t>La propriété watch de l’instance Vue permet de surveiller les variables de l’instance Vue, et à chaque fois qu’une variable change de valeur, une fonction qui réagit à ce changement est exécutée.</a:t>
            </a:r>
            <a:endParaRPr lang="fr-FR"/>
          </a:p>
        </p:txBody>
      </p:sp>
      <p:sp>
        <p:nvSpPr>
          <p:cNvPr id="9" name="ZoneTexte 8"/>
          <p:cNvSpPr txBox="1"/>
          <p:nvPr/>
        </p:nvSpPr>
        <p:spPr>
          <a:xfrm>
            <a:off x="6656832" y="5673006"/>
            <a:ext cx="3006721" cy="369332"/>
          </a:xfrm>
          <a:prstGeom prst="rect">
            <a:avLst/>
          </a:prstGeom>
          <a:solidFill>
            <a:schemeClr val="bg1">
              <a:lumMod val="95000"/>
            </a:schemeClr>
          </a:solidFill>
        </p:spPr>
        <p:txBody>
          <a:bodyPr wrap="none" rtlCol="0">
            <a:spAutoFit/>
          </a:bodyPr>
          <a:lstStyle/>
          <a:p>
            <a:r>
              <a:rPr lang="fr-FR" dirty="0" smtClean="0"/>
              <a:t>$ git checkout –f tags/step011</a:t>
            </a:r>
            <a:endParaRPr lang="fr-FR" dirty="0"/>
          </a:p>
        </p:txBody>
      </p:sp>
    </p:spTree>
    <p:extLst>
      <p:ext uri="{BB962C8B-B14F-4D97-AF65-F5344CB8AC3E}">
        <p14:creationId xmlns:p14="http://schemas.microsoft.com/office/powerpoint/2010/main" xmlns="" val="1041663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Caractéristiques de Vue.js</a:t>
            </a:r>
            <a:endParaRPr lang="fr-FR" sz="4000" dirty="0">
              <a:effectLst>
                <a:outerShdw blurRad="38100" dist="38100" dir="2700000" algn="tl">
                  <a:srgbClr val="000000">
                    <a:alpha val="43137"/>
                  </a:srgbClr>
                </a:outerShdw>
              </a:effectLst>
            </a:endParaRPr>
          </a:p>
        </p:txBody>
      </p:sp>
      <p:sp>
        <p:nvSpPr>
          <p:cNvPr id="4" name="ZoneTexte 3"/>
          <p:cNvSpPr txBox="1"/>
          <p:nvPr/>
        </p:nvSpPr>
        <p:spPr>
          <a:xfrm>
            <a:off x="2136961" y="1411404"/>
            <a:ext cx="7904630" cy="830997"/>
          </a:xfrm>
          <a:prstGeom prst="rect">
            <a:avLst/>
          </a:prstGeom>
          <a:noFill/>
        </p:spPr>
        <p:txBody>
          <a:bodyPr wrap="square" rtlCol="0">
            <a:spAutoFit/>
          </a:bodyPr>
          <a:lstStyle/>
          <a:p>
            <a:pPr algn="ctr"/>
            <a:r>
              <a:rPr lang="fr-FR" sz="2400" dirty="0" smtClean="0"/>
              <a:t>C’est un Framework très léger: son noyau fait seulement 16k de taille quand il est </a:t>
            </a:r>
            <a:r>
              <a:rPr lang="fr-FR" sz="2400" dirty="0" err="1" smtClean="0"/>
              <a:t>minifié</a:t>
            </a:r>
            <a:r>
              <a:rPr lang="fr-FR" sz="2400" dirty="0" smtClean="0"/>
              <a:t> et </a:t>
            </a:r>
            <a:r>
              <a:rPr lang="fr-FR" sz="2400" dirty="0" err="1" smtClean="0"/>
              <a:t>gzippé</a:t>
            </a:r>
            <a:r>
              <a:rPr lang="fr-FR" sz="2400" dirty="0" smtClean="0"/>
              <a:t>.</a:t>
            </a:r>
          </a:p>
        </p:txBody>
      </p:sp>
      <p:sp>
        <p:nvSpPr>
          <p:cNvPr id="5" name="ZoneTexte 4"/>
          <p:cNvSpPr txBox="1"/>
          <p:nvPr/>
        </p:nvSpPr>
        <p:spPr>
          <a:xfrm>
            <a:off x="2136961" y="2819580"/>
            <a:ext cx="7904630" cy="830997"/>
          </a:xfrm>
          <a:prstGeom prst="rect">
            <a:avLst/>
          </a:prstGeom>
          <a:noFill/>
        </p:spPr>
        <p:txBody>
          <a:bodyPr wrap="square" rtlCol="0">
            <a:spAutoFit/>
          </a:bodyPr>
          <a:lstStyle/>
          <a:p>
            <a:pPr algn="ctr"/>
            <a:r>
              <a:rPr lang="fr-FR" sz="2400" dirty="0" smtClean="0"/>
              <a:t>Il est également rapide en terme de performance comparé à des Frameworks concurrents:</a:t>
            </a: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291689" y="4227756"/>
            <a:ext cx="1035597" cy="897518"/>
          </a:xfrm>
          <a:prstGeom prst="rect">
            <a:avLst/>
          </a:prstGeom>
        </p:spPr>
      </p:pic>
      <p:sp>
        <p:nvSpPr>
          <p:cNvPr id="8" name="Rectangle 7"/>
          <p:cNvSpPr/>
          <p:nvPr/>
        </p:nvSpPr>
        <p:spPr>
          <a:xfrm>
            <a:off x="4986528" y="5280295"/>
            <a:ext cx="1645920" cy="13887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791712" y="5823905"/>
            <a:ext cx="1170432" cy="8451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656832" y="6144768"/>
            <a:ext cx="1170432" cy="524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092196" y="4408778"/>
            <a:ext cx="2569464" cy="1498854"/>
          </a:xfrm>
          <a:prstGeom prst="rect">
            <a:avLst/>
          </a:prstGeom>
        </p:spPr>
      </p:pic>
      <p:pic>
        <p:nvPicPr>
          <p:cNvPr id="14" name="Image 1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698935" y="4914195"/>
            <a:ext cx="1126236" cy="1126236"/>
          </a:xfrm>
          <a:prstGeom prst="rect">
            <a:avLst/>
          </a:prstGeom>
        </p:spPr>
      </p:pic>
    </p:spTree>
    <p:extLst>
      <p:ext uri="{BB962C8B-B14F-4D97-AF65-F5344CB8AC3E}">
        <p14:creationId xmlns:p14="http://schemas.microsoft.com/office/powerpoint/2010/main" xmlns="" val="247593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smtClean="0">
                <a:effectLst>
                  <a:outerShdw blurRad="38100" dist="38100" dir="2700000" algn="tl">
                    <a:srgbClr val="000000">
                      <a:alpha val="43137"/>
                    </a:srgbClr>
                  </a:outerShdw>
                </a:effectLst>
              </a:rPr>
              <a:t>Raccourcis des directives</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646331"/>
          </a:xfrm>
          <a:prstGeom prst="rect">
            <a:avLst/>
          </a:prstGeom>
          <a:noFill/>
        </p:spPr>
        <p:txBody>
          <a:bodyPr wrap="square" rtlCol="0">
            <a:spAutoFit/>
          </a:bodyPr>
          <a:lstStyle/>
          <a:p>
            <a:r>
              <a:rPr lang="fr-FR" smtClean="0"/>
              <a:t>Jusque là nous avons utilisé les directives v-on: et v-bind: à leur forme de base. Cependant, il existe des raccourcis de ces directives</a:t>
            </a:r>
          </a:p>
        </p:txBody>
      </p:sp>
      <p:sp>
        <p:nvSpPr>
          <p:cNvPr id="6" name="Rectangle 1"/>
          <p:cNvSpPr>
            <a:spLocks noChangeArrowheads="1"/>
          </p:cNvSpPr>
          <p:nvPr/>
        </p:nvSpPr>
        <p:spPr bwMode="auto">
          <a:xfrm>
            <a:off x="484950" y="2918068"/>
            <a:ext cx="4011167" cy="276999"/>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E8BF6A"/>
                </a:solidFill>
                <a:effectLst/>
                <a:latin typeface="Source Code Pro"/>
              </a:rPr>
              <a:t>&lt;button </a:t>
            </a:r>
            <a:r>
              <a:rPr kumimoji="0" lang="fr-FR" altLang="fr-FR" sz="1200" b="0" i="0" u="none" strike="noStrike" cap="none" normalizeH="0" baseline="0" dirty="0" err="1" smtClean="0">
                <a:ln>
                  <a:noFill/>
                </a:ln>
                <a:solidFill>
                  <a:srgbClr val="9876AA"/>
                </a:solidFill>
                <a:effectLst/>
                <a:latin typeface="Source Code Pro"/>
              </a:rPr>
              <a:t>v-on</a:t>
            </a:r>
            <a:r>
              <a:rPr kumimoji="0" lang="fr-FR" altLang="fr-FR" sz="1200" b="0" i="0" u="none" strike="noStrike" cap="none" normalizeH="0" baseline="0" dirty="0" err="1" smtClean="0">
                <a:ln>
                  <a:noFill/>
                </a:ln>
                <a:solidFill>
                  <a:srgbClr val="BABABA"/>
                </a:solidFill>
                <a:effectLst/>
                <a:latin typeface="Source Code Pro"/>
              </a:rPr>
              <a:t>:click</a:t>
            </a:r>
            <a:r>
              <a:rPr kumimoji="0" lang="fr-FR" altLang="fr-FR" sz="1200" b="0" i="0" u="none" strike="noStrike" cap="none" normalizeH="0" baseline="0" dirty="0" smtClean="0">
                <a:ln>
                  <a:noFill/>
                </a:ln>
                <a:solidFill>
                  <a:srgbClr val="BABABA"/>
                </a:solidFill>
                <a:effectLst/>
                <a:latin typeface="Source Code Pro"/>
              </a:rPr>
              <a:t>=</a:t>
            </a:r>
            <a:r>
              <a:rPr kumimoji="0" lang="fr-FR" altLang="fr-FR" sz="1200" b="0" i="0" u="none" strike="noStrike" cap="none" normalizeH="0" baseline="0" dirty="0" smtClean="0">
                <a:ln>
                  <a:noFill/>
                </a:ln>
                <a:solidFill>
                  <a:srgbClr val="A5C261"/>
                </a:solidFill>
                <a:effectLst/>
                <a:latin typeface="Source Code Pro"/>
              </a:rPr>
              <a:t>"</a:t>
            </a:r>
            <a:r>
              <a:rPr kumimoji="0" lang="fr-FR" altLang="fr-FR" sz="1200" b="0" i="0" u="none" strike="noStrike" cap="none" normalizeH="0" baseline="0" dirty="0" err="1" smtClean="0">
                <a:ln>
                  <a:noFill/>
                </a:ln>
                <a:solidFill>
                  <a:srgbClr val="A5C261"/>
                </a:solidFill>
                <a:effectLst/>
                <a:latin typeface="Source Code Pro"/>
              </a:rPr>
              <a:t>increase</a:t>
            </a:r>
            <a:r>
              <a:rPr kumimoji="0" lang="fr-FR" altLang="fr-FR" sz="1200" b="0" i="0" u="none" strike="noStrike" cap="none" normalizeH="0" baseline="0" dirty="0" smtClean="0">
                <a:ln>
                  <a:noFill/>
                </a:ln>
                <a:solidFill>
                  <a:srgbClr val="A5C261"/>
                </a:solidFill>
                <a:effectLst/>
                <a:latin typeface="Source Code Pro"/>
              </a:rPr>
              <a:t>"</a:t>
            </a:r>
            <a:r>
              <a:rPr kumimoji="0" lang="fr-FR" altLang="fr-FR" sz="1200" b="0" i="0" u="none" strike="noStrike" cap="none" normalizeH="0" baseline="0" dirty="0" smtClean="0">
                <a:ln>
                  <a:noFill/>
                </a:ln>
                <a:solidFill>
                  <a:srgbClr val="E8BF6A"/>
                </a:solidFill>
                <a:effectLst/>
                <a:latin typeface="Source Code Pro"/>
              </a:rPr>
              <a:t>&gt;</a:t>
            </a:r>
            <a:r>
              <a:rPr kumimoji="0" lang="fr-FR" altLang="fr-FR" sz="1200" b="0" i="0" u="none" strike="noStrike" cap="none" normalizeH="0" baseline="0" dirty="0" err="1" smtClean="0">
                <a:ln>
                  <a:noFill/>
                </a:ln>
                <a:solidFill>
                  <a:srgbClr val="A9B7C6"/>
                </a:solidFill>
                <a:effectLst/>
                <a:latin typeface="Source Code Pro"/>
              </a:rPr>
              <a:t>Increase</a:t>
            </a:r>
            <a:r>
              <a:rPr kumimoji="0" lang="fr-FR" altLang="fr-FR" sz="1200" b="0" i="0" u="none" strike="noStrike" cap="none" normalizeH="0" baseline="0" dirty="0" smtClean="0">
                <a:ln>
                  <a:noFill/>
                </a:ln>
                <a:solidFill>
                  <a:srgbClr val="E8BF6A"/>
                </a:solidFill>
                <a:effectLst/>
                <a:latin typeface="Source Code Pro"/>
              </a:rPr>
              <a:t>&lt;/button&gt;</a:t>
            </a:r>
            <a:endParaRPr kumimoji="0" lang="fr-FR" altLang="fr-FR" sz="2800" b="0" i="0" u="none" strike="noStrike" cap="none" normalizeH="0" baseline="0" dirty="0" smtClean="0">
              <a:ln>
                <a:noFill/>
              </a:ln>
              <a:solidFill>
                <a:schemeClr val="tx1"/>
              </a:solidFill>
              <a:effectLst/>
              <a:latin typeface="Arial" panose="020B0604020202020204" pitchFamily="34" charset="0"/>
            </a:endParaRPr>
          </a:p>
        </p:txBody>
      </p:sp>
      <p:sp>
        <p:nvSpPr>
          <p:cNvPr id="7" name="ZoneTexte 6"/>
          <p:cNvSpPr txBox="1"/>
          <p:nvPr/>
        </p:nvSpPr>
        <p:spPr>
          <a:xfrm>
            <a:off x="417266" y="3262241"/>
            <a:ext cx="3931461" cy="369332"/>
          </a:xfrm>
          <a:prstGeom prst="rect">
            <a:avLst/>
          </a:prstGeom>
          <a:noFill/>
        </p:spPr>
        <p:txBody>
          <a:bodyPr wrap="none" rtlCol="0">
            <a:spAutoFit/>
          </a:bodyPr>
          <a:lstStyle/>
          <a:p>
            <a:r>
              <a:rPr lang="fr-FR" smtClean="0"/>
              <a:t>Vous pouvez utiliser la syntaxe suivante:</a:t>
            </a:r>
            <a:endParaRPr lang="fr-FR"/>
          </a:p>
        </p:txBody>
      </p:sp>
      <p:sp>
        <p:nvSpPr>
          <p:cNvPr id="10" name="Rectangle 1"/>
          <p:cNvSpPr>
            <a:spLocks noChangeArrowheads="1"/>
          </p:cNvSpPr>
          <p:nvPr/>
        </p:nvSpPr>
        <p:spPr bwMode="auto">
          <a:xfrm>
            <a:off x="484950" y="3690454"/>
            <a:ext cx="4011167" cy="276999"/>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E8BF6A"/>
                </a:solidFill>
                <a:effectLst/>
                <a:latin typeface="Source Code Pro"/>
              </a:rPr>
              <a:t>&lt;button </a:t>
            </a:r>
            <a:r>
              <a:rPr kumimoji="0" lang="fr-FR" altLang="fr-FR" sz="1200" b="1" i="0" u="none" strike="noStrike" cap="none" normalizeH="0" baseline="0" dirty="0" smtClean="0">
                <a:ln>
                  <a:noFill/>
                </a:ln>
                <a:solidFill>
                  <a:srgbClr val="9876AA"/>
                </a:solidFill>
                <a:effectLst/>
                <a:latin typeface="Source Code Pro"/>
              </a:rPr>
              <a:t>@</a:t>
            </a:r>
            <a:r>
              <a:rPr kumimoji="0" lang="fr-FR" altLang="fr-FR" sz="1200" b="0" i="0" u="none" strike="noStrike" cap="none" normalizeH="0" baseline="0" dirty="0" smtClean="0">
                <a:ln>
                  <a:noFill/>
                </a:ln>
                <a:solidFill>
                  <a:srgbClr val="BABABA"/>
                </a:solidFill>
                <a:effectLst/>
                <a:latin typeface="Source Code Pro"/>
              </a:rPr>
              <a:t>click=</a:t>
            </a:r>
            <a:r>
              <a:rPr kumimoji="0" lang="fr-FR" altLang="fr-FR" sz="1200" b="0" i="0" u="none" strike="noStrike" cap="none" normalizeH="0" baseline="0" dirty="0" smtClean="0">
                <a:ln>
                  <a:noFill/>
                </a:ln>
                <a:solidFill>
                  <a:srgbClr val="A5C261"/>
                </a:solidFill>
                <a:effectLst/>
                <a:latin typeface="Source Code Pro"/>
              </a:rPr>
              <a:t>"</a:t>
            </a:r>
            <a:r>
              <a:rPr kumimoji="0" lang="fr-FR" altLang="fr-FR" sz="1200" b="0" i="0" u="none" strike="noStrike" cap="none" normalizeH="0" baseline="0" dirty="0" err="1" smtClean="0">
                <a:ln>
                  <a:noFill/>
                </a:ln>
                <a:solidFill>
                  <a:srgbClr val="A5C261"/>
                </a:solidFill>
                <a:effectLst/>
                <a:latin typeface="Source Code Pro"/>
              </a:rPr>
              <a:t>increase</a:t>
            </a:r>
            <a:r>
              <a:rPr kumimoji="0" lang="fr-FR" altLang="fr-FR" sz="1200" b="0" i="0" u="none" strike="noStrike" cap="none" normalizeH="0" baseline="0" dirty="0" smtClean="0">
                <a:ln>
                  <a:noFill/>
                </a:ln>
                <a:solidFill>
                  <a:srgbClr val="A5C261"/>
                </a:solidFill>
                <a:effectLst/>
                <a:latin typeface="Source Code Pro"/>
              </a:rPr>
              <a:t>"</a:t>
            </a:r>
            <a:r>
              <a:rPr kumimoji="0" lang="fr-FR" altLang="fr-FR" sz="1200" b="0" i="0" u="none" strike="noStrike" cap="none" normalizeH="0" baseline="0" dirty="0" smtClean="0">
                <a:ln>
                  <a:noFill/>
                </a:ln>
                <a:solidFill>
                  <a:srgbClr val="E8BF6A"/>
                </a:solidFill>
                <a:effectLst/>
                <a:latin typeface="Source Code Pro"/>
              </a:rPr>
              <a:t>&gt;</a:t>
            </a:r>
            <a:r>
              <a:rPr kumimoji="0" lang="fr-FR" altLang="fr-FR" sz="1200" b="0" i="0" u="none" strike="noStrike" cap="none" normalizeH="0" baseline="0" dirty="0" err="1" smtClean="0">
                <a:ln>
                  <a:noFill/>
                </a:ln>
                <a:solidFill>
                  <a:srgbClr val="A9B7C6"/>
                </a:solidFill>
                <a:effectLst/>
                <a:latin typeface="Source Code Pro"/>
              </a:rPr>
              <a:t>Increase</a:t>
            </a:r>
            <a:r>
              <a:rPr kumimoji="0" lang="fr-FR" altLang="fr-FR" sz="1200" b="0" i="0" u="none" strike="noStrike" cap="none" normalizeH="0" baseline="0" dirty="0" smtClean="0">
                <a:ln>
                  <a:noFill/>
                </a:ln>
                <a:solidFill>
                  <a:srgbClr val="E8BF6A"/>
                </a:solidFill>
                <a:effectLst/>
                <a:latin typeface="Source Code Pro"/>
              </a:rPr>
              <a:t>&lt;/button&gt;</a:t>
            </a:r>
            <a:endParaRPr kumimoji="0" lang="fr-FR" altLang="fr-FR" sz="2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06742" y="2918068"/>
            <a:ext cx="658368" cy="2769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106742" y="3698748"/>
            <a:ext cx="512064" cy="2687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377953" y="2485709"/>
            <a:ext cx="2481705" cy="369332"/>
          </a:xfrm>
          <a:prstGeom prst="rect">
            <a:avLst/>
          </a:prstGeom>
        </p:spPr>
        <p:txBody>
          <a:bodyPr wrap="none">
            <a:spAutoFit/>
          </a:bodyPr>
          <a:lstStyle/>
          <a:p>
            <a:r>
              <a:rPr lang="fr-FR"/>
              <a:t>Par exemple, au lieu de :</a:t>
            </a:r>
            <a:endParaRPr lang="fr-FR" dirty="0"/>
          </a:p>
        </p:txBody>
      </p:sp>
      <p:sp>
        <p:nvSpPr>
          <p:cNvPr id="13" name="ZoneTexte 12"/>
          <p:cNvSpPr txBox="1"/>
          <p:nvPr/>
        </p:nvSpPr>
        <p:spPr>
          <a:xfrm>
            <a:off x="-13447" y="2112230"/>
            <a:ext cx="12205447" cy="369332"/>
          </a:xfrm>
          <a:prstGeom prst="rect">
            <a:avLst/>
          </a:prstGeom>
          <a:solidFill>
            <a:schemeClr val="accent6">
              <a:lumMod val="20000"/>
              <a:lumOff val="80000"/>
            </a:schemeClr>
          </a:solidFill>
        </p:spPr>
        <p:txBody>
          <a:bodyPr wrap="square" rtlCol="0">
            <a:spAutoFit/>
          </a:bodyPr>
          <a:lstStyle/>
          <a:p>
            <a:pPr algn="ctr"/>
            <a:r>
              <a:rPr lang="fr-FR" b="1" smtClean="0"/>
              <a:t>Pour la directive v-on</a:t>
            </a:r>
            <a:endParaRPr lang="fr-FR" b="1"/>
          </a:p>
        </p:txBody>
      </p:sp>
      <p:sp>
        <p:nvSpPr>
          <p:cNvPr id="14" name="ZoneTexte 13"/>
          <p:cNvSpPr txBox="1"/>
          <p:nvPr/>
        </p:nvSpPr>
        <p:spPr>
          <a:xfrm>
            <a:off x="-13448" y="4253762"/>
            <a:ext cx="12205447" cy="369332"/>
          </a:xfrm>
          <a:prstGeom prst="rect">
            <a:avLst/>
          </a:prstGeom>
          <a:solidFill>
            <a:schemeClr val="accent6">
              <a:lumMod val="20000"/>
              <a:lumOff val="80000"/>
            </a:schemeClr>
          </a:solidFill>
        </p:spPr>
        <p:txBody>
          <a:bodyPr wrap="square" rtlCol="0">
            <a:spAutoFit/>
          </a:bodyPr>
          <a:lstStyle/>
          <a:p>
            <a:pPr algn="ctr"/>
            <a:r>
              <a:rPr lang="fr-FR" b="1" smtClean="0"/>
              <a:t>Pour la directive v-bind</a:t>
            </a:r>
            <a:endParaRPr lang="fr-FR" b="1"/>
          </a:p>
        </p:txBody>
      </p:sp>
      <p:sp>
        <p:nvSpPr>
          <p:cNvPr id="15" name="Rectangle 1"/>
          <p:cNvSpPr>
            <a:spLocks noChangeArrowheads="1"/>
          </p:cNvSpPr>
          <p:nvPr/>
        </p:nvSpPr>
        <p:spPr bwMode="auto">
          <a:xfrm>
            <a:off x="484950" y="5150123"/>
            <a:ext cx="4684458" cy="276999"/>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200" b="0" i="0" u="none" strike="noStrike" cap="none" normalizeH="0" baseline="0" dirty="0" smtClean="0">
                <a:ln>
                  <a:noFill/>
                </a:ln>
                <a:solidFill>
                  <a:srgbClr val="E8BF6A"/>
                </a:solidFill>
                <a:effectLst/>
                <a:latin typeface="Source Code Pro"/>
              </a:rPr>
              <a:t>&lt;input type=</a:t>
            </a:r>
            <a:r>
              <a:rPr lang="fr-FR" altLang="fr-FR" sz="1200" dirty="0" smtClean="0">
                <a:solidFill>
                  <a:srgbClr val="A5C261"/>
                </a:solidFill>
                <a:latin typeface="Source Code Pro"/>
              </a:rPr>
              <a:t>"text"  </a:t>
            </a:r>
            <a:r>
              <a:rPr kumimoji="0" lang="fr-FR" altLang="fr-FR" sz="1200" b="0" i="0" u="none" strike="noStrike" cap="none" normalizeH="0" baseline="0" dirty="0" err="1" smtClean="0">
                <a:ln>
                  <a:noFill/>
                </a:ln>
                <a:solidFill>
                  <a:srgbClr val="9876AA"/>
                </a:solidFill>
                <a:effectLst/>
                <a:latin typeface="Source Code Pro"/>
              </a:rPr>
              <a:t>v-bind</a:t>
            </a:r>
            <a:r>
              <a:rPr kumimoji="0" lang="fr-FR" altLang="fr-FR" sz="1200" b="0" i="0" u="none" strike="noStrike" cap="none" normalizeH="0" baseline="0" dirty="0" err="1" smtClean="0">
                <a:ln>
                  <a:noFill/>
                </a:ln>
                <a:solidFill>
                  <a:srgbClr val="BABABA"/>
                </a:solidFill>
                <a:effectLst/>
                <a:latin typeface="Source Code Pro"/>
              </a:rPr>
              <a:t>:value</a:t>
            </a:r>
            <a:r>
              <a:rPr kumimoji="0" lang="fr-FR" altLang="fr-FR" sz="1200" b="0" i="0" u="none" strike="noStrike" cap="none" normalizeH="0" baseline="0" dirty="0" smtClean="0">
                <a:ln>
                  <a:noFill/>
                </a:ln>
                <a:solidFill>
                  <a:srgbClr val="BABABA"/>
                </a:solidFill>
                <a:effectLst/>
                <a:latin typeface="Source Code Pro"/>
              </a:rPr>
              <a:t>=</a:t>
            </a:r>
            <a:r>
              <a:rPr lang="fr-FR" altLang="fr-FR" sz="1200" dirty="0">
                <a:solidFill>
                  <a:srgbClr val="A5C261"/>
                </a:solidFill>
                <a:latin typeface="Source Code Pro"/>
              </a:rPr>
              <a:t>"</a:t>
            </a:r>
            <a:r>
              <a:rPr kumimoji="0" lang="fr-FR" altLang="fr-FR" sz="1200" b="0" i="0" u="none" strike="noStrike" cap="none" normalizeH="0" baseline="0" dirty="0" smtClean="0">
                <a:ln>
                  <a:noFill/>
                </a:ln>
                <a:solidFill>
                  <a:srgbClr val="A5C261"/>
                </a:solidFill>
                <a:effectLst/>
                <a:latin typeface="Source Code Pro"/>
              </a:rPr>
              <a:t>message"</a:t>
            </a:r>
            <a:r>
              <a:rPr kumimoji="0" lang="fr-FR" altLang="fr-FR" sz="1200" b="0" i="0" u="none" strike="noStrike" cap="none" normalizeH="0" baseline="0" dirty="0" smtClean="0">
                <a:ln>
                  <a:noFill/>
                </a:ln>
                <a:solidFill>
                  <a:srgbClr val="E8BF6A"/>
                </a:solidFill>
                <a:effectLst/>
                <a:latin typeface="Source Code Pro"/>
              </a:rPr>
              <a:t>&gt;</a:t>
            </a:r>
            <a:endParaRPr kumimoji="0" lang="fr-FR" altLang="fr-FR" sz="2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377953" y="4717764"/>
            <a:ext cx="1241045" cy="369332"/>
          </a:xfrm>
          <a:prstGeom prst="rect">
            <a:avLst/>
          </a:prstGeom>
        </p:spPr>
        <p:txBody>
          <a:bodyPr wrap="none">
            <a:spAutoFit/>
          </a:bodyPr>
          <a:lstStyle/>
          <a:p>
            <a:r>
              <a:rPr lang="fr-FR" smtClean="0"/>
              <a:t>Au </a:t>
            </a:r>
            <a:r>
              <a:rPr lang="fr-FR"/>
              <a:t>lieu de :</a:t>
            </a:r>
            <a:endParaRPr lang="fr-FR" dirty="0"/>
          </a:p>
        </p:txBody>
      </p:sp>
      <p:sp>
        <p:nvSpPr>
          <p:cNvPr id="18" name="ZoneTexte 17"/>
          <p:cNvSpPr txBox="1"/>
          <p:nvPr/>
        </p:nvSpPr>
        <p:spPr>
          <a:xfrm>
            <a:off x="377953" y="5488340"/>
            <a:ext cx="3931461" cy="369332"/>
          </a:xfrm>
          <a:prstGeom prst="rect">
            <a:avLst/>
          </a:prstGeom>
          <a:noFill/>
        </p:spPr>
        <p:txBody>
          <a:bodyPr wrap="none" rtlCol="0">
            <a:spAutoFit/>
          </a:bodyPr>
          <a:lstStyle/>
          <a:p>
            <a:r>
              <a:rPr lang="fr-FR" smtClean="0"/>
              <a:t>Vous pouvez utiliser la syntaxe suivante:</a:t>
            </a:r>
            <a:endParaRPr lang="fr-FR"/>
          </a:p>
        </p:txBody>
      </p:sp>
      <p:sp>
        <p:nvSpPr>
          <p:cNvPr id="20" name="Rectangle 1"/>
          <p:cNvSpPr>
            <a:spLocks noChangeArrowheads="1"/>
          </p:cNvSpPr>
          <p:nvPr/>
        </p:nvSpPr>
        <p:spPr bwMode="auto">
          <a:xfrm>
            <a:off x="484950" y="5907985"/>
            <a:ext cx="4684458" cy="276999"/>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200" b="0" i="0" u="none" strike="noStrike" cap="none" normalizeH="0" baseline="0" dirty="0" smtClean="0">
                <a:ln>
                  <a:noFill/>
                </a:ln>
                <a:solidFill>
                  <a:srgbClr val="E8BF6A"/>
                </a:solidFill>
                <a:effectLst/>
                <a:latin typeface="Source Code Pro"/>
              </a:rPr>
              <a:t>&lt;input type=</a:t>
            </a:r>
            <a:r>
              <a:rPr lang="fr-FR" altLang="fr-FR" sz="1200" dirty="0" smtClean="0">
                <a:solidFill>
                  <a:srgbClr val="A5C261"/>
                </a:solidFill>
                <a:latin typeface="Source Code Pro"/>
              </a:rPr>
              <a:t>"text"  </a:t>
            </a:r>
            <a:r>
              <a:rPr kumimoji="0" lang="fr-FR" altLang="fr-FR" sz="1200" b="0" i="0" u="none" strike="noStrike" cap="none" normalizeH="0" baseline="0" dirty="0" smtClean="0">
                <a:ln>
                  <a:noFill/>
                </a:ln>
                <a:solidFill>
                  <a:srgbClr val="BABABA"/>
                </a:solidFill>
                <a:effectLst/>
                <a:latin typeface="Source Code Pro"/>
              </a:rPr>
              <a:t>:value=</a:t>
            </a:r>
            <a:r>
              <a:rPr lang="fr-FR" altLang="fr-FR" sz="1200" dirty="0">
                <a:solidFill>
                  <a:srgbClr val="A5C261"/>
                </a:solidFill>
                <a:latin typeface="Source Code Pro"/>
              </a:rPr>
              <a:t>"</a:t>
            </a:r>
            <a:r>
              <a:rPr kumimoji="0" lang="fr-FR" altLang="fr-FR" sz="1200" b="0" i="0" u="none" strike="noStrike" cap="none" normalizeH="0" baseline="0" dirty="0" smtClean="0">
                <a:ln>
                  <a:noFill/>
                </a:ln>
                <a:solidFill>
                  <a:srgbClr val="A5C261"/>
                </a:solidFill>
                <a:effectLst/>
                <a:latin typeface="Source Code Pro"/>
              </a:rPr>
              <a:t>message"</a:t>
            </a:r>
            <a:r>
              <a:rPr kumimoji="0" lang="fr-FR" altLang="fr-FR" sz="1200" b="0" i="0" u="none" strike="noStrike" cap="none" normalizeH="0" baseline="0" dirty="0" smtClean="0">
                <a:ln>
                  <a:noFill/>
                </a:ln>
                <a:solidFill>
                  <a:srgbClr val="E8BF6A"/>
                </a:solidFill>
                <a:effectLst/>
                <a:latin typeface="Source Code Pro"/>
              </a:rPr>
              <a:t>&gt;</a:t>
            </a:r>
            <a:endParaRPr kumimoji="0" lang="fr-FR" altLang="fr-FR" sz="2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0"/>
          <p:cNvSpPr/>
          <p:nvPr/>
        </p:nvSpPr>
        <p:spPr>
          <a:xfrm>
            <a:off x="1831619" y="5138798"/>
            <a:ext cx="826238" cy="3178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1765111" y="5889328"/>
            <a:ext cx="575753" cy="2956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862238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3: Interaction avec le DOM </a:t>
            </a:r>
          </a:p>
        </p:txBody>
      </p:sp>
      <p:sp>
        <p:nvSpPr>
          <p:cNvPr id="23" name="ZoneTexte 22"/>
          <p:cNvSpPr txBox="1"/>
          <p:nvPr/>
        </p:nvSpPr>
        <p:spPr>
          <a:xfrm>
            <a:off x="182880" y="1344846"/>
            <a:ext cx="2819426" cy="369332"/>
          </a:xfrm>
          <a:prstGeom prst="rect">
            <a:avLst/>
          </a:prstGeom>
          <a:solidFill>
            <a:schemeClr val="bg1">
              <a:lumMod val="95000"/>
            </a:schemeClr>
          </a:solidFill>
        </p:spPr>
        <p:txBody>
          <a:bodyPr wrap="none" rtlCol="0">
            <a:spAutoFit/>
          </a:bodyPr>
          <a:lstStyle/>
          <a:p>
            <a:r>
              <a:rPr lang="fr-FR" dirty="0" smtClean="0"/>
              <a:t>$ git checkout –f tags/ex003</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89366" y="225596"/>
            <a:ext cx="611126" cy="611126"/>
          </a:xfrm>
          <a:prstGeom prst="rect">
            <a:avLst/>
          </a:prstGeom>
        </p:spPr>
      </p:pic>
    </p:spTree>
    <p:extLst>
      <p:ext uri="{BB962C8B-B14F-4D97-AF65-F5344CB8AC3E}">
        <p14:creationId xmlns:p14="http://schemas.microsoft.com/office/powerpoint/2010/main" xmlns="" val="3866446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564330" y="3006777"/>
            <a:ext cx="7090211" cy="830997"/>
          </a:xfrm>
          <a:prstGeom prst="rect">
            <a:avLst/>
          </a:prstGeom>
          <a:noFill/>
        </p:spPr>
        <p:txBody>
          <a:bodyPr wrap="none" rtlCol="0">
            <a:spAutoFit/>
          </a:bodyPr>
          <a:lstStyle/>
          <a:p>
            <a:r>
              <a:rPr lang="fr-FR" sz="4800" smtClean="0">
                <a:effectLst>
                  <a:outerShdw blurRad="38100" dist="38100" dir="2700000" algn="tl">
                    <a:srgbClr val="000000">
                      <a:alpha val="43137"/>
                    </a:srgbClr>
                  </a:outerShdw>
                </a:effectLst>
              </a:rPr>
              <a:t>Styling dynamique avec CSS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2129143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bases</a:t>
            </a:r>
            <a:endParaRPr lang="fr-FR" sz="4000" dirty="0" smtClean="0">
              <a:effectLst>
                <a:outerShdw blurRad="38100" dist="38100" dir="2700000" algn="tl">
                  <a:srgbClr val="000000">
                    <a:alpha val="43137"/>
                  </a:srgbClr>
                </a:outerShdw>
              </a:effectLst>
            </a:endParaRPr>
          </a:p>
        </p:txBody>
      </p:sp>
      <p:sp>
        <p:nvSpPr>
          <p:cNvPr id="3" name="ZoneTexte 2"/>
          <p:cNvSpPr txBox="1"/>
          <p:nvPr/>
        </p:nvSpPr>
        <p:spPr>
          <a:xfrm>
            <a:off x="207264" y="1243584"/>
            <a:ext cx="10942226" cy="369332"/>
          </a:xfrm>
          <a:prstGeom prst="rect">
            <a:avLst/>
          </a:prstGeom>
          <a:noFill/>
        </p:spPr>
        <p:txBody>
          <a:bodyPr wrap="none" rtlCol="0">
            <a:spAutoFit/>
          </a:bodyPr>
          <a:lstStyle/>
          <a:p>
            <a:r>
              <a:rPr lang="fr-FR" smtClean="0"/>
              <a:t>On veut attacher le style rouge à un des carrés uniquement si le carré est cliqué et le détacher s’il est encore cliqué.</a:t>
            </a:r>
            <a:endParaRPr lang="fr-FR"/>
          </a:p>
        </p:txBody>
      </p:sp>
      <p:sp>
        <p:nvSpPr>
          <p:cNvPr id="5" name="Rectangle 4"/>
          <p:cNvSpPr/>
          <p:nvPr/>
        </p:nvSpPr>
        <p:spPr>
          <a:xfrm>
            <a:off x="329184" y="1895444"/>
            <a:ext cx="7461504" cy="2677656"/>
          </a:xfrm>
          <a:prstGeom prst="rect">
            <a:avLst/>
          </a:prstGeom>
          <a:solidFill>
            <a:schemeClr val="tx2">
              <a:lumMod val="50000"/>
            </a:schemeClr>
          </a:solidFill>
        </p:spPr>
        <p:txBody>
          <a:bodyPr wrap="square">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 </a:t>
            </a:r>
            <a:r>
              <a:rPr lang="fr-FR" sz="1200" dirty="0">
                <a:solidFill>
                  <a:srgbClr val="BABABA"/>
                </a:solidFill>
                <a:latin typeface="Source Code Pro"/>
              </a:rPr>
              <a:t>@click=</a:t>
            </a:r>
            <a:r>
              <a:rPr lang="fr-FR" sz="1200" dirty="0">
                <a:solidFill>
                  <a:srgbClr val="A5C261"/>
                </a:solidFill>
                <a:latin typeface="Source Code Pro"/>
              </a:rPr>
              <a:t>"</a:t>
            </a:r>
            <a:r>
              <a:rPr lang="fr-FR" sz="1200" dirty="0" err="1">
                <a:solidFill>
                  <a:srgbClr val="A5C261"/>
                </a:solidFill>
                <a:latin typeface="Source Code Pro"/>
              </a:rPr>
              <a:t>attachRed</a:t>
            </a:r>
            <a:r>
              <a:rPr lang="fr-FR" sz="1200" dirty="0">
                <a:solidFill>
                  <a:srgbClr val="A5C261"/>
                </a:solidFill>
                <a:latin typeface="Source Code Pro"/>
              </a:rPr>
              <a:t> = !</a:t>
            </a:r>
            <a:r>
              <a:rPr lang="fr-FR" sz="1200" dirty="0" err="1">
                <a:solidFill>
                  <a:srgbClr val="A5C261"/>
                </a:solidFill>
                <a:latin typeface="Source Code Pro"/>
              </a:rPr>
              <a:t>attachRed</a:t>
            </a:r>
            <a:r>
              <a:rPr lang="fr-FR" sz="1200" dirty="0">
                <a:solidFill>
                  <a:srgbClr val="A5C261"/>
                </a:solidFill>
                <a:latin typeface="Source Code Pro"/>
              </a:rPr>
              <a:t>" </a:t>
            </a:r>
            <a:r>
              <a:rPr lang="fr-FR" sz="1200" dirty="0">
                <a:solidFill>
                  <a:srgbClr val="BABABA"/>
                </a:solidFill>
                <a:latin typeface="Source Code Pro"/>
              </a:rPr>
              <a:t>:class=</a:t>
            </a:r>
            <a:r>
              <a:rPr lang="fr-FR" sz="1200" dirty="0">
                <a:solidFill>
                  <a:srgbClr val="A5C261"/>
                </a:solidFill>
                <a:latin typeface="Source Code Pro"/>
              </a:rPr>
              <a:t>"{ </a:t>
            </a:r>
            <a:r>
              <a:rPr lang="fr-FR" sz="1200" dirty="0" err="1">
                <a:solidFill>
                  <a:srgbClr val="A5C261"/>
                </a:solidFill>
                <a:latin typeface="Source Code Pro"/>
              </a:rPr>
              <a:t>red</a:t>
            </a:r>
            <a:r>
              <a:rPr lang="fr-FR" sz="1200" dirty="0">
                <a:solidFill>
                  <a:srgbClr val="A5C261"/>
                </a:solidFill>
                <a:latin typeface="Source Code Pro"/>
              </a:rPr>
              <a:t>: </a:t>
            </a:r>
            <a:r>
              <a:rPr lang="fr-FR" sz="1200" dirty="0" err="1">
                <a:solidFill>
                  <a:srgbClr val="A5C261"/>
                </a:solidFill>
                <a:latin typeface="Source Code Pro"/>
              </a:rPr>
              <a:t>attachRed</a:t>
            </a:r>
            <a:r>
              <a:rPr lang="fr-FR" sz="1200" dirty="0">
                <a:solidFill>
                  <a:srgbClr val="A5C261"/>
                </a:solidFill>
                <a:latin typeface="Source Code Pro"/>
              </a:rPr>
              <a:t> }"</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err="1">
                <a:solidFill>
                  <a:srgbClr val="9876AA"/>
                </a:solidFill>
                <a:latin typeface="Source Code Pro"/>
              </a:rPr>
              <a:t>attachRed</a:t>
            </a:r>
            <a:r>
              <a:rPr lang="fr-FR" sz="1200" dirty="0">
                <a:solidFill>
                  <a:srgbClr val="A9B7C6"/>
                </a:solidFill>
                <a:latin typeface="Source Code Pro"/>
              </a:rPr>
              <a:t>: </a:t>
            </a:r>
            <a:r>
              <a:rPr lang="fr-FR" sz="1200" b="1" dirty="0">
                <a:solidFill>
                  <a:srgbClr val="CC7832"/>
                </a:solidFill>
                <a:latin typeface="Source Code Pro"/>
              </a:rPr>
              <a:t>false</a:t>
            </a:r>
            <a:br>
              <a:rPr lang="fr-FR" sz="1200" b="1" dirty="0">
                <a:solidFill>
                  <a:srgbClr val="CC7832"/>
                </a:solidFill>
                <a:latin typeface="Source Code Pro"/>
              </a:rPr>
            </a:br>
            <a:r>
              <a:rPr lang="fr-FR" sz="1200" b="1"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7" name="ZoneTexte 6"/>
          <p:cNvSpPr txBox="1"/>
          <p:nvPr/>
        </p:nvSpPr>
        <p:spPr>
          <a:xfrm>
            <a:off x="207265" y="4855628"/>
            <a:ext cx="11497056" cy="646331"/>
          </a:xfrm>
          <a:prstGeom prst="rect">
            <a:avLst/>
          </a:prstGeom>
          <a:noFill/>
        </p:spPr>
        <p:txBody>
          <a:bodyPr wrap="square" rtlCol="0">
            <a:spAutoFit/>
          </a:bodyPr>
          <a:lstStyle/>
          <a:p>
            <a:r>
              <a:rPr lang="fr-FR" dirty="0" smtClean="0"/>
              <a:t>On bind l’attribut « class » à un objet contenant le nom de la classe </a:t>
            </a:r>
            <a:r>
              <a:rPr lang="fr-FR" dirty="0" err="1" smtClean="0"/>
              <a:t>css</a:t>
            </a:r>
            <a:r>
              <a:rPr lang="fr-FR" dirty="0" smtClean="0"/>
              <a:t> à attacher avec comme valeur un booléen. Si ce booléen est vrai, la classe </a:t>
            </a:r>
            <a:r>
              <a:rPr lang="fr-FR" dirty="0" err="1" smtClean="0"/>
              <a:t>css</a:t>
            </a:r>
            <a:r>
              <a:rPr lang="fr-FR" dirty="0" smtClean="0"/>
              <a:t> dont  le nom est mentionné est activée, sinon elle est désactivée</a:t>
            </a:r>
            <a:endParaRPr lang="fr-FR" dirty="0"/>
          </a:p>
        </p:txBody>
      </p:sp>
      <p:sp>
        <p:nvSpPr>
          <p:cNvPr id="8" name="Rectangle 7"/>
          <p:cNvSpPr/>
          <p:nvPr/>
        </p:nvSpPr>
        <p:spPr>
          <a:xfrm>
            <a:off x="4630230" y="2110906"/>
            <a:ext cx="1295082" cy="2177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346569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Utilisation des objets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tags/step012</a:t>
            </a:r>
            <a:endParaRPr lang="fr-FR" dirty="0"/>
          </a:p>
        </p:txBody>
      </p:sp>
      <p:sp>
        <p:nvSpPr>
          <p:cNvPr id="3" name="ZoneTexte 2"/>
          <p:cNvSpPr txBox="1"/>
          <p:nvPr/>
        </p:nvSpPr>
        <p:spPr>
          <a:xfrm>
            <a:off x="283820" y="1304544"/>
            <a:ext cx="10384509" cy="369332"/>
          </a:xfrm>
          <a:prstGeom prst="rect">
            <a:avLst/>
          </a:prstGeom>
          <a:noFill/>
        </p:spPr>
        <p:txBody>
          <a:bodyPr wrap="none" rtlCol="0">
            <a:spAutoFit/>
          </a:bodyPr>
          <a:lstStyle/>
          <a:p>
            <a:r>
              <a:rPr lang="fr-FR" smtClean="0"/>
              <a:t>Si on veut utiliser un objet de l’instance au lieu de le déclarer  inline on peut procéder de la manière suivante:</a:t>
            </a:r>
            <a:endParaRPr lang="fr-FR"/>
          </a:p>
        </p:txBody>
      </p:sp>
      <p:sp>
        <p:nvSpPr>
          <p:cNvPr id="8" name="Rectangle 7"/>
          <p:cNvSpPr/>
          <p:nvPr/>
        </p:nvSpPr>
        <p:spPr>
          <a:xfrm>
            <a:off x="4706786" y="2171866"/>
            <a:ext cx="1295082" cy="2177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83820" y="1741987"/>
            <a:ext cx="6096000" cy="3970318"/>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 </a:t>
            </a:r>
            <a:r>
              <a:rPr lang="fr-FR" sz="1200" dirty="0">
                <a:solidFill>
                  <a:srgbClr val="BABABA"/>
                </a:solidFill>
                <a:latin typeface="Source Code Pro"/>
              </a:rPr>
              <a:t>@click=</a:t>
            </a:r>
            <a:r>
              <a:rPr lang="fr-FR" sz="1200" dirty="0">
                <a:solidFill>
                  <a:srgbClr val="A5C261"/>
                </a:solidFill>
                <a:latin typeface="Source Code Pro"/>
              </a:rPr>
              <a:t>"</a:t>
            </a:r>
            <a:r>
              <a:rPr lang="fr-FR" sz="1200" dirty="0" err="1">
                <a:solidFill>
                  <a:srgbClr val="A5C261"/>
                </a:solidFill>
                <a:latin typeface="Source Code Pro"/>
              </a:rPr>
              <a:t>attachRed</a:t>
            </a:r>
            <a:r>
              <a:rPr lang="fr-FR" sz="1200" dirty="0">
                <a:solidFill>
                  <a:srgbClr val="A5C261"/>
                </a:solidFill>
                <a:latin typeface="Source Code Pro"/>
              </a:rPr>
              <a:t> = !</a:t>
            </a:r>
            <a:r>
              <a:rPr lang="fr-FR" sz="1200" dirty="0" err="1">
                <a:solidFill>
                  <a:srgbClr val="A5C261"/>
                </a:solidFill>
                <a:latin typeface="Source Code Pro"/>
              </a:rPr>
              <a:t>attachRed</a:t>
            </a:r>
            <a:r>
              <a:rPr lang="fr-FR" sz="1200" dirty="0">
                <a:solidFill>
                  <a:srgbClr val="A5C261"/>
                </a:solidFill>
                <a:latin typeface="Source Code Pro"/>
              </a:rPr>
              <a:t>" </a:t>
            </a:r>
            <a:r>
              <a:rPr lang="fr-FR" sz="1200" dirty="0">
                <a:solidFill>
                  <a:srgbClr val="BABABA"/>
                </a:solidFill>
                <a:latin typeface="Source Code Pro"/>
              </a:rPr>
              <a:t>:class=</a:t>
            </a:r>
            <a:r>
              <a:rPr lang="fr-FR" sz="1200" dirty="0">
                <a:solidFill>
                  <a:srgbClr val="A5C261"/>
                </a:solidFill>
                <a:latin typeface="Source Code Pro"/>
              </a:rPr>
              <a:t>"</a:t>
            </a:r>
            <a:r>
              <a:rPr lang="fr-FR" sz="1200" dirty="0" err="1">
                <a:solidFill>
                  <a:srgbClr val="A5C261"/>
                </a:solidFill>
                <a:latin typeface="Source Code Pro"/>
              </a:rPr>
              <a:t>divClasses</a:t>
            </a:r>
            <a:r>
              <a:rPr lang="fr-FR" sz="1200" dirty="0">
                <a:solidFill>
                  <a:srgbClr val="A5C261"/>
                </a:solidFill>
                <a:latin typeface="Source Code Pro"/>
              </a:rPr>
              <a:t>"</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err="1">
                <a:solidFill>
                  <a:srgbClr val="9876AA"/>
                </a:solidFill>
                <a:latin typeface="Source Code Pro"/>
              </a:rPr>
              <a:t>attachRed</a:t>
            </a:r>
            <a:r>
              <a:rPr lang="fr-FR" sz="1200" dirty="0">
                <a:solidFill>
                  <a:srgbClr val="A9B7C6"/>
                </a:solidFill>
                <a:latin typeface="Source Code Pro"/>
              </a:rPr>
              <a:t>: </a:t>
            </a:r>
            <a:r>
              <a:rPr lang="fr-FR" sz="1200" b="1" dirty="0">
                <a:solidFill>
                  <a:srgbClr val="CC7832"/>
                </a:solidFill>
                <a:latin typeface="Source Code Pro"/>
              </a:rPr>
              <a:t>false</a:t>
            </a:r>
            <a:br>
              <a:rPr lang="fr-FR" sz="1200" b="1" dirty="0">
                <a:solidFill>
                  <a:srgbClr val="CC7832"/>
                </a:solidFill>
                <a:latin typeface="Source Code Pro"/>
              </a:rPr>
            </a:br>
            <a:r>
              <a:rPr lang="fr-FR" sz="1200" b="1"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computed</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err="1">
                <a:solidFill>
                  <a:srgbClr val="FFC66D"/>
                </a:solidFill>
                <a:latin typeface="Source Code Pro"/>
              </a:rPr>
              <a:t>divClasses</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err="1">
                <a:solidFill>
                  <a:srgbClr val="9876AA"/>
                </a:solidFill>
                <a:latin typeface="Source Code Pro"/>
              </a:rPr>
              <a:t>red</a:t>
            </a:r>
            <a:r>
              <a:rPr lang="fr-FR" sz="1200" dirty="0">
                <a:solidFill>
                  <a:srgbClr val="A9B7C6"/>
                </a:solidFill>
                <a:latin typeface="Source Code Pro"/>
              </a:rPr>
              <a:t>: </a:t>
            </a:r>
            <a:r>
              <a:rPr lang="fr-FR" sz="1200" b="1" dirty="0" err="1">
                <a:solidFill>
                  <a:srgbClr val="CC7832"/>
                </a:solidFill>
                <a:latin typeface="Source Code Pro"/>
              </a:rPr>
              <a:t>this</a:t>
            </a:r>
            <a:r>
              <a:rPr lang="fr-FR" sz="1200" dirty="0" err="1">
                <a:solidFill>
                  <a:srgbClr val="A9B7C6"/>
                </a:solidFill>
                <a:latin typeface="Source Code Pro"/>
              </a:rPr>
              <a:t>.</a:t>
            </a:r>
            <a:r>
              <a:rPr lang="fr-FR" sz="1200" dirty="0" err="1">
                <a:solidFill>
                  <a:srgbClr val="9876AA"/>
                </a:solidFill>
                <a:latin typeface="Source Code Pro"/>
              </a:rPr>
              <a:t>attachRed</a:t>
            </a:r>
            <a:r>
              <a:rPr lang="fr-FR" sz="1200" dirty="0">
                <a:solidFill>
                  <a:srgbClr val="9876AA"/>
                </a:solidFill>
                <a:latin typeface="Source Code Pro"/>
              </a:rPr>
              <a:t/>
            </a:r>
            <a:br>
              <a:rPr lang="fr-FR" sz="1200" dirty="0">
                <a:solidFill>
                  <a:srgbClr val="9876AA"/>
                </a:solidFill>
                <a:latin typeface="Source Code Pro"/>
              </a:rPr>
            </a:br>
            <a:r>
              <a:rPr lang="fr-FR" sz="1200" dirty="0">
                <a:solidFill>
                  <a:srgbClr val="9876AA"/>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10" name="Rectangle 9"/>
          <p:cNvSpPr/>
          <p:nvPr/>
        </p:nvSpPr>
        <p:spPr>
          <a:xfrm>
            <a:off x="841248" y="4169664"/>
            <a:ext cx="816864" cy="207264"/>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4651988" y="1947890"/>
            <a:ext cx="749068" cy="22397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08801" y="5867474"/>
            <a:ext cx="8419356" cy="369332"/>
          </a:xfrm>
          <a:prstGeom prst="rect">
            <a:avLst/>
          </a:prstGeom>
          <a:noFill/>
        </p:spPr>
        <p:txBody>
          <a:bodyPr wrap="none" rtlCol="0">
            <a:spAutoFit/>
          </a:bodyPr>
          <a:lstStyle/>
          <a:p>
            <a:r>
              <a:rPr lang="fr-FR" dirty="0" smtClean="0"/>
              <a:t>Rajouter une computed </a:t>
            </a:r>
            <a:r>
              <a:rPr lang="fr-FR" dirty="0" err="1" smtClean="0"/>
              <a:t>property</a:t>
            </a:r>
            <a:r>
              <a:rPr lang="fr-FR" dirty="0" smtClean="0"/>
              <a:t> qui retourne l’objet qui détermine le style conditionnel</a:t>
            </a:r>
            <a:endParaRPr lang="fr-FR" dirty="0"/>
          </a:p>
        </p:txBody>
      </p:sp>
    </p:spTree>
    <p:extLst>
      <p:ext uri="{BB962C8B-B14F-4D97-AF65-F5344CB8AC3E}">
        <p14:creationId xmlns:p14="http://schemas.microsoft.com/office/powerpoint/2010/main" xmlns="" val="704772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2336" y="1845022"/>
            <a:ext cx="6096000" cy="3539430"/>
          </a:xfrm>
          <a:prstGeom prst="rect">
            <a:avLst/>
          </a:prstGeom>
          <a:solidFill>
            <a:schemeClr val="tx2">
              <a:lumMod val="50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 </a:t>
            </a:r>
            <a:r>
              <a:rPr lang="fr-FR" sz="1400" dirty="0">
                <a:solidFill>
                  <a:srgbClr val="BABABA"/>
                </a:solidFill>
                <a:latin typeface="Source Code Pro"/>
              </a:rPr>
              <a:t>@click=</a:t>
            </a:r>
            <a:r>
              <a:rPr lang="fr-FR" sz="1400" dirty="0">
                <a:solidFill>
                  <a:srgbClr val="A5C261"/>
                </a:solidFill>
                <a:latin typeface="Source Code Pro"/>
              </a:rPr>
              <a:t>"</a:t>
            </a:r>
            <a:r>
              <a:rPr lang="fr-FR" sz="1400" dirty="0" err="1">
                <a:solidFill>
                  <a:srgbClr val="A5C261"/>
                </a:solidFill>
                <a:latin typeface="Source Code Pro"/>
              </a:rPr>
              <a:t>attachRed</a:t>
            </a:r>
            <a:r>
              <a:rPr lang="fr-FR" sz="1400" dirty="0">
                <a:solidFill>
                  <a:srgbClr val="A5C261"/>
                </a:solidFill>
                <a:latin typeface="Source Code Pro"/>
              </a:rPr>
              <a:t> = !</a:t>
            </a:r>
            <a:r>
              <a:rPr lang="fr-FR" sz="1400" dirty="0" err="1">
                <a:solidFill>
                  <a:srgbClr val="A5C261"/>
                </a:solidFill>
                <a:latin typeface="Source Code Pro"/>
              </a:rPr>
              <a:t>attachRed</a:t>
            </a:r>
            <a:r>
              <a:rPr lang="fr-FR" sz="1400" dirty="0">
                <a:solidFill>
                  <a:srgbClr val="A5C261"/>
                </a:solidFill>
                <a:latin typeface="Source Code Pro"/>
              </a:rPr>
              <a:t>"</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 </a:t>
            </a:r>
            <a:r>
              <a:rPr lang="fr-FR" sz="1400" dirty="0">
                <a:solidFill>
                  <a:srgbClr val="BABABA"/>
                </a:solidFill>
                <a:latin typeface="Source Code Pro"/>
              </a:rPr>
              <a:t>:class=</a:t>
            </a:r>
            <a:r>
              <a:rPr lang="fr-FR" sz="1400" dirty="0">
                <a:solidFill>
                  <a:srgbClr val="A5C261"/>
                </a:solidFill>
                <a:latin typeface="Source Code Pro"/>
              </a:rPr>
              <a:t>"color"</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type=</a:t>
            </a:r>
            <a:r>
              <a:rPr lang="fr-FR" sz="1400" dirty="0">
                <a:solidFill>
                  <a:srgbClr val="A5C261"/>
                </a:solidFill>
                <a:latin typeface="Source Code Pro"/>
              </a:rPr>
              <a:t>"text" </a:t>
            </a:r>
            <a:r>
              <a:rPr lang="fr-FR" sz="1400" dirty="0">
                <a:solidFill>
                  <a:srgbClr val="BABABA"/>
                </a:solidFill>
                <a:latin typeface="Source Code Pro"/>
              </a:rPr>
              <a:t>v-model=</a:t>
            </a:r>
            <a:r>
              <a:rPr lang="fr-FR" sz="1400" dirty="0">
                <a:solidFill>
                  <a:srgbClr val="A5C261"/>
                </a:solidFill>
                <a:latin typeface="Source Code Pro"/>
              </a:rPr>
              <a:t>"color"</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err="1">
                <a:solidFill>
                  <a:srgbClr val="9876AA"/>
                </a:solidFill>
                <a:latin typeface="Source Code Pro"/>
              </a:rPr>
              <a:t>attachRed</a:t>
            </a:r>
            <a:r>
              <a:rPr lang="fr-FR" sz="1400" dirty="0">
                <a:solidFill>
                  <a:srgbClr val="A9B7C6"/>
                </a:solidFill>
                <a:latin typeface="Source Code Pro"/>
              </a:rPr>
              <a:t>: </a:t>
            </a:r>
            <a:r>
              <a:rPr lang="fr-FR" sz="1400" b="1" dirty="0">
                <a:solidFill>
                  <a:srgbClr val="CC7832"/>
                </a:solidFill>
                <a:latin typeface="Source Code Pro"/>
              </a:rPr>
              <a:t>false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color</a:t>
            </a:r>
            <a:r>
              <a:rPr lang="fr-FR" sz="1400" dirty="0">
                <a:solidFill>
                  <a:srgbClr val="A9B7C6"/>
                </a:solidFill>
                <a:latin typeface="Source Code Pro"/>
              </a:rPr>
              <a:t>: </a:t>
            </a:r>
            <a:r>
              <a:rPr lang="fr-FR" sz="1400" dirty="0">
                <a:solidFill>
                  <a:srgbClr val="6A8759"/>
                </a:solidFill>
                <a:latin typeface="Source Code Pro"/>
              </a:rPr>
              <a:t>'green'</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Utilisation des noms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tags/step013</a:t>
            </a:r>
            <a:endParaRPr lang="fr-FR" dirty="0"/>
          </a:p>
        </p:txBody>
      </p:sp>
      <p:sp>
        <p:nvSpPr>
          <p:cNvPr id="3" name="ZoneTexte 2"/>
          <p:cNvSpPr txBox="1"/>
          <p:nvPr/>
        </p:nvSpPr>
        <p:spPr>
          <a:xfrm>
            <a:off x="283820" y="1304544"/>
            <a:ext cx="7464095" cy="369332"/>
          </a:xfrm>
          <a:prstGeom prst="rect">
            <a:avLst/>
          </a:prstGeom>
          <a:noFill/>
        </p:spPr>
        <p:txBody>
          <a:bodyPr wrap="none" rtlCol="0">
            <a:spAutoFit/>
          </a:bodyPr>
          <a:lstStyle/>
          <a:p>
            <a:r>
              <a:rPr lang="fr-FR" smtClean="0"/>
              <a:t>On peut attacher l’attribut « class » à un nom de classe CSS au lieu d’un objet :</a:t>
            </a:r>
            <a:endParaRPr lang="fr-FR"/>
          </a:p>
        </p:txBody>
      </p:sp>
      <p:sp>
        <p:nvSpPr>
          <p:cNvPr id="10" name="Rectangle 9"/>
          <p:cNvSpPr/>
          <p:nvPr/>
        </p:nvSpPr>
        <p:spPr>
          <a:xfrm>
            <a:off x="1011935" y="4450080"/>
            <a:ext cx="1140691" cy="243840"/>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152627" y="2506190"/>
            <a:ext cx="1137913" cy="223977"/>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097763" y="2754168"/>
            <a:ext cx="1352573" cy="232872"/>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149962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3820" y="1767668"/>
            <a:ext cx="6096000" cy="3539430"/>
          </a:xfrm>
          <a:prstGeom prst="rect">
            <a:avLst/>
          </a:prstGeom>
          <a:solidFill>
            <a:schemeClr val="tx2">
              <a:lumMod val="50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 </a:t>
            </a:r>
            <a:r>
              <a:rPr lang="fr-FR" sz="1400" dirty="0">
                <a:solidFill>
                  <a:srgbClr val="BABABA"/>
                </a:solidFill>
                <a:latin typeface="Source Code Pro"/>
              </a:rPr>
              <a:t>@click=</a:t>
            </a:r>
            <a:r>
              <a:rPr lang="fr-FR" sz="1400" dirty="0">
                <a:solidFill>
                  <a:srgbClr val="A5C261"/>
                </a:solidFill>
                <a:latin typeface="Source Code Pro"/>
              </a:rPr>
              <a:t>"</a:t>
            </a:r>
            <a:r>
              <a:rPr lang="fr-FR" sz="1400" dirty="0" err="1">
                <a:solidFill>
                  <a:srgbClr val="A5C261"/>
                </a:solidFill>
                <a:latin typeface="Source Code Pro"/>
              </a:rPr>
              <a:t>attachRed</a:t>
            </a:r>
            <a:r>
              <a:rPr lang="fr-FR" sz="1400" dirty="0">
                <a:solidFill>
                  <a:srgbClr val="A5C261"/>
                </a:solidFill>
                <a:latin typeface="Source Code Pro"/>
              </a:rPr>
              <a:t> = !</a:t>
            </a:r>
            <a:r>
              <a:rPr lang="fr-FR" sz="1400" dirty="0" err="1">
                <a:solidFill>
                  <a:srgbClr val="A5C261"/>
                </a:solidFill>
                <a:latin typeface="Source Code Pro"/>
              </a:rPr>
              <a:t>attachRed</a:t>
            </a:r>
            <a:r>
              <a:rPr lang="fr-FR" sz="1400" dirty="0">
                <a:solidFill>
                  <a:srgbClr val="A5C261"/>
                </a:solidFill>
                <a:latin typeface="Source Code Pro"/>
              </a:rPr>
              <a:t>"</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 </a:t>
            </a:r>
            <a:r>
              <a:rPr lang="fr-FR" sz="1400" dirty="0">
                <a:solidFill>
                  <a:srgbClr val="BABABA"/>
                </a:solidFill>
                <a:latin typeface="Source Code Pro"/>
              </a:rPr>
              <a:t>:class=</a:t>
            </a:r>
            <a:r>
              <a:rPr lang="fr-FR" sz="1400" dirty="0">
                <a:solidFill>
                  <a:srgbClr val="A5C261"/>
                </a:solidFill>
                <a:latin typeface="Source Code Pro"/>
              </a:rPr>
              <a:t>"[color, { </a:t>
            </a:r>
            <a:r>
              <a:rPr lang="fr-FR" sz="1400" dirty="0" err="1">
                <a:solidFill>
                  <a:srgbClr val="A5C261"/>
                </a:solidFill>
                <a:latin typeface="Source Code Pro"/>
              </a:rPr>
              <a:t>red</a:t>
            </a:r>
            <a:r>
              <a:rPr lang="fr-FR" sz="1400" dirty="0">
                <a:solidFill>
                  <a:srgbClr val="A5C261"/>
                </a:solidFill>
                <a:latin typeface="Source Code Pro"/>
              </a:rPr>
              <a:t> : </a:t>
            </a:r>
            <a:r>
              <a:rPr lang="fr-FR" sz="1400" dirty="0" err="1">
                <a:solidFill>
                  <a:srgbClr val="A5C261"/>
                </a:solidFill>
                <a:latin typeface="Source Code Pro"/>
              </a:rPr>
              <a:t>attachRed</a:t>
            </a:r>
            <a:r>
              <a:rPr lang="fr-FR" sz="1400" dirty="0">
                <a:solidFill>
                  <a:srgbClr val="A5C261"/>
                </a:solidFill>
                <a:latin typeface="Source Code Pro"/>
              </a:rPr>
              <a:t> }]"</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type=</a:t>
            </a:r>
            <a:r>
              <a:rPr lang="fr-FR" sz="1400" dirty="0">
                <a:solidFill>
                  <a:srgbClr val="A5C261"/>
                </a:solidFill>
                <a:latin typeface="Source Code Pro"/>
              </a:rPr>
              <a:t>"text" </a:t>
            </a:r>
            <a:r>
              <a:rPr lang="fr-FR" sz="1400" dirty="0">
                <a:solidFill>
                  <a:srgbClr val="BABABA"/>
                </a:solidFill>
                <a:latin typeface="Source Code Pro"/>
              </a:rPr>
              <a:t>v-model=</a:t>
            </a:r>
            <a:r>
              <a:rPr lang="fr-FR" sz="1400" dirty="0">
                <a:solidFill>
                  <a:srgbClr val="A5C261"/>
                </a:solidFill>
                <a:latin typeface="Source Code Pro"/>
              </a:rPr>
              <a:t>"color"</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err="1">
                <a:solidFill>
                  <a:srgbClr val="9876AA"/>
                </a:solidFill>
                <a:latin typeface="Source Code Pro"/>
              </a:rPr>
              <a:t>attachRed</a:t>
            </a:r>
            <a:r>
              <a:rPr lang="fr-FR" sz="1400" dirty="0">
                <a:solidFill>
                  <a:srgbClr val="A9B7C6"/>
                </a:solidFill>
                <a:latin typeface="Source Code Pro"/>
              </a:rPr>
              <a:t>: </a:t>
            </a:r>
            <a:r>
              <a:rPr lang="fr-FR" sz="1400" b="1" dirty="0">
                <a:solidFill>
                  <a:srgbClr val="CC7832"/>
                </a:solidFill>
                <a:latin typeface="Source Code Pro"/>
              </a:rPr>
              <a:t>false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color</a:t>
            </a:r>
            <a:r>
              <a:rPr lang="fr-FR" sz="1400" dirty="0">
                <a:solidFill>
                  <a:srgbClr val="A9B7C6"/>
                </a:solidFill>
                <a:latin typeface="Source Code Pro"/>
              </a:rPr>
              <a:t>: </a:t>
            </a:r>
            <a:r>
              <a:rPr lang="fr-FR" sz="1400" dirty="0">
                <a:solidFill>
                  <a:srgbClr val="6A8759"/>
                </a:solidFill>
                <a:latin typeface="Source Code Pro"/>
              </a:rPr>
              <a:t>'green'</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Attachement de plusieurs classes / combinaisons objets / classes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tags/step014</a:t>
            </a:r>
            <a:endParaRPr lang="fr-FR" dirty="0"/>
          </a:p>
        </p:txBody>
      </p:sp>
      <p:sp>
        <p:nvSpPr>
          <p:cNvPr id="3" name="ZoneTexte 2"/>
          <p:cNvSpPr txBox="1"/>
          <p:nvPr/>
        </p:nvSpPr>
        <p:spPr>
          <a:xfrm>
            <a:off x="283820" y="1304544"/>
            <a:ext cx="6757171" cy="369332"/>
          </a:xfrm>
          <a:prstGeom prst="rect">
            <a:avLst/>
          </a:prstGeom>
          <a:noFill/>
        </p:spPr>
        <p:txBody>
          <a:bodyPr wrap="none" rtlCol="0">
            <a:spAutoFit/>
          </a:bodyPr>
          <a:lstStyle/>
          <a:p>
            <a:r>
              <a:rPr lang="fr-FR" smtClean="0"/>
              <a:t>On peut attacher l’attribut « class » à une liste de classes / objets CSS :</a:t>
            </a:r>
            <a:endParaRPr lang="fr-FR"/>
          </a:p>
        </p:txBody>
      </p:sp>
      <p:sp>
        <p:nvSpPr>
          <p:cNvPr id="10" name="Rectangle 9"/>
          <p:cNvSpPr/>
          <p:nvPr/>
        </p:nvSpPr>
        <p:spPr>
          <a:xfrm>
            <a:off x="2060447" y="2466145"/>
            <a:ext cx="2718817" cy="203903"/>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850757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Utilisation des styles  dynamiques (sans classes CSS)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295763" y="1673876"/>
            <a:ext cx="5092852" cy="2800767"/>
          </a:xfrm>
          <a:prstGeom prst="rect">
            <a:avLst/>
          </a:prstGeom>
          <a:solidFill>
            <a:schemeClr val="tx2">
              <a:lumMod val="50000"/>
            </a:schemeClr>
          </a:solidFill>
        </p:spPr>
        <p:txBody>
          <a:bodyPr wrap="square" rtlCol="0">
            <a:spAutoFit/>
          </a:bodyPr>
          <a:lstStyle/>
          <a:p>
            <a:r>
              <a:rPr lang="fr-FR" sz="1100" dirty="0" smtClean="0">
                <a:solidFill>
                  <a:srgbClr val="E8BF6A"/>
                </a:solidFill>
                <a:latin typeface="Source Code Pro"/>
              </a:rPr>
              <a:t>&lt;</a:t>
            </a:r>
            <a:r>
              <a:rPr lang="fr-FR" sz="1100" dirty="0">
                <a:solidFill>
                  <a:srgbClr val="E8BF6A"/>
                </a:solidFill>
                <a:latin typeface="Source Code Pro"/>
              </a:rPr>
              <a: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 </a:t>
            </a:r>
            <a:r>
              <a:rPr lang="fr-FR" sz="1100" dirty="0">
                <a:solidFill>
                  <a:srgbClr val="BABABA"/>
                </a:solidFill>
                <a:latin typeface="Source Code Pro"/>
              </a:rPr>
              <a:t>:style=</a:t>
            </a:r>
            <a:r>
              <a:rPr lang="fr-FR" sz="1100" dirty="0">
                <a:solidFill>
                  <a:srgbClr val="A5C261"/>
                </a:solidFill>
                <a:latin typeface="Source Code Pro"/>
              </a:rPr>
              <a:t>"{'background-color': color}"</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"text" </a:t>
            </a:r>
            <a:r>
              <a:rPr lang="fr-FR" sz="1100" dirty="0">
                <a:solidFill>
                  <a:srgbClr val="BABABA"/>
                </a:solidFill>
                <a:latin typeface="Source Code Pro"/>
              </a:rPr>
              <a:t>v-model=</a:t>
            </a:r>
            <a:r>
              <a:rPr lang="fr-FR" sz="1100" dirty="0">
                <a:solidFill>
                  <a:srgbClr val="A5C261"/>
                </a:solidFill>
                <a:latin typeface="Source Code Pro"/>
              </a:rPr>
              <a:t>"color"</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color</a:t>
            </a:r>
            <a:r>
              <a:rPr lang="fr-FR" sz="1100" dirty="0">
                <a:solidFill>
                  <a:srgbClr val="A9B7C6"/>
                </a:solidFill>
                <a:latin typeface="Source Code Pro"/>
              </a:rPr>
              <a:t>: </a:t>
            </a:r>
            <a:r>
              <a:rPr lang="fr-FR" sz="1100" dirty="0">
                <a:solidFill>
                  <a:srgbClr val="6A8759"/>
                </a:solidFill>
                <a:latin typeface="Source Code Pro"/>
              </a:rPr>
              <a:t>'green'</a:t>
            </a:r>
            <a:br>
              <a:rPr lang="fr-FR" sz="1100" dirty="0">
                <a:solidFill>
                  <a:srgbClr val="6A8759"/>
                </a:solidFill>
                <a:latin typeface="Source Code Pro"/>
              </a:rPr>
            </a:br>
            <a:r>
              <a:rPr lang="fr-FR" sz="1100" dirty="0">
                <a:solidFill>
                  <a:srgbClr val="6A8759"/>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a:p>
            <a:endParaRPr lang="fr-FR" sz="1100" dirty="0"/>
          </a:p>
        </p:txBody>
      </p:sp>
      <p:sp>
        <p:nvSpPr>
          <p:cNvPr id="3" name="ZoneTexte 2"/>
          <p:cNvSpPr txBox="1"/>
          <p:nvPr/>
        </p:nvSpPr>
        <p:spPr>
          <a:xfrm>
            <a:off x="198476" y="1243584"/>
            <a:ext cx="10209590" cy="369332"/>
          </a:xfrm>
          <a:prstGeom prst="rect">
            <a:avLst/>
          </a:prstGeom>
          <a:noFill/>
        </p:spPr>
        <p:txBody>
          <a:bodyPr wrap="none" rtlCol="0">
            <a:spAutoFit/>
          </a:bodyPr>
          <a:lstStyle/>
          <a:p>
            <a:r>
              <a:rPr lang="fr-FR" smtClean="0"/>
              <a:t>On peut attacher directement un style dynamique à un élément html sans utiliser les classes. Par exemple :</a:t>
            </a:r>
            <a:endParaRPr lang="fr-FR"/>
          </a:p>
        </p:txBody>
      </p:sp>
      <p:sp>
        <p:nvSpPr>
          <p:cNvPr id="10" name="Rectangle 9"/>
          <p:cNvSpPr/>
          <p:nvPr/>
        </p:nvSpPr>
        <p:spPr>
          <a:xfrm>
            <a:off x="1706881" y="1794182"/>
            <a:ext cx="2157983" cy="32722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6306669" y="1779686"/>
            <a:ext cx="4336948" cy="923330"/>
          </a:xfrm>
          <a:prstGeom prst="rect">
            <a:avLst/>
          </a:prstGeom>
          <a:noFill/>
        </p:spPr>
        <p:txBody>
          <a:bodyPr wrap="square" rtlCol="0">
            <a:spAutoFit/>
          </a:bodyPr>
          <a:lstStyle/>
          <a:p>
            <a:r>
              <a:rPr lang="fr-FR" smtClean="0"/>
              <a:t>On peut aussi utiliser un objet de la même manière que précédemment au lieu d’une déclaration inline. Par exemple :</a:t>
            </a:r>
            <a:endParaRPr lang="fr-FR"/>
          </a:p>
        </p:txBody>
      </p:sp>
      <p:sp>
        <p:nvSpPr>
          <p:cNvPr id="11" name="Rectangle 10"/>
          <p:cNvSpPr/>
          <p:nvPr/>
        </p:nvSpPr>
        <p:spPr>
          <a:xfrm>
            <a:off x="6931152" y="5248656"/>
            <a:ext cx="2383535" cy="1054608"/>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7809333" y="2921228"/>
            <a:ext cx="1042059" cy="187732"/>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04205" y="2703016"/>
            <a:ext cx="5193792" cy="4154984"/>
          </a:xfrm>
          <a:prstGeom prst="rect">
            <a:avLst/>
          </a:prstGeom>
          <a:solidFill>
            <a:schemeClr val="tx2">
              <a:lumMod val="50000"/>
            </a:schemeClr>
          </a:solidFill>
        </p:spPr>
        <p:txBody>
          <a:bodyPr wrap="square">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 </a:t>
            </a:r>
            <a:r>
              <a:rPr lang="fr-FR" sz="1100" dirty="0">
                <a:solidFill>
                  <a:srgbClr val="BABABA"/>
                </a:solidFill>
                <a:latin typeface="Source Code Pro"/>
              </a:rPr>
              <a:t>:style=</a:t>
            </a:r>
            <a:r>
              <a:rPr lang="fr-FR" sz="1100" dirty="0">
                <a:solidFill>
                  <a:srgbClr val="A5C261"/>
                </a:solidFill>
                <a:latin typeface="Source Code Pro"/>
              </a:rPr>
              <a:t>"myStyle"</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"text" </a:t>
            </a:r>
            <a:r>
              <a:rPr lang="fr-FR" sz="1100" dirty="0">
                <a:solidFill>
                  <a:srgbClr val="BABABA"/>
                </a:solidFill>
                <a:latin typeface="Source Code Pro"/>
              </a:rPr>
              <a:t>v-model=</a:t>
            </a:r>
            <a:r>
              <a:rPr lang="fr-FR" sz="1100" dirty="0">
                <a:solidFill>
                  <a:srgbClr val="A5C261"/>
                </a:solidFill>
                <a:latin typeface="Source Code Pro"/>
              </a:rPr>
              <a:t>"color"</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color</a:t>
            </a:r>
            <a:r>
              <a:rPr lang="fr-FR" sz="1100" dirty="0">
                <a:solidFill>
                  <a:srgbClr val="A9B7C6"/>
                </a:solidFill>
                <a:latin typeface="Source Code Pro"/>
              </a:rPr>
              <a:t>: </a:t>
            </a:r>
            <a:r>
              <a:rPr lang="fr-FR" sz="1100" dirty="0">
                <a:solidFill>
                  <a:srgbClr val="6A8759"/>
                </a:solidFill>
                <a:latin typeface="Source Code Pro"/>
              </a:rPr>
              <a:t>'green'</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width</a:t>
            </a:r>
            <a:r>
              <a:rPr lang="fr-FR" sz="1100" dirty="0">
                <a:solidFill>
                  <a:srgbClr val="A9B7C6"/>
                </a:solidFill>
                <a:latin typeface="Source Code Pro"/>
              </a:rPr>
              <a:t>: </a:t>
            </a:r>
            <a:r>
              <a:rPr lang="fr-FR" sz="1100" dirty="0">
                <a:solidFill>
                  <a:srgbClr val="6897BB"/>
                </a:solidFill>
                <a:latin typeface="Source Code Pro"/>
              </a:rPr>
              <a:t>100</a:t>
            </a:r>
            <a:br>
              <a:rPr lang="fr-FR" sz="1100" dirty="0">
                <a:solidFill>
                  <a:srgbClr val="6897BB"/>
                </a:solidFill>
                <a:latin typeface="Source Code Pro"/>
              </a:rPr>
            </a:br>
            <a:r>
              <a:rPr lang="fr-FR" sz="1100" dirty="0">
                <a:solidFill>
                  <a:srgbClr val="6897BB"/>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computed</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myStyle</a:t>
            </a:r>
            <a:r>
              <a:rPr lang="fr-FR" sz="1100" dirty="0">
                <a:solidFill>
                  <a:srgbClr val="A9B7C6"/>
                </a:solidFill>
                <a:latin typeface="Source Code Pro"/>
              </a:rPr>
              <a:t>: </a:t>
            </a:r>
            <a:r>
              <a:rPr lang="fr-FR" sz="1100" b="1" dirty="0">
                <a:solidFill>
                  <a:srgbClr val="CC7832"/>
                </a:solidFill>
                <a:latin typeface="Source Code Pro"/>
              </a:rPr>
              <a:t>function</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return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backgroundColor</a:t>
            </a: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.color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width</a:t>
            </a:r>
            <a:r>
              <a:rPr lang="fr-FR" sz="1100" dirty="0">
                <a:solidFill>
                  <a:srgbClr val="A9B7C6"/>
                </a:solidFill>
                <a:latin typeface="Source Code Pro"/>
              </a:rPr>
              <a:t>: </a:t>
            </a:r>
            <a:r>
              <a:rPr lang="fr-FR" sz="1100" b="1" dirty="0" smtClean="0">
                <a:solidFill>
                  <a:srgbClr val="CC7832"/>
                </a:solidFill>
                <a:latin typeface="Source Code Pro"/>
              </a:rPr>
              <a:t>this</a:t>
            </a:r>
            <a:r>
              <a:rPr lang="fr-FR" sz="1100" dirty="0" smtClean="0">
                <a:solidFill>
                  <a:srgbClr val="A9B7C6"/>
                </a:solidFill>
                <a:latin typeface="Source Code Pro"/>
              </a:rPr>
              <a:t>.</a:t>
            </a:r>
            <a:r>
              <a:rPr lang="fr-FR" sz="1100" dirty="0" smtClean="0">
                <a:solidFill>
                  <a:srgbClr val="9876AA"/>
                </a:solidFill>
                <a:latin typeface="Source Code Pro"/>
              </a:rPr>
              <a:t>width + ‘px’</a:t>
            </a:r>
            <a:r>
              <a:rPr lang="fr-FR" sz="1100" dirty="0">
                <a:solidFill>
                  <a:srgbClr val="9876AA"/>
                </a:solidFill>
                <a:latin typeface="Source Code Pro"/>
              </a:rPr>
              <a:t/>
            </a:r>
            <a:br>
              <a:rPr lang="fr-FR" sz="1100" dirty="0">
                <a:solidFill>
                  <a:srgbClr val="9876AA"/>
                </a:solidFill>
                <a:latin typeface="Source Code Pro"/>
              </a:rPr>
            </a:br>
            <a:r>
              <a:rPr lang="fr-FR" sz="1100" dirty="0">
                <a:solidFill>
                  <a:srgbClr val="9876AA"/>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p:txBody>
      </p:sp>
      <p:sp>
        <p:nvSpPr>
          <p:cNvPr id="13" name="ZoneTexte 12"/>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tags/step015</a:t>
            </a:r>
            <a:endParaRPr lang="fr-FR" dirty="0"/>
          </a:p>
        </p:txBody>
      </p:sp>
    </p:spTree>
    <p:extLst>
      <p:ext uri="{BB962C8B-B14F-4D97-AF65-F5344CB8AC3E}">
        <p14:creationId xmlns:p14="http://schemas.microsoft.com/office/powerpoint/2010/main" xmlns="" val="108336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smtClean="0">
                <a:effectLst>
                  <a:outerShdw blurRad="38100" dist="38100" dir="2700000" algn="tl">
                    <a:srgbClr val="000000">
                      <a:alpha val="43137"/>
                    </a:srgbClr>
                  </a:outerShdw>
                </a:effectLst>
              </a:rPr>
              <a:t>Styling</a:t>
            </a:r>
            <a:r>
              <a:rPr lang="fr-FR" sz="4000" dirty="0" smtClean="0">
                <a:effectLst>
                  <a:outerShdw blurRad="38100" dist="38100" dir="2700000" algn="tl">
                    <a:srgbClr val="000000">
                      <a:alpha val="43137"/>
                    </a:srgbClr>
                  </a:outerShdw>
                </a:effectLst>
              </a:rPr>
              <a:t> de l’application avec CSS</a:t>
            </a:r>
          </a:p>
          <a:p>
            <a:pPr algn="ctr"/>
            <a:r>
              <a:rPr lang="fr-FR" sz="2800" dirty="0" smtClean="0">
                <a:effectLst>
                  <a:outerShdw blurRad="38100" dist="38100" dir="2700000" algn="tl">
                    <a:srgbClr val="000000">
                      <a:alpha val="43137"/>
                    </a:srgbClr>
                  </a:outerShdw>
                </a:effectLst>
              </a:rPr>
              <a:t>Styler les éléments avec la syntaxe des tableaux</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0" y="1109472"/>
            <a:ext cx="7530972" cy="369332"/>
          </a:xfrm>
          <a:prstGeom prst="rect">
            <a:avLst/>
          </a:prstGeom>
          <a:noFill/>
        </p:spPr>
        <p:txBody>
          <a:bodyPr wrap="none" rtlCol="0">
            <a:spAutoFit/>
          </a:bodyPr>
          <a:lstStyle/>
          <a:p>
            <a:r>
              <a:rPr lang="fr-FR" dirty="0" smtClean="0"/>
              <a:t>Vous pouvez également combiner les styles avec la syntaxe des tableaux (listes)</a:t>
            </a:r>
            <a:endParaRPr lang="fr-FR" dirty="0"/>
          </a:p>
        </p:txBody>
      </p:sp>
      <p:sp>
        <p:nvSpPr>
          <p:cNvPr id="7" name="Rectangle 6"/>
          <p:cNvSpPr/>
          <p:nvPr/>
        </p:nvSpPr>
        <p:spPr>
          <a:xfrm>
            <a:off x="402336" y="1478804"/>
            <a:ext cx="6096000" cy="4708981"/>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 </a:t>
            </a:r>
            <a:r>
              <a:rPr lang="fr-FR" sz="1200" dirty="0">
                <a:solidFill>
                  <a:srgbClr val="BABABA"/>
                </a:solidFill>
                <a:latin typeface="Source Code Pro"/>
              </a:rPr>
              <a:t>:style=</a:t>
            </a:r>
            <a:r>
              <a:rPr lang="fr-FR" sz="1200" dirty="0">
                <a:solidFill>
                  <a:srgbClr val="A5C261"/>
                </a:solidFill>
                <a:latin typeface="Source Code Pro"/>
              </a:rPr>
              <a:t>"[myStyle, { height: width + 'px' }]"</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&lt;input </a:t>
            </a:r>
            <a:r>
              <a:rPr lang="fr-FR" sz="1200" dirty="0">
                <a:solidFill>
                  <a:srgbClr val="BABABA"/>
                </a:solidFill>
                <a:latin typeface="Source Code Pro"/>
              </a:rPr>
              <a:t>type=</a:t>
            </a:r>
            <a:r>
              <a:rPr lang="fr-FR" sz="1200" dirty="0">
                <a:solidFill>
                  <a:srgbClr val="A5C261"/>
                </a:solidFill>
                <a:latin typeface="Source Code Pro"/>
              </a:rPr>
              <a:t>"text" </a:t>
            </a:r>
            <a:r>
              <a:rPr lang="fr-FR" sz="1200" dirty="0">
                <a:solidFill>
                  <a:srgbClr val="BABABA"/>
                </a:solidFill>
                <a:latin typeface="Source Code Pro"/>
              </a:rPr>
              <a:t>v-model=</a:t>
            </a:r>
            <a:r>
              <a:rPr lang="fr-FR" sz="1200" dirty="0">
                <a:solidFill>
                  <a:srgbClr val="A5C261"/>
                </a:solidFill>
                <a:latin typeface="Source Code Pro"/>
              </a:rPr>
              <a:t>"color"</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&lt;input </a:t>
            </a:r>
            <a:r>
              <a:rPr lang="fr-FR" sz="1200" dirty="0">
                <a:solidFill>
                  <a:srgbClr val="BABABA"/>
                </a:solidFill>
                <a:latin typeface="Source Code Pro"/>
              </a:rPr>
              <a:t>type=</a:t>
            </a:r>
            <a:r>
              <a:rPr lang="fr-FR" sz="1200" dirty="0">
                <a:solidFill>
                  <a:srgbClr val="A5C261"/>
                </a:solidFill>
                <a:latin typeface="Source Code Pro"/>
              </a:rPr>
              <a:t>"text" </a:t>
            </a:r>
            <a:r>
              <a:rPr lang="fr-FR" sz="1200" dirty="0">
                <a:solidFill>
                  <a:srgbClr val="BABABA"/>
                </a:solidFill>
                <a:latin typeface="Source Code Pro"/>
              </a:rPr>
              <a:t>v-model=</a:t>
            </a:r>
            <a:r>
              <a:rPr lang="fr-FR" sz="1200" dirty="0">
                <a:solidFill>
                  <a:srgbClr val="A5C261"/>
                </a:solidFill>
                <a:latin typeface="Source Code Pro"/>
              </a:rPr>
              <a:t>"width"</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color</a:t>
            </a:r>
            <a:r>
              <a:rPr lang="fr-FR" sz="1200" dirty="0">
                <a:solidFill>
                  <a:srgbClr val="A9B7C6"/>
                </a:solidFill>
                <a:latin typeface="Source Code Pro"/>
              </a:rPr>
              <a:t>: </a:t>
            </a:r>
            <a:r>
              <a:rPr lang="fr-FR" sz="1200" dirty="0">
                <a:solidFill>
                  <a:srgbClr val="6A8759"/>
                </a:solidFill>
                <a:latin typeface="Source Code Pro"/>
              </a:rPr>
              <a:t>'green'</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width</a:t>
            </a:r>
            <a:r>
              <a:rPr lang="fr-FR" sz="1200" dirty="0">
                <a:solidFill>
                  <a:srgbClr val="A9B7C6"/>
                </a:solidFill>
                <a:latin typeface="Source Code Pro"/>
              </a:rPr>
              <a:t>: </a:t>
            </a:r>
            <a:r>
              <a:rPr lang="fr-FR" sz="1200" dirty="0">
                <a:solidFill>
                  <a:srgbClr val="6897BB"/>
                </a:solidFill>
                <a:latin typeface="Source Code Pro"/>
              </a:rPr>
              <a:t>100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computed</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myStyle</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backgroundColor</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.color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width</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width </a:t>
            </a:r>
            <a:r>
              <a:rPr lang="fr-FR" sz="1200" dirty="0">
                <a:solidFill>
                  <a:srgbClr val="A9B7C6"/>
                </a:solidFill>
                <a:latin typeface="Source Code Pro"/>
              </a:rPr>
              <a:t>+ </a:t>
            </a:r>
            <a:r>
              <a:rPr lang="fr-FR" sz="1200" dirty="0">
                <a:solidFill>
                  <a:srgbClr val="6A8759"/>
                </a:solidFill>
                <a:latin typeface="Source Code Pro"/>
              </a:rPr>
              <a:t>'px'</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14" name="Rectangle 13"/>
          <p:cNvSpPr/>
          <p:nvPr/>
        </p:nvSpPr>
        <p:spPr>
          <a:xfrm>
            <a:off x="1912303" y="1684523"/>
            <a:ext cx="2757233" cy="254005"/>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tags/step016</a:t>
            </a:r>
            <a:endParaRPr lang="fr-FR" dirty="0"/>
          </a:p>
        </p:txBody>
      </p:sp>
    </p:spTree>
    <p:extLst>
      <p:ext uri="{BB962C8B-B14F-4D97-AF65-F5344CB8AC3E}">
        <p14:creationId xmlns:p14="http://schemas.microsoft.com/office/powerpoint/2010/main" xmlns="" val="4100986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4: </a:t>
            </a:r>
            <a:r>
              <a:rPr lang="fr-FR" sz="4000" dirty="0" err="1" smtClean="0">
                <a:effectLst>
                  <a:outerShdw blurRad="38100" dist="38100" dir="2700000" algn="tl">
                    <a:srgbClr val="000000">
                      <a:alpha val="43137"/>
                    </a:srgbClr>
                  </a:outerShdw>
                </a:effectLst>
              </a:rPr>
              <a:t>Styling</a:t>
            </a:r>
            <a:r>
              <a:rPr lang="fr-FR" sz="4000" dirty="0" smtClean="0">
                <a:effectLst>
                  <a:outerShdw blurRad="38100" dist="38100" dir="2700000" algn="tl">
                    <a:srgbClr val="000000">
                      <a:alpha val="43137"/>
                    </a:srgbClr>
                  </a:outerShdw>
                </a:effectLst>
              </a:rPr>
              <a:t> </a:t>
            </a:r>
            <a:r>
              <a:rPr lang="fr-FR" sz="4000" dirty="0">
                <a:effectLst>
                  <a:outerShdw blurRad="38100" dist="38100" dir="2700000" algn="tl">
                    <a:srgbClr val="000000">
                      <a:alpha val="43137"/>
                    </a:srgbClr>
                  </a:outerShdw>
                </a:effectLst>
              </a:rPr>
              <a:t>de l’application avec </a:t>
            </a:r>
            <a:r>
              <a:rPr lang="fr-FR" sz="4000" dirty="0" smtClean="0">
                <a:effectLst>
                  <a:outerShdw blurRad="38100" dist="38100" dir="2700000" algn="tl">
                    <a:srgbClr val="000000">
                      <a:alpha val="43137"/>
                    </a:srgbClr>
                  </a:outerShdw>
                </a:effectLst>
              </a:rPr>
              <a:t>CSS</a:t>
            </a:r>
          </a:p>
        </p:txBody>
      </p:sp>
      <p:sp>
        <p:nvSpPr>
          <p:cNvPr id="23" name="ZoneTexte 22"/>
          <p:cNvSpPr txBox="1"/>
          <p:nvPr/>
        </p:nvSpPr>
        <p:spPr>
          <a:xfrm>
            <a:off x="182880" y="1344846"/>
            <a:ext cx="2819426" cy="369332"/>
          </a:xfrm>
          <a:prstGeom prst="rect">
            <a:avLst/>
          </a:prstGeom>
          <a:solidFill>
            <a:schemeClr val="bg1">
              <a:lumMod val="95000"/>
            </a:schemeClr>
          </a:solidFill>
        </p:spPr>
        <p:txBody>
          <a:bodyPr wrap="none" rtlCol="0">
            <a:spAutoFit/>
          </a:bodyPr>
          <a:lstStyle/>
          <a:p>
            <a:r>
              <a:rPr lang="fr-FR" dirty="0" smtClean="0"/>
              <a:t>$ git checkout –f tags/ex004</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81467" y="225596"/>
            <a:ext cx="611126" cy="611126"/>
          </a:xfrm>
          <a:prstGeom prst="rect">
            <a:avLst/>
          </a:prstGeom>
        </p:spPr>
      </p:pic>
    </p:spTree>
    <p:extLst>
      <p:ext uri="{BB962C8B-B14F-4D97-AF65-F5344CB8AC3E}">
        <p14:creationId xmlns:p14="http://schemas.microsoft.com/office/powerpoint/2010/main" xmlns="" val="3894654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Caractéristiques de Vue.js</a:t>
            </a:r>
            <a:endParaRPr lang="fr-FR" sz="4000" dirty="0">
              <a:effectLst>
                <a:outerShdw blurRad="38100" dist="38100" dir="2700000" algn="tl">
                  <a:srgbClr val="000000">
                    <a:alpha val="43137"/>
                  </a:srgbClr>
                </a:outerShdw>
              </a:effectLst>
            </a:endParaRPr>
          </a:p>
        </p:txBody>
      </p:sp>
      <p:sp>
        <p:nvSpPr>
          <p:cNvPr id="3" name="ZoneTexte 2"/>
          <p:cNvSpPr txBox="1"/>
          <p:nvPr/>
        </p:nvSpPr>
        <p:spPr>
          <a:xfrm>
            <a:off x="2731008" y="1304544"/>
            <a:ext cx="6307048" cy="369332"/>
          </a:xfrm>
          <a:prstGeom prst="rect">
            <a:avLst/>
          </a:prstGeom>
          <a:noFill/>
        </p:spPr>
        <p:txBody>
          <a:bodyPr wrap="none" rtlCol="0">
            <a:spAutoFit/>
          </a:bodyPr>
          <a:lstStyle/>
          <a:p>
            <a:r>
              <a:rPr lang="fr-FR" dirty="0" smtClean="0"/>
              <a:t>En dépit de sa petite taille, Vue.js est très riche en fonctionnalités</a:t>
            </a:r>
            <a:endParaRPr lang="fr-FR" dirty="0"/>
          </a:p>
        </p:txBody>
      </p:sp>
      <p:sp>
        <p:nvSpPr>
          <p:cNvPr id="4" name="ZoneTexte 3"/>
          <p:cNvSpPr txBox="1"/>
          <p:nvPr/>
        </p:nvSpPr>
        <p:spPr>
          <a:xfrm>
            <a:off x="1456944" y="2467613"/>
            <a:ext cx="3154582" cy="769441"/>
          </a:xfrm>
          <a:prstGeom prst="rect">
            <a:avLst/>
          </a:prstGeom>
          <a:noFill/>
        </p:spPr>
        <p:txBody>
          <a:bodyPr wrap="none" rtlCol="0">
            <a:spAutoFit/>
          </a:bodyPr>
          <a:lstStyle/>
          <a:p>
            <a:r>
              <a:rPr lang="en-US" sz="4400" b="1" dirty="0" smtClean="0"/>
              <a:t>Components</a:t>
            </a:r>
            <a:endParaRPr lang="en-US" sz="4400" b="1" dirty="0"/>
          </a:p>
        </p:txBody>
      </p:sp>
      <p:sp>
        <p:nvSpPr>
          <p:cNvPr id="5" name="ZoneTexte 4"/>
          <p:cNvSpPr txBox="1"/>
          <p:nvPr/>
        </p:nvSpPr>
        <p:spPr>
          <a:xfrm>
            <a:off x="4518975" y="2311420"/>
            <a:ext cx="2459456" cy="400110"/>
          </a:xfrm>
          <a:prstGeom prst="rect">
            <a:avLst/>
          </a:prstGeom>
          <a:noFill/>
        </p:spPr>
        <p:txBody>
          <a:bodyPr wrap="none" rtlCol="0">
            <a:spAutoFit/>
          </a:bodyPr>
          <a:lstStyle/>
          <a:p>
            <a:r>
              <a:rPr lang="en-US" sz="2000" b="1" dirty="0" smtClean="0"/>
              <a:t>Computed properties</a:t>
            </a:r>
            <a:endParaRPr lang="en-US" sz="2000" b="1" dirty="0"/>
          </a:p>
        </p:txBody>
      </p:sp>
      <p:sp>
        <p:nvSpPr>
          <p:cNvPr id="6" name="ZoneTexte 5"/>
          <p:cNvSpPr txBox="1"/>
          <p:nvPr/>
        </p:nvSpPr>
        <p:spPr>
          <a:xfrm>
            <a:off x="4225500" y="3226714"/>
            <a:ext cx="1432123" cy="646331"/>
          </a:xfrm>
          <a:prstGeom prst="rect">
            <a:avLst/>
          </a:prstGeom>
          <a:noFill/>
        </p:spPr>
        <p:txBody>
          <a:bodyPr wrap="none" rtlCol="0">
            <a:spAutoFit/>
          </a:bodyPr>
          <a:lstStyle/>
          <a:p>
            <a:r>
              <a:rPr lang="en-US" sz="3600" b="1" dirty="0" smtClean="0"/>
              <a:t>Events</a:t>
            </a:r>
            <a:endParaRPr lang="en-US" sz="3600" b="1" dirty="0"/>
          </a:p>
        </p:txBody>
      </p:sp>
      <p:sp>
        <p:nvSpPr>
          <p:cNvPr id="7" name="ZoneTexte 6"/>
          <p:cNvSpPr txBox="1"/>
          <p:nvPr/>
        </p:nvSpPr>
        <p:spPr>
          <a:xfrm>
            <a:off x="4983605" y="2826604"/>
            <a:ext cx="1868075" cy="400110"/>
          </a:xfrm>
          <a:prstGeom prst="rect">
            <a:avLst/>
          </a:prstGeom>
          <a:noFill/>
        </p:spPr>
        <p:txBody>
          <a:bodyPr wrap="none" rtlCol="0">
            <a:spAutoFit/>
          </a:bodyPr>
          <a:lstStyle/>
          <a:p>
            <a:r>
              <a:rPr lang="en-US" sz="2000" b="1" dirty="0" smtClean="0"/>
              <a:t>Developer tools</a:t>
            </a:r>
            <a:endParaRPr lang="en-US" sz="2000" b="1" dirty="0"/>
          </a:p>
        </p:txBody>
      </p:sp>
      <p:sp>
        <p:nvSpPr>
          <p:cNvPr id="8" name="ZoneTexte 7"/>
          <p:cNvSpPr txBox="1"/>
          <p:nvPr/>
        </p:nvSpPr>
        <p:spPr>
          <a:xfrm>
            <a:off x="6295468" y="3341788"/>
            <a:ext cx="2130711" cy="461665"/>
          </a:xfrm>
          <a:prstGeom prst="rect">
            <a:avLst/>
          </a:prstGeom>
          <a:noFill/>
        </p:spPr>
        <p:txBody>
          <a:bodyPr wrap="none" rtlCol="0">
            <a:spAutoFit/>
          </a:bodyPr>
          <a:lstStyle/>
          <a:p>
            <a:r>
              <a:rPr lang="en-US" sz="2400" b="1" dirty="0" smtClean="0"/>
              <a:t>Double binding</a:t>
            </a:r>
            <a:endParaRPr lang="en-US" sz="2400" b="1" dirty="0"/>
          </a:p>
        </p:txBody>
      </p:sp>
      <p:sp>
        <p:nvSpPr>
          <p:cNvPr id="9" name="ZoneTexte 8"/>
          <p:cNvSpPr txBox="1"/>
          <p:nvPr/>
        </p:nvSpPr>
        <p:spPr>
          <a:xfrm>
            <a:off x="6978431" y="2530175"/>
            <a:ext cx="1782860" cy="461665"/>
          </a:xfrm>
          <a:prstGeom prst="rect">
            <a:avLst/>
          </a:prstGeom>
          <a:noFill/>
        </p:spPr>
        <p:txBody>
          <a:bodyPr wrap="none" rtlCol="0">
            <a:spAutoFit/>
          </a:bodyPr>
          <a:lstStyle/>
          <a:p>
            <a:r>
              <a:rPr lang="en-US" sz="2400" b="1" dirty="0" smtClean="0"/>
              <a:t>Conditionals</a:t>
            </a:r>
            <a:endParaRPr lang="en-US" sz="2400" b="1" dirty="0"/>
          </a:p>
        </p:txBody>
      </p:sp>
      <p:sp>
        <p:nvSpPr>
          <p:cNvPr id="10" name="ZoneTexte 9"/>
          <p:cNvSpPr txBox="1"/>
          <p:nvPr/>
        </p:nvSpPr>
        <p:spPr>
          <a:xfrm>
            <a:off x="3332307" y="3796100"/>
            <a:ext cx="893193" cy="400110"/>
          </a:xfrm>
          <a:prstGeom prst="rect">
            <a:avLst/>
          </a:prstGeom>
          <a:noFill/>
        </p:spPr>
        <p:txBody>
          <a:bodyPr wrap="none" rtlCol="0">
            <a:spAutoFit/>
          </a:bodyPr>
          <a:lstStyle/>
          <a:p>
            <a:r>
              <a:rPr lang="en-US" sz="2000" b="1" dirty="0" err="1" smtClean="0"/>
              <a:t>Mixins</a:t>
            </a:r>
            <a:endParaRPr lang="en-US" sz="2000" b="1" dirty="0"/>
          </a:p>
        </p:txBody>
      </p:sp>
      <p:sp>
        <p:nvSpPr>
          <p:cNvPr id="11" name="ZoneTexte 10"/>
          <p:cNvSpPr txBox="1"/>
          <p:nvPr/>
        </p:nvSpPr>
        <p:spPr>
          <a:xfrm>
            <a:off x="5024449" y="3840929"/>
            <a:ext cx="964175" cy="461665"/>
          </a:xfrm>
          <a:prstGeom prst="rect">
            <a:avLst/>
          </a:prstGeom>
          <a:noFill/>
        </p:spPr>
        <p:txBody>
          <a:bodyPr wrap="none" rtlCol="0">
            <a:spAutoFit/>
          </a:bodyPr>
          <a:lstStyle/>
          <a:p>
            <a:r>
              <a:rPr lang="en-US" sz="2400" b="1" dirty="0" smtClean="0"/>
              <a:t>Filters</a:t>
            </a:r>
            <a:endParaRPr lang="en-US" sz="2400" b="1" dirty="0"/>
          </a:p>
        </p:txBody>
      </p:sp>
      <p:sp>
        <p:nvSpPr>
          <p:cNvPr id="12" name="ZoneTexte 11"/>
          <p:cNvSpPr txBox="1"/>
          <p:nvPr/>
        </p:nvSpPr>
        <p:spPr>
          <a:xfrm>
            <a:off x="6295468" y="3873045"/>
            <a:ext cx="2079544" cy="646331"/>
          </a:xfrm>
          <a:prstGeom prst="rect">
            <a:avLst/>
          </a:prstGeom>
          <a:noFill/>
        </p:spPr>
        <p:txBody>
          <a:bodyPr wrap="none" rtlCol="0">
            <a:spAutoFit/>
          </a:bodyPr>
          <a:lstStyle/>
          <a:p>
            <a:r>
              <a:rPr lang="en-US" sz="3600" b="1" dirty="0" smtClean="0"/>
              <a:t>Directives</a:t>
            </a:r>
            <a:endParaRPr lang="en-US" sz="3600" b="1" dirty="0"/>
          </a:p>
        </p:txBody>
      </p:sp>
      <p:sp>
        <p:nvSpPr>
          <p:cNvPr id="13" name="ZoneTexte 12"/>
          <p:cNvSpPr txBox="1"/>
          <p:nvPr/>
        </p:nvSpPr>
        <p:spPr>
          <a:xfrm>
            <a:off x="3332307" y="4319183"/>
            <a:ext cx="2724015" cy="584775"/>
          </a:xfrm>
          <a:prstGeom prst="rect">
            <a:avLst/>
          </a:prstGeom>
          <a:noFill/>
        </p:spPr>
        <p:txBody>
          <a:bodyPr wrap="none" rtlCol="0">
            <a:spAutoFit/>
          </a:bodyPr>
          <a:lstStyle/>
          <a:p>
            <a:r>
              <a:rPr lang="en-US" sz="3200" b="1" dirty="0" smtClean="0"/>
              <a:t>Dynamic styles</a:t>
            </a:r>
            <a:endParaRPr lang="en-US" sz="3200" b="1" dirty="0"/>
          </a:p>
        </p:txBody>
      </p:sp>
      <p:sp>
        <p:nvSpPr>
          <p:cNvPr id="14" name="ZoneTexte 13"/>
          <p:cNvSpPr txBox="1"/>
          <p:nvPr/>
        </p:nvSpPr>
        <p:spPr>
          <a:xfrm>
            <a:off x="7835834" y="2947280"/>
            <a:ext cx="1382751" cy="461665"/>
          </a:xfrm>
          <a:prstGeom prst="rect">
            <a:avLst/>
          </a:prstGeom>
          <a:noFill/>
        </p:spPr>
        <p:txBody>
          <a:bodyPr wrap="none" rtlCol="0">
            <a:spAutoFit/>
          </a:bodyPr>
          <a:lstStyle/>
          <a:p>
            <a:r>
              <a:rPr lang="en-US" sz="2400" b="1" dirty="0" smtClean="0"/>
              <a:t>Watchers</a:t>
            </a:r>
            <a:endParaRPr lang="en-US" sz="2400" b="1" dirty="0"/>
          </a:p>
        </p:txBody>
      </p:sp>
    </p:spTree>
    <p:extLst>
      <p:ext uri="{BB962C8B-B14F-4D97-AF65-F5344CB8AC3E}">
        <p14:creationId xmlns:p14="http://schemas.microsoft.com/office/powerpoint/2010/main" xmlns="" val="35745057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440788" y="3006777"/>
            <a:ext cx="7780528" cy="830997"/>
          </a:xfrm>
          <a:prstGeom prst="rect">
            <a:avLst/>
          </a:prstGeom>
          <a:noFill/>
        </p:spPr>
        <p:txBody>
          <a:bodyPr wrap="none" rtlCol="0">
            <a:spAutoFit/>
          </a:bodyPr>
          <a:lstStyle/>
          <a:p>
            <a:r>
              <a:rPr lang="fr-FR" sz="4800" dirty="0" smtClean="0">
                <a:effectLst>
                  <a:outerShdw blurRad="38100" dist="38100" dir="2700000" algn="tl">
                    <a:srgbClr val="000000">
                      <a:alpha val="43137"/>
                    </a:srgbClr>
                  </a:outerShdw>
                </a:effectLst>
              </a:rPr>
              <a:t>Affichage conditionné et listes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274322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6720" y="1684523"/>
            <a:ext cx="6096000" cy="3046988"/>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BABABA"/>
                </a:solidFill>
                <a:latin typeface="Source Code Pro"/>
              </a:rPr>
              <a:t>v-if=</a:t>
            </a:r>
            <a:r>
              <a:rPr lang="fr-FR" sz="1200" dirty="0">
                <a:solidFill>
                  <a:srgbClr val="A5C261"/>
                </a:solidFill>
                <a:latin typeface="Source Code Pro"/>
              </a:rPr>
              <a:t>"show"</a:t>
            </a:r>
            <a:r>
              <a:rPr lang="fr-FR" sz="1200" dirty="0">
                <a:solidFill>
                  <a:srgbClr val="E8BF6A"/>
                </a:solidFill>
                <a:latin typeface="Source Code Pro"/>
              </a:rPr>
              <a:t>&gt;</a:t>
            </a:r>
            <a:r>
              <a:rPr lang="fr-FR" sz="1200" dirty="0">
                <a:solidFill>
                  <a:srgbClr val="A9B7C6"/>
                </a:solidFill>
                <a:latin typeface="Source Code Pro"/>
              </a:rPr>
              <a:t>1er: Pouvez vous me voir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2ème: pouvez vous me voir</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BABABA"/>
                </a:solidFill>
                <a:latin typeface="Source Code Pro"/>
              </a:rPr>
              <a:t>@click=</a:t>
            </a:r>
            <a:r>
              <a:rPr lang="fr-FR" sz="1200" dirty="0">
                <a:solidFill>
                  <a:srgbClr val="A5C261"/>
                </a:solidFill>
                <a:latin typeface="Source Code Pro"/>
              </a:rPr>
              <a:t>"show = !show"</a:t>
            </a:r>
            <a:r>
              <a:rPr lang="fr-FR" sz="1200" dirty="0">
                <a:solidFill>
                  <a:srgbClr val="E8BF6A"/>
                </a:solidFill>
                <a:latin typeface="Source Code Pro"/>
              </a:rPr>
              <a:t>&gt;</a:t>
            </a:r>
            <a:r>
              <a:rPr lang="fr-FR" sz="1200" dirty="0">
                <a:solidFill>
                  <a:srgbClr val="A9B7C6"/>
                </a:solidFill>
                <a:latin typeface="Source Code Pro"/>
              </a:rPr>
              <a:t>Switch</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show</a:t>
            </a:r>
            <a:r>
              <a:rPr lang="fr-FR" sz="1200" dirty="0">
                <a:solidFill>
                  <a:srgbClr val="A9B7C6"/>
                </a:solidFill>
                <a:latin typeface="Source Code Pro"/>
              </a:rPr>
              <a:t>: </a:t>
            </a:r>
            <a:r>
              <a:rPr lang="fr-FR" sz="1200" b="1" dirty="0">
                <a:solidFill>
                  <a:srgbClr val="CC7832"/>
                </a:solidFill>
                <a:latin typeface="Source Code Pro"/>
              </a:rPr>
              <a:t>true</a:t>
            </a:r>
            <a:br>
              <a:rPr lang="fr-FR" sz="1200" b="1" dirty="0">
                <a:solidFill>
                  <a:srgbClr val="CC7832"/>
                </a:solidFill>
                <a:latin typeface="Source Code Pro"/>
              </a:rPr>
            </a:br>
            <a:r>
              <a:rPr lang="fr-FR" sz="1200" b="1"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La directive v-if</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0" y="1109472"/>
            <a:ext cx="8112285" cy="369332"/>
          </a:xfrm>
          <a:prstGeom prst="rect">
            <a:avLst/>
          </a:prstGeom>
          <a:noFill/>
        </p:spPr>
        <p:txBody>
          <a:bodyPr wrap="none" rtlCol="0">
            <a:spAutoFit/>
          </a:bodyPr>
          <a:lstStyle/>
          <a:p>
            <a:r>
              <a:rPr lang="fr-FR" dirty="0" smtClean="0"/>
              <a:t>Pour conditionner l’affichage d’un élément du DOM, utilisez la directive v-if. Exemple:</a:t>
            </a:r>
            <a:endParaRPr lang="fr-FR" dirty="0"/>
          </a:p>
        </p:txBody>
      </p:sp>
      <p:sp>
        <p:nvSpPr>
          <p:cNvPr id="14" name="Rectangle 13"/>
          <p:cNvSpPr/>
          <p:nvPr/>
        </p:nvSpPr>
        <p:spPr>
          <a:xfrm>
            <a:off x="863791" y="2071970"/>
            <a:ext cx="806513" cy="23706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tags/step017</a:t>
            </a:r>
            <a:endParaRPr lang="fr-FR" dirty="0"/>
          </a:p>
        </p:txBody>
      </p:sp>
      <p:sp>
        <p:nvSpPr>
          <p:cNvPr id="8" name="ZoneTexte 7"/>
          <p:cNvSpPr txBox="1"/>
          <p:nvPr/>
        </p:nvSpPr>
        <p:spPr>
          <a:xfrm>
            <a:off x="327885" y="5118958"/>
            <a:ext cx="7292830" cy="369332"/>
          </a:xfrm>
          <a:prstGeom prst="rect">
            <a:avLst/>
          </a:prstGeom>
          <a:noFill/>
        </p:spPr>
        <p:txBody>
          <a:bodyPr wrap="none" rtlCol="0">
            <a:spAutoFit/>
          </a:bodyPr>
          <a:lstStyle/>
          <a:p>
            <a:r>
              <a:rPr lang="fr-FR" dirty="0"/>
              <a:t>v</a:t>
            </a:r>
            <a:r>
              <a:rPr lang="fr-FR" dirty="0" smtClean="0"/>
              <a:t>-if enlève l’élément ainsi que les éléments éventuels à l’intérieur de celui-ci</a:t>
            </a:r>
            <a:endParaRPr lang="fr-FR" dirty="0"/>
          </a:p>
        </p:txBody>
      </p:sp>
    </p:spTree>
    <p:extLst>
      <p:ext uri="{BB962C8B-B14F-4D97-AF65-F5344CB8AC3E}">
        <p14:creationId xmlns:p14="http://schemas.microsoft.com/office/powerpoint/2010/main" xmlns="" val="4052208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711095"/>
            <a:ext cx="6096000" cy="3231654"/>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BABABA"/>
                </a:solidFill>
                <a:latin typeface="Source Code Pro"/>
              </a:rPr>
              <a:t>v-if=</a:t>
            </a:r>
            <a:r>
              <a:rPr lang="fr-FR" sz="1200" dirty="0">
                <a:solidFill>
                  <a:srgbClr val="A5C261"/>
                </a:solidFill>
                <a:latin typeface="Source Code Pro"/>
              </a:rPr>
              <a:t>"show"</a:t>
            </a:r>
            <a:r>
              <a:rPr lang="fr-FR" sz="1200" dirty="0">
                <a:solidFill>
                  <a:srgbClr val="E8BF6A"/>
                </a:solidFill>
                <a:latin typeface="Source Code Pro"/>
              </a:rPr>
              <a:t>&gt;</a:t>
            </a:r>
            <a:r>
              <a:rPr lang="fr-FR" sz="1200" dirty="0">
                <a:solidFill>
                  <a:srgbClr val="A9B7C6"/>
                </a:solidFill>
                <a:latin typeface="Source Code Pro"/>
              </a:rPr>
              <a:t>1er: Pouvez vous me voir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BABABA"/>
                </a:solidFill>
                <a:latin typeface="Source Code Pro"/>
              </a:rPr>
              <a:t>v-</a:t>
            </a:r>
            <a:r>
              <a:rPr lang="fr-FR" sz="1200" dirty="0" err="1">
                <a:solidFill>
                  <a:srgbClr val="BABABA"/>
                </a:solidFill>
                <a:latin typeface="Source Code Pro"/>
              </a:rPr>
              <a:t>else</a:t>
            </a:r>
            <a:r>
              <a:rPr lang="fr-FR" sz="1200" dirty="0">
                <a:solidFill>
                  <a:srgbClr val="E8BF6A"/>
                </a:solidFill>
                <a:latin typeface="Source Code Pro"/>
              </a:rPr>
              <a:t>&gt;</a:t>
            </a:r>
            <a:r>
              <a:rPr lang="fr-FR" sz="1200" dirty="0">
                <a:solidFill>
                  <a:srgbClr val="A9B7C6"/>
                </a:solidFill>
                <a:latin typeface="Source Code Pro"/>
              </a:rPr>
              <a:t>Maintenant vous me voyez</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2ème: pouvez vous me voir</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BABABA"/>
                </a:solidFill>
                <a:latin typeface="Source Code Pro"/>
              </a:rPr>
              <a:t>@click=</a:t>
            </a:r>
            <a:r>
              <a:rPr lang="fr-FR" sz="1200" dirty="0">
                <a:solidFill>
                  <a:srgbClr val="A5C261"/>
                </a:solidFill>
                <a:latin typeface="Source Code Pro"/>
              </a:rPr>
              <a:t>"show = !show"</a:t>
            </a:r>
            <a:r>
              <a:rPr lang="fr-FR" sz="1200" dirty="0">
                <a:solidFill>
                  <a:srgbClr val="E8BF6A"/>
                </a:solidFill>
                <a:latin typeface="Source Code Pro"/>
              </a:rPr>
              <a:t>&gt;</a:t>
            </a:r>
            <a:r>
              <a:rPr lang="fr-FR" sz="1200" dirty="0">
                <a:solidFill>
                  <a:srgbClr val="A9B7C6"/>
                </a:solidFill>
                <a:latin typeface="Source Code Pro"/>
              </a:rPr>
              <a:t>Switch</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show</a:t>
            </a:r>
            <a:r>
              <a:rPr lang="fr-FR" sz="1200" dirty="0">
                <a:solidFill>
                  <a:srgbClr val="A9B7C6"/>
                </a:solidFill>
                <a:latin typeface="Source Code Pro"/>
              </a:rPr>
              <a:t>: </a:t>
            </a:r>
            <a:r>
              <a:rPr lang="fr-FR" sz="1200" b="1" dirty="0">
                <a:solidFill>
                  <a:srgbClr val="CC7832"/>
                </a:solidFill>
                <a:latin typeface="Source Code Pro"/>
              </a:rPr>
              <a:t>true</a:t>
            </a:r>
            <a:br>
              <a:rPr lang="fr-FR" sz="1200" b="1" dirty="0">
                <a:solidFill>
                  <a:srgbClr val="CC7832"/>
                </a:solidFill>
                <a:latin typeface="Source Code Pro"/>
              </a:rPr>
            </a:br>
            <a:r>
              <a:rPr lang="fr-FR" sz="1200" b="1"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La directive v-</a:t>
            </a:r>
            <a:r>
              <a:rPr lang="fr-FR" sz="2800" dirty="0" err="1" smtClean="0">
                <a:effectLst>
                  <a:outerShdw blurRad="38100" dist="38100" dir="2700000" algn="tl">
                    <a:srgbClr val="000000">
                      <a:alpha val="43137"/>
                    </a:srgbClr>
                  </a:outerShdw>
                </a:effectLst>
              </a:rPr>
              <a:t>else</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0" y="1109472"/>
            <a:ext cx="6832320" cy="369332"/>
          </a:xfrm>
          <a:prstGeom prst="rect">
            <a:avLst/>
          </a:prstGeom>
          <a:noFill/>
        </p:spPr>
        <p:txBody>
          <a:bodyPr wrap="none" rtlCol="0">
            <a:spAutoFit/>
          </a:bodyPr>
          <a:lstStyle/>
          <a:p>
            <a:r>
              <a:rPr lang="fr-FR" dirty="0"/>
              <a:t>v</a:t>
            </a:r>
            <a:r>
              <a:rPr lang="fr-FR" dirty="0" smtClean="0"/>
              <a:t>-</a:t>
            </a:r>
            <a:r>
              <a:rPr lang="fr-FR" dirty="0" err="1" smtClean="0"/>
              <a:t>else</a:t>
            </a:r>
            <a:r>
              <a:rPr lang="fr-FR" dirty="0" smtClean="0"/>
              <a:t> se réfère automatiquement au dernier v-if qui vient juste avant :</a:t>
            </a:r>
            <a:endParaRPr lang="fr-FR" dirty="0"/>
          </a:p>
        </p:txBody>
      </p:sp>
      <p:sp>
        <p:nvSpPr>
          <p:cNvPr id="14" name="Rectangle 13"/>
          <p:cNvSpPr/>
          <p:nvPr/>
        </p:nvSpPr>
        <p:spPr>
          <a:xfrm>
            <a:off x="754063" y="2274478"/>
            <a:ext cx="489521" cy="23706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tags/step018</a:t>
            </a:r>
            <a:endParaRPr lang="fr-FR" dirty="0"/>
          </a:p>
        </p:txBody>
      </p:sp>
      <p:sp>
        <p:nvSpPr>
          <p:cNvPr id="9" name="ZoneTexte 8"/>
          <p:cNvSpPr txBox="1"/>
          <p:nvPr/>
        </p:nvSpPr>
        <p:spPr>
          <a:xfrm>
            <a:off x="304800" y="5175040"/>
            <a:ext cx="7497245" cy="369332"/>
          </a:xfrm>
          <a:prstGeom prst="rect">
            <a:avLst/>
          </a:prstGeom>
          <a:noFill/>
        </p:spPr>
        <p:txBody>
          <a:bodyPr wrap="none" rtlCol="0">
            <a:spAutoFit/>
          </a:bodyPr>
          <a:lstStyle/>
          <a:p>
            <a:r>
              <a:rPr lang="fr-FR" dirty="0" smtClean="0"/>
              <a:t>À partir de la version 2.1 de </a:t>
            </a:r>
            <a:r>
              <a:rPr lang="fr-FR" dirty="0" err="1" smtClean="0"/>
              <a:t>VueJS</a:t>
            </a:r>
            <a:r>
              <a:rPr lang="fr-FR" dirty="0" smtClean="0"/>
              <a:t>, vous avez accès aussi à la directive v-</a:t>
            </a:r>
            <a:r>
              <a:rPr lang="fr-FR" dirty="0" err="1" smtClean="0"/>
              <a:t>else</a:t>
            </a:r>
            <a:r>
              <a:rPr lang="fr-FR" dirty="0" smtClean="0"/>
              <a:t>-if</a:t>
            </a:r>
            <a:endParaRPr lang="fr-FR" dirty="0"/>
          </a:p>
        </p:txBody>
      </p:sp>
    </p:spTree>
    <p:extLst>
      <p:ext uri="{BB962C8B-B14F-4D97-AF65-F5344CB8AC3E}">
        <p14:creationId xmlns:p14="http://schemas.microsoft.com/office/powerpoint/2010/main" xmlns="" val="2377948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1" y="1911264"/>
            <a:ext cx="6096000" cy="1815882"/>
          </a:xfrm>
          <a:prstGeom prst="rect">
            <a:avLst/>
          </a:prstGeom>
          <a:solidFill>
            <a:schemeClr val="tx2">
              <a:lumMod val="50000"/>
            </a:schemeClr>
          </a:solidFill>
        </p:spPr>
        <p:txBody>
          <a:bodyPr>
            <a:spAutoFit/>
          </a:bodyPr>
          <a:lstStyle/>
          <a:p>
            <a:r>
              <a:rPr lang="fr-FR" sz="1600" dirty="0">
                <a:solidFill>
                  <a:srgbClr val="E8BF6A"/>
                </a:solidFill>
                <a:latin typeface="Source Code Pro"/>
              </a:rPr>
              <a:t>&lt;div </a:t>
            </a:r>
            <a:r>
              <a:rPr lang="fr-FR" sz="1600" dirty="0">
                <a:solidFill>
                  <a:srgbClr val="BABABA"/>
                </a:solidFill>
                <a:latin typeface="Source Code Pro"/>
              </a:rPr>
              <a:t>id=</a:t>
            </a:r>
            <a:r>
              <a:rPr lang="fr-FR" sz="1600" dirty="0">
                <a:solidFill>
                  <a:srgbClr val="A5C261"/>
                </a:solidFill>
                <a:latin typeface="Source Code Pro"/>
              </a:rPr>
              <a:t>"app"</a:t>
            </a:r>
            <a:r>
              <a:rPr lang="fr-FR" sz="1600" dirty="0">
                <a:solidFill>
                  <a:srgbClr val="E8BF6A"/>
                </a:solidFill>
                <a:latin typeface="Source Code Pro"/>
              </a:rPr>
              <a:t>&gt;</a:t>
            </a:r>
            <a:br>
              <a:rPr lang="fr-FR" sz="1600" dirty="0">
                <a:solidFill>
                  <a:srgbClr val="E8BF6A"/>
                </a:solidFill>
                <a:latin typeface="Source Code Pro"/>
              </a:rPr>
            </a:br>
            <a:r>
              <a:rPr lang="fr-FR" sz="1600" dirty="0">
                <a:solidFill>
                  <a:srgbClr val="E8BF6A"/>
                </a:solidFill>
                <a:latin typeface="Source Code Pro"/>
              </a:rPr>
              <a:t/>
            </a:r>
            <a:br>
              <a:rPr lang="fr-FR" sz="1600" dirty="0">
                <a:solidFill>
                  <a:srgbClr val="E8BF6A"/>
                </a:solidFill>
                <a:latin typeface="Source Code Pro"/>
              </a:rPr>
            </a:br>
            <a:r>
              <a:rPr lang="fr-FR" sz="1600" dirty="0">
                <a:solidFill>
                  <a:srgbClr val="E8BF6A"/>
                </a:solidFill>
                <a:latin typeface="Source Code Pro"/>
              </a:rPr>
              <a:t>    &lt;p </a:t>
            </a:r>
            <a:r>
              <a:rPr lang="fr-FR" sz="1600" dirty="0">
                <a:solidFill>
                  <a:srgbClr val="BABABA"/>
                </a:solidFill>
                <a:latin typeface="Source Code Pro"/>
              </a:rPr>
              <a:t>v-if=</a:t>
            </a:r>
            <a:r>
              <a:rPr lang="fr-FR" sz="1600" dirty="0">
                <a:solidFill>
                  <a:srgbClr val="A5C261"/>
                </a:solidFill>
                <a:latin typeface="Source Code Pro"/>
              </a:rPr>
              <a:t>"show"</a:t>
            </a:r>
            <a:r>
              <a:rPr lang="fr-FR" sz="1600" dirty="0">
                <a:solidFill>
                  <a:srgbClr val="E8BF6A"/>
                </a:solidFill>
                <a:latin typeface="Source Code Pro"/>
              </a:rPr>
              <a:t>&gt;</a:t>
            </a:r>
            <a:r>
              <a:rPr lang="fr-FR" sz="1600" dirty="0">
                <a:solidFill>
                  <a:srgbClr val="A9B7C6"/>
                </a:solidFill>
                <a:latin typeface="Source Code Pro"/>
              </a:rPr>
              <a:t>1er: Pouvez vous me voir ?</a:t>
            </a:r>
            <a:r>
              <a:rPr lang="fr-FR" sz="1600" dirty="0">
                <a:solidFill>
                  <a:srgbClr val="E8BF6A"/>
                </a:solidFill>
                <a:latin typeface="Source Code Pro"/>
              </a:rPr>
              <a:t>&lt;/p&gt;</a:t>
            </a:r>
            <a:br>
              <a:rPr lang="fr-FR" sz="1600" dirty="0">
                <a:solidFill>
                  <a:srgbClr val="E8BF6A"/>
                </a:solidFill>
                <a:latin typeface="Source Code Pro"/>
              </a:rPr>
            </a:br>
            <a:r>
              <a:rPr lang="fr-FR" sz="1600" dirty="0">
                <a:solidFill>
                  <a:srgbClr val="E8BF6A"/>
                </a:solidFill>
                <a:latin typeface="Source Code Pro"/>
              </a:rPr>
              <a:t>    &lt;p </a:t>
            </a:r>
            <a:r>
              <a:rPr lang="fr-FR" sz="1600" dirty="0">
                <a:solidFill>
                  <a:srgbClr val="BABABA"/>
                </a:solidFill>
                <a:latin typeface="Source Code Pro"/>
              </a:rPr>
              <a:t>v-</a:t>
            </a:r>
            <a:r>
              <a:rPr lang="fr-FR" sz="1600" dirty="0" err="1">
                <a:solidFill>
                  <a:srgbClr val="BABABA"/>
                </a:solidFill>
                <a:latin typeface="Source Code Pro"/>
              </a:rPr>
              <a:t>else</a:t>
            </a:r>
            <a:r>
              <a:rPr lang="fr-FR" sz="1600" dirty="0">
                <a:solidFill>
                  <a:srgbClr val="E8BF6A"/>
                </a:solidFill>
                <a:latin typeface="Source Code Pro"/>
              </a:rPr>
              <a:t>&gt;</a:t>
            </a:r>
            <a:r>
              <a:rPr lang="fr-FR" sz="1600" dirty="0">
                <a:solidFill>
                  <a:srgbClr val="A9B7C6"/>
                </a:solidFill>
                <a:latin typeface="Source Code Pro"/>
              </a:rPr>
              <a:t>Maintenant vous me voyez</a:t>
            </a:r>
            <a:r>
              <a:rPr lang="fr-FR" sz="1600" dirty="0">
                <a:solidFill>
                  <a:srgbClr val="E8BF6A"/>
                </a:solidFill>
                <a:latin typeface="Source Code Pro"/>
              </a:rPr>
              <a:t>&lt;/p&gt;</a:t>
            </a:r>
            <a:br>
              <a:rPr lang="fr-FR" sz="1600" dirty="0">
                <a:solidFill>
                  <a:srgbClr val="E8BF6A"/>
                </a:solidFill>
                <a:latin typeface="Source Code Pro"/>
              </a:rPr>
            </a:br>
            <a:r>
              <a:rPr lang="fr-FR" sz="1600" dirty="0">
                <a:solidFill>
                  <a:srgbClr val="E8BF6A"/>
                </a:solidFill>
                <a:latin typeface="Source Code Pro"/>
              </a:rPr>
              <a:t>    &lt;p </a:t>
            </a:r>
            <a:r>
              <a:rPr lang="fr-FR" sz="1600" dirty="0">
                <a:solidFill>
                  <a:srgbClr val="BABABA"/>
                </a:solidFill>
                <a:latin typeface="Source Code Pro"/>
              </a:rPr>
              <a:t>v-show=</a:t>
            </a:r>
            <a:r>
              <a:rPr lang="fr-FR" sz="1600" dirty="0">
                <a:solidFill>
                  <a:srgbClr val="A5C261"/>
                </a:solidFill>
                <a:latin typeface="Source Code Pro"/>
              </a:rPr>
              <a:t>"show"</a:t>
            </a:r>
            <a:r>
              <a:rPr lang="fr-FR" sz="1600" dirty="0">
                <a:solidFill>
                  <a:srgbClr val="E8BF6A"/>
                </a:solidFill>
                <a:latin typeface="Source Code Pro"/>
              </a:rPr>
              <a:t>&gt;</a:t>
            </a:r>
            <a:r>
              <a:rPr lang="fr-FR" sz="1600" dirty="0">
                <a:solidFill>
                  <a:srgbClr val="A9B7C6"/>
                </a:solidFill>
                <a:latin typeface="Source Code Pro"/>
              </a:rPr>
              <a:t>2ème: pouvez vous me voir</a:t>
            </a:r>
            <a:r>
              <a:rPr lang="fr-FR" sz="1600" dirty="0">
                <a:solidFill>
                  <a:srgbClr val="E8BF6A"/>
                </a:solidFill>
                <a:latin typeface="Source Code Pro"/>
              </a:rPr>
              <a:t>&lt;/p&gt;</a:t>
            </a:r>
            <a:br>
              <a:rPr lang="fr-FR" sz="1600" dirty="0">
                <a:solidFill>
                  <a:srgbClr val="E8BF6A"/>
                </a:solidFill>
                <a:latin typeface="Source Code Pro"/>
              </a:rPr>
            </a:br>
            <a:r>
              <a:rPr lang="fr-FR" sz="1600" dirty="0">
                <a:solidFill>
                  <a:srgbClr val="E8BF6A"/>
                </a:solidFill>
                <a:latin typeface="Source Code Pro"/>
              </a:rPr>
              <a:t>    &lt;button </a:t>
            </a:r>
            <a:r>
              <a:rPr lang="fr-FR" sz="1600" dirty="0">
                <a:solidFill>
                  <a:srgbClr val="BABABA"/>
                </a:solidFill>
                <a:latin typeface="Source Code Pro"/>
              </a:rPr>
              <a:t>@click=</a:t>
            </a:r>
            <a:r>
              <a:rPr lang="fr-FR" sz="1600" dirty="0">
                <a:solidFill>
                  <a:srgbClr val="A5C261"/>
                </a:solidFill>
                <a:latin typeface="Source Code Pro"/>
              </a:rPr>
              <a:t>"show = !show"</a:t>
            </a:r>
            <a:r>
              <a:rPr lang="fr-FR" sz="1600" dirty="0">
                <a:solidFill>
                  <a:srgbClr val="E8BF6A"/>
                </a:solidFill>
                <a:latin typeface="Source Code Pro"/>
              </a:rPr>
              <a:t>&gt;</a:t>
            </a:r>
            <a:r>
              <a:rPr lang="fr-FR" sz="1600" dirty="0">
                <a:solidFill>
                  <a:srgbClr val="A9B7C6"/>
                </a:solidFill>
                <a:latin typeface="Source Code Pro"/>
              </a:rPr>
              <a:t>Switch</a:t>
            </a:r>
            <a:r>
              <a:rPr lang="fr-FR" sz="1600" dirty="0">
                <a:solidFill>
                  <a:srgbClr val="E8BF6A"/>
                </a:solidFill>
                <a:latin typeface="Source Code Pro"/>
              </a:rPr>
              <a:t>&lt;/button&gt;</a:t>
            </a:r>
            <a:br>
              <a:rPr lang="fr-FR" sz="1600" dirty="0">
                <a:solidFill>
                  <a:srgbClr val="E8BF6A"/>
                </a:solidFill>
                <a:latin typeface="Source Code Pro"/>
              </a:rPr>
            </a:br>
            <a:r>
              <a:rPr lang="fr-FR" sz="1600" dirty="0">
                <a:solidFill>
                  <a:srgbClr val="E8BF6A"/>
                </a:solidFill>
                <a:latin typeface="Source Code Pro"/>
              </a:rPr>
              <a:t>&lt;/div&gt;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La directive v-show</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646331"/>
          </a:xfrm>
          <a:prstGeom prst="rect">
            <a:avLst/>
          </a:prstGeom>
          <a:noFill/>
        </p:spPr>
        <p:txBody>
          <a:bodyPr wrap="square" rtlCol="0">
            <a:spAutoFit/>
          </a:bodyPr>
          <a:lstStyle/>
          <a:p>
            <a:r>
              <a:rPr lang="fr-FR" dirty="0" smtClean="0"/>
              <a:t>Pour cacher un élément, vous pouvez utiliser la directive v-show qui ne fait que cacher/montrer un élément. Elle ne le supprime pas du DOM</a:t>
            </a:r>
            <a:endParaRPr lang="fr-FR" dirty="0"/>
          </a:p>
        </p:txBody>
      </p:sp>
      <p:sp>
        <p:nvSpPr>
          <p:cNvPr id="14" name="Rectangle 13"/>
          <p:cNvSpPr/>
          <p:nvPr/>
        </p:nvSpPr>
        <p:spPr>
          <a:xfrm>
            <a:off x="863791" y="2962656"/>
            <a:ext cx="1416113" cy="219455"/>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tags/step019</a:t>
            </a:r>
            <a:endParaRPr lang="fr-FR" dirty="0"/>
          </a:p>
        </p:txBody>
      </p:sp>
    </p:spTree>
    <p:extLst>
      <p:ext uri="{BB962C8B-B14F-4D97-AF65-F5344CB8AC3E}">
        <p14:creationId xmlns:p14="http://schemas.microsoft.com/office/powerpoint/2010/main" xmlns="" val="3977491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p:cNvSpPr txBox="1"/>
          <p:nvPr/>
        </p:nvSpPr>
        <p:spPr>
          <a:xfrm>
            <a:off x="417932" y="1624903"/>
            <a:ext cx="8092084" cy="3754874"/>
          </a:xfrm>
          <a:prstGeom prst="rect">
            <a:avLst/>
          </a:prstGeom>
          <a:solidFill>
            <a:schemeClr val="tx2">
              <a:lumMod val="50000"/>
            </a:schemeClr>
          </a:solidFill>
        </p:spPr>
        <p:txBody>
          <a:bodyPr wrap="square" rtlCol="0">
            <a:spAutoFit/>
          </a:bodyPr>
          <a:lstStyle/>
          <a:p>
            <a:r>
              <a:rPr lang="fr-FR" sz="1400" dirty="0" smtClean="0">
                <a:solidFill>
                  <a:srgbClr val="E8BF6A"/>
                </a:solidFill>
                <a:latin typeface="Source Code Pro"/>
              </a:rPr>
              <a:t>&lt;</a:t>
            </a:r>
            <a:r>
              <a:rPr lang="fr-FR" sz="1400" dirty="0">
                <a:solidFill>
                  <a:srgbClr val="E8BF6A"/>
                </a:solidFill>
                <a:latin typeface="Source Code Pro"/>
              </a:rPr>
              <a: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&lt;ul&gt;</a:t>
            </a:r>
            <a:br>
              <a:rPr lang="fr-FR" sz="1400" dirty="0">
                <a:solidFill>
                  <a:srgbClr val="E8BF6A"/>
                </a:solidFill>
                <a:latin typeface="Source Code Pro"/>
              </a:rPr>
            </a:br>
            <a:r>
              <a:rPr lang="fr-FR" sz="1400" dirty="0">
                <a:solidFill>
                  <a:srgbClr val="E8BF6A"/>
                </a:solidFill>
                <a:latin typeface="Source Code Pro"/>
              </a:rPr>
              <a:t>        &lt;li </a:t>
            </a:r>
            <a:r>
              <a:rPr lang="fr-FR" sz="1400" dirty="0">
                <a:solidFill>
                  <a:srgbClr val="BABABA"/>
                </a:solidFill>
                <a:latin typeface="Source Code Pro"/>
              </a:rPr>
              <a:t>v-for=</a:t>
            </a:r>
            <a:r>
              <a:rPr lang="fr-FR" sz="1400" dirty="0">
                <a:solidFill>
                  <a:srgbClr val="A5C261"/>
                </a:solidFill>
                <a:latin typeface="Source Code Pro"/>
              </a:rPr>
              <a:t>"i in ingredients"</a:t>
            </a:r>
            <a:r>
              <a:rPr lang="fr-FR" sz="1400" dirty="0">
                <a:solidFill>
                  <a:srgbClr val="E8BF6A"/>
                </a:solidFill>
                <a:latin typeface="Source Code Pro"/>
              </a:rPr>
              <a:t>&gt;</a:t>
            </a:r>
            <a:r>
              <a:rPr lang="fr-FR" sz="1400" dirty="0">
                <a:solidFill>
                  <a:srgbClr val="A9B7C6"/>
                </a:solidFill>
                <a:latin typeface="Source Code Pro"/>
              </a:rPr>
              <a:t>{{ i }}</a:t>
            </a:r>
            <a:r>
              <a:rPr lang="fr-FR" sz="1400" dirty="0">
                <a:solidFill>
                  <a:srgbClr val="E8BF6A"/>
                </a:solidFill>
                <a:latin typeface="Source Code Pro"/>
              </a:rPr>
              <a:t>&lt;/li&gt;</a:t>
            </a:r>
            <a:br>
              <a:rPr lang="fr-FR" sz="1400" dirty="0">
                <a:solidFill>
                  <a:srgbClr val="E8BF6A"/>
                </a:solidFill>
                <a:latin typeface="Source Code Pro"/>
              </a:rPr>
            </a:br>
            <a:r>
              <a:rPr lang="fr-FR" sz="1400" dirty="0">
                <a:solidFill>
                  <a:srgbClr val="E8BF6A"/>
                </a:solidFill>
                <a:latin typeface="Source Code Pro"/>
              </a:rPr>
              <a:t>    &lt;/ul&gt;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ingredients</a:t>
            </a:r>
            <a:r>
              <a:rPr lang="fr-FR" sz="1400" dirty="0">
                <a:solidFill>
                  <a:srgbClr val="A9B7C6"/>
                </a:solidFill>
                <a:latin typeface="Source Code Pro"/>
              </a:rPr>
              <a:t>: [ </a:t>
            </a:r>
            <a:r>
              <a:rPr lang="fr-FR" sz="1400" dirty="0">
                <a:solidFill>
                  <a:srgbClr val="6A8759"/>
                </a:solidFill>
                <a:latin typeface="Source Code Pro"/>
              </a:rPr>
              <a:t>'viande'</a:t>
            </a:r>
            <a:r>
              <a:rPr lang="fr-FR" sz="1400" dirty="0">
                <a:solidFill>
                  <a:srgbClr val="CC7832"/>
                </a:solidFill>
                <a:latin typeface="Source Code Pro"/>
              </a:rPr>
              <a:t>, </a:t>
            </a:r>
            <a:r>
              <a:rPr lang="fr-FR" sz="1400" dirty="0">
                <a:solidFill>
                  <a:srgbClr val="6A8759"/>
                </a:solidFill>
                <a:latin typeface="Source Code Pro"/>
              </a:rPr>
              <a:t>'ail'</a:t>
            </a:r>
            <a:r>
              <a:rPr lang="fr-FR" sz="1400" dirty="0">
                <a:solidFill>
                  <a:srgbClr val="CC7832"/>
                </a:solidFill>
                <a:latin typeface="Source Code Pro"/>
              </a:rPr>
              <a:t>, </a:t>
            </a:r>
            <a:r>
              <a:rPr lang="fr-FR" sz="1400" dirty="0">
                <a:solidFill>
                  <a:srgbClr val="6A8759"/>
                </a:solidFill>
                <a:latin typeface="Source Code Pro"/>
              </a:rPr>
              <a:t>'tomates'</a:t>
            </a:r>
            <a:r>
              <a:rPr lang="fr-FR" sz="1400" dirty="0">
                <a:solidFill>
                  <a:srgbClr val="CC7832"/>
                </a:solidFill>
                <a:latin typeface="Source Code Pro"/>
              </a:rPr>
              <a:t>, </a:t>
            </a:r>
            <a:r>
              <a:rPr lang="fr-FR" sz="1400" dirty="0">
                <a:solidFill>
                  <a:srgbClr val="6A8759"/>
                </a:solidFill>
                <a:latin typeface="Source Code Pro"/>
              </a:rPr>
              <a:t>'pommes de terre'</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personnes</a:t>
            </a:r>
            <a:r>
              <a:rPr lang="fr-FR" sz="1400" dirty="0">
                <a:solidFill>
                  <a:srgbClr val="A9B7C6"/>
                </a:solidFill>
                <a:latin typeface="Source Code Pro"/>
              </a:rPr>
              <a:t>: [{ </a:t>
            </a:r>
            <a:r>
              <a:rPr lang="fr-FR" sz="1400" dirty="0">
                <a:solidFill>
                  <a:srgbClr val="9876AA"/>
                </a:solidFill>
                <a:latin typeface="Source Code Pro"/>
              </a:rPr>
              <a:t>nom</a:t>
            </a:r>
            <a:r>
              <a:rPr lang="fr-FR" sz="1400" dirty="0">
                <a:solidFill>
                  <a:srgbClr val="A9B7C6"/>
                </a:solidFill>
                <a:latin typeface="Source Code Pro"/>
              </a:rPr>
              <a:t>: </a:t>
            </a:r>
            <a:r>
              <a:rPr lang="fr-FR" sz="1400" dirty="0">
                <a:solidFill>
                  <a:srgbClr val="6A8759"/>
                </a:solidFill>
                <a:latin typeface="Source Code Pro"/>
              </a:rPr>
              <a:t>'Ahmed'</a:t>
            </a:r>
            <a:r>
              <a:rPr lang="fr-FR" sz="1400" dirty="0">
                <a:solidFill>
                  <a:srgbClr val="CC7832"/>
                </a:solidFill>
                <a:latin typeface="Source Code Pro"/>
              </a:rPr>
              <a:t>, </a:t>
            </a:r>
            <a:r>
              <a:rPr lang="fr-FR" sz="1400" dirty="0">
                <a:solidFill>
                  <a:srgbClr val="9876AA"/>
                </a:solidFill>
                <a:latin typeface="Source Code Pro"/>
              </a:rPr>
              <a:t>age</a:t>
            </a:r>
            <a:r>
              <a:rPr lang="fr-FR" sz="1400" dirty="0">
                <a:solidFill>
                  <a:srgbClr val="A9B7C6"/>
                </a:solidFill>
                <a:latin typeface="Source Code Pro"/>
              </a:rPr>
              <a:t>: </a:t>
            </a:r>
            <a:r>
              <a:rPr lang="fr-FR" sz="1400" dirty="0">
                <a:solidFill>
                  <a:srgbClr val="6897BB"/>
                </a:solidFill>
                <a:latin typeface="Source Code Pro"/>
              </a:rPr>
              <a:t>30</a:t>
            </a:r>
            <a:r>
              <a:rPr lang="fr-FR" sz="1400" dirty="0">
                <a:solidFill>
                  <a:srgbClr val="CC7832"/>
                </a:solidFill>
                <a:latin typeface="Source Code Pro"/>
              </a:rPr>
              <a:t>, </a:t>
            </a:r>
            <a:r>
              <a:rPr lang="fr-FR" sz="1400" dirty="0">
                <a:solidFill>
                  <a:srgbClr val="9876AA"/>
                </a:solidFill>
                <a:latin typeface="Source Code Pro"/>
              </a:rPr>
              <a:t>couleur</a:t>
            </a:r>
            <a:r>
              <a:rPr lang="fr-FR" sz="1400" dirty="0">
                <a:solidFill>
                  <a:srgbClr val="A9B7C6"/>
                </a:solidFill>
                <a:latin typeface="Source Code Pro"/>
              </a:rPr>
              <a:t>: </a:t>
            </a:r>
            <a:r>
              <a:rPr lang="fr-FR" sz="1400" dirty="0">
                <a:solidFill>
                  <a:srgbClr val="6A8759"/>
                </a:solidFill>
                <a:latin typeface="Source Code Pro"/>
              </a:rPr>
              <a:t>'noir'</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smtClean="0">
                <a:solidFill>
                  <a:srgbClr val="CC7832"/>
                </a:solidFill>
                <a:latin typeface="Source Code Pro"/>
              </a:rPr>
              <a:t>        </a:t>
            </a:r>
            <a:r>
              <a:rPr lang="fr-FR" sz="1400" dirty="0" smtClean="0">
                <a:solidFill>
                  <a:srgbClr val="A9B7C6"/>
                </a:solidFill>
                <a:latin typeface="Source Code Pro"/>
              </a:rPr>
              <a:t>{ </a:t>
            </a:r>
            <a:r>
              <a:rPr lang="fr-FR" sz="1400" dirty="0">
                <a:solidFill>
                  <a:srgbClr val="9876AA"/>
                </a:solidFill>
                <a:latin typeface="Source Code Pro"/>
              </a:rPr>
              <a:t>nom</a:t>
            </a:r>
            <a:r>
              <a:rPr lang="fr-FR" sz="1400" dirty="0">
                <a:solidFill>
                  <a:srgbClr val="A9B7C6"/>
                </a:solidFill>
                <a:latin typeface="Source Code Pro"/>
              </a:rPr>
              <a:t>: </a:t>
            </a:r>
            <a:r>
              <a:rPr lang="fr-FR" sz="1400" dirty="0">
                <a:solidFill>
                  <a:srgbClr val="6A8759"/>
                </a:solidFill>
                <a:latin typeface="Source Code Pro"/>
              </a:rPr>
              <a:t>'Aicha'</a:t>
            </a:r>
            <a:r>
              <a:rPr lang="fr-FR" sz="1400" dirty="0">
                <a:solidFill>
                  <a:srgbClr val="CC7832"/>
                </a:solidFill>
                <a:latin typeface="Source Code Pro"/>
              </a:rPr>
              <a:t>, </a:t>
            </a:r>
            <a:r>
              <a:rPr lang="fr-FR" sz="1400" dirty="0">
                <a:solidFill>
                  <a:srgbClr val="9876AA"/>
                </a:solidFill>
                <a:latin typeface="Source Code Pro"/>
              </a:rPr>
              <a:t>age</a:t>
            </a:r>
            <a:r>
              <a:rPr lang="fr-FR" sz="1400" dirty="0">
                <a:solidFill>
                  <a:srgbClr val="A9B7C6"/>
                </a:solidFill>
                <a:latin typeface="Source Code Pro"/>
              </a:rPr>
              <a:t>: </a:t>
            </a:r>
            <a:r>
              <a:rPr lang="fr-FR" sz="1400" dirty="0">
                <a:solidFill>
                  <a:srgbClr val="6897BB"/>
                </a:solidFill>
                <a:latin typeface="Source Code Pro"/>
              </a:rPr>
              <a:t>20</a:t>
            </a:r>
            <a:r>
              <a:rPr lang="fr-FR" sz="1400" dirty="0">
                <a:solidFill>
                  <a:srgbClr val="CC7832"/>
                </a:solidFill>
                <a:latin typeface="Source Code Pro"/>
              </a:rPr>
              <a:t>, </a:t>
            </a:r>
            <a:r>
              <a:rPr lang="fr-FR" sz="1400" dirty="0">
                <a:solidFill>
                  <a:srgbClr val="9876AA"/>
                </a:solidFill>
                <a:latin typeface="Source Code Pro"/>
              </a:rPr>
              <a:t>couleur</a:t>
            </a:r>
            <a:r>
              <a:rPr lang="fr-FR" sz="1400" dirty="0">
                <a:solidFill>
                  <a:srgbClr val="A9B7C6"/>
                </a:solidFill>
                <a:latin typeface="Source Code Pro"/>
              </a:rPr>
              <a:t>: </a:t>
            </a:r>
            <a:r>
              <a:rPr lang="fr-FR" sz="1400" dirty="0">
                <a:solidFill>
                  <a:srgbClr val="6A8759"/>
                </a:solidFill>
                <a:latin typeface="Source Code Pro"/>
              </a:rPr>
              <a:t>'blanc'</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a:t>
            </a:r>
            <a:r>
              <a:rPr lang="fr-FR" sz="1400" dirty="0" smtClean="0">
                <a:solidFill>
                  <a:srgbClr val="E8BF6A"/>
                </a:solidFill>
                <a:latin typeface="Source Code Pro"/>
              </a:rPr>
              <a:t>&gt;</a:t>
            </a:r>
            <a:endParaRPr lang="fr-FR" sz="1400" dirty="0">
              <a:solidFill>
                <a:srgbClr val="E8BF6A"/>
              </a:solidFill>
              <a:latin typeface="Source Code Pro"/>
            </a:endParaRP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369332"/>
          </a:xfrm>
          <a:prstGeom prst="rect">
            <a:avLst/>
          </a:prstGeom>
          <a:noFill/>
        </p:spPr>
        <p:txBody>
          <a:bodyPr wrap="square" rtlCol="0">
            <a:spAutoFit/>
          </a:bodyPr>
          <a:lstStyle/>
          <a:p>
            <a:r>
              <a:rPr lang="fr-FR" dirty="0" smtClean="0"/>
              <a:t>Pour afficher des données sous forme d’une liste, utiliser la directive v-for:</a:t>
            </a:r>
            <a:endParaRPr lang="fr-FR" dirty="0"/>
          </a:p>
        </p:txBody>
      </p:sp>
      <p:sp>
        <p:nvSpPr>
          <p:cNvPr id="14" name="Rectangle 13"/>
          <p:cNvSpPr/>
          <p:nvPr/>
        </p:nvSpPr>
        <p:spPr>
          <a:xfrm>
            <a:off x="1119823" y="2084832"/>
            <a:ext cx="1769681" cy="243840"/>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tags/step020</a:t>
            </a:r>
            <a:endParaRPr lang="fr-FR" dirty="0"/>
          </a:p>
        </p:txBody>
      </p:sp>
    </p:spTree>
    <p:extLst>
      <p:ext uri="{BB962C8B-B14F-4D97-AF65-F5344CB8AC3E}">
        <p14:creationId xmlns:p14="http://schemas.microsoft.com/office/powerpoint/2010/main" xmlns="" val="339555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1" y="1698920"/>
            <a:ext cx="6096000" cy="1015663"/>
          </a:xfrm>
          <a:prstGeom prst="rect">
            <a:avLst/>
          </a:prstGeom>
          <a:solidFill>
            <a:schemeClr val="tx2">
              <a:lumMod val="50000"/>
            </a:schemeClr>
          </a:solidFill>
        </p:spPr>
        <p:txBody>
          <a:bodyPr>
            <a:spAutoFit/>
          </a:bodyPr>
          <a:lstStyle/>
          <a:p>
            <a:r>
              <a:rPr lang="it-IT" sz="1200" dirty="0">
                <a:solidFill>
                  <a:srgbClr val="E8BF6A"/>
                </a:solidFill>
                <a:latin typeface="Source Code Pro"/>
              </a:rPr>
              <a:t>&lt;div </a:t>
            </a:r>
            <a:r>
              <a:rPr lang="it-IT" sz="1200" dirty="0">
                <a:solidFill>
                  <a:srgbClr val="BABABA"/>
                </a:solidFill>
                <a:latin typeface="Source Code Pro"/>
              </a:rPr>
              <a:t>id=</a:t>
            </a:r>
            <a:r>
              <a:rPr lang="it-IT" sz="1200" dirty="0">
                <a:solidFill>
                  <a:srgbClr val="A5C261"/>
                </a:solidFill>
                <a:latin typeface="Source Code Pro"/>
              </a:rPr>
              <a:t>"app"</a:t>
            </a:r>
            <a:r>
              <a:rPr lang="it-IT" sz="1200" dirty="0">
                <a:solidFill>
                  <a:srgbClr val="E8BF6A"/>
                </a:solidFill>
                <a:latin typeface="Source Code Pro"/>
              </a:rPr>
              <a:t>&gt;</a:t>
            </a:r>
            <a:br>
              <a:rPr lang="it-IT" sz="1200" dirty="0">
                <a:solidFill>
                  <a:srgbClr val="E8BF6A"/>
                </a:solidFill>
                <a:latin typeface="Source Code Pro"/>
              </a:rPr>
            </a:br>
            <a:r>
              <a:rPr lang="it-IT" sz="1200" dirty="0">
                <a:solidFill>
                  <a:srgbClr val="E8BF6A"/>
                </a:solidFill>
                <a:latin typeface="Source Code Pro"/>
              </a:rPr>
              <a:t>    &lt;ul&gt;</a:t>
            </a:r>
            <a:br>
              <a:rPr lang="it-IT" sz="1200" dirty="0">
                <a:solidFill>
                  <a:srgbClr val="E8BF6A"/>
                </a:solidFill>
                <a:latin typeface="Source Code Pro"/>
              </a:rPr>
            </a:br>
            <a:r>
              <a:rPr lang="it-IT" sz="1200" dirty="0">
                <a:solidFill>
                  <a:srgbClr val="E8BF6A"/>
                </a:solidFill>
                <a:latin typeface="Source Code Pro"/>
              </a:rPr>
              <a:t>        &lt;li </a:t>
            </a:r>
            <a:r>
              <a:rPr lang="it-IT" sz="1200" dirty="0">
                <a:solidFill>
                  <a:srgbClr val="BABABA"/>
                </a:solidFill>
                <a:latin typeface="Source Code Pro"/>
              </a:rPr>
              <a:t>v-for=</a:t>
            </a:r>
            <a:r>
              <a:rPr lang="it-IT" sz="1200" dirty="0">
                <a:solidFill>
                  <a:srgbClr val="A5C261"/>
                </a:solidFill>
                <a:latin typeface="Source Code Pro"/>
              </a:rPr>
              <a:t>"(ingredient, i) in ingredients"</a:t>
            </a:r>
            <a:r>
              <a:rPr lang="it-IT" sz="1200" dirty="0">
                <a:solidFill>
                  <a:srgbClr val="E8BF6A"/>
                </a:solidFill>
                <a:latin typeface="Source Code Pro"/>
              </a:rPr>
              <a:t>&gt;</a:t>
            </a:r>
            <a:r>
              <a:rPr lang="it-IT" sz="1200" dirty="0">
                <a:solidFill>
                  <a:srgbClr val="A9B7C6"/>
                </a:solidFill>
                <a:latin typeface="Source Code Pro"/>
              </a:rPr>
              <a:t>{{ ingredient }} ({{ i }})</a:t>
            </a:r>
            <a:r>
              <a:rPr lang="it-IT" sz="1200" dirty="0">
                <a:solidFill>
                  <a:srgbClr val="E8BF6A"/>
                </a:solidFill>
                <a:latin typeface="Source Code Pro"/>
              </a:rPr>
              <a:t>&lt;/li&gt;</a:t>
            </a:r>
            <a:br>
              <a:rPr lang="it-IT" sz="1200" dirty="0">
                <a:solidFill>
                  <a:srgbClr val="E8BF6A"/>
                </a:solidFill>
                <a:latin typeface="Source Code Pro"/>
              </a:rPr>
            </a:br>
            <a:r>
              <a:rPr lang="it-IT" sz="1200" dirty="0">
                <a:solidFill>
                  <a:srgbClr val="E8BF6A"/>
                </a:solidFill>
                <a:latin typeface="Source Code Pro"/>
              </a:rPr>
              <a:t>    &lt;/ul&gt;</a:t>
            </a:r>
            <a:br>
              <a:rPr lang="it-IT" sz="1200" dirty="0">
                <a:solidFill>
                  <a:srgbClr val="E8BF6A"/>
                </a:solidFill>
                <a:latin typeface="Source Code Pro"/>
              </a:rPr>
            </a:br>
            <a:r>
              <a:rPr lang="it-IT" sz="1200" dirty="0">
                <a:solidFill>
                  <a:srgbClr val="E8BF6A"/>
                </a:solidFill>
                <a:latin typeface="Source Code Pro"/>
              </a:rPr>
              <a:t>&lt;/div&gt;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369332"/>
          </a:xfrm>
          <a:prstGeom prst="rect">
            <a:avLst/>
          </a:prstGeom>
          <a:noFill/>
        </p:spPr>
        <p:txBody>
          <a:bodyPr wrap="square" rtlCol="0">
            <a:spAutoFit/>
          </a:bodyPr>
          <a:lstStyle/>
          <a:p>
            <a:r>
              <a:rPr lang="fr-FR" dirty="0" smtClean="0"/>
              <a:t>Pour afficher des données sous forme d’une liste avec l’indexe de chaque élément, utiliser la directive v-for comme suit :</a:t>
            </a:r>
            <a:endParaRPr lang="fr-FR" dirty="0"/>
          </a:p>
        </p:txBody>
      </p:sp>
      <p:sp>
        <p:nvSpPr>
          <p:cNvPr id="14" name="Rectangle 13"/>
          <p:cNvSpPr/>
          <p:nvPr/>
        </p:nvSpPr>
        <p:spPr>
          <a:xfrm>
            <a:off x="1377696" y="2084832"/>
            <a:ext cx="902208" cy="207264"/>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tags/step021</a:t>
            </a:r>
            <a:endParaRPr lang="fr-FR" dirty="0"/>
          </a:p>
        </p:txBody>
      </p:sp>
      <p:sp>
        <p:nvSpPr>
          <p:cNvPr id="8" name="ZoneTexte 7"/>
          <p:cNvSpPr txBox="1"/>
          <p:nvPr/>
        </p:nvSpPr>
        <p:spPr>
          <a:xfrm>
            <a:off x="304800" y="3749092"/>
            <a:ext cx="6116981" cy="1754326"/>
          </a:xfrm>
          <a:prstGeom prst="rect">
            <a:avLst/>
          </a:prstGeom>
          <a:solidFill>
            <a:schemeClr val="tx2">
              <a:lumMod val="50000"/>
            </a:schemeClr>
          </a:solidFill>
        </p:spPr>
        <p:txBody>
          <a:bodyPr wrap="square" rtlCol="0">
            <a:spAutoFit/>
          </a:bodyPr>
          <a:lstStyle/>
          <a:p>
            <a:r>
              <a:rPr lang="fr-FR" sz="1200" dirty="0" smtClean="0">
                <a:solidFill>
                  <a:srgbClr val="E8BF6A"/>
                </a:solidFill>
                <a:latin typeface="Source Code Pro"/>
              </a:rPr>
              <a:t>&lt;</a:t>
            </a:r>
            <a:r>
              <a:rPr lang="fr-FR" sz="1200" dirty="0">
                <a:solidFill>
                  <a:srgbClr val="E8BF6A"/>
                </a:solidFill>
                <a:latin typeface="Source Code Pro"/>
              </a:rPr>
              <a: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&lt;template </a:t>
            </a:r>
            <a:r>
              <a:rPr lang="fr-FR" sz="1200" dirty="0">
                <a:solidFill>
                  <a:srgbClr val="BABABA"/>
                </a:solidFill>
                <a:latin typeface="Source Code Pro"/>
              </a:rPr>
              <a:t>v-for=</a:t>
            </a:r>
            <a:r>
              <a:rPr lang="fr-FR" sz="1200" dirty="0">
                <a:solidFill>
                  <a:srgbClr val="A5C261"/>
                </a:solidFill>
                <a:latin typeface="Source Code Pro"/>
              </a:rPr>
              <a:t>"(ingredient, index) in ingredients</a:t>
            </a:r>
            <a:r>
              <a:rPr lang="fr-FR" sz="1200" dirty="0" smtClean="0">
                <a:solidFill>
                  <a:srgbClr val="A5C261"/>
                </a:solidFill>
                <a:latin typeface="Source Code Pro"/>
              </a:rPr>
              <a:t>"</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&lt;h1&gt;</a:t>
            </a:r>
            <a:r>
              <a:rPr lang="fr-FR" sz="1200" dirty="0">
                <a:solidFill>
                  <a:srgbClr val="A9B7C6"/>
                </a:solidFill>
                <a:latin typeface="Source Code Pro"/>
              </a:rPr>
              <a:t>{{ ingredient }}</a:t>
            </a:r>
            <a:r>
              <a:rPr lang="fr-FR" sz="1200" dirty="0">
                <a:solidFill>
                  <a:srgbClr val="E8BF6A"/>
                </a:solidFill>
                <a:latin typeface="Source Code Pro"/>
              </a:rPr>
              <a:t>&lt;/h1</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index }}</a:t>
            </a:r>
            <a:r>
              <a:rPr lang="fr-FR" sz="1200" dirty="0">
                <a:solidFill>
                  <a:srgbClr val="E8BF6A"/>
                </a:solidFill>
                <a:latin typeface="Source Code Pro"/>
              </a:rPr>
              <a:t>&lt;/p</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&lt;/template&gt;</a:t>
            </a:r>
            <a:br>
              <a:rPr lang="fr-FR" sz="1200" dirty="0">
                <a:solidFill>
                  <a:srgbClr val="E8BF6A"/>
                </a:solidFill>
                <a:latin typeface="Source Code Pro"/>
              </a:rPr>
            </a:br>
            <a:r>
              <a:rPr lang="fr-FR" sz="1200" dirty="0">
                <a:solidFill>
                  <a:srgbClr val="E8BF6A"/>
                </a:solidFill>
                <a:latin typeface="Source Code Pro"/>
              </a:rPr>
              <a:t>&lt;/div</a:t>
            </a:r>
            <a:r>
              <a:rPr lang="fr-FR" sz="1200" dirty="0" smtClean="0">
                <a:solidFill>
                  <a:srgbClr val="E8BF6A"/>
                </a:solidFill>
                <a:latin typeface="Source Code Pro"/>
              </a:rPr>
              <a:t>&gt;</a:t>
            </a:r>
            <a:endParaRPr lang="fr-FR" sz="1200" dirty="0">
              <a:solidFill>
                <a:srgbClr val="E8BF6A"/>
              </a:solidFill>
              <a:latin typeface="Source Code Pro"/>
            </a:endParaRPr>
          </a:p>
        </p:txBody>
      </p:sp>
      <p:sp>
        <p:nvSpPr>
          <p:cNvPr id="9" name="ZoneTexte 8"/>
          <p:cNvSpPr txBox="1"/>
          <p:nvPr/>
        </p:nvSpPr>
        <p:spPr>
          <a:xfrm>
            <a:off x="304800" y="3152190"/>
            <a:ext cx="11728703" cy="369332"/>
          </a:xfrm>
          <a:prstGeom prst="rect">
            <a:avLst/>
          </a:prstGeom>
          <a:noFill/>
        </p:spPr>
        <p:txBody>
          <a:bodyPr wrap="square" rtlCol="0">
            <a:spAutoFit/>
          </a:bodyPr>
          <a:lstStyle/>
          <a:p>
            <a:r>
              <a:rPr lang="fr-FR" dirty="0" smtClean="0"/>
              <a:t>Pour boucler sur plusieurs éléments HTML vous pouvez utiliser la balise &lt;template&gt; avec la directive v-for</a:t>
            </a:r>
            <a:endParaRPr lang="fr-FR" dirty="0"/>
          </a:p>
        </p:txBody>
      </p:sp>
      <p:sp>
        <p:nvSpPr>
          <p:cNvPr id="4" name="Rectangle 3"/>
          <p:cNvSpPr/>
          <p:nvPr/>
        </p:nvSpPr>
        <p:spPr>
          <a:xfrm>
            <a:off x="1104900" y="4701540"/>
            <a:ext cx="419100" cy="182880"/>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522220" y="3968479"/>
            <a:ext cx="419100" cy="182880"/>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en angle 9"/>
          <p:cNvCxnSpPr>
            <a:stCxn id="11" idx="2"/>
            <a:endCxn id="4" idx="3"/>
          </p:cNvCxnSpPr>
          <p:nvPr/>
        </p:nvCxnSpPr>
        <p:spPr>
          <a:xfrm rot="5400000">
            <a:off x="1807075" y="3868284"/>
            <a:ext cx="641621" cy="120777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209674" y="4341635"/>
            <a:ext cx="680085" cy="182881"/>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en angle 16"/>
          <p:cNvCxnSpPr>
            <a:stCxn id="18" idx="2"/>
            <a:endCxn id="16" idx="3"/>
          </p:cNvCxnSpPr>
          <p:nvPr/>
        </p:nvCxnSpPr>
        <p:spPr>
          <a:xfrm rot="5400000">
            <a:off x="1866357" y="4172210"/>
            <a:ext cx="284268" cy="237464"/>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787180" y="3965927"/>
            <a:ext cx="680085" cy="182881"/>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36937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05740" y="1525958"/>
            <a:ext cx="4512774" cy="3600986"/>
          </a:xfrm>
          <a:prstGeom prst="rect">
            <a:avLst/>
          </a:prstGeom>
          <a:solidFill>
            <a:schemeClr val="tx2">
              <a:lumMod val="50000"/>
            </a:schemeClr>
          </a:solidFill>
        </p:spPr>
        <p:txBody>
          <a:bodyPr wrap="none" rtlCol="0">
            <a:spAutoFit/>
          </a:bodyPr>
          <a:lstStyle/>
          <a:p>
            <a:r>
              <a:rPr lang="fr-FR" sz="1200" dirty="0" smtClean="0">
                <a:solidFill>
                  <a:srgbClr val="E8BF6A"/>
                </a:solidFill>
                <a:latin typeface="Source Code Pro"/>
              </a:rPr>
              <a:t>&lt;</a:t>
            </a:r>
            <a:r>
              <a:rPr lang="fr-FR" sz="1200" dirty="0">
                <a:solidFill>
                  <a:srgbClr val="E8BF6A"/>
                </a:solidFill>
                <a:latin typeface="Source Code Pro"/>
              </a:rPr>
              <a: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&lt;template </a:t>
            </a:r>
            <a:r>
              <a:rPr lang="fr-FR" sz="1200" dirty="0">
                <a:solidFill>
                  <a:srgbClr val="BABABA"/>
                </a:solidFill>
                <a:latin typeface="Source Code Pro"/>
              </a:rPr>
              <a:t>v-for=</a:t>
            </a:r>
            <a:r>
              <a:rPr lang="fr-FR" sz="1200" dirty="0">
                <a:solidFill>
                  <a:srgbClr val="A5C261"/>
                </a:solidFill>
                <a:latin typeface="Source Code Pro"/>
              </a:rPr>
              <a:t>"personne in personnes"</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&lt;h1&gt;</a:t>
            </a:r>
            <a:r>
              <a:rPr lang="fr-FR" sz="1200" dirty="0">
                <a:solidFill>
                  <a:srgbClr val="A9B7C6"/>
                </a:solidFill>
                <a:latin typeface="Source Code Pro"/>
              </a:rPr>
              <a:t>{{ personne.nom }}</a:t>
            </a:r>
            <a:r>
              <a:rPr lang="fr-FR" sz="1200" dirty="0">
                <a:solidFill>
                  <a:srgbClr val="E8BF6A"/>
                </a:solidFill>
                <a:latin typeface="Source Code Pro"/>
              </a:rPr>
              <a:t>&lt;/h1&gt;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personne.age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&lt;/template&gt;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ingredients</a:t>
            </a:r>
            <a:r>
              <a:rPr lang="fr-FR" sz="1200" dirty="0">
                <a:solidFill>
                  <a:srgbClr val="A9B7C6"/>
                </a:solidFill>
                <a:latin typeface="Source Code Pro"/>
              </a:rPr>
              <a:t>: [ </a:t>
            </a:r>
            <a:r>
              <a:rPr lang="fr-FR" sz="1200" dirty="0">
                <a:solidFill>
                  <a:srgbClr val="6A8759"/>
                </a:solidFill>
                <a:latin typeface="Source Code Pro"/>
              </a:rPr>
              <a:t>'viande'</a:t>
            </a:r>
            <a:r>
              <a:rPr lang="fr-FR" sz="1200" dirty="0">
                <a:solidFill>
                  <a:srgbClr val="CC7832"/>
                </a:solidFill>
                <a:latin typeface="Source Code Pro"/>
              </a:rPr>
              <a:t>, </a:t>
            </a:r>
            <a:r>
              <a:rPr lang="fr-FR" sz="1200" dirty="0">
                <a:solidFill>
                  <a:srgbClr val="6A8759"/>
                </a:solidFill>
                <a:latin typeface="Source Code Pro"/>
              </a:rPr>
              <a:t>'ail'</a:t>
            </a:r>
            <a:r>
              <a:rPr lang="fr-FR" sz="1200" dirty="0">
                <a:solidFill>
                  <a:srgbClr val="CC7832"/>
                </a:solidFill>
                <a:latin typeface="Source Code Pro"/>
              </a:rPr>
              <a:t>, </a:t>
            </a:r>
            <a:r>
              <a:rPr lang="fr-FR" sz="1200" dirty="0">
                <a:solidFill>
                  <a:srgbClr val="6A8759"/>
                </a:solidFill>
                <a:latin typeface="Source Code Pro"/>
              </a:rPr>
              <a:t>'tomates'</a:t>
            </a:r>
            <a:r>
              <a:rPr lang="fr-FR" sz="1200" dirty="0">
                <a:solidFill>
                  <a:srgbClr val="CC7832"/>
                </a:solidFill>
                <a:latin typeface="Source Code Pro"/>
              </a:rPr>
              <a:t>, </a:t>
            </a:r>
            <a:r>
              <a:rPr lang="fr-FR" sz="1200" dirty="0">
                <a:solidFill>
                  <a:srgbClr val="6A8759"/>
                </a:solidFill>
                <a:latin typeface="Source Code Pro"/>
              </a:rPr>
              <a:t>'pommes de terre'</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personnes</a:t>
            </a:r>
            <a:r>
              <a:rPr lang="fr-FR" sz="1200" dirty="0">
                <a:solidFill>
                  <a:srgbClr val="A9B7C6"/>
                </a:solidFill>
                <a:latin typeface="Source Code Pro"/>
              </a:rPr>
              <a:t>: [{ </a:t>
            </a:r>
            <a:r>
              <a:rPr lang="fr-FR" sz="1200" dirty="0">
                <a:solidFill>
                  <a:srgbClr val="9876AA"/>
                </a:solidFill>
                <a:latin typeface="Source Code Pro"/>
              </a:rPr>
              <a:t>nom</a:t>
            </a:r>
            <a:r>
              <a:rPr lang="fr-FR" sz="1200" dirty="0">
                <a:solidFill>
                  <a:srgbClr val="A9B7C6"/>
                </a:solidFill>
                <a:latin typeface="Source Code Pro"/>
              </a:rPr>
              <a:t>: </a:t>
            </a:r>
            <a:r>
              <a:rPr lang="fr-FR" sz="1200" dirty="0">
                <a:solidFill>
                  <a:srgbClr val="6A8759"/>
                </a:solidFill>
                <a:latin typeface="Source Code Pro"/>
              </a:rPr>
              <a:t>'Ahmed'</a:t>
            </a:r>
            <a:r>
              <a:rPr lang="fr-FR" sz="1200" dirty="0">
                <a:solidFill>
                  <a:srgbClr val="CC7832"/>
                </a:solidFill>
                <a:latin typeface="Source Code Pro"/>
              </a:rPr>
              <a:t>, </a:t>
            </a:r>
            <a:r>
              <a:rPr lang="fr-FR" sz="1200" dirty="0">
                <a:solidFill>
                  <a:srgbClr val="9876AA"/>
                </a:solidFill>
                <a:latin typeface="Source Code Pro"/>
              </a:rPr>
              <a:t>age</a:t>
            </a:r>
            <a:r>
              <a:rPr lang="fr-FR" sz="1200" dirty="0">
                <a:solidFill>
                  <a:srgbClr val="A9B7C6"/>
                </a:solidFill>
                <a:latin typeface="Source Code Pro"/>
              </a:rPr>
              <a:t>: </a:t>
            </a:r>
            <a:r>
              <a:rPr lang="fr-FR" sz="1200" dirty="0">
                <a:solidFill>
                  <a:srgbClr val="6897BB"/>
                </a:solidFill>
                <a:latin typeface="Source Code Pro"/>
              </a:rPr>
              <a:t>30</a:t>
            </a:r>
            <a:r>
              <a:rPr lang="fr-FR" sz="1200" dirty="0">
                <a:solidFill>
                  <a:srgbClr val="CC7832"/>
                </a:solidFill>
                <a:latin typeface="Source Code Pro"/>
              </a:rPr>
              <a:t>, </a:t>
            </a:r>
            <a:r>
              <a:rPr lang="fr-FR" sz="1200" dirty="0">
                <a:solidFill>
                  <a:srgbClr val="9876AA"/>
                </a:solidFill>
                <a:latin typeface="Source Code Pro"/>
              </a:rPr>
              <a:t>couleur</a:t>
            </a:r>
            <a:r>
              <a:rPr lang="fr-FR" sz="1200" dirty="0">
                <a:solidFill>
                  <a:srgbClr val="A9B7C6"/>
                </a:solidFill>
                <a:latin typeface="Source Code Pro"/>
              </a:rPr>
              <a:t>: </a:t>
            </a:r>
            <a:r>
              <a:rPr lang="fr-FR" sz="1200" dirty="0">
                <a:solidFill>
                  <a:srgbClr val="6A8759"/>
                </a:solidFill>
                <a:latin typeface="Source Code Pro"/>
              </a:rPr>
              <a:t>'noir'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smtClean="0">
                <a:solidFill>
                  <a:srgbClr val="CC7832"/>
                </a:solidFill>
                <a:latin typeface="Source Code Pro"/>
              </a:rPr>
              <a:t>       </a:t>
            </a:r>
            <a:r>
              <a:rPr lang="fr-FR" sz="1200" dirty="0" smtClean="0">
                <a:solidFill>
                  <a:srgbClr val="A9B7C6"/>
                </a:solidFill>
                <a:latin typeface="Source Code Pro"/>
              </a:rPr>
              <a:t>{ </a:t>
            </a:r>
            <a:r>
              <a:rPr lang="fr-FR" sz="1200" dirty="0">
                <a:solidFill>
                  <a:srgbClr val="9876AA"/>
                </a:solidFill>
                <a:latin typeface="Source Code Pro"/>
              </a:rPr>
              <a:t>nom</a:t>
            </a:r>
            <a:r>
              <a:rPr lang="fr-FR" sz="1200" dirty="0">
                <a:solidFill>
                  <a:srgbClr val="A9B7C6"/>
                </a:solidFill>
                <a:latin typeface="Source Code Pro"/>
              </a:rPr>
              <a:t>: </a:t>
            </a:r>
            <a:r>
              <a:rPr lang="fr-FR" sz="1200" dirty="0">
                <a:solidFill>
                  <a:srgbClr val="6A8759"/>
                </a:solidFill>
                <a:latin typeface="Source Code Pro"/>
              </a:rPr>
              <a:t>'Aicha'</a:t>
            </a:r>
            <a:r>
              <a:rPr lang="fr-FR" sz="1200" dirty="0">
                <a:solidFill>
                  <a:srgbClr val="CC7832"/>
                </a:solidFill>
                <a:latin typeface="Source Code Pro"/>
              </a:rPr>
              <a:t>, </a:t>
            </a:r>
            <a:r>
              <a:rPr lang="fr-FR" sz="1200" dirty="0">
                <a:solidFill>
                  <a:srgbClr val="9876AA"/>
                </a:solidFill>
                <a:latin typeface="Source Code Pro"/>
              </a:rPr>
              <a:t>age</a:t>
            </a:r>
            <a:r>
              <a:rPr lang="fr-FR" sz="1200" dirty="0">
                <a:solidFill>
                  <a:srgbClr val="A9B7C6"/>
                </a:solidFill>
                <a:latin typeface="Source Code Pro"/>
              </a:rPr>
              <a:t>: </a:t>
            </a:r>
            <a:r>
              <a:rPr lang="fr-FR" sz="1200" dirty="0">
                <a:solidFill>
                  <a:srgbClr val="6897BB"/>
                </a:solidFill>
                <a:latin typeface="Source Code Pro"/>
              </a:rPr>
              <a:t>20</a:t>
            </a:r>
            <a:r>
              <a:rPr lang="fr-FR" sz="1200" dirty="0">
                <a:solidFill>
                  <a:srgbClr val="CC7832"/>
                </a:solidFill>
                <a:latin typeface="Source Code Pro"/>
              </a:rPr>
              <a:t>, </a:t>
            </a:r>
            <a:r>
              <a:rPr lang="fr-FR" sz="1200" dirty="0">
                <a:solidFill>
                  <a:srgbClr val="9876AA"/>
                </a:solidFill>
                <a:latin typeface="Source Code Pro"/>
              </a:rPr>
              <a:t>couleur</a:t>
            </a:r>
            <a:r>
              <a:rPr lang="fr-FR" sz="1200" dirty="0">
                <a:solidFill>
                  <a:srgbClr val="A9B7C6"/>
                </a:solidFill>
                <a:latin typeface="Source Code Pro"/>
              </a:rPr>
              <a:t>: </a:t>
            </a:r>
            <a:r>
              <a:rPr lang="fr-FR" sz="1200" dirty="0">
                <a:solidFill>
                  <a:srgbClr val="6A8759"/>
                </a:solidFill>
                <a:latin typeface="Source Code Pro"/>
              </a:rPr>
              <a:t>'blanc'</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a:p>
            <a:endParaRPr lang="fr-FR" sz="1200" dirty="0"/>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4613713" cy="307777"/>
          </a:xfrm>
          <a:prstGeom prst="rect">
            <a:avLst/>
          </a:prstGeom>
          <a:noFill/>
        </p:spPr>
        <p:txBody>
          <a:bodyPr wrap="square" rtlCol="0">
            <a:spAutoFit/>
          </a:bodyPr>
          <a:lstStyle/>
          <a:p>
            <a:r>
              <a:rPr lang="fr-FR" sz="1400" dirty="0"/>
              <a:t>Pour boucler sur des objets:</a:t>
            </a:r>
          </a:p>
        </p:txBody>
      </p:sp>
      <p:sp>
        <p:nvSpPr>
          <p:cNvPr id="10" name="ZoneTexte 9"/>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tags/step022</a:t>
            </a:r>
            <a:endParaRPr lang="fr-FR" dirty="0"/>
          </a:p>
        </p:txBody>
      </p:sp>
      <p:sp>
        <p:nvSpPr>
          <p:cNvPr id="11" name="ZoneTexte 10"/>
          <p:cNvSpPr txBox="1"/>
          <p:nvPr/>
        </p:nvSpPr>
        <p:spPr>
          <a:xfrm>
            <a:off x="5346193" y="1109472"/>
            <a:ext cx="4613713" cy="738664"/>
          </a:xfrm>
          <a:prstGeom prst="rect">
            <a:avLst/>
          </a:prstGeom>
          <a:noFill/>
        </p:spPr>
        <p:txBody>
          <a:bodyPr wrap="square" rtlCol="0">
            <a:spAutoFit/>
          </a:bodyPr>
          <a:lstStyle/>
          <a:p>
            <a:r>
              <a:rPr lang="fr-FR" sz="1400" dirty="0" smtClean="0"/>
              <a:t>Puisque les objets se présentent sous forme d’une pair (key, value) pour chaque attribut de l’objet, on peut pour chaque objet afficher la clé et valeur de celui-ci</a:t>
            </a:r>
            <a:endParaRPr lang="fr-FR" sz="1400" dirty="0"/>
          </a:p>
        </p:txBody>
      </p:sp>
      <p:sp>
        <p:nvSpPr>
          <p:cNvPr id="4" name="Rectangle 3"/>
          <p:cNvSpPr/>
          <p:nvPr/>
        </p:nvSpPr>
        <p:spPr>
          <a:xfrm>
            <a:off x="5437632" y="2454301"/>
            <a:ext cx="5254752" cy="1015663"/>
          </a:xfrm>
          <a:prstGeom prst="rect">
            <a:avLst/>
          </a:prstGeom>
          <a:solidFill>
            <a:schemeClr val="tx2">
              <a:lumMod val="50000"/>
            </a:schemeClr>
          </a:solidFill>
        </p:spPr>
        <p:txBody>
          <a:bodyPr wrap="square">
            <a:spAutoFit/>
          </a:bodyPr>
          <a:lstStyle/>
          <a:p>
            <a:r>
              <a:rPr lang="en-US" sz="1200" dirty="0">
                <a:solidFill>
                  <a:srgbClr val="E8BF6A"/>
                </a:solidFill>
                <a:latin typeface="Source Code Pro"/>
              </a:rPr>
              <a:t>&lt;div </a:t>
            </a:r>
            <a:r>
              <a:rPr lang="en-US" sz="1200" dirty="0">
                <a:solidFill>
                  <a:srgbClr val="BABABA"/>
                </a:solidFill>
                <a:latin typeface="Source Code Pro"/>
              </a:rPr>
              <a:t>id=</a:t>
            </a:r>
            <a:r>
              <a:rPr lang="en-US" sz="1200" dirty="0">
                <a:solidFill>
                  <a:srgbClr val="A5C261"/>
                </a:solidFill>
                <a:latin typeface="Source Code Pro"/>
              </a:rPr>
              <a:t>"app"</a:t>
            </a:r>
            <a:r>
              <a:rPr lang="en-US" sz="1200" dirty="0">
                <a:solidFill>
                  <a:srgbClr val="E8BF6A"/>
                </a:solidFill>
                <a:latin typeface="Source Code Pro"/>
              </a:rPr>
              <a:t>&gt;</a:t>
            </a:r>
            <a:br>
              <a:rPr lang="en-US" sz="1200" dirty="0">
                <a:solidFill>
                  <a:srgbClr val="E8BF6A"/>
                </a:solidFill>
                <a:latin typeface="Source Code Pro"/>
              </a:rPr>
            </a:br>
            <a:r>
              <a:rPr lang="en-US" sz="1200" dirty="0">
                <a:solidFill>
                  <a:srgbClr val="E8BF6A"/>
                </a:solidFill>
                <a:latin typeface="Source Code Pro"/>
              </a:rPr>
              <a:t>    &lt;template </a:t>
            </a:r>
            <a:r>
              <a:rPr lang="en-US" sz="1200" dirty="0">
                <a:solidFill>
                  <a:srgbClr val="BABABA"/>
                </a:solidFill>
                <a:latin typeface="Source Code Pro"/>
              </a:rPr>
              <a:t>v-for=</a:t>
            </a:r>
            <a:r>
              <a:rPr lang="en-US" sz="1200" dirty="0">
                <a:solidFill>
                  <a:srgbClr val="A5C261"/>
                </a:solidFill>
                <a:latin typeface="Source Code Pro"/>
              </a:rPr>
              <a:t>"personne in personnes"</a:t>
            </a:r>
            <a:r>
              <a:rPr lang="en-US" sz="1200" dirty="0">
                <a:solidFill>
                  <a:srgbClr val="E8BF6A"/>
                </a:solidFill>
                <a:latin typeface="Source Code Pro"/>
              </a:rPr>
              <a:t>&gt;</a:t>
            </a:r>
            <a:br>
              <a:rPr lang="en-US" sz="1200" dirty="0">
                <a:solidFill>
                  <a:srgbClr val="E8BF6A"/>
                </a:solidFill>
                <a:latin typeface="Source Code Pro"/>
              </a:rPr>
            </a:br>
            <a:r>
              <a:rPr lang="en-US" sz="1200" dirty="0">
                <a:solidFill>
                  <a:srgbClr val="E8BF6A"/>
                </a:solidFill>
                <a:latin typeface="Source Code Pro"/>
              </a:rPr>
              <a:t>        &lt;span </a:t>
            </a:r>
            <a:r>
              <a:rPr lang="en-US" sz="1200" dirty="0">
                <a:solidFill>
                  <a:srgbClr val="BABABA"/>
                </a:solidFill>
                <a:latin typeface="Source Code Pro"/>
              </a:rPr>
              <a:t>v-for=</a:t>
            </a:r>
            <a:r>
              <a:rPr lang="en-US" sz="1200" dirty="0">
                <a:solidFill>
                  <a:srgbClr val="A5C261"/>
                </a:solidFill>
                <a:latin typeface="Source Code Pro"/>
              </a:rPr>
              <a:t>"(value, key) in personne"</a:t>
            </a:r>
            <a:r>
              <a:rPr lang="en-US" sz="1200" dirty="0">
                <a:solidFill>
                  <a:srgbClr val="E8BF6A"/>
                </a:solidFill>
                <a:latin typeface="Source Code Pro"/>
              </a:rPr>
              <a:t>&gt;</a:t>
            </a:r>
            <a:r>
              <a:rPr lang="en-US" sz="1200" dirty="0">
                <a:solidFill>
                  <a:srgbClr val="A9B7C6"/>
                </a:solidFill>
                <a:latin typeface="Source Code Pro"/>
              </a:rPr>
              <a:t>{{ key }} : {{ value </a:t>
            </a:r>
            <a:r>
              <a:rPr lang="en-US" sz="1200" dirty="0" smtClean="0">
                <a:solidFill>
                  <a:srgbClr val="A9B7C6"/>
                </a:solidFill>
                <a:latin typeface="Source Code Pro"/>
              </a:rPr>
              <a:t>}}, </a:t>
            </a:r>
            <a:r>
              <a:rPr lang="en-US" sz="1200" dirty="0" smtClean="0">
                <a:solidFill>
                  <a:srgbClr val="E8BF6A"/>
                </a:solidFill>
                <a:latin typeface="Source Code Pro"/>
              </a:rPr>
              <a:t>&lt;/</a:t>
            </a:r>
            <a:r>
              <a:rPr lang="en-US" sz="1200" dirty="0">
                <a:solidFill>
                  <a:srgbClr val="E8BF6A"/>
                </a:solidFill>
                <a:latin typeface="Source Code Pro"/>
              </a:rPr>
              <a:t>span&gt;</a:t>
            </a:r>
            <a:br>
              <a:rPr lang="en-US" sz="1200" dirty="0">
                <a:solidFill>
                  <a:srgbClr val="E8BF6A"/>
                </a:solidFill>
                <a:latin typeface="Source Code Pro"/>
              </a:rPr>
            </a:br>
            <a:r>
              <a:rPr lang="en-US" sz="1200" dirty="0">
                <a:solidFill>
                  <a:srgbClr val="E8BF6A"/>
                </a:solidFill>
                <a:latin typeface="Source Code Pro"/>
              </a:rPr>
              <a:t>    &lt;/template&gt;</a:t>
            </a:r>
            <a:br>
              <a:rPr lang="en-US" sz="1200" dirty="0">
                <a:solidFill>
                  <a:srgbClr val="E8BF6A"/>
                </a:solidFill>
                <a:latin typeface="Source Code Pro"/>
              </a:rPr>
            </a:br>
            <a:r>
              <a:rPr lang="en-US" sz="1200" dirty="0">
                <a:solidFill>
                  <a:srgbClr val="E8BF6A"/>
                </a:solidFill>
                <a:latin typeface="Source Code Pro"/>
              </a:rPr>
              <a:t>&lt;/div&gt;</a:t>
            </a:r>
          </a:p>
        </p:txBody>
      </p:sp>
      <p:sp>
        <p:nvSpPr>
          <p:cNvPr id="12" name="ZoneTexte 11"/>
          <p:cNvSpPr txBox="1"/>
          <p:nvPr/>
        </p:nvSpPr>
        <p:spPr>
          <a:xfrm>
            <a:off x="5346192" y="3628751"/>
            <a:ext cx="4613713" cy="738664"/>
          </a:xfrm>
          <a:prstGeom prst="rect">
            <a:avLst/>
          </a:prstGeom>
          <a:noFill/>
        </p:spPr>
        <p:txBody>
          <a:bodyPr wrap="square" rtlCol="0">
            <a:spAutoFit/>
          </a:bodyPr>
          <a:lstStyle/>
          <a:p>
            <a:r>
              <a:rPr lang="fr-FR" sz="1400" dirty="0" smtClean="0"/>
              <a:t>L’ordre de la clé et valeur est important. L’appellation des variable ne l’est pas. Vous pouvez ajouter également l’index en 3</a:t>
            </a:r>
            <a:r>
              <a:rPr lang="fr-FR" sz="1400" baseline="30000" dirty="0" smtClean="0"/>
              <a:t>ème</a:t>
            </a:r>
            <a:r>
              <a:rPr lang="fr-FR" sz="1400" dirty="0" smtClean="0"/>
              <a:t> paramètre</a:t>
            </a:r>
            <a:endParaRPr lang="fr-FR" sz="1400" dirty="0"/>
          </a:p>
        </p:txBody>
      </p:sp>
      <p:sp>
        <p:nvSpPr>
          <p:cNvPr id="13" name="Rectangle 12"/>
          <p:cNvSpPr/>
          <p:nvPr/>
        </p:nvSpPr>
        <p:spPr>
          <a:xfrm>
            <a:off x="6769226" y="2870691"/>
            <a:ext cx="826390" cy="177309"/>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p:cNvCxnSpPr>
            <a:stCxn id="13" idx="2"/>
          </p:cNvCxnSpPr>
          <p:nvPr/>
        </p:nvCxnSpPr>
        <p:spPr>
          <a:xfrm>
            <a:off x="7182421" y="3048000"/>
            <a:ext cx="10859" cy="580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346192" y="4624535"/>
            <a:ext cx="6096000" cy="307777"/>
          </a:xfrm>
          <a:prstGeom prst="rect">
            <a:avLst/>
          </a:prstGeom>
          <a:ln>
            <a:solidFill>
              <a:schemeClr val="tx1"/>
            </a:solidFill>
          </a:ln>
        </p:spPr>
        <p:txBody>
          <a:bodyPr>
            <a:spAutoFit/>
          </a:bodyPr>
          <a:lstStyle/>
          <a:p>
            <a:r>
              <a:rPr lang="fr-FR" sz="1400" dirty="0">
                <a:solidFill>
                  <a:srgbClr val="000000"/>
                </a:solidFill>
                <a:latin typeface="Times New Roman" panose="02020603050405020304" pitchFamily="18" charset="0"/>
              </a:rPr>
              <a:t>nom : Ahmed</a:t>
            </a:r>
            <a:r>
              <a:rPr lang="fr-FR" sz="1400" dirty="0" smtClean="0">
                <a:solidFill>
                  <a:srgbClr val="000000"/>
                </a:solidFill>
                <a:latin typeface="Times New Roman" panose="02020603050405020304" pitchFamily="18" charset="0"/>
              </a:rPr>
              <a:t>, age </a:t>
            </a:r>
            <a:r>
              <a:rPr lang="fr-FR" sz="1400" dirty="0">
                <a:solidFill>
                  <a:srgbClr val="000000"/>
                </a:solidFill>
                <a:latin typeface="Times New Roman" panose="02020603050405020304" pitchFamily="18" charset="0"/>
              </a:rPr>
              <a:t>: 30</a:t>
            </a:r>
            <a:r>
              <a:rPr lang="fr-FR" sz="1400" dirty="0" smtClean="0">
                <a:solidFill>
                  <a:srgbClr val="000000"/>
                </a:solidFill>
                <a:latin typeface="Times New Roman" panose="02020603050405020304" pitchFamily="18" charset="0"/>
              </a:rPr>
              <a:t>, couleur </a:t>
            </a:r>
            <a:r>
              <a:rPr lang="fr-FR" sz="1400" dirty="0">
                <a:solidFill>
                  <a:srgbClr val="000000"/>
                </a:solidFill>
                <a:latin typeface="Times New Roman" panose="02020603050405020304" pitchFamily="18" charset="0"/>
              </a:rPr>
              <a:t>: noir</a:t>
            </a:r>
            <a:r>
              <a:rPr lang="fr-FR" sz="1400" dirty="0" smtClean="0">
                <a:solidFill>
                  <a:srgbClr val="000000"/>
                </a:solidFill>
                <a:latin typeface="Times New Roman" panose="02020603050405020304" pitchFamily="18" charset="0"/>
              </a:rPr>
              <a:t>, nom </a:t>
            </a:r>
            <a:r>
              <a:rPr lang="fr-FR" sz="1400" dirty="0">
                <a:solidFill>
                  <a:srgbClr val="000000"/>
                </a:solidFill>
                <a:latin typeface="Times New Roman" panose="02020603050405020304" pitchFamily="18" charset="0"/>
              </a:rPr>
              <a:t>: Aicha</a:t>
            </a:r>
            <a:r>
              <a:rPr lang="fr-FR" sz="1400" dirty="0" smtClean="0">
                <a:solidFill>
                  <a:srgbClr val="000000"/>
                </a:solidFill>
                <a:latin typeface="Times New Roman" panose="02020603050405020304" pitchFamily="18" charset="0"/>
              </a:rPr>
              <a:t>, age </a:t>
            </a:r>
            <a:r>
              <a:rPr lang="fr-FR" sz="1400" dirty="0">
                <a:solidFill>
                  <a:srgbClr val="000000"/>
                </a:solidFill>
                <a:latin typeface="Times New Roman" panose="02020603050405020304" pitchFamily="18" charset="0"/>
              </a:rPr>
              <a:t>: 20</a:t>
            </a:r>
            <a:r>
              <a:rPr lang="fr-FR" sz="1400" dirty="0" smtClean="0">
                <a:solidFill>
                  <a:srgbClr val="000000"/>
                </a:solidFill>
                <a:latin typeface="Times New Roman" panose="02020603050405020304" pitchFamily="18" charset="0"/>
              </a:rPr>
              <a:t>, couleur </a:t>
            </a:r>
            <a:r>
              <a:rPr lang="fr-FR" sz="1400" dirty="0">
                <a:solidFill>
                  <a:srgbClr val="000000"/>
                </a:solidFill>
                <a:latin typeface="Times New Roman" panose="02020603050405020304" pitchFamily="18" charset="0"/>
              </a:rPr>
              <a:t>: blanc,</a:t>
            </a:r>
            <a:endParaRPr lang="fr-FR" sz="1400" dirty="0"/>
          </a:p>
        </p:txBody>
      </p:sp>
      <p:cxnSp>
        <p:nvCxnSpPr>
          <p:cNvPr id="18" name="Connecteur droit avec flèche 17"/>
          <p:cNvCxnSpPr/>
          <p:nvPr/>
        </p:nvCxnSpPr>
        <p:spPr>
          <a:xfrm>
            <a:off x="7182421" y="4275082"/>
            <a:ext cx="10859" cy="3494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346192" y="6423765"/>
            <a:ext cx="3006721" cy="369332"/>
          </a:xfrm>
          <a:prstGeom prst="rect">
            <a:avLst/>
          </a:prstGeom>
          <a:solidFill>
            <a:schemeClr val="bg1">
              <a:lumMod val="95000"/>
            </a:schemeClr>
          </a:solidFill>
        </p:spPr>
        <p:txBody>
          <a:bodyPr wrap="none" rtlCol="0">
            <a:spAutoFit/>
          </a:bodyPr>
          <a:lstStyle/>
          <a:p>
            <a:r>
              <a:rPr lang="fr-FR" dirty="0" smtClean="0"/>
              <a:t>$ git checkout –f tags/step023</a:t>
            </a:r>
            <a:endParaRPr lang="fr-FR" dirty="0"/>
          </a:p>
        </p:txBody>
      </p:sp>
    </p:spTree>
    <p:extLst>
      <p:ext uri="{BB962C8B-B14F-4D97-AF65-F5344CB8AC3E}">
        <p14:creationId xmlns:p14="http://schemas.microsoft.com/office/powerpoint/2010/main" xmlns="" val="13087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animBg="1"/>
      <p:bldP spid="12" grpId="0"/>
      <p:bldP spid="13" grpId="0" animBg="1"/>
      <p:bldP spid="16"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369332"/>
          </a:xfrm>
          <a:prstGeom prst="rect">
            <a:avLst/>
          </a:prstGeom>
          <a:noFill/>
        </p:spPr>
        <p:txBody>
          <a:bodyPr wrap="square" rtlCol="0">
            <a:spAutoFit/>
          </a:bodyPr>
          <a:lstStyle/>
          <a:p>
            <a:r>
              <a:rPr lang="fr-FR" dirty="0" smtClean="0"/>
              <a:t>Pour boucler sur une liste simple de chiffres :</a:t>
            </a:r>
            <a:endParaRPr lang="fr-FR" dirty="0"/>
          </a:p>
        </p:txBody>
      </p:sp>
      <p:sp>
        <p:nvSpPr>
          <p:cNvPr id="14" name="Rectangle 13"/>
          <p:cNvSpPr/>
          <p:nvPr/>
        </p:nvSpPr>
        <p:spPr>
          <a:xfrm>
            <a:off x="1377696" y="2084832"/>
            <a:ext cx="902208" cy="207264"/>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tags/step024</a:t>
            </a:r>
            <a:endParaRPr lang="fr-FR" dirty="0"/>
          </a:p>
        </p:txBody>
      </p:sp>
      <p:sp>
        <p:nvSpPr>
          <p:cNvPr id="5" name="Rectangle 4"/>
          <p:cNvSpPr/>
          <p:nvPr/>
        </p:nvSpPr>
        <p:spPr>
          <a:xfrm>
            <a:off x="438912" y="1525958"/>
            <a:ext cx="6096000" cy="1015663"/>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&lt;template </a:t>
            </a:r>
            <a:r>
              <a:rPr lang="fr-FR" sz="1200" dirty="0">
                <a:solidFill>
                  <a:srgbClr val="BABABA"/>
                </a:solidFill>
                <a:latin typeface="Source Code Pro"/>
              </a:rPr>
              <a:t>v-for=</a:t>
            </a:r>
            <a:r>
              <a:rPr lang="fr-FR" sz="1200" dirty="0">
                <a:solidFill>
                  <a:srgbClr val="A5C261"/>
                </a:solidFill>
                <a:latin typeface="Source Code Pro"/>
              </a:rPr>
              <a:t>"n in 10"</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&lt;div&gt;</a:t>
            </a:r>
            <a:r>
              <a:rPr lang="fr-FR" sz="1200" dirty="0">
                <a:solidFill>
                  <a:srgbClr val="A9B7C6"/>
                </a:solidFill>
                <a:latin typeface="Source Code Pro"/>
              </a:rPr>
              <a:t>{{ n }}</a:t>
            </a: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&lt;/template&gt;</a:t>
            </a:r>
            <a:br>
              <a:rPr lang="fr-FR" sz="1200" dirty="0">
                <a:solidFill>
                  <a:srgbClr val="E8BF6A"/>
                </a:solidFill>
                <a:latin typeface="Source Code Pro"/>
              </a:rPr>
            </a:br>
            <a:r>
              <a:rPr lang="fr-FR" sz="1200" dirty="0">
                <a:solidFill>
                  <a:srgbClr val="E8BF6A"/>
                </a:solidFill>
                <a:latin typeface="Source Code Pro"/>
              </a:rPr>
              <a:t>&lt;/div&gt;</a:t>
            </a:r>
          </a:p>
        </p:txBody>
      </p:sp>
    </p:spTree>
    <p:extLst>
      <p:ext uri="{BB962C8B-B14F-4D97-AF65-F5344CB8AC3E}">
        <p14:creationId xmlns:p14="http://schemas.microsoft.com/office/powerpoint/2010/main" xmlns="" val="28637930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1" y="2203652"/>
            <a:ext cx="6096000" cy="1015663"/>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&lt;template </a:t>
            </a:r>
            <a:r>
              <a:rPr lang="fr-FR" sz="1200" dirty="0">
                <a:solidFill>
                  <a:srgbClr val="BABABA"/>
                </a:solidFill>
                <a:latin typeface="Source Code Pro"/>
              </a:rPr>
              <a:t>v-for=</a:t>
            </a:r>
            <a:r>
              <a:rPr lang="fr-FR" sz="1200" dirty="0">
                <a:solidFill>
                  <a:srgbClr val="A5C261"/>
                </a:solidFill>
                <a:latin typeface="Source Code Pro"/>
              </a:rPr>
              <a:t>"ingredient in ingredients" </a:t>
            </a:r>
            <a:r>
              <a:rPr lang="fr-FR" sz="1200" dirty="0">
                <a:solidFill>
                  <a:srgbClr val="BABABA"/>
                </a:solidFill>
                <a:latin typeface="Source Code Pro"/>
              </a:rPr>
              <a:t>:key=</a:t>
            </a:r>
            <a:r>
              <a:rPr lang="fr-FR" sz="1200" dirty="0">
                <a:solidFill>
                  <a:srgbClr val="A5C261"/>
                </a:solidFill>
                <a:latin typeface="Source Code Pro"/>
              </a:rPr>
              <a:t>"ingredient"</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&lt;div&gt;</a:t>
            </a:r>
            <a:r>
              <a:rPr lang="fr-FR" sz="1200" dirty="0">
                <a:solidFill>
                  <a:srgbClr val="A9B7C6"/>
                </a:solidFill>
                <a:latin typeface="Source Code Pro"/>
              </a:rPr>
              <a:t>{{ ingredient }}</a:t>
            </a: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&lt;/template&gt;</a:t>
            </a:r>
            <a:br>
              <a:rPr lang="fr-FR" sz="1200" dirty="0">
                <a:solidFill>
                  <a:srgbClr val="E8BF6A"/>
                </a:solidFill>
                <a:latin typeface="Source Code Pro"/>
              </a:rPr>
            </a:br>
            <a:r>
              <a:rPr lang="fr-FR" sz="1200" dirty="0">
                <a:solidFill>
                  <a:srgbClr val="E8BF6A"/>
                </a:solidFill>
                <a:latin typeface="Source Code Pro"/>
              </a:rPr>
              <a:t>&lt;/div&gt;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923330"/>
          </a:xfrm>
          <a:prstGeom prst="rect">
            <a:avLst/>
          </a:prstGeom>
          <a:noFill/>
        </p:spPr>
        <p:txBody>
          <a:bodyPr wrap="square" rtlCol="0">
            <a:spAutoFit/>
          </a:bodyPr>
          <a:lstStyle/>
          <a:p>
            <a:r>
              <a:rPr lang="fr-FR" dirty="0" smtClean="0"/>
              <a:t>Identifier des éléments particuliers dans une liste. Pour ce faire, utiliser l’attribut « key » de la directive « v-for » pour mentionner la clé qui identifie de manière unique chaque élément de la liste. De préférence utiliser une clé fonctionnelle garantie d’unicité.</a:t>
            </a:r>
            <a:endParaRPr lang="fr-FR" dirty="0"/>
          </a:p>
        </p:txBody>
      </p:sp>
      <p:sp>
        <p:nvSpPr>
          <p:cNvPr id="14" name="Rectangle 13"/>
          <p:cNvSpPr/>
          <p:nvPr/>
        </p:nvSpPr>
        <p:spPr>
          <a:xfrm>
            <a:off x="3425952" y="2410904"/>
            <a:ext cx="1219199" cy="21037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checkout –f tags/step025</a:t>
            </a:r>
            <a:endParaRPr lang="fr-FR" dirty="0"/>
          </a:p>
        </p:txBody>
      </p:sp>
    </p:spTree>
    <p:extLst>
      <p:ext uri="{BB962C8B-B14F-4D97-AF65-F5344CB8AC3E}">
        <p14:creationId xmlns:p14="http://schemas.microsoft.com/office/powerpoint/2010/main" xmlns="" val="24420604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5: Affichage conditionné et listes</a:t>
            </a:r>
          </a:p>
        </p:txBody>
      </p:sp>
      <p:sp>
        <p:nvSpPr>
          <p:cNvPr id="5" name="ZoneTexte 4"/>
          <p:cNvSpPr txBox="1"/>
          <p:nvPr/>
        </p:nvSpPr>
        <p:spPr>
          <a:xfrm>
            <a:off x="139441" y="1287914"/>
            <a:ext cx="2819426" cy="369332"/>
          </a:xfrm>
          <a:prstGeom prst="rect">
            <a:avLst/>
          </a:prstGeom>
          <a:solidFill>
            <a:schemeClr val="bg1">
              <a:lumMod val="95000"/>
            </a:schemeClr>
          </a:solidFill>
        </p:spPr>
        <p:txBody>
          <a:bodyPr wrap="none" rtlCol="0">
            <a:spAutoFit/>
          </a:bodyPr>
          <a:lstStyle/>
          <a:p>
            <a:r>
              <a:rPr lang="fr-FR" dirty="0" smtClean="0"/>
              <a:t>$ git checkout –f tags/ex005</a:t>
            </a:r>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2407" y="225596"/>
            <a:ext cx="611126" cy="611126"/>
          </a:xfrm>
          <a:prstGeom prst="rect">
            <a:avLst/>
          </a:prstGeom>
        </p:spPr>
      </p:pic>
    </p:spTree>
    <p:extLst>
      <p:ext uri="{BB962C8B-B14F-4D97-AF65-F5344CB8AC3E}">
        <p14:creationId xmlns:p14="http://schemas.microsoft.com/office/powerpoint/2010/main" xmlns="" val="3335772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effectLst>
                  <a:outerShdw blurRad="38100" dist="38100" dir="2700000" algn="tl">
                    <a:srgbClr val="000000">
                      <a:alpha val="43137"/>
                    </a:srgbClr>
                  </a:outerShdw>
                </a:effectLst>
              </a:rPr>
              <a:t>Getting Started </a:t>
            </a:r>
            <a:r>
              <a:rPr lang="fr-FR" sz="4000" dirty="0" smtClean="0">
                <a:effectLst>
                  <a:outerShdw blurRad="38100" dist="38100" dir="2700000" algn="tl">
                    <a:srgbClr val="000000">
                      <a:alpha val="43137"/>
                    </a:srgbClr>
                  </a:outerShdw>
                </a:effectLst>
              </a:rPr>
              <a:t>…</a:t>
            </a:r>
            <a:endParaRPr lang="fr-FR" sz="4000" dirty="0">
              <a:effectLst>
                <a:outerShdw blurRad="38100" dist="38100" dir="2700000" algn="tl">
                  <a:srgbClr val="000000">
                    <a:alpha val="43137"/>
                  </a:srgbClr>
                </a:outerShdw>
              </a:effectLst>
            </a:endParaRPr>
          </a:p>
        </p:txBody>
      </p:sp>
      <p:sp>
        <p:nvSpPr>
          <p:cNvPr id="3" name="ZoneTexte 2"/>
          <p:cNvSpPr txBox="1"/>
          <p:nvPr/>
        </p:nvSpPr>
        <p:spPr>
          <a:xfrm>
            <a:off x="416860" y="1721224"/>
            <a:ext cx="10972800" cy="3139321"/>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Visitez </a:t>
            </a:r>
            <a:r>
              <a:rPr lang="fr-FR" dirty="0" smtClean="0">
                <a:hlinkClick r:id="rId3"/>
              </a:rPr>
              <a:t>http://www.vuejs.org</a:t>
            </a:r>
            <a:endParaRPr lang="fr-FR" dirty="0" smtClean="0"/>
          </a:p>
          <a:p>
            <a:endParaRPr lang="fr-FR" dirty="0" smtClean="0"/>
          </a:p>
          <a:p>
            <a:pPr marL="285750" indent="-285750">
              <a:buFont typeface="Wingdings" panose="05000000000000000000" pitchFamily="2" charset="2"/>
              <a:buChar char="§"/>
            </a:pPr>
            <a:r>
              <a:rPr lang="fr-FR" dirty="0" smtClean="0"/>
              <a:t>Cliquez sur « </a:t>
            </a:r>
            <a:r>
              <a:rPr lang="en-US" dirty="0" smtClean="0"/>
              <a:t>Get Started</a:t>
            </a:r>
            <a:r>
              <a:rPr lang="fr-FR" dirty="0" smtClean="0"/>
              <a:t> » </a:t>
            </a:r>
          </a:p>
          <a:p>
            <a:endParaRPr lang="fr-FR" dirty="0" smtClean="0"/>
          </a:p>
          <a:p>
            <a:r>
              <a:rPr lang="fr-FR" dirty="0" smtClean="0"/>
              <a:t>Cliquez sur le menu « Installation ». Plusieurs manière d’installer vue.js s’offrent à vous. Mais pour le moment commençons </a:t>
            </a:r>
            <a:r>
              <a:rPr lang="fr-FR" dirty="0"/>
              <a:t>par l’installation la plus simple. Insérez le lien suivant dans votre page </a:t>
            </a:r>
            <a:r>
              <a:rPr lang="fr-FR" dirty="0" smtClean="0"/>
              <a:t>HTML: </a:t>
            </a:r>
            <a:r>
              <a:rPr lang="fr-FR" dirty="0" smtClean="0">
                <a:solidFill>
                  <a:srgbClr val="98C379"/>
                </a:solidFill>
                <a:latin typeface="dm"/>
              </a:rPr>
              <a:t>"https://unpkg.com/vue"</a:t>
            </a:r>
            <a:r>
              <a:rPr lang="fr-FR" dirty="0" smtClean="0"/>
              <a:t>. </a:t>
            </a:r>
          </a:p>
          <a:p>
            <a:endParaRPr lang="fr-FR" dirty="0" smtClean="0"/>
          </a:p>
          <a:p>
            <a:pPr marL="285750" indent="-285750">
              <a:buFont typeface="Wingdings" panose="05000000000000000000" pitchFamily="2" charset="2"/>
              <a:buChar char="§"/>
            </a:pPr>
            <a:r>
              <a:rPr lang="fr-FR" dirty="0" smtClean="0"/>
              <a:t>Créez une page HTML5 simple avec un éditeur et intégrez ce lien Javascript</a:t>
            </a:r>
          </a:p>
          <a:p>
            <a:pPr marL="285750" indent="-285750">
              <a:buFont typeface="Wingdings" panose="05000000000000000000" pitchFamily="2" charset="2"/>
              <a:buChar char="§"/>
            </a:pPr>
            <a:r>
              <a:rPr lang="fr-FR" dirty="0" smtClean="0"/>
              <a:t>Créez un élément html que vous voulez contrôler avec Vue.js (un div par exemple) avec id=« app »</a:t>
            </a:r>
          </a:p>
          <a:p>
            <a:pPr marL="285750" indent="-285750">
              <a:buFont typeface="Wingdings" panose="05000000000000000000" pitchFamily="2" charset="2"/>
              <a:buChar char="§"/>
            </a:pPr>
            <a:r>
              <a:rPr lang="fr-FR" dirty="0" smtClean="0"/>
              <a:t>Créez une balise &lt;script&gt; qui crée un objet Vue comme suit -&gt;</a:t>
            </a:r>
          </a:p>
        </p:txBody>
      </p:sp>
    </p:spTree>
    <p:extLst>
      <p:ext uri="{BB962C8B-B14F-4D97-AF65-F5344CB8AC3E}">
        <p14:creationId xmlns:p14="http://schemas.microsoft.com/office/powerpoint/2010/main" xmlns="" val="28720983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2308324"/>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L’instance Vue.js et comment ça fonctionne derrière les coulisses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12498064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6" name="ZoneTexte 5"/>
          <p:cNvSpPr txBox="1"/>
          <p:nvPr/>
        </p:nvSpPr>
        <p:spPr>
          <a:xfrm>
            <a:off x="304801" y="1109472"/>
            <a:ext cx="11570208" cy="1200329"/>
          </a:xfrm>
          <a:prstGeom prst="rect">
            <a:avLst/>
          </a:prstGeom>
          <a:noFill/>
        </p:spPr>
        <p:txBody>
          <a:bodyPr wrap="square" rtlCol="0">
            <a:spAutoFit/>
          </a:bodyPr>
          <a:lstStyle/>
          <a:p>
            <a:r>
              <a:rPr lang="fr-FR" dirty="0" smtClean="0"/>
              <a:t>L’instance Vue.js représente cet objet Javascript qu’on a crée et qui permet de contrôler toute ou partie du code HTML qu’on utilise.</a:t>
            </a:r>
          </a:p>
          <a:p>
            <a:endParaRPr lang="fr-FR" dirty="0"/>
          </a:p>
          <a:p>
            <a:r>
              <a:rPr lang="fr-FR" dirty="0" smtClean="0"/>
              <a:t>Comment elle est créée? Quel est son cycle de vie ? Comment l’utiliser autrement ?  …</a:t>
            </a:r>
            <a:endParaRPr lang="fr-FR" dirty="0"/>
          </a:p>
        </p:txBody>
      </p:sp>
    </p:spTree>
    <p:extLst>
      <p:ext uri="{BB962C8B-B14F-4D97-AF65-F5344CB8AC3E}">
        <p14:creationId xmlns:p14="http://schemas.microsoft.com/office/powerpoint/2010/main" xmlns="" val="41050027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a:p>
            <a:pPr algn="ctr"/>
            <a:r>
              <a:rPr lang="fr-FR" sz="2800" dirty="0" smtClean="0">
                <a:effectLst>
                  <a:outerShdw blurRad="38100" dist="38100" dir="2700000" algn="tl">
                    <a:srgbClr val="000000">
                      <a:alpha val="43137"/>
                    </a:srgbClr>
                  </a:outerShdw>
                </a:effectLst>
              </a:rPr>
              <a:t>Utiliser plusieurs instances</a:t>
            </a:r>
          </a:p>
        </p:txBody>
      </p:sp>
      <p:sp>
        <p:nvSpPr>
          <p:cNvPr id="6" name="ZoneTexte 5"/>
          <p:cNvSpPr txBox="1"/>
          <p:nvPr/>
        </p:nvSpPr>
        <p:spPr>
          <a:xfrm>
            <a:off x="304801" y="1109472"/>
            <a:ext cx="11570208" cy="369332"/>
          </a:xfrm>
          <a:prstGeom prst="rect">
            <a:avLst/>
          </a:prstGeom>
          <a:noFill/>
        </p:spPr>
        <p:txBody>
          <a:bodyPr wrap="square" rtlCol="0">
            <a:spAutoFit/>
          </a:bodyPr>
          <a:lstStyle/>
          <a:p>
            <a:r>
              <a:rPr lang="fr-FR" dirty="0" smtClean="0"/>
              <a:t>Il est tout à fait possible d’utiliser plusieurs instance Vue.js qui contrôlent différents morceaux de votre page HTML</a:t>
            </a:r>
            <a:endParaRPr lang="fr-FR" dirty="0"/>
          </a:p>
        </p:txBody>
      </p:sp>
      <p:sp>
        <p:nvSpPr>
          <p:cNvPr id="3" name="Rectangle 2"/>
          <p:cNvSpPr/>
          <p:nvPr/>
        </p:nvSpPr>
        <p:spPr>
          <a:xfrm>
            <a:off x="402337" y="1518077"/>
            <a:ext cx="6096000" cy="5339923"/>
          </a:xfrm>
          <a:prstGeom prst="rect">
            <a:avLst/>
          </a:prstGeom>
          <a:solidFill>
            <a:schemeClr val="tx2">
              <a:lumMod val="50000"/>
            </a:schemeClr>
          </a:solidFill>
        </p:spPr>
        <p:txBody>
          <a:bodyPr>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"app1"</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&lt;p </a:t>
            </a:r>
            <a:r>
              <a:rPr lang="fr-FR" sz="1100" dirty="0">
                <a:solidFill>
                  <a:srgbClr val="BABABA"/>
                </a:solidFill>
                <a:latin typeface="Source Code Pro"/>
              </a:rPr>
              <a:t>v-if=</a:t>
            </a:r>
            <a:r>
              <a:rPr lang="fr-FR" sz="1100" dirty="0">
                <a:solidFill>
                  <a:srgbClr val="A5C261"/>
                </a:solidFill>
                <a:latin typeface="Source Code Pro"/>
              </a:rPr>
              <a:t>"show"</a:t>
            </a:r>
            <a:r>
              <a:rPr lang="fr-FR" sz="1100" dirty="0">
                <a:solidFill>
                  <a:srgbClr val="E8BF6A"/>
                </a:solidFill>
                <a:latin typeface="Source Code Pro"/>
              </a:rPr>
              <a:t>&gt;</a:t>
            </a:r>
            <a:r>
              <a:rPr lang="fr-FR" sz="1100" dirty="0">
                <a:solidFill>
                  <a:srgbClr val="A9B7C6"/>
                </a:solidFill>
                <a:latin typeface="Source Code Pro"/>
              </a:rPr>
              <a:t>{{ title }}</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    &lt;button </a:t>
            </a:r>
            <a:r>
              <a:rPr lang="fr-FR" sz="1100" dirty="0">
                <a:solidFill>
                  <a:srgbClr val="BABABA"/>
                </a:solidFill>
                <a:latin typeface="Source Code Pro"/>
              </a:rPr>
              <a:t>@click=</a:t>
            </a:r>
            <a:r>
              <a:rPr lang="fr-FR" sz="1100" dirty="0">
                <a:solidFill>
                  <a:srgbClr val="A5C261"/>
                </a:solidFill>
                <a:latin typeface="Source Code Pro"/>
              </a:rPr>
              <a:t>"change"</a:t>
            </a:r>
            <a:r>
              <a:rPr lang="fr-FR" sz="1100" dirty="0">
                <a:solidFill>
                  <a:srgbClr val="E8BF6A"/>
                </a:solidFill>
                <a:latin typeface="Source Code Pro"/>
              </a:rPr>
              <a:t>&gt;</a:t>
            </a:r>
            <a:r>
              <a:rPr lang="fr-FR" sz="1100" dirty="0">
                <a:solidFill>
                  <a:srgbClr val="A9B7C6"/>
                </a:solidFill>
                <a:latin typeface="Source Code Pro"/>
              </a:rPr>
              <a:t>Switch</a:t>
            </a:r>
            <a:r>
              <a:rPr lang="fr-FR" sz="1100" dirty="0">
                <a:solidFill>
                  <a:srgbClr val="E8BF6A"/>
                </a:solidFill>
                <a:latin typeface="Source Code Pro"/>
              </a:rPr>
              <a:t>&lt;/button&gt;</a:t>
            </a:r>
            <a:br>
              <a:rPr lang="fr-FR" sz="1100" dirty="0">
                <a:solidFill>
                  <a:srgbClr val="E8BF6A"/>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"app2"</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&lt;p&gt;</a:t>
            </a:r>
            <a:r>
              <a:rPr lang="fr-FR" sz="1100" dirty="0">
                <a:solidFill>
                  <a:srgbClr val="A9B7C6"/>
                </a:solidFill>
                <a:latin typeface="Source Code Pro"/>
              </a:rPr>
              <a:t>{{ title }}</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'#app1'</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title</a:t>
            </a:r>
            <a:r>
              <a:rPr lang="fr-FR" sz="1100" dirty="0">
                <a:solidFill>
                  <a:srgbClr val="A9B7C6"/>
                </a:solidFill>
                <a:latin typeface="Source Code Pro"/>
              </a:rPr>
              <a:t>: </a:t>
            </a:r>
            <a:r>
              <a:rPr lang="fr-FR" sz="1100" dirty="0">
                <a:solidFill>
                  <a:srgbClr val="6A8759"/>
                </a:solidFill>
                <a:latin typeface="Source Code Pro"/>
              </a:rPr>
              <a:t>'1st instance of Vue JS'</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show</a:t>
            </a:r>
            <a:r>
              <a:rPr lang="fr-FR" sz="1100" dirty="0">
                <a:solidFill>
                  <a:srgbClr val="A9B7C6"/>
                </a:solidFill>
                <a:latin typeface="Source Code Pro"/>
              </a:rPr>
              <a:t>: </a:t>
            </a:r>
            <a:r>
              <a:rPr lang="fr-FR" sz="1100" b="1" dirty="0">
                <a:solidFill>
                  <a:srgbClr val="CC7832"/>
                </a:solidFill>
                <a:latin typeface="Source Code Pro"/>
              </a:rPr>
              <a:t>true</a:t>
            </a:r>
            <a:br>
              <a:rPr lang="fr-FR" sz="1100" b="1" dirty="0">
                <a:solidFill>
                  <a:srgbClr val="CC7832"/>
                </a:solidFill>
                <a:latin typeface="Source Code Pro"/>
              </a:rPr>
            </a:br>
            <a:r>
              <a:rPr lang="fr-FR" sz="1100" b="1" dirty="0">
                <a:solidFill>
                  <a:srgbClr val="CC7832"/>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change</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a:t>
            </a:r>
            <a:r>
              <a:rPr lang="fr-FR" sz="1100" dirty="0">
                <a:solidFill>
                  <a:srgbClr val="9876AA"/>
                </a:solidFill>
                <a:latin typeface="Source Code Pro"/>
              </a:rPr>
              <a:t>show </a:t>
            </a: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a:t>
            </a:r>
            <a:r>
              <a:rPr lang="fr-FR" sz="1100" dirty="0">
                <a:solidFill>
                  <a:srgbClr val="9876AA"/>
                </a:solidFill>
                <a:latin typeface="Source Code Pro"/>
              </a:rPr>
              <a:t>show</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r>
            <a:br>
              <a:rPr lang="fr-FR" sz="1100" dirty="0">
                <a:solidFill>
                  <a:srgbClr val="CC7832"/>
                </a:solidFill>
                <a:latin typeface="Source Code Pro"/>
              </a:rPr>
            </a:br>
            <a:r>
              <a:rPr lang="fr-FR" sz="1100" dirty="0">
                <a:solidFill>
                  <a:srgbClr val="CC7832"/>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'#app2'</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title</a:t>
            </a:r>
            <a:r>
              <a:rPr lang="fr-FR" sz="1100" dirty="0">
                <a:solidFill>
                  <a:srgbClr val="A9B7C6"/>
                </a:solidFill>
                <a:latin typeface="Source Code Pro"/>
              </a:rPr>
              <a:t>: </a:t>
            </a:r>
            <a:r>
              <a:rPr lang="fr-FR" sz="1100" dirty="0">
                <a:solidFill>
                  <a:srgbClr val="6A8759"/>
                </a:solidFill>
                <a:latin typeface="Source Code Pro"/>
              </a:rPr>
              <a:t>'2nd instance of Vue JS'</a:t>
            </a:r>
            <a:br>
              <a:rPr lang="fr-FR" sz="1100" dirty="0">
                <a:solidFill>
                  <a:srgbClr val="6A8759"/>
                </a:solidFill>
                <a:latin typeface="Source Code Pro"/>
              </a:rPr>
            </a:br>
            <a:r>
              <a:rPr lang="fr-FR" sz="1100" dirty="0">
                <a:solidFill>
                  <a:srgbClr val="6A8759"/>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p:txBody>
      </p:sp>
      <p:sp>
        <p:nvSpPr>
          <p:cNvPr id="4" name="Rectangle 3"/>
          <p:cNvSpPr/>
          <p:nvPr/>
        </p:nvSpPr>
        <p:spPr>
          <a:xfrm>
            <a:off x="402337" y="1518077"/>
            <a:ext cx="3048000" cy="81059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493777" y="3414019"/>
            <a:ext cx="3048000" cy="209676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en angle 7"/>
          <p:cNvCxnSpPr>
            <a:stCxn id="4" idx="3"/>
            <a:endCxn id="7" idx="3"/>
          </p:cNvCxnSpPr>
          <p:nvPr/>
        </p:nvCxnSpPr>
        <p:spPr>
          <a:xfrm>
            <a:off x="3450337" y="1923375"/>
            <a:ext cx="91440" cy="2539027"/>
          </a:xfrm>
          <a:prstGeom prst="bentConnector3">
            <a:avLst>
              <a:gd name="adj1" fmla="val 3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11481" y="2405477"/>
            <a:ext cx="3048000" cy="563971"/>
          </a:xfrm>
          <a:prstGeom prst="rect">
            <a:avLst/>
          </a:prstGeom>
          <a:solidFill>
            <a:schemeClr val="accent1">
              <a:lumMod val="75000"/>
              <a:alpha val="3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93777" y="5566344"/>
            <a:ext cx="3048000" cy="1041720"/>
          </a:xfrm>
          <a:prstGeom prst="rect">
            <a:avLst/>
          </a:prstGeom>
          <a:solidFill>
            <a:schemeClr val="accent1">
              <a:lumMod val="75000"/>
              <a:alpha val="3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en angle 11"/>
          <p:cNvCxnSpPr>
            <a:stCxn id="9" idx="3"/>
            <a:endCxn id="10" idx="3"/>
          </p:cNvCxnSpPr>
          <p:nvPr/>
        </p:nvCxnSpPr>
        <p:spPr>
          <a:xfrm>
            <a:off x="3459481" y="2687463"/>
            <a:ext cx="82296" cy="3399741"/>
          </a:xfrm>
          <a:prstGeom prst="bentConnector3">
            <a:avLst>
              <a:gd name="adj1" fmla="val 703704"/>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309461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6" name="ZoneTexte 5"/>
          <p:cNvSpPr txBox="1"/>
          <p:nvPr/>
        </p:nvSpPr>
        <p:spPr>
          <a:xfrm>
            <a:off x="195071" y="1595021"/>
            <a:ext cx="5571745" cy="5262979"/>
          </a:xfrm>
          <a:prstGeom prst="rect">
            <a:avLst/>
          </a:prstGeom>
          <a:solidFill>
            <a:schemeClr val="tx2">
              <a:lumMod val="50000"/>
            </a:schemeClr>
          </a:solidFill>
        </p:spPr>
        <p:txBody>
          <a:bodyPr wrap="square" rtlCol="0">
            <a:spAutoFit/>
          </a:bodyPr>
          <a:lstStyle/>
          <a:p>
            <a:r>
              <a:rPr lang="fr-FR" sz="1050" dirty="0" smtClean="0">
                <a:solidFill>
                  <a:srgbClr val="E8BF6A"/>
                </a:solidFill>
                <a:latin typeface="Source Code Pro"/>
              </a:rPr>
              <a:t>&lt;</a:t>
            </a:r>
            <a:r>
              <a:rPr lang="fr-FR" sz="1050" dirty="0">
                <a:solidFill>
                  <a:srgbClr val="E8BF6A"/>
                </a:solidFill>
                <a:latin typeface="Source Code Pro"/>
              </a:rPr>
              <a:t>div </a:t>
            </a:r>
            <a:r>
              <a:rPr lang="fr-FR" sz="1050" dirty="0">
                <a:solidFill>
                  <a:srgbClr val="BABABA"/>
                </a:solidFill>
                <a:latin typeface="Source Code Pro"/>
              </a:rPr>
              <a:t>id=</a:t>
            </a:r>
            <a:r>
              <a:rPr lang="fr-FR" sz="1050" dirty="0">
                <a:solidFill>
                  <a:srgbClr val="A5C261"/>
                </a:solidFill>
                <a:latin typeface="Source Code Pro"/>
              </a:rPr>
              <a:t>"app1"</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&lt;p </a:t>
            </a:r>
            <a:r>
              <a:rPr lang="fr-FR" sz="1050" dirty="0">
                <a:solidFill>
                  <a:srgbClr val="BABABA"/>
                </a:solidFill>
                <a:latin typeface="Source Code Pro"/>
              </a:rPr>
              <a:t>v-if=</a:t>
            </a:r>
            <a:r>
              <a:rPr lang="fr-FR" sz="1050" dirty="0">
                <a:solidFill>
                  <a:srgbClr val="A5C261"/>
                </a:solidFill>
                <a:latin typeface="Source Code Pro"/>
              </a:rPr>
              <a:t>"show"</a:t>
            </a:r>
            <a:r>
              <a:rPr lang="fr-FR" sz="1050" dirty="0">
                <a:solidFill>
                  <a:srgbClr val="E8BF6A"/>
                </a:solidFill>
                <a:latin typeface="Source Code Pro"/>
              </a:rPr>
              <a:t>&gt;</a:t>
            </a:r>
            <a:r>
              <a:rPr lang="fr-FR" sz="1050" dirty="0">
                <a:solidFill>
                  <a:srgbClr val="A9B7C6"/>
                </a:solidFill>
                <a:latin typeface="Source Code Pro"/>
              </a:rPr>
              <a:t>{{ title }}</a:t>
            </a:r>
            <a:r>
              <a:rPr lang="fr-FR" sz="1050" dirty="0">
                <a:solidFill>
                  <a:srgbClr val="E8BF6A"/>
                </a:solidFill>
                <a:latin typeface="Source Code Pro"/>
              </a:rPr>
              <a:t>&lt;/p&gt;</a:t>
            </a:r>
            <a:br>
              <a:rPr lang="fr-FR" sz="1050" dirty="0">
                <a:solidFill>
                  <a:srgbClr val="E8BF6A"/>
                </a:solidFill>
                <a:latin typeface="Source Code Pro"/>
              </a:rPr>
            </a:br>
            <a:r>
              <a:rPr lang="fr-FR" sz="1050" dirty="0">
                <a:solidFill>
                  <a:srgbClr val="E8BF6A"/>
                </a:solidFill>
                <a:latin typeface="Source Code Pro"/>
              </a:rPr>
              <a:t>    &lt;button </a:t>
            </a:r>
            <a:r>
              <a:rPr lang="fr-FR" sz="1050" dirty="0">
                <a:solidFill>
                  <a:srgbClr val="BABABA"/>
                </a:solidFill>
                <a:latin typeface="Source Code Pro"/>
              </a:rPr>
              <a:t>@click=</a:t>
            </a:r>
            <a:r>
              <a:rPr lang="fr-FR" sz="1050" dirty="0">
                <a:solidFill>
                  <a:srgbClr val="A5C261"/>
                </a:solidFill>
                <a:latin typeface="Source Code Pro"/>
              </a:rPr>
              <a:t>"change"</a:t>
            </a:r>
            <a:r>
              <a:rPr lang="fr-FR" sz="1050" dirty="0">
                <a:solidFill>
                  <a:srgbClr val="E8BF6A"/>
                </a:solidFill>
                <a:latin typeface="Source Code Pro"/>
              </a:rPr>
              <a:t>&gt;</a:t>
            </a:r>
            <a:r>
              <a:rPr lang="fr-FR" sz="1050" dirty="0">
                <a:solidFill>
                  <a:srgbClr val="A9B7C6"/>
                </a:solidFill>
                <a:latin typeface="Source Code Pro"/>
              </a:rPr>
              <a:t>Change title in the 2nd instance</a:t>
            </a:r>
            <a:r>
              <a:rPr lang="fr-FR" sz="1050" dirty="0">
                <a:solidFill>
                  <a:srgbClr val="E8BF6A"/>
                </a:solidFill>
                <a:latin typeface="Source Code Pro"/>
              </a:rPr>
              <a:t>&lt;/button&gt;</a:t>
            </a:r>
            <a:br>
              <a:rPr lang="fr-FR" sz="1050" dirty="0">
                <a:solidFill>
                  <a:srgbClr val="E8BF6A"/>
                </a:solidFill>
                <a:latin typeface="Source Code Pro"/>
              </a:rPr>
            </a:br>
            <a:r>
              <a:rPr lang="fr-FR" sz="1050" dirty="0">
                <a:solidFill>
                  <a:srgbClr val="E8BF6A"/>
                </a:solidFill>
                <a:latin typeface="Source Code Pro"/>
              </a:rPr>
              <a:t>&lt;/div&gt;</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&lt;div </a:t>
            </a:r>
            <a:r>
              <a:rPr lang="fr-FR" sz="1050" dirty="0">
                <a:solidFill>
                  <a:srgbClr val="BABABA"/>
                </a:solidFill>
                <a:latin typeface="Source Code Pro"/>
              </a:rPr>
              <a:t>id=</a:t>
            </a:r>
            <a:r>
              <a:rPr lang="fr-FR" sz="1050" dirty="0">
                <a:solidFill>
                  <a:srgbClr val="A5C261"/>
                </a:solidFill>
                <a:latin typeface="Source Code Pro"/>
              </a:rPr>
              <a:t>"app2"</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&lt;p&gt;</a:t>
            </a:r>
            <a:r>
              <a:rPr lang="fr-FR" sz="1050" dirty="0">
                <a:solidFill>
                  <a:srgbClr val="A9B7C6"/>
                </a:solidFill>
                <a:latin typeface="Source Code Pro"/>
              </a:rPr>
              <a:t>{{ title }}</a:t>
            </a:r>
            <a:r>
              <a:rPr lang="fr-FR" sz="1050" dirty="0">
                <a:solidFill>
                  <a:srgbClr val="E8BF6A"/>
                </a:solidFill>
                <a:latin typeface="Source Code Pro"/>
              </a:rPr>
              <a:t>&lt;/p&gt;</a:t>
            </a:r>
            <a:br>
              <a:rPr lang="fr-FR" sz="1050" dirty="0">
                <a:solidFill>
                  <a:srgbClr val="E8BF6A"/>
                </a:solidFill>
                <a:latin typeface="Source Code Pro"/>
              </a:rPr>
            </a:br>
            <a:r>
              <a:rPr lang="fr-FR" sz="1050" dirty="0">
                <a:solidFill>
                  <a:srgbClr val="E8BF6A"/>
                </a:solidFill>
                <a:latin typeface="Source Code Pro"/>
              </a:rPr>
              <a:t>&lt;/div&gt;</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&lt;script&gt;</a:t>
            </a:r>
            <a:br>
              <a:rPr lang="fr-FR" sz="1050" dirty="0">
                <a:solidFill>
                  <a:srgbClr val="E8BF6A"/>
                </a:solidFill>
                <a:latin typeface="Source Code Pro"/>
              </a:rPr>
            </a:br>
            <a:r>
              <a:rPr lang="fr-FR" sz="1050" dirty="0">
                <a:solidFill>
                  <a:srgbClr val="E8BF6A"/>
                </a:solidFill>
                <a:latin typeface="Source Code Pro"/>
              </a:rPr>
              <a:t>    </a:t>
            </a:r>
            <a:r>
              <a:rPr lang="fr-FR" sz="1050" b="1" dirty="0">
                <a:solidFill>
                  <a:srgbClr val="CC7832"/>
                </a:solidFill>
                <a:latin typeface="Source Code Pro"/>
              </a:rPr>
              <a:t>var </a:t>
            </a:r>
            <a:r>
              <a:rPr lang="fr-FR" sz="1050" dirty="0">
                <a:solidFill>
                  <a:srgbClr val="A9B7C6"/>
                </a:solidFill>
                <a:latin typeface="Source Code Pro"/>
              </a:rPr>
              <a:t>vm1 = </a:t>
            </a:r>
            <a:r>
              <a:rPr lang="fr-FR" sz="1050" b="1" dirty="0">
                <a:solidFill>
                  <a:srgbClr val="CC7832"/>
                </a:solidFill>
                <a:latin typeface="Source Code Pro"/>
              </a:rPr>
              <a:t>new </a:t>
            </a:r>
            <a:r>
              <a:rPr lang="fr-FR" sz="1050" dirty="0">
                <a:solidFill>
                  <a:srgbClr val="A9B7C6"/>
                </a:solidFill>
                <a:latin typeface="Source Code Pro"/>
              </a:rPr>
              <a:t>Vue({</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el</a:t>
            </a:r>
            <a:r>
              <a:rPr lang="fr-FR" sz="1050" dirty="0">
                <a:solidFill>
                  <a:srgbClr val="A9B7C6"/>
                </a:solidFill>
                <a:latin typeface="Source Code Pro"/>
              </a:rPr>
              <a:t>: </a:t>
            </a:r>
            <a:r>
              <a:rPr lang="fr-FR" sz="1050" dirty="0">
                <a:solidFill>
                  <a:srgbClr val="6A8759"/>
                </a:solidFill>
                <a:latin typeface="Source Code Pro"/>
              </a:rPr>
              <a:t>'#app1'</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9876AA"/>
                </a:solidFill>
                <a:latin typeface="Source Code Pro"/>
              </a:rPr>
              <a:t>data</a:t>
            </a: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title</a:t>
            </a:r>
            <a:r>
              <a:rPr lang="fr-FR" sz="1050" dirty="0">
                <a:solidFill>
                  <a:srgbClr val="A9B7C6"/>
                </a:solidFill>
                <a:latin typeface="Source Code Pro"/>
              </a:rPr>
              <a:t>: </a:t>
            </a:r>
            <a:r>
              <a:rPr lang="fr-FR" sz="1050" dirty="0">
                <a:solidFill>
                  <a:srgbClr val="6A8759"/>
                </a:solidFill>
                <a:latin typeface="Source Code Pro"/>
              </a:rPr>
              <a:t>'1st instance of Vue JS'</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9876AA"/>
                </a:solidFill>
                <a:latin typeface="Source Code Pro"/>
              </a:rPr>
              <a:t>show</a:t>
            </a:r>
            <a:r>
              <a:rPr lang="fr-FR" sz="1050" dirty="0">
                <a:solidFill>
                  <a:srgbClr val="A9B7C6"/>
                </a:solidFill>
                <a:latin typeface="Source Code Pro"/>
              </a:rPr>
              <a:t>: </a:t>
            </a:r>
            <a:r>
              <a:rPr lang="fr-FR" sz="1050" b="1" dirty="0">
                <a:solidFill>
                  <a:srgbClr val="CC7832"/>
                </a:solidFill>
                <a:latin typeface="Source Code Pro"/>
              </a:rPr>
              <a:t>true</a:t>
            </a:r>
            <a:br>
              <a:rPr lang="fr-FR" sz="1050" b="1" dirty="0">
                <a:solidFill>
                  <a:srgbClr val="CC7832"/>
                </a:solidFill>
                <a:latin typeface="Source Code Pro"/>
              </a:rPr>
            </a:br>
            <a:r>
              <a:rPr lang="fr-FR" sz="1050" b="1" dirty="0">
                <a:solidFill>
                  <a:srgbClr val="CC7832"/>
                </a:solidFill>
                <a:latin typeface="Source Code Pro"/>
              </a:rPr>
              <a:t>        </a:t>
            </a:r>
            <a:r>
              <a:rPr lang="fr-FR" sz="1050" dirty="0">
                <a:solidFill>
                  <a:srgbClr val="A9B7C6"/>
                </a:solidFill>
                <a:latin typeface="Source Code Pro"/>
              </a:rPr>
              <a:t>}</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9876AA"/>
                </a:solidFill>
                <a:latin typeface="Source Code Pro"/>
              </a:rPr>
              <a:t>methods</a:t>
            </a: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FFC66D"/>
                </a:solidFill>
                <a:latin typeface="Source Code Pro"/>
              </a:rPr>
              <a:t>change</a:t>
            </a:r>
            <a:r>
              <a:rPr lang="fr-FR" sz="1050" dirty="0">
                <a:solidFill>
                  <a:srgbClr val="A9B7C6"/>
                </a:solidFill>
                <a:latin typeface="Source Code Pro"/>
              </a:rPr>
              <a:t>: </a:t>
            </a:r>
            <a:r>
              <a:rPr lang="fr-FR" sz="1050" b="1" dirty="0">
                <a:solidFill>
                  <a:srgbClr val="CC7832"/>
                </a:solidFill>
                <a:latin typeface="Source Code Pro"/>
              </a:rPr>
              <a:t>function </a:t>
            </a: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vm2.</a:t>
            </a:r>
            <a:r>
              <a:rPr lang="fr-FR" sz="1050" dirty="0">
                <a:solidFill>
                  <a:srgbClr val="9876AA"/>
                </a:solidFill>
                <a:latin typeface="Source Code Pro"/>
              </a:rPr>
              <a:t>title </a:t>
            </a:r>
            <a:r>
              <a:rPr lang="fr-FR" sz="1050" dirty="0">
                <a:solidFill>
                  <a:srgbClr val="A9B7C6"/>
                </a:solidFill>
                <a:latin typeface="Source Code Pro"/>
              </a:rPr>
              <a:t>= </a:t>
            </a:r>
            <a:r>
              <a:rPr lang="fr-FR" sz="1050" dirty="0">
                <a:solidFill>
                  <a:srgbClr val="6A8759"/>
                </a:solidFill>
                <a:latin typeface="Source Code Pro"/>
              </a:rPr>
              <a:t>'</a:t>
            </a:r>
            <a:r>
              <a:rPr lang="fr-FR" sz="1050" dirty="0" err="1">
                <a:solidFill>
                  <a:srgbClr val="6A8759"/>
                </a:solidFill>
                <a:latin typeface="Source Code Pro"/>
              </a:rPr>
              <a:t>changed</a:t>
            </a:r>
            <a:r>
              <a:rPr lang="fr-FR" sz="1050" dirty="0">
                <a:solidFill>
                  <a:srgbClr val="6A8759"/>
                </a:solidFill>
                <a:latin typeface="Source Code Pro"/>
              </a:rPr>
              <a:t>'</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A9B7C6"/>
                </a:solidFill>
                <a:latin typeface="Source Code Pro"/>
              </a:rPr>
              <a:t>}</a:t>
            </a:r>
            <a:br>
              <a:rPr lang="fr-FR" sz="1050" dirty="0">
                <a:solidFill>
                  <a:srgbClr val="A9B7C6"/>
                </a:solidFill>
                <a:latin typeface="Source Code Pro"/>
              </a:rPr>
            </a:b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r>
            <a:br>
              <a:rPr lang="fr-FR" sz="1050" dirty="0">
                <a:solidFill>
                  <a:srgbClr val="CC7832"/>
                </a:solidFill>
                <a:latin typeface="Source Code Pro"/>
              </a:rPr>
            </a:br>
            <a:r>
              <a:rPr lang="fr-FR" sz="1050" dirty="0">
                <a:solidFill>
                  <a:srgbClr val="CC7832"/>
                </a:solidFill>
                <a:latin typeface="Source Code Pro"/>
              </a:rPr>
              <a:t>    </a:t>
            </a:r>
            <a:r>
              <a:rPr lang="fr-FR" sz="1050" b="1" dirty="0">
                <a:solidFill>
                  <a:srgbClr val="CC7832"/>
                </a:solidFill>
                <a:latin typeface="Source Code Pro"/>
              </a:rPr>
              <a:t>var </a:t>
            </a:r>
            <a:r>
              <a:rPr lang="fr-FR" sz="1050" dirty="0">
                <a:solidFill>
                  <a:srgbClr val="A9B7C6"/>
                </a:solidFill>
                <a:latin typeface="Source Code Pro"/>
              </a:rPr>
              <a:t>vm2 = </a:t>
            </a:r>
            <a:r>
              <a:rPr lang="fr-FR" sz="1050" b="1" dirty="0">
                <a:solidFill>
                  <a:srgbClr val="CC7832"/>
                </a:solidFill>
                <a:latin typeface="Source Code Pro"/>
              </a:rPr>
              <a:t>new </a:t>
            </a:r>
            <a:r>
              <a:rPr lang="fr-FR" sz="1050" dirty="0">
                <a:solidFill>
                  <a:srgbClr val="A9B7C6"/>
                </a:solidFill>
                <a:latin typeface="Source Code Pro"/>
              </a:rPr>
              <a:t>Vue({</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el</a:t>
            </a:r>
            <a:r>
              <a:rPr lang="fr-FR" sz="1050" dirty="0">
                <a:solidFill>
                  <a:srgbClr val="A9B7C6"/>
                </a:solidFill>
                <a:latin typeface="Source Code Pro"/>
              </a:rPr>
              <a:t>: </a:t>
            </a:r>
            <a:r>
              <a:rPr lang="fr-FR" sz="1050" dirty="0">
                <a:solidFill>
                  <a:srgbClr val="6A8759"/>
                </a:solidFill>
                <a:latin typeface="Source Code Pro"/>
              </a:rPr>
              <a:t>'#app2'</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9876AA"/>
                </a:solidFill>
                <a:latin typeface="Source Code Pro"/>
              </a:rPr>
              <a:t>data</a:t>
            </a: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title</a:t>
            </a:r>
            <a:r>
              <a:rPr lang="fr-FR" sz="1050" dirty="0">
                <a:solidFill>
                  <a:srgbClr val="A9B7C6"/>
                </a:solidFill>
                <a:latin typeface="Source Code Pro"/>
              </a:rPr>
              <a:t>: </a:t>
            </a:r>
            <a:r>
              <a:rPr lang="fr-FR" sz="1050" dirty="0">
                <a:solidFill>
                  <a:srgbClr val="6A8759"/>
                </a:solidFill>
                <a:latin typeface="Source Code Pro"/>
              </a:rPr>
              <a:t>'2nd instance of Vue JS'</a:t>
            </a:r>
            <a:br>
              <a:rPr lang="fr-FR" sz="1050" dirty="0">
                <a:solidFill>
                  <a:srgbClr val="6A8759"/>
                </a:solidFill>
                <a:latin typeface="Source Code Pro"/>
              </a:rPr>
            </a:br>
            <a:r>
              <a:rPr lang="fr-FR" sz="1050" dirty="0">
                <a:solidFill>
                  <a:srgbClr val="6A8759"/>
                </a:solidFill>
                <a:latin typeface="Source Code Pro"/>
              </a:rPr>
              <a:t>        </a:t>
            </a:r>
            <a:r>
              <a:rPr lang="fr-FR" sz="1050" dirty="0">
                <a:solidFill>
                  <a:srgbClr val="A9B7C6"/>
                </a:solidFill>
                <a:latin typeface="Source Code Pro"/>
              </a:rPr>
              <a:t>}</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E8BF6A"/>
                </a:solidFill>
                <a:latin typeface="Source Code Pro"/>
              </a:rPr>
              <a:t>&lt;/script&gt;</a:t>
            </a:r>
          </a:p>
          <a:p>
            <a:endParaRPr lang="fr-FR" sz="1050" dirty="0"/>
          </a:p>
        </p:txBody>
      </p:sp>
      <p:sp>
        <p:nvSpPr>
          <p:cNvPr id="3" name="Rectangle 2"/>
          <p:cNvSpPr/>
          <p:nvPr/>
        </p:nvSpPr>
        <p:spPr>
          <a:xfrm>
            <a:off x="195072" y="1123278"/>
            <a:ext cx="11996927" cy="338554"/>
          </a:xfrm>
          <a:prstGeom prst="rect">
            <a:avLst/>
          </a:prstGeom>
        </p:spPr>
        <p:txBody>
          <a:bodyPr wrap="square">
            <a:spAutoFit/>
          </a:bodyPr>
          <a:lstStyle/>
          <a:p>
            <a:r>
              <a:rPr lang="fr-FR" sz="1600" dirty="0"/>
              <a:t>Comment accéder d’une instance à l’autre ? Stocker les instances dans des variables et utiliser ces variables pour accéder à la bonne instance.</a:t>
            </a:r>
            <a:r>
              <a:rPr lang="fr-FR" sz="1600" dirty="0">
                <a:solidFill>
                  <a:srgbClr val="E8BF6A"/>
                </a:solidFill>
                <a:latin typeface="Source Code Pro"/>
              </a:rPr>
              <a:t> </a:t>
            </a:r>
            <a:endParaRPr lang="fr-FR" sz="1600" dirty="0"/>
          </a:p>
        </p:txBody>
      </p:sp>
      <p:sp>
        <p:nvSpPr>
          <p:cNvPr id="5" name="Rectangle 4"/>
          <p:cNvSpPr/>
          <p:nvPr/>
        </p:nvSpPr>
        <p:spPr>
          <a:xfrm>
            <a:off x="841249" y="4675805"/>
            <a:ext cx="304799" cy="212264"/>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384049" y="5420772"/>
            <a:ext cx="2420111" cy="1016604"/>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en angle 7"/>
          <p:cNvCxnSpPr>
            <a:stCxn id="5" idx="1"/>
            <a:endCxn id="7" idx="1"/>
          </p:cNvCxnSpPr>
          <p:nvPr/>
        </p:nvCxnSpPr>
        <p:spPr>
          <a:xfrm rot="10800000" flipV="1">
            <a:off x="384049" y="4781936"/>
            <a:ext cx="457200" cy="1147137"/>
          </a:xfrm>
          <a:prstGeom prst="bentConnector3">
            <a:avLst>
              <a:gd name="adj1" fmla="val 13133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6291072" y="2682240"/>
            <a:ext cx="4572000" cy="923330"/>
          </a:xfrm>
          <a:prstGeom prst="rect">
            <a:avLst/>
          </a:prstGeom>
          <a:noFill/>
        </p:spPr>
        <p:txBody>
          <a:bodyPr wrap="square" rtlCol="0">
            <a:spAutoFit/>
          </a:bodyPr>
          <a:lstStyle/>
          <a:p>
            <a:r>
              <a:rPr lang="fr-FR" dirty="0" smtClean="0"/>
              <a:t>Vous pouvez même agir sur les instances de l’extérieur de celles-ci (à partir d’un code Javascript normal)</a:t>
            </a:r>
            <a:endParaRPr lang="fr-FR" dirty="0"/>
          </a:p>
        </p:txBody>
      </p:sp>
    </p:spTree>
    <p:extLst>
      <p:ext uri="{BB962C8B-B14F-4D97-AF65-F5344CB8AC3E}">
        <p14:creationId xmlns:p14="http://schemas.microsoft.com/office/powerpoint/2010/main" xmlns="" val="376027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3" name="Rectangle 2"/>
          <p:cNvSpPr/>
          <p:nvPr/>
        </p:nvSpPr>
        <p:spPr>
          <a:xfrm>
            <a:off x="195072" y="1123278"/>
            <a:ext cx="11996927" cy="1569660"/>
          </a:xfrm>
          <a:prstGeom prst="rect">
            <a:avLst/>
          </a:prstGeom>
        </p:spPr>
        <p:txBody>
          <a:bodyPr wrap="square">
            <a:spAutoFit/>
          </a:bodyPr>
          <a:lstStyle/>
          <a:p>
            <a:r>
              <a:rPr lang="fr-FR" sz="1600" dirty="0" smtClean="0"/>
              <a:t>Si vous inspectez l’instance Vue, vous trouverez spécialement les attributs suivants:</a:t>
            </a:r>
          </a:p>
          <a:p>
            <a:endParaRPr lang="fr-FR" sz="1600" dirty="0"/>
          </a:p>
          <a:p>
            <a:pPr marL="285750" indent="-285750">
              <a:buFont typeface="Arial" panose="020B0604020202020204" pitchFamily="34" charset="0"/>
              <a:buChar char="•"/>
            </a:pPr>
            <a:r>
              <a:rPr lang="fr-FR" sz="1600" b="1" dirty="0" smtClean="0"/>
              <a:t>$el </a:t>
            </a:r>
            <a:r>
              <a:rPr lang="fr-FR" sz="1600" dirty="0" smtClean="0"/>
              <a:t>: se réfère au code HTML contrôlé par l’instance Vue</a:t>
            </a:r>
          </a:p>
          <a:p>
            <a:pPr marL="285750" indent="-285750">
              <a:buFont typeface="Arial" panose="020B0604020202020204" pitchFamily="34" charset="0"/>
              <a:buChar char="•"/>
            </a:pPr>
            <a:r>
              <a:rPr lang="fr-FR" sz="1600" b="1" dirty="0" smtClean="0"/>
              <a:t>$data</a:t>
            </a:r>
            <a:r>
              <a:rPr lang="fr-FR" sz="1600" dirty="0" smtClean="0"/>
              <a:t>: Objet contenant les variables de l’instance Vue (déclarés dans la propriété ‘data’) (on peut accéder aux données de l’instance de la manière suivante: </a:t>
            </a:r>
            <a:r>
              <a:rPr lang="fr-FR" sz="1600" dirty="0" err="1" smtClean="0"/>
              <a:t>vm</a:t>
            </a:r>
            <a:r>
              <a:rPr lang="fr-FR" sz="1600" dirty="0" smtClean="0"/>
              <a:t>.$</a:t>
            </a:r>
            <a:r>
              <a:rPr lang="fr-FR" sz="1600" dirty="0" err="1" smtClean="0"/>
              <a:t>data.title</a:t>
            </a:r>
            <a:r>
              <a:rPr lang="fr-FR" sz="1600" dirty="0" smtClean="0"/>
              <a:t> par exemple</a:t>
            </a:r>
          </a:p>
          <a:p>
            <a:pPr marL="285750" indent="-285750">
              <a:buFont typeface="Arial" panose="020B0604020202020204" pitchFamily="34" charset="0"/>
              <a:buChar char="•"/>
            </a:pPr>
            <a:r>
              <a:rPr lang="fr-FR" sz="1600" b="1" dirty="0" smtClean="0"/>
              <a:t>$</a:t>
            </a:r>
            <a:r>
              <a:rPr lang="fr-FR" sz="1600" b="1" dirty="0" err="1" smtClean="0"/>
              <a:t>refs</a:t>
            </a:r>
            <a:r>
              <a:rPr lang="fr-FR" sz="1600" dirty="0" smtClean="0"/>
              <a:t>: c’est un tableau d’éléments HTML qui ont été référencés dans la page par l’attribut ‘</a:t>
            </a:r>
            <a:r>
              <a:rPr lang="fr-FR" sz="1600" dirty="0" err="1" smtClean="0"/>
              <a:t>ref</a:t>
            </a:r>
            <a:r>
              <a:rPr lang="fr-FR" sz="1600" dirty="0" smtClean="0"/>
              <a:t>’ (qui n’est pas un attribut HTML)</a:t>
            </a:r>
            <a:endParaRPr lang="fr-FR" sz="1600" dirty="0"/>
          </a:p>
        </p:txBody>
      </p:sp>
      <p:sp>
        <p:nvSpPr>
          <p:cNvPr id="4" name="Rectangle 1"/>
          <p:cNvSpPr>
            <a:spLocks noChangeArrowheads="1"/>
          </p:cNvSpPr>
          <p:nvPr/>
        </p:nvSpPr>
        <p:spPr bwMode="auto">
          <a:xfrm>
            <a:off x="365760" y="2753898"/>
            <a:ext cx="4913376" cy="246221"/>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E8BF6A"/>
                </a:solidFill>
                <a:effectLst/>
                <a:latin typeface="Source Code Pro"/>
              </a:rPr>
              <a:t>&lt;button </a:t>
            </a:r>
            <a:r>
              <a:rPr kumimoji="0" lang="fr-FR" altLang="fr-FR" sz="1000" b="0" i="0" u="none" strike="noStrike" cap="none" normalizeH="0" baseline="0" dirty="0" smtClean="0">
                <a:ln>
                  <a:noFill/>
                </a:ln>
                <a:solidFill>
                  <a:srgbClr val="BABABA"/>
                </a:solidFill>
                <a:effectLst/>
                <a:latin typeface="Source Code Pro"/>
              </a:rPr>
              <a:t>@click=</a:t>
            </a:r>
            <a:r>
              <a:rPr kumimoji="0" lang="fr-FR" altLang="fr-FR" sz="1000" b="0" i="0" u="none" strike="noStrike" cap="none" normalizeH="0" baseline="0" dirty="0" smtClean="0">
                <a:ln>
                  <a:noFill/>
                </a:ln>
                <a:solidFill>
                  <a:srgbClr val="A5C261"/>
                </a:solidFill>
                <a:effectLst/>
                <a:latin typeface="Source Code Pro"/>
              </a:rPr>
              <a:t>"change" </a:t>
            </a:r>
            <a:r>
              <a:rPr kumimoji="0" lang="fr-FR" altLang="fr-FR" sz="1000" b="0" i="0" u="none" strike="noStrike" cap="none" normalizeH="0" baseline="0" dirty="0" err="1" smtClean="0">
                <a:ln>
                  <a:noFill/>
                </a:ln>
                <a:solidFill>
                  <a:srgbClr val="BABABA"/>
                </a:solidFill>
                <a:effectLst/>
                <a:latin typeface="Source Code Pro"/>
              </a:rPr>
              <a:t>ref</a:t>
            </a:r>
            <a:r>
              <a:rPr kumimoji="0" lang="fr-FR" altLang="fr-FR" sz="1000" b="0" i="0" u="none" strike="noStrike" cap="none" normalizeH="0" baseline="0" dirty="0" smtClean="0">
                <a:ln>
                  <a:noFill/>
                </a:ln>
                <a:solidFill>
                  <a:srgbClr val="BABABA"/>
                </a:solidFill>
                <a:effectLst/>
                <a:latin typeface="Source Code Pro"/>
              </a:rPr>
              <a:t>=</a:t>
            </a:r>
            <a:r>
              <a:rPr kumimoji="0" lang="fr-FR" altLang="fr-FR" sz="1000" b="0" i="0" u="none" strike="noStrike" cap="none" normalizeH="0" baseline="0" dirty="0" smtClean="0">
                <a:ln>
                  <a:noFill/>
                </a:ln>
                <a:solidFill>
                  <a:srgbClr val="A5C261"/>
                </a:solidFill>
                <a:effectLst/>
                <a:latin typeface="Source Code Pro"/>
              </a:rPr>
              <a:t>"</a:t>
            </a:r>
            <a:r>
              <a:rPr kumimoji="0" lang="fr-FR" altLang="fr-FR" sz="1000" b="0" i="0" u="none" strike="noStrike" cap="none" normalizeH="0" baseline="0" dirty="0" err="1" smtClean="0">
                <a:ln>
                  <a:noFill/>
                </a:ln>
                <a:solidFill>
                  <a:srgbClr val="A5C261"/>
                </a:solidFill>
                <a:effectLst/>
                <a:latin typeface="Source Code Pro"/>
              </a:rPr>
              <a:t>myButton</a:t>
            </a:r>
            <a:r>
              <a:rPr kumimoji="0" lang="fr-FR" altLang="fr-FR" sz="1000" b="0" i="0" u="none" strike="noStrike" cap="none" normalizeH="0" baseline="0" dirty="0" smtClean="0">
                <a:ln>
                  <a:noFill/>
                </a:ln>
                <a:solidFill>
                  <a:srgbClr val="A5C261"/>
                </a:solidFill>
                <a:effectLst/>
                <a:latin typeface="Source Code Pro"/>
              </a:rPr>
              <a:t>"</a:t>
            </a:r>
            <a:r>
              <a:rPr kumimoji="0" lang="fr-FR" altLang="fr-FR" sz="1000" b="0" i="0" u="none" strike="noStrike" cap="none" normalizeH="0" baseline="0" dirty="0" smtClean="0">
                <a:ln>
                  <a:noFill/>
                </a:ln>
                <a:solidFill>
                  <a:srgbClr val="E8BF6A"/>
                </a:solidFill>
                <a:effectLst/>
                <a:latin typeface="Source Code Pro"/>
              </a:rPr>
              <a:t>&gt;</a:t>
            </a:r>
            <a:r>
              <a:rPr kumimoji="0" lang="fr-FR" altLang="fr-FR" sz="1000" b="0" i="0" u="none" strike="noStrike" cap="none" normalizeH="0" baseline="0" dirty="0" smtClean="0">
                <a:ln>
                  <a:noFill/>
                </a:ln>
                <a:solidFill>
                  <a:srgbClr val="A9B7C6"/>
                </a:solidFill>
                <a:effectLst/>
                <a:latin typeface="Source Code Pro"/>
              </a:rPr>
              <a:t>Change </a:t>
            </a:r>
            <a:r>
              <a:rPr kumimoji="0" lang="fr-FR" altLang="fr-FR" sz="1000" b="0" i="0" u="none" strike="noStrike" cap="none" normalizeH="0" baseline="0" dirty="0" err="1" smtClean="0">
                <a:ln>
                  <a:noFill/>
                </a:ln>
                <a:solidFill>
                  <a:srgbClr val="A9B7C6"/>
                </a:solidFill>
                <a:effectLst/>
                <a:latin typeface="Source Code Pro"/>
              </a:rPr>
              <a:t>title</a:t>
            </a:r>
            <a:r>
              <a:rPr kumimoji="0" lang="fr-FR" altLang="fr-FR" sz="1000" b="0" i="0" u="none" strike="noStrike" cap="none" normalizeH="0" baseline="0" dirty="0" smtClean="0">
                <a:ln>
                  <a:noFill/>
                </a:ln>
                <a:solidFill>
                  <a:srgbClr val="A9B7C6"/>
                </a:solidFill>
                <a:effectLst/>
                <a:latin typeface="Source Code Pro"/>
              </a:rPr>
              <a:t> in the 2nd instance</a:t>
            </a:r>
            <a:r>
              <a:rPr kumimoji="0" lang="fr-FR" altLang="fr-FR" sz="1000" b="0" i="0" u="none" strike="noStrike" cap="none" normalizeH="0" baseline="0" dirty="0" smtClean="0">
                <a:ln>
                  <a:noFill/>
                </a:ln>
                <a:solidFill>
                  <a:srgbClr val="E8BF6A"/>
                </a:solidFill>
                <a:effectLst/>
                <a:latin typeface="Source Code Pro"/>
              </a:rPr>
              <a:t>&lt;/button&gt;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1877569" y="2753897"/>
            <a:ext cx="865631" cy="246221"/>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828801" y="3336745"/>
            <a:ext cx="3722045" cy="338554"/>
          </a:xfrm>
          <a:prstGeom prst="rect">
            <a:avLst/>
          </a:prstGeom>
          <a:noFill/>
        </p:spPr>
        <p:txBody>
          <a:bodyPr wrap="none" rtlCol="0">
            <a:spAutoFit/>
          </a:bodyPr>
          <a:lstStyle/>
          <a:p>
            <a:r>
              <a:rPr lang="fr-FR" sz="1600" dirty="0" smtClean="0"/>
              <a:t>Ce bouton peut être accédé sous la forme:</a:t>
            </a:r>
            <a:endParaRPr lang="fr-FR" sz="1600" dirty="0"/>
          </a:p>
        </p:txBody>
      </p:sp>
      <p:sp>
        <p:nvSpPr>
          <p:cNvPr id="11" name="Rectangle 2"/>
          <p:cNvSpPr>
            <a:spLocks noChangeArrowheads="1"/>
          </p:cNvSpPr>
          <p:nvPr/>
        </p:nvSpPr>
        <p:spPr bwMode="auto">
          <a:xfrm>
            <a:off x="408433" y="3828592"/>
            <a:ext cx="2938272" cy="246221"/>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smtClean="0">
                <a:ln>
                  <a:noFill/>
                </a:ln>
                <a:solidFill>
                  <a:srgbClr val="CC7832"/>
                </a:solidFill>
                <a:effectLst/>
                <a:latin typeface="Source Code Pro"/>
              </a:rPr>
              <a:t>this</a:t>
            </a:r>
            <a:r>
              <a:rPr kumimoji="0" lang="fr-FR" altLang="fr-FR" sz="1000" b="0" i="0" u="none" strike="noStrike" cap="none" normalizeH="0" baseline="0" dirty="0" smtClean="0">
                <a:ln>
                  <a:noFill/>
                </a:ln>
                <a:solidFill>
                  <a:srgbClr val="A9B7C6"/>
                </a:solidFill>
                <a:effectLst/>
                <a:latin typeface="Source Code Pro"/>
              </a:rPr>
              <a:t>.$refs.myButton.</a:t>
            </a:r>
            <a:r>
              <a:rPr kumimoji="0" lang="fr-FR" altLang="fr-FR" sz="1000" b="0" i="0" u="none" strike="noStrike" cap="none" normalizeH="0" baseline="0" dirty="0" smtClean="0">
                <a:ln>
                  <a:noFill/>
                </a:ln>
                <a:solidFill>
                  <a:srgbClr val="9876AA"/>
                </a:solidFill>
                <a:effectLst/>
                <a:latin typeface="Source Code Pro"/>
              </a:rPr>
              <a:t>innerText </a:t>
            </a:r>
            <a:r>
              <a:rPr kumimoji="0" lang="fr-FR" altLang="fr-FR" sz="1000" b="0" i="0" u="none" strike="noStrike" cap="none" normalizeH="0" baseline="0" dirty="0" smtClean="0">
                <a:ln>
                  <a:noFill/>
                </a:ln>
                <a:solidFill>
                  <a:srgbClr val="A9B7C6"/>
                </a:solidFill>
                <a:effectLst/>
                <a:latin typeface="Source Code Pro"/>
              </a:rPr>
              <a:t>= </a:t>
            </a:r>
            <a:r>
              <a:rPr kumimoji="0" lang="fr-FR" altLang="fr-FR" sz="1000" b="0" i="0" u="none" strike="noStrike" cap="none" normalizeH="0" baseline="0" dirty="0" smtClean="0">
                <a:ln>
                  <a:noFill/>
                </a:ln>
                <a:solidFill>
                  <a:srgbClr val="6A8759"/>
                </a:solidFill>
                <a:effectLst/>
                <a:latin typeface="Source Code Pro"/>
              </a:rPr>
              <a:t>'New Change'</a:t>
            </a:r>
            <a:r>
              <a:rPr kumimoji="0" lang="fr-FR" altLang="fr-FR" sz="1000" b="0" i="0" u="none" strike="noStrike" cap="none" normalizeH="0" baseline="0" dirty="0" smtClean="0">
                <a:ln>
                  <a:noFill/>
                </a:ln>
                <a:solidFill>
                  <a:srgbClr val="CC7832"/>
                </a:solidFill>
                <a:effectLst/>
                <a:latin typeface="Source Code Pro"/>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1011939" y="3828592"/>
            <a:ext cx="670558" cy="246221"/>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p:cNvCxnSpPr>
            <a:stCxn id="10" idx="2"/>
            <a:endCxn id="13" idx="0"/>
          </p:cNvCxnSpPr>
          <p:nvPr/>
        </p:nvCxnSpPr>
        <p:spPr>
          <a:xfrm flipH="1">
            <a:off x="1347218" y="3000118"/>
            <a:ext cx="963167" cy="8284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95072" y="6205728"/>
            <a:ext cx="7033272" cy="338554"/>
          </a:xfrm>
          <a:prstGeom prst="rect">
            <a:avLst/>
          </a:prstGeom>
          <a:noFill/>
        </p:spPr>
        <p:txBody>
          <a:bodyPr wrap="none" rtlCol="0">
            <a:spAutoFit/>
          </a:bodyPr>
          <a:lstStyle/>
          <a:p>
            <a:r>
              <a:rPr lang="fr-FR" sz="1600" dirty="0" smtClean="0"/>
              <a:t>Pour voir toutes les propriétés de l’objet Vue.js, visitez le lien : </a:t>
            </a:r>
            <a:r>
              <a:rPr lang="fr-FR" sz="1600" dirty="0" smtClean="0">
                <a:hlinkClick r:id="rId3"/>
              </a:rPr>
              <a:t>http://vuejs.org/api</a:t>
            </a:r>
            <a:r>
              <a:rPr lang="fr-FR" sz="1600" dirty="0" smtClean="0"/>
              <a:t> </a:t>
            </a:r>
            <a:endParaRPr lang="fr-FR" sz="1600" dirty="0"/>
          </a:p>
        </p:txBody>
      </p:sp>
      <p:sp>
        <p:nvSpPr>
          <p:cNvPr id="18" name="Rectangle 17"/>
          <p:cNvSpPr/>
          <p:nvPr/>
        </p:nvSpPr>
        <p:spPr>
          <a:xfrm>
            <a:off x="371857" y="4273422"/>
            <a:ext cx="10917936" cy="338554"/>
          </a:xfrm>
          <a:prstGeom prst="rect">
            <a:avLst/>
          </a:prstGeom>
        </p:spPr>
        <p:txBody>
          <a:bodyPr wrap="square">
            <a:spAutoFit/>
          </a:bodyPr>
          <a:lstStyle/>
          <a:p>
            <a:pPr marL="285750" indent="-285750">
              <a:buFont typeface="Arial" panose="020B0604020202020204" pitchFamily="34" charset="0"/>
              <a:buChar char="•"/>
            </a:pPr>
            <a:r>
              <a:rPr lang="fr-FR" sz="1600" b="1" dirty="0" smtClean="0"/>
              <a:t>$</a:t>
            </a:r>
            <a:r>
              <a:rPr lang="fr-FR" sz="1600" b="1" dirty="0" err="1" smtClean="0"/>
              <a:t>mount</a:t>
            </a:r>
            <a:r>
              <a:rPr lang="fr-FR" sz="1600" b="1" dirty="0" smtClean="0"/>
              <a:t>() </a:t>
            </a:r>
            <a:r>
              <a:rPr lang="fr-FR" sz="1600" dirty="0" smtClean="0"/>
              <a:t>: méthode de l’instance Vue qui permet de modifier l’attribut $el pour attacher l’instance au sélecteur mentionné</a:t>
            </a:r>
          </a:p>
        </p:txBody>
      </p:sp>
    </p:spTree>
    <p:extLst>
      <p:ext uri="{BB962C8B-B14F-4D97-AF65-F5344CB8AC3E}">
        <p14:creationId xmlns:p14="http://schemas.microsoft.com/office/powerpoint/2010/main" xmlns="" val="12225770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5" name="ZoneTexte 4"/>
          <p:cNvSpPr txBox="1"/>
          <p:nvPr/>
        </p:nvSpPr>
        <p:spPr>
          <a:xfrm>
            <a:off x="353568" y="1536192"/>
            <a:ext cx="11071236" cy="369332"/>
          </a:xfrm>
          <a:prstGeom prst="rect">
            <a:avLst/>
          </a:prstGeom>
          <a:noFill/>
        </p:spPr>
        <p:txBody>
          <a:bodyPr wrap="none" rtlCol="0">
            <a:spAutoFit/>
          </a:bodyPr>
          <a:lstStyle/>
          <a:p>
            <a:r>
              <a:rPr lang="fr-FR" dirty="0" smtClean="0"/>
              <a:t>Une autre propriété de l’instance Vue, est la possibilité de déclarer la template à l’intérieur de l’instance comme suit:</a:t>
            </a:r>
            <a:endParaRPr lang="fr-FR" dirty="0"/>
          </a:p>
        </p:txBody>
      </p:sp>
      <p:sp>
        <p:nvSpPr>
          <p:cNvPr id="16" name="ZoneTexte 15"/>
          <p:cNvSpPr txBox="1"/>
          <p:nvPr/>
        </p:nvSpPr>
        <p:spPr>
          <a:xfrm>
            <a:off x="353568" y="2155853"/>
            <a:ext cx="5571745" cy="2354491"/>
          </a:xfrm>
          <a:prstGeom prst="rect">
            <a:avLst/>
          </a:prstGeom>
          <a:solidFill>
            <a:schemeClr val="tx2">
              <a:lumMod val="50000"/>
            </a:schemeClr>
          </a:solidFill>
        </p:spPr>
        <p:txBody>
          <a:bodyPr wrap="square" rtlCol="0">
            <a:spAutoFit/>
          </a:bodyPr>
          <a:lstStyle/>
          <a:p>
            <a:r>
              <a:rPr lang="fr-FR" sz="1050" dirty="0" smtClean="0">
                <a:solidFill>
                  <a:srgbClr val="E8BF6A"/>
                </a:solidFill>
                <a:latin typeface="Source Code Pro"/>
              </a:rPr>
              <a:t>&lt;</a:t>
            </a:r>
            <a:r>
              <a:rPr lang="fr-FR" sz="1050" dirty="0">
                <a:solidFill>
                  <a:srgbClr val="E8BF6A"/>
                </a:solidFill>
                <a:latin typeface="Source Code Pro"/>
              </a:rPr>
              <a:t>div </a:t>
            </a:r>
            <a:r>
              <a:rPr lang="fr-FR" sz="1050" dirty="0">
                <a:solidFill>
                  <a:srgbClr val="BABABA"/>
                </a:solidFill>
                <a:latin typeface="Source Code Pro"/>
              </a:rPr>
              <a:t>id=</a:t>
            </a:r>
            <a:r>
              <a:rPr lang="fr-FR" sz="1050" dirty="0">
                <a:solidFill>
                  <a:srgbClr val="A5C261"/>
                </a:solidFill>
                <a:latin typeface="Source Code Pro"/>
              </a:rPr>
              <a:t>"app2</a:t>
            </a:r>
            <a:r>
              <a:rPr lang="fr-FR" sz="1050" dirty="0" smtClean="0">
                <a:solidFill>
                  <a:srgbClr val="A5C261"/>
                </a:solidFill>
                <a:latin typeface="Source Code Pro"/>
              </a:rPr>
              <a:t>"</a:t>
            </a:r>
            <a:r>
              <a:rPr lang="fr-FR" sz="1050" dirty="0" smtClean="0">
                <a:solidFill>
                  <a:srgbClr val="E8BF6A"/>
                </a:solidFill>
                <a:latin typeface="Source Code Pro"/>
              </a:rPr>
              <a:t>&gt;</a:t>
            </a: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&lt;/div&gt;</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&lt;script&gt;</a:t>
            </a:r>
            <a:br>
              <a:rPr lang="fr-FR" sz="1050" dirty="0">
                <a:solidFill>
                  <a:srgbClr val="E8BF6A"/>
                </a:solidFill>
                <a:latin typeface="Source Code Pro"/>
              </a:rPr>
            </a:br>
            <a:r>
              <a:rPr lang="fr-FR" sz="1050" dirty="0">
                <a:solidFill>
                  <a:srgbClr val="E8BF6A"/>
                </a:solidFill>
                <a:latin typeface="Source Code Pro"/>
              </a:rPr>
              <a:t>    </a:t>
            </a:r>
            <a:r>
              <a:rPr lang="fr-FR" sz="1050" b="1" dirty="0">
                <a:solidFill>
                  <a:srgbClr val="CC7832"/>
                </a:solidFill>
                <a:latin typeface="Source Code Pro"/>
              </a:rPr>
              <a:t>var </a:t>
            </a:r>
            <a:r>
              <a:rPr lang="fr-FR" sz="1050" dirty="0">
                <a:solidFill>
                  <a:srgbClr val="A9B7C6"/>
                </a:solidFill>
                <a:latin typeface="Source Code Pro"/>
              </a:rPr>
              <a:t>vm1 = </a:t>
            </a:r>
            <a:r>
              <a:rPr lang="fr-FR" sz="1050" b="1" dirty="0">
                <a:solidFill>
                  <a:srgbClr val="CC7832"/>
                </a:solidFill>
                <a:latin typeface="Source Code Pro"/>
              </a:rPr>
              <a:t>new </a:t>
            </a:r>
            <a:r>
              <a:rPr lang="fr-FR" sz="1050" dirty="0">
                <a:solidFill>
                  <a:srgbClr val="A9B7C6"/>
                </a:solidFill>
                <a:latin typeface="Source Code Pro"/>
              </a:rPr>
              <a:t>Vue({</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el</a:t>
            </a:r>
            <a:r>
              <a:rPr lang="fr-FR" sz="1050" dirty="0">
                <a:solidFill>
                  <a:srgbClr val="A9B7C6"/>
                </a:solidFill>
                <a:latin typeface="Source Code Pro"/>
              </a:rPr>
              <a:t>: </a:t>
            </a:r>
            <a:r>
              <a:rPr lang="fr-FR" sz="1050" dirty="0">
                <a:solidFill>
                  <a:srgbClr val="6A8759"/>
                </a:solidFill>
                <a:latin typeface="Source Code Pro"/>
              </a:rPr>
              <a:t>'#app1'</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smtClean="0">
                <a:solidFill>
                  <a:srgbClr val="CC7832"/>
                </a:solidFill>
                <a:latin typeface="Source Code Pro"/>
              </a:rPr>
              <a:t>       </a:t>
            </a:r>
            <a:r>
              <a:rPr lang="fr-FR" sz="1050" dirty="0" smtClean="0">
                <a:solidFill>
                  <a:srgbClr val="9876AA"/>
                </a:solidFill>
                <a:latin typeface="Source Code Pro"/>
              </a:rPr>
              <a:t>template</a:t>
            </a:r>
            <a:r>
              <a:rPr lang="fr-FR" sz="1050" dirty="0" smtClean="0">
                <a:solidFill>
                  <a:srgbClr val="A9B7C6"/>
                </a:solidFill>
                <a:latin typeface="Source Code Pro"/>
              </a:rPr>
              <a:t>: </a:t>
            </a:r>
            <a:r>
              <a:rPr lang="fr-FR" sz="1050" dirty="0" smtClean="0">
                <a:solidFill>
                  <a:srgbClr val="6A8759"/>
                </a:solidFill>
                <a:latin typeface="Source Code Pro"/>
              </a:rPr>
              <a:t>‘&lt;h1&gt;Hello!&lt;/h1&gt;'</a:t>
            </a:r>
            <a:r>
              <a:rPr lang="fr-FR" sz="1050" dirty="0">
                <a:solidFill>
                  <a:srgbClr val="A9B7C6"/>
                </a:solidFill>
                <a:latin typeface="Source Code Pro"/>
              </a:rPr>
              <a:t/>
            </a:r>
            <a:br>
              <a:rPr lang="fr-FR" sz="1050" dirty="0">
                <a:solidFill>
                  <a:srgbClr val="A9B7C6"/>
                </a:solidFill>
                <a:latin typeface="Source Code Pro"/>
              </a:rPr>
            </a:b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smtClean="0">
                <a:solidFill>
                  <a:srgbClr val="A9B7C6"/>
                </a:solidFill>
                <a:latin typeface="Source Code Pro"/>
              </a:rPr>
              <a:t>})</a:t>
            </a:r>
            <a:r>
              <a:rPr lang="fr-FR" sz="1050" dirty="0" smtClean="0">
                <a:solidFill>
                  <a:srgbClr val="CC7832"/>
                </a:solidFill>
                <a:latin typeface="Source Code Pro"/>
              </a:rPr>
              <a:t>;</a:t>
            </a:r>
          </a:p>
          <a:p>
            <a:endParaRPr lang="fr-FR" sz="1050" dirty="0">
              <a:solidFill>
                <a:srgbClr val="CC7832"/>
              </a:solidFill>
              <a:latin typeface="Source Code Pro"/>
            </a:endParaRPr>
          </a:p>
          <a:p>
            <a:r>
              <a:rPr lang="fr-FR" sz="1050" dirty="0" smtClean="0">
                <a:solidFill>
                  <a:srgbClr val="CC7832"/>
                </a:solidFill>
                <a:latin typeface="Source Code Pro"/>
              </a:rPr>
              <a:t>    vm1</a:t>
            </a:r>
            <a:r>
              <a:rPr lang="fr-FR" sz="1050" dirty="0" smtClean="0">
                <a:solidFill>
                  <a:schemeClr val="bg2"/>
                </a:solidFill>
                <a:latin typeface="Source Code Pro"/>
              </a:rPr>
              <a:t>.$mount</a:t>
            </a:r>
            <a:r>
              <a:rPr lang="fr-FR" sz="1050" dirty="0" smtClean="0">
                <a:solidFill>
                  <a:srgbClr val="CC7832"/>
                </a:solidFill>
                <a:latin typeface="Source Code Pro"/>
              </a:rPr>
              <a:t>(</a:t>
            </a:r>
            <a:r>
              <a:rPr lang="fr-FR" sz="1050" dirty="0">
                <a:solidFill>
                  <a:srgbClr val="6A8759"/>
                </a:solidFill>
                <a:latin typeface="Source Code Pro"/>
              </a:rPr>
              <a:t>'#</a:t>
            </a:r>
            <a:r>
              <a:rPr lang="fr-FR" sz="1050" dirty="0" smtClean="0">
                <a:solidFill>
                  <a:srgbClr val="6A8759"/>
                </a:solidFill>
                <a:latin typeface="Source Code Pro"/>
              </a:rPr>
              <a:t>app2'</a:t>
            </a:r>
            <a:r>
              <a:rPr lang="fr-FR" sz="1050" dirty="0" smtClean="0">
                <a:solidFill>
                  <a:srgbClr val="CC7832"/>
                </a:solidFill>
                <a:latin typeface="Source Code Pro"/>
              </a:rPr>
              <a:t>);</a:t>
            </a:r>
            <a:r>
              <a:rPr lang="fr-FR" sz="1050" dirty="0">
                <a:solidFill>
                  <a:srgbClr val="CC7832"/>
                </a:solidFill>
                <a:latin typeface="Source Code Pro"/>
              </a:rPr>
              <a:t/>
            </a:r>
            <a:br>
              <a:rPr lang="fr-FR" sz="1050" dirty="0">
                <a:solidFill>
                  <a:srgbClr val="CC7832"/>
                </a:solidFill>
                <a:latin typeface="Source Code Pro"/>
              </a:rPr>
            </a:br>
            <a:r>
              <a:rPr lang="fr-FR" sz="1050" dirty="0" smtClean="0">
                <a:solidFill>
                  <a:srgbClr val="E8BF6A"/>
                </a:solidFill>
                <a:latin typeface="Source Code Pro"/>
              </a:rPr>
              <a:t>&lt;/</a:t>
            </a:r>
            <a:r>
              <a:rPr lang="fr-FR" sz="1050" dirty="0">
                <a:solidFill>
                  <a:srgbClr val="E8BF6A"/>
                </a:solidFill>
                <a:latin typeface="Source Code Pro"/>
              </a:rPr>
              <a:t>script&gt;</a:t>
            </a:r>
          </a:p>
          <a:p>
            <a:endParaRPr lang="fr-FR" sz="1050" dirty="0"/>
          </a:p>
        </p:txBody>
      </p:sp>
      <p:sp>
        <p:nvSpPr>
          <p:cNvPr id="17" name="ZoneTexte 16"/>
          <p:cNvSpPr txBox="1"/>
          <p:nvPr/>
        </p:nvSpPr>
        <p:spPr>
          <a:xfrm>
            <a:off x="249936" y="4760673"/>
            <a:ext cx="11820144" cy="646331"/>
          </a:xfrm>
          <a:prstGeom prst="rect">
            <a:avLst/>
          </a:prstGeom>
          <a:noFill/>
        </p:spPr>
        <p:txBody>
          <a:bodyPr wrap="square" rtlCol="0">
            <a:spAutoFit/>
          </a:bodyPr>
          <a:lstStyle/>
          <a:p>
            <a:r>
              <a:rPr lang="fr-FR" dirty="0" smtClean="0"/>
              <a:t>Le code ci-dessus permet d’attacher cette instance Vue à la portion HTML dont l’ID est </a:t>
            </a:r>
            <a:r>
              <a:rPr lang="fr-FR" i="1" dirty="0" smtClean="0"/>
              <a:t>‘app2’</a:t>
            </a:r>
            <a:r>
              <a:rPr lang="fr-FR" dirty="0" smtClean="0"/>
              <a:t>. Dans le rendu de cette page, c’est le contenu de la template déclarée dans l’instance Vue qui sera affichée</a:t>
            </a:r>
            <a:endParaRPr lang="fr-FR" dirty="0"/>
          </a:p>
        </p:txBody>
      </p:sp>
      <p:sp>
        <p:nvSpPr>
          <p:cNvPr id="19" name="Rectangle 18"/>
          <p:cNvSpPr/>
          <p:nvPr/>
        </p:nvSpPr>
        <p:spPr>
          <a:xfrm>
            <a:off x="524257" y="3917466"/>
            <a:ext cx="1377695" cy="24000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6"/>
          <p:cNvCxnSpPr>
            <a:stCxn id="19" idx="2"/>
          </p:cNvCxnSpPr>
          <p:nvPr/>
        </p:nvCxnSpPr>
        <p:spPr>
          <a:xfrm>
            <a:off x="1213105" y="4157471"/>
            <a:ext cx="371855" cy="6032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681728" y="5913120"/>
            <a:ext cx="747320" cy="369332"/>
          </a:xfrm>
          <a:prstGeom prst="rect">
            <a:avLst/>
          </a:prstGeom>
          <a:noFill/>
        </p:spPr>
        <p:txBody>
          <a:bodyPr wrap="none" rtlCol="0">
            <a:spAutoFit/>
          </a:bodyPr>
          <a:lstStyle/>
          <a:p>
            <a:r>
              <a:rPr lang="fr-FR" dirty="0" smtClean="0"/>
              <a:t>Hello!</a:t>
            </a:r>
            <a:endParaRPr lang="fr-FR" dirty="0"/>
          </a:p>
        </p:txBody>
      </p:sp>
      <p:cxnSp>
        <p:nvCxnSpPr>
          <p:cNvPr id="20" name="Connecteur droit avec flèche 19"/>
          <p:cNvCxnSpPr/>
          <p:nvPr/>
        </p:nvCxnSpPr>
        <p:spPr>
          <a:xfrm>
            <a:off x="5047488" y="5407004"/>
            <a:ext cx="0" cy="3476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301497" y="3300205"/>
            <a:ext cx="1124712" cy="210936"/>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411480" y="2206380"/>
            <a:ext cx="1124712" cy="32955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en angle 25"/>
          <p:cNvCxnSpPr>
            <a:endCxn id="22" idx="3"/>
          </p:cNvCxnSpPr>
          <p:nvPr/>
        </p:nvCxnSpPr>
        <p:spPr>
          <a:xfrm rot="10800000">
            <a:off x="1536192" y="2371159"/>
            <a:ext cx="7107936" cy="2389515"/>
          </a:xfrm>
          <a:prstGeom prst="bentConnector3">
            <a:avLst>
              <a:gd name="adj1" fmla="val -25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Forme libre 27"/>
          <p:cNvSpPr/>
          <p:nvPr/>
        </p:nvSpPr>
        <p:spPr>
          <a:xfrm>
            <a:off x="121920" y="3389376"/>
            <a:ext cx="1267968" cy="2462784"/>
          </a:xfrm>
          <a:custGeom>
            <a:avLst/>
            <a:gdLst>
              <a:gd name="connsiteX0" fmla="*/ 1255776 w 1267968"/>
              <a:gd name="connsiteY0" fmla="*/ 1962912 h 2462784"/>
              <a:gd name="connsiteX1" fmla="*/ 1267968 w 1267968"/>
              <a:gd name="connsiteY1" fmla="*/ 2462784 h 2462784"/>
              <a:gd name="connsiteX2" fmla="*/ 0 w 1267968"/>
              <a:gd name="connsiteY2" fmla="*/ 2462784 h 2462784"/>
              <a:gd name="connsiteX3" fmla="*/ 0 w 1267968"/>
              <a:gd name="connsiteY3" fmla="*/ 0 h 2462784"/>
              <a:gd name="connsiteX4" fmla="*/ 451104 w 1267968"/>
              <a:gd name="connsiteY4" fmla="*/ 0 h 2462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968" h="2462784">
                <a:moveTo>
                  <a:pt x="1255776" y="1962912"/>
                </a:moveTo>
                <a:lnTo>
                  <a:pt x="1267968" y="2462784"/>
                </a:lnTo>
                <a:lnTo>
                  <a:pt x="0" y="2462784"/>
                </a:lnTo>
                <a:lnTo>
                  <a:pt x="0" y="0"/>
                </a:lnTo>
                <a:lnTo>
                  <a:pt x="451104" y="0"/>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7083219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5" name="ZoneTexte 4"/>
          <p:cNvSpPr txBox="1"/>
          <p:nvPr/>
        </p:nvSpPr>
        <p:spPr>
          <a:xfrm>
            <a:off x="316992" y="1062318"/>
            <a:ext cx="11521440" cy="646331"/>
          </a:xfrm>
          <a:prstGeom prst="rect">
            <a:avLst/>
          </a:prstGeom>
          <a:noFill/>
        </p:spPr>
        <p:txBody>
          <a:bodyPr wrap="square" rtlCol="0">
            <a:spAutoFit/>
          </a:bodyPr>
          <a:lstStyle/>
          <a:p>
            <a:r>
              <a:rPr lang="fr-FR" dirty="0" smtClean="0"/>
              <a:t>Vous pouvez attacher l’instance  Vue à un type d’élément HTML au lieu d’un ID précis, Pour le faire, procédez de la manière suivante :</a:t>
            </a:r>
            <a:endParaRPr lang="fr-FR" dirty="0"/>
          </a:p>
        </p:txBody>
      </p:sp>
      <p:sp>
        <p:nvSpPr>
          <p:cNvPr id="3" name="Rectangle 2"/>
          <p:cNvSpPr/>
          <p:nvPr/>
        </p:nvSpPr>
        <p:spPr>
          <a:xfrm>
            <a:off x="414528" y="1985648"/>
            <a:ext cx="6096000" cy="2123658"/>
          </a:xfrm>
          <a:prstGeom prst="rect">
            <a:avLst/>
          </a:prstGeom>
          <a:solidFill>
            <a:schemeClr val="tx2">
              <a:lumMod val="50000"/>
            </a:schemeClr>
          </a:solidFill>
        </p:spPr>
        <p:txBody>
          <a:bodyPr>
            <a:spAutoFit/>
          </a:bodyPr>
          <a:lstStyle/>
          <a:p>
            <a:r>
              <a:rPr lang="nn-NO" sz="1200" dirty="0">
                <a:solidFill>
                  <a:srgbClr val="E8BF6A"/>
                </a:solidFill>
                <a:latin typeface="Source Code Pro"/>
              </a:rPr>
              <a:t>&lt;div </a:t>
            </a:r>
            <a:r>
              <a:rPr lang="nn-NO" sz="1200" dirty="0">
                <a:solidFill>
                  <a:srgbClr val="BABABA"/>
                </a:solidFill>
                <a:latin typeface="Source Code Pro"/>
              </a:rPr>
              <a:t>id=</a:t>
            </a:r>
            <a:r>
              <a:rPr lang="nn-NO" sz="1200" dirty="0">
                <a:solidFill>
                  <a:srgbClr val="A5C261"/>
                </a:solidFill>
                <a:latin typeface="Source Code Pro"/>
              </a:rPr>
              <a:t>"app1"</a:t>
            </a:r>
            <a:r>
              <a:rPr lang="nn-NO" sz="1200" dirty="0">
                <a:solidFill>
                  <a:srgbClr val="E8BF6A"/>
                </a:solidFill>
                <a:latin typeface="Source Code Pro"/>
              </a:rPr>
              <a:t>&gt;</a:t>
            </a:r>
            <a:br>
              <a:rPr lang="nn-NO" sz="1200" dirty="0">
                <a:solidFill>
                  <a:srgbClr val="E8BF6A"/>
                </a:solidFill>
                <a:latin typeface="Source Code Pro"/>
              </a:rPr>
            </a:br>
            <a:r>
              <a:rPr lang="nn-NO" sz="1200" dirty="0">
                <a:solidFill>
                  <a:srgbClr val="E8BF6A"/>
                </a:solidFill>
                <a:latin typeface="Source Code Pro"/>
              </a:rPr>
              <a:t>    &lt;hello&gt;&lt;/hello&gt;</a:t>
            </a:r>
            <a:br>
              <a:rPr lang="nn-NO" sz="1200" dirty="0">
                <a:solidFill>
                  <a:srgbClr val="E8BF6A"/>
                </a:solidFill>
                <a:latin typeface="Source Code Pro"/>
              </a:rPr>
            </a:br>
            <a:r>
              <a:rPr lang="nn-NO" sz="1200" dirty="0">
                <a:solidFill>
                  <a:srgbClr val="E8BF6A"/>
                </a:solidFill>
                <a:latin typeface="Source Code Pro"/>
              </a:rPr>
              <a:t>&lt;/div&gt;</a:t>
            </a:r>
            <a:br>
              <a:rPr lang="nn-NO" sz="1200" dirty="0">
                <a:solidFill>
                  <a:srgbClr val="E8BF6A"/>
                </a:solidFill>
                <a:latin typeface="Source Code Pro"/>
              </a:rPr>
            </a:br>
            <a:r>
              <a:rPr lang="nn-NO" sz="1200" dirty="0">
                <a:solidFill>
                  <a:srgbClr val="E8BF6A"/>
                </a:solidFill>
                <a:latin typeface="Source Code Pro"/>
              </a:rPr>
              <a:t/>
            </a:r>
            <a:br>
              <a:rPr lang="nn-NO" sz="1200" dirty="0">
                <a:solidFill>
                  <a:srgbClr val="E8BF6A"/>
                </a:solidFill>
                <a:latin typeface="Source Code Pro"/>
              </a:rPr>
            </a:br>
            <a:r>
              <a:rPr lang="nn-NO" sz="1200" dirty="0">
                <a:solidFill>
                  <a:srgbClr val="E8BF6A"/>
                </a:solidFill>
                <a:latin typeface="Source Code Pro"/>
              </a:rPr>
              <a:t/>
            </a:r>
            <a:br>
              <a:rPr lang="nn-NO" sz="1200" dirty="0">
                <a:solidFill>
                  <a:srgbClr val="E8BF6A"/>
                </a:solidFill>
                <a:latin typeface="Source Code Pro"/>
              </a:rPr>
            </a:br>
            <a:r>
              <a:rPr lang="nn-NO" sz="1200" dirty="0">
                <a:solidFill>
                  <a:srgbClr val="E8BF6A"/>
                </a:solidFill>
                <a:latin typeface="Source Code Pro"/>
              </a:rPr>
              <a:t>&lt;script&gt;</a:t>
            </a:r>
            <a:br>
              <a:rPr lang="nn-NO" sz="1200" dirty="0">
                <a:solidFill>
                  <a:srgbClr val="E8BF6A"/>
                </a:solidFill>
                <a:latin typeface="Source Code Pro"/>
              </a:rPr>
            </a:br>
            <a:r>
              <a:rPr lang="nn-NO" sz="1200" dirty="0">
                <a:solidFill>
                  <a:srgbClr val="E8BF6A"/>
                </a:solidFill>
                <a:latin typeface="Source Code Pro"/>
              </a:rPr>
              <a:t>    </a:t>
            </a:r>
            <a:r>
              <a:rPr lang="nn-NO" sz="1200" b="1" dirty="0">
                <a:solidFill>
                  <a:srgbClr val="CC7832"/>
                </a:solidFill>
                <a:latin typeface="Source Code Pro"/>
              </a:rPr>
              <a:t>var </a:t>
            </a:r>
            <a:r>
              <a:rPr lang="nn-NO" sz="1200" dirty="0">
                <a:solidFill>
                  <a:srgbClr val="A9B7C6"/>
                </a:solidFill>
                <a:latin typeface="Source Code Pro"/>
              </a:rPr>
              <a:t>vm1 = </a:t>
            </a:r>
            <a:r>
              <a:rPr lang="nn-NO" sz="1200" b="1" dirty="0">
                <a:solidFill>
                  <a:srgbClr val="CC7832"/>
                </a:solidFill>
                <a:latin typeface="Source Code Pro"/>
              </a:rPr>
              <a:t>new </a:t>
            </a:r>
            <a:r>
              <a:rPr lang="nn-NO" sz="1200" dirty="0">
                <a:solidFill>
                  <a:srgbClr val="A9B7C6"/>
                </a:solidFill>
                <a:latin typeface="Source Code Pro"/>
              </a:rPr>
              <a:t>Vue({</a:t>
            </a:r>
            <a:br>
              <a:rPr lang="nn-NO" sz="1200" dirty="0">
                <a:solidFill>
                  <a:srgbClr val="A9B7C6"/>
                </a:solidFill>
                <a:latin typeface="Source Code Pro"/>
              </a:rPr>
            </a:br>
            <a:r>
              <a:rPr lang="nn-NO" sz="1200" dirty="0">
                <a:solidFill>
                  <a:srgbClr val="A9B7C6"/>
                </a:solidFill>
                <a:latin typeface="Source Code Pro"/>
              </a:rPr>
              <a:t>        </a:t>
            </a:r>
            <a:r>
              <a:rPr lang="nn-NO" sz="1200" dirty="0">
                <a:solidFill>
                  <a:srgbClr val="9876AA"/>
                </a:solidFill>
                <a:latin typeface="Source Code Pro"/>
              </a:rPr>
              <a:t>el</a:t>
            </a:r>
            <a:r>
              <a:rPr lang="nn-NO" sz="1200" dirty="0">
                <a:solidFill>
                  <a:srgbClr val="A9B7C6"/>
                </a:solidFill>
                <a:latin typeface="Source Code Pro"/>
              </a:rPr>
              <a:t>: </a:t>
            </a:r>
            <a:r>
              <a:rPr lang="nn-NO" sz="1200" dirty="0">
                <a:solidFill>
                  <a:srgbClr val="6A8759"/>
                </a:solidFill>
                <a:latin typeface="Source Code Pro"/>
              </a:rPr>
              <a:t>'hello'</a:t>
            </a:r>
            <a:r>
              <a:rPr lang="nn-NO" sz="1200" dirty="0">
                <a:solidFill>
                  <a:srgbClr val="CC7832"/>
                </a:solidFill>
                <a:latin typeface="Source Code Pro"/>
              </a:rPr>
              <a:t>,</a:t>
            </a:r>
            <a:br>
              <a:rPr lang="nn-NO" sz="1200" dirty="0">
                <a:solidFill>
                  <a:srgbClr val="CC7832"/>
                </a:solidFill>
                <a:latin typeface="Source Code Pro"/>
              </a:rPr>
            </a:br>
            <a:r>
              <a:rPr lang="nn-NO" sz="1200" dirty="0">
                <a:solidFill>
                  <a:srgbClr val="CC7832"/>
                </a:solidFill>
                <a:latin typeface="Source Code Pro"/>
              </a:rPr>
              <a:t>        </a:t>
            </a:r>
            <a:r>
              <a:rPr lang="nn-NO" sz="1200" dirty="0">
                <a:solidFill>
                  <a:srgbClr val="9876AA"/>
                </a:solidFill>
                <a:latin typeface="Source Code Pro"/>
              </a:rPr>
              <a:t>template</a:t>
            </a:r>
            <a:r>
              <a:rPr lang="nn-NO" sz="1200" dirty="0">
                <a:solidFill>
                  <a:srgbClr val="A9B7C6"/>
                </a:solidFill>
                <a:latin typeface="Source Code Pro"/>
              </a:rPr>
              <a:t>: </a:t>
            </a:r>
            <a:r>
              <a:rPr lang="nn-NO" sz="1200" dirty="0">
                <a:solidFill>
                  <a:srgbClr val="6A8759"/>
                </a:solidFill>
                <a:latin typeface="Source Code Pro"/>
              </a:rPr>
              <a:t>'&lt;h1&gt;Hello!&lt;/h1&gt;'</a:t>
            </a:r>
            <a:br>
              <a:rPr lang="nn-NO" sz="1200" dirty="0">
                <a:solidFill>
                  <a:srgbClr val="6A8759"/>
                </a:solidFill>
                <a:latin typeface="Source Code Pro"/>
              </a:rPr>
            </a:br>
            <a:r>
              <a:rPr lang="nn-NO" sz="1200" dirty="0">
                <a:solidFill>
                  <a:srgbClr val="6A8759"/>
                </a:solidFill>
                <a:latin typeface="Source Code Pro"/>
              </a:rPr>
              <a:t>    </a:t>
            </a:r>
            <a:r>
              <a:rPr lang="nn-NO" sz="1200" dirty="0">
                <a:solidFill>
                  <a:srgbClr val="A9B7C6"/>
                </a:solidFill>
                <a:latin typeface="Source Code Pro"/>
              </a:rPr>
              <a:t>})</a:t>
            </a:r>
            <a:r>
              <a:rPr lang="nn-NO" sz="1200" dirty="0">
                <a:solidFill>
                  <a:srgbClr val="CC7832"/>
                </a:solidFill>
                <a:latin typeface="Source Code Pro"/>
              </a:rPr>
              <a:t>;</a:t>
            </a:r>
            <a:br>
              <a:rPr lang="nn-NO" sz="1200" dirty="0">
                <a:solidFill>
                  <a:srgbClr val="CC7832"/>
                </a:solidFill>
                <a:latin typeface="Source Code Pro"/>
              </a:rPr>
            </a:br>
            <a:r>
              <a:rPr lang="nn-NO" sz="1200" dirty="0">
                <a:solidFill>
                  <a:srgbClr val="E8BF6A"/>
                </a:solidFill>
                <a:latin typeface="Source Code Pro"/>
              </a:rPr>
              <a:t>&lt;/script&gt;</a:t>
            </a:r>
          </a:p>
        </p:txBody>
      </p:sp>
      <p:cxnSp>
        <p:nvCxnSpPr>
          <p:cNvPr id="6" name="Connecteur droit avec flèche 5"/>
          <p:cNvCxnSpPr/>
          <p:nvPr/>
        </p:nvCxnSpPr>
        <p:spPr>
          <a:xfrm>
            <a:off x="6790944" y="3047477"/>
            <a:ext cx="670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7461504" y="2862811"/>
            <a:ext cx="747320" cy="369332"/>
          </a:xfrm>
          <a:prstGeom prst="rect">
            <a:avLst/>
          </a:prstGeom>
          <a:noFill/>
        </p:spPr>
        <p:txBody>
          <a:bodyPr wrap="none" rtlCol="0">
            <a:spAutoFit/>
          </a:bodyPr>
          <a:lstStyle/>
          <a:p>
            <a:r>
              <a:rPr lang="fr-FR" dirty="0" smtClean="0"/>
              <a:t>Hello!</a:t>
            </a:r>
            <a:endParaRPr lang="fr-FR" dirty="0"/>
          </a:p>
        </p:txBody>
      </p:sp>
      <p:sp>
        <p:nvSpPr>
          <p:cNvPr id="10" name="ZoneTexte 9"/>
          <p:cNvSpPr txBox="1"/>
          <p:nvPr/>
        </p:nvSpPr>
        <p:spPr>
          <a:xfrm>
            <a:off x="414528" y="4207854"/>
            <a:ext cx="6393802" cy="369332"/>
          </a:xfrm>
          <a:prstGeom prst="rect">
            <a:avLst/>
          </a:prstGeom>
          <a:noFill/>
        </p:spPr>
        <p:txBody>
          <a:bodyPr wrap="none" rtlCol="0">
            <a:spAutoFit/>
          </a:bodyPr>
          <a:lstStyle/>
          <a:p>
            <a:r>
              <a:rPr lang="fr-FR" dirty="0" smtClean="0"/>
              <a:t>Ça marche </a:t>
            </a:r>
            <a:r>
              <a:rPr lang="fr-FR" dirty="0" smtClean="0">
                <a:sym typeface="Wingdings" panose="05000000000000000000" pitchFamily="2" charset="2"/>
              </a:rPr>
              <a:t>. Mais que se passe t il si vous répétez le composant?</a:t>
            </a:r>
            <a:endParaRPr lang="fr-FR" dirty="0"/>
          </a:p>
        </p:txBody>
      </p:sp>
      <p:sp>
        <p:nvSpPr>
          <p:cNvPr id="23" name="Rectangle 22"/>
          <p:cNvSpPr/>
          <p:nvPr/>
        </p:nvSpPr>
        <p:spPr>
          <a:xfrm>
            <a:off x="414528" y="4577186"/>
            <a:ext cx="6096000" cy="2308324"/>
          </a:xfrm>
          <a:prstGeom prst="rect">
            <a:avLst/>
          </a:prstGeom>
          <a:solidFill>
            <a:schemeClr val="tx2">
              <a:lumMod val="50000"/>
            </a:schemeClr>
          </a:solidFill>
        </p:spPr>
        <p:txBody>
          <a:bodyPr>
            <a:spAutoFit/>
          </a:bodyPr>
          <a:lstStyle/>
          <a:p>
            <a:r>
              <a:rPr lang="nn-NO" sz="1200" dirty="0">
                <a:solidFill>
                  <a:srgbClr val="E8BF6A"/>
                </a:solidFill>
                <a:latin typeface="Source Code Pro"/>
              </a:rPr>
              <a:t>&lt;div </a:t>
            </a:r>
            <a:r>
              <a:rPr lang="nn-NO" sz="1200" dirty="0">
                <a:solidFill>
                  <a:srgbClr val="BABABA"/>
                </a:solidFill>
                <a:latin typeface="Source Code Pro"/>
              </a:rPr>
              <a:t>id=</a:t>
            </a:r>
            <a:r>
              <a:rPr lang="nn-NO" sz="1200" dirty="0">
                <a:solidFill>
                  <a:srgbClr val="A5C261"/>
                </a:solidFill>
                <a:latin typeface="Source Code Pro"/>
              </a:rPr>
              <a:t>"app1"</a:t>
            </a:r>
            <a:r>
              <a:rPr lang="nn-NO" sz="1200" dirty="0">
                <a:solidFill>
                  <a:srgbClr val="E8BF6A"/>
                </a:solidFill>
                <a:latin typeface="Source Code Pro"/>
              </a:rPr>
              <a:t>&gt;</a:t>
            </a:r>
            <a:br>
              <a:rPr lang="nn-NO" sz="1200" dirty="0">
                <a:solidFill>
                  <a:srgbClr val="E8BF6A"/>
                </a:solidFill>
                <a:latin typeface="Source Code Pro"/>
              </a:rPr>
            </a:br>
            <a:r>
              <a:rPr lang="nn-NO" sz="1200" dirty="0">
                <a:solidFill>
                  <a:srgbClr val="E8BF6A"/>
                </a:solidFill>
                <a:latin typeface="Source Code Pro"/>
              </a:rPr>
              <a:t>    &lt;hello&gt;&lt;/hello</a:t>
            </a:r>
            <a:r>
              <a:rPr lang="nn-NO" sz="1200" dirty="0" smtClean="0">
                <a:solidFill>
                  <a:srgbClr val="E8BF6A"/>
                </a:solidFill>
                <a:latin typeface="Source Code Pro"/>
              </a:rPr>
              <a:t>&gt;</a:t>
            </a:r>
          </a:p>
          <a:p>
            <a:r>
              <a:rPr lang="nn-NO" sz="1200" dirty="0">
                <a:solidFill>
                  <a:srgbClr val="E8BF6A"/>
                </a:solidFill>
                <a:latin typeface="Source Code Pro"/>
              </a:rPr>
              <a:t> </a:t>
            </a:r>
            <a:r>
              <a:rPr lang="nn-NO" sz="1200" dirty="0" smtClean="0">
                <a:solidFill>
                  <a:srgbClr val="E8BF6A"/>
                </a:solidFill>
                <a:latin typeface="Source Code Pro"/>
              </a:rPr>
              <a:t>   &lt;</a:t>
            </a:r>
            <a:r>
              <a:rPr lang="nn-NO" sz="1200" dirty="0">
                <a:solidFill>
                  <a:srgbClr val="E8BF6A"/>
                </a:solidFill>
                <a:latin typeface="Source Code Pro"/>
              </a:rPr>
              <a:t>hello&gt;&lt;/hello&gt;</a:t>
            </a:r>
            <a:br>
              <a:rPr lang="nn-NO" sz="1200" dirty="0">
                <a:solidFill>
                  <a:srgbClr val="E8BF6A"/>
                </a:solidFill>
                <a:latin typeface="Source Code Pro"/>
              </a:rPr>
            </a:br>
            <a:r>
              <a:rPr lang="nn-NO" sz="1200" dirty="0">
                <a:solidFill>
                  <a:srgbClr val="E8BF6A"/>
                </a:solidFill>
                <a:latin typeface="Source Code Pro"/>
              </a:rPr>
              <a:t>&lt;/div&gt;</a:t>
            </a:r>
            <a:br>
              <a:rPr lang="nn-NO" sz="1200" dirty="0">
                <a:solidFill>
                  <a:srgbClr val="E8BF6A"/>
                </a:solidFill>
                <a:latin typeface="Source Code Pro"/>
              </a:rPr>
            </a:br>
            <a:r>
              <a:rPr lang="nn-NO" sz="1200" dirty="0">
                <a:solidFill>
                  <a:srgbClr val="E8BF6A"/>
                </a:solidFill>
                <a:latin typeface="Source Code Pro"/>
              </a:rPr>
              <a:t/>
            </a:r>
            <a:br>
              <a:rPr lang="nn-NO" sz="1200" dirty="0">
                <a:solidFill>
                  <a:srgbClr val="E8BF6A"/>
                </a:solidFill>
                <a:latin typeface="Source Code Pro"/>
              </a:rPr>
            </a:br>
            <a:r>
              <a:rPr lang="nn-NO" sz="1200" dirty="0">
                <a:solidFill>
                  <a:srgbClr val="E8BF6A"/>
                </a:solidFill>
                <a:latin typeface="Source Code Pro"/>
              </a:rPr>
              <a:t/>
            </a:r>
            <a:br>
              <a:rPr lang="nn-NO" sz="1200" dirty="0">
                <a:solidFill>
                  <a:srgbClr val="E8BF6A"/>
                </a:solidFill>
                <a:latin typeface="Source Code Pro"/>
              </a:rPr>
            </a:br>
            <a:r>
              <a:rPr lang="nn-NO" sz="1200" dirty="0">
                <a:solidFill>
                  <a:srgbClr val="E8BF6A"/>
                </a:solidFill>
                <a:latin typeface="Source Code Pro"/>
              </a:rPr>
              <a:t>&lt;script&gt;</a:t>
            </a:r>
            <a:br>
              <a:rPr lang="nn-NO" sz="1200" dirty="0">
                <a:solidFill>
                  <a:srgbClr val="E8BF6A"/>
                </a:solidFill>
                <a:latin typeface="Source Code Pro"/>
              </a:rPr>
            </a:br>
            <a:r>
              <a:rPr lang="nn-NO" sz="1200" dirty="0">
                <a:solidFill>
                  <a:srgbClr val="E8BF6A"/>
                </a:solidFill>
                <a:latin typeface="Source Code Pro"/>
              </a:rPr>
              <a:t>    </a:t>
            </a:r>
            <a:r>
              <a:rPr lang="nn-NO" sz="1200" b="1" dirty="0">
                <a:solidFill>
                  <a:srgbClr val="CC7832"/>
                </a:solidFill>
                <a:latin typeface="Source Code Pro"/>
              </a:rPr>
              <a:t>var </a:t>
            </a:r>
            <a:r>
              <a:rPr lang="nn-NO" sz="1200" dirty="0">
                <a:solidFill>
                  <a:srgbClr val="A9B7C6"/>
                </a:solidFill>
                <a:latin typeface="Source Code Pro"/>
              </a:rPr>
              <a:t>vm1 = </a:t>
            </a:r>
            <a:r>
              <a:rPr lang="nn-NO" sz="1200" b="1" dirty="0">
                <a:solidFill>
                  <a:srgbClr val="CC7832"/>
                </a:solidFill>
                <a:latin typeface="Source Code Pro"/>
              </a:rPr>
              <a:t>new </a:t>
            </a:r>
            <a:r>
              <a:rPr lang="nn-NO" sz="1200" dirty="0">
                <a:solidFill>
                  <a:srgbClr val="A9B7C6"/>
                </a:solidFill>
                <a:latin typeface="Source Code Pro"/>
              </a:rPr>
              <a:t>Vue({</a:t>
            </a:r>
            <a:br>
              <a:rPr lang="nn-NO" sz="1200" dirty="0">
                <a:solidFill>
                  <a:srgbClr val="A9B7C6"/>
                </a:solidFill>
                <a:latin typeface="Source Code Pro"/>
              </a:rPr>
            </a:br>
            <a:r>
              <a:rPr lang="nn-NO" sz="1200" dirty="0">
                <a:solidFill>
                  <a:srgbClr val="A9B7C6"/>
                </a:solidFill>
                <a:latin typeface="Source Code Pro"/>
              </a:rPr>
              <a:t>        </a:t>
            </a:r>
            <a:r>
              <a:rPr lang="nn-NO" sz="1200" dirty="0">
                <a:solidFill>
                  <a:srgbClr val="9876AA"/>
                </a:solidFill>
                <a:latin typeface="Source Code Pro"/>
              </a:rPr>
              <a:t>el</a:t>
            </a:r>
            <a:r>
              <a:rPr lang="nn-NO" sz="1200" dirty="0">
                <a:solidFill>
                  <a:srgbClr val="A9B7C6"/>
                </a:solidFill>
                <a:latin typeface="Source Code Pro"/>
              </a:rPr>
              <a:t>: </a:t>
            </a:r>
            <a:r>
              <a:rPr lang="nn-NO" sz="1200" dirty="0">
                <a:solidFill>
                  <a:srgbClr val="6A8759"/>
                </a:solidFill>
                <a:latin typeface="Source Code Pro"/>
              </a:rPr>
              <a:t>'hello'</a:t>
            </a:r>
            <a:r>
              <a:rPr lang="nn-NO" sz="1200" dirty="0">
                <a:solidFill>
                  <a:srgbClr val="CC7832"/>
                </a:solidFill>
                <a:latin typeface="Source Code Pro"/>
              </a:rPr>
              <a:t>,</a:t>
            </a:r>
            <a:br>
              <a:rPr lang="nn-NO" sz="1200" dirty="0">
                <a:solidFill>
                  <a:srgbClr val="CC7832"/>
                </a:solidFill>
                <a:latin typeface="Source Code Pro"/>
              </a:rPr>
            </a:br>
            <a:r>
              <a:rPr lang="nn-NO" sz="1200" dirty="0">
                <a:solidFill>
                  <a:srgbClr val="CC7832"/>
                </a:solidFill>
                <a:latin typeface="Source Code Pro"/>
              </a:rPr>
              <a:t>        </a:t>
            </a:r>
            <a:r>
              <a:rPr lang="nn-NO" sz="1200" dirty="0">
                <a:solidFill>
                  <a:srgbClr val="9876AA"/>
                </a:solidFill>
                <a:latin typeface="Source Code Pro"/>
              </a:rPr>
              <a:t>template</a:t>
            </a:r>
            <a:r>
              <a:rPr lang="nn-NO" sz="1200" dirty="0">
                <a:solidFill>
                  <a:srgbClr val="A9B7C6"/>
                </a:solidFill>
                <a:latin typeface="Source Code Pro"/>
              </a:rPr>
              <a:t>: </a:t>
            </a:r>
            <a:r>
              <a:rPr lang="nn-NO" sz="1200" dirty="0">
                <a:solidFill>
                  <a:srgbClr val="6A8759"/>
                </a:solidFill>
                <a:latin typeface="Source Code Pro"/>
              </a:rPr>
              <a:t>'&lt;h1&gt;Hello!&lt;/h1&gt;'</a:t>
            </a:r>
            <a:br>
              <a:rPr lang="nn-NO" sz="1200" dirty="0">
                <a:solidFill>
                  <a:srgbClr val="6A8759"/>
                </a:solidFill>
                <a:latin typeface="Source Code Pro"/>
              </a:rPr>
            </a:br>
            <a:r>
              <a:rPr lang="nn-NO" sz="1200" dirty="0">
                <a:solidFill>
                  <a:srgbClr val="6A8759"/>
                </a:solidFill>
                <a:latin typeface="Source Code Pro"/>
              </a:rPr>
              <a:t>    </a:t>
            </a:r>
            <a:r>
              <a:rPr lang="nn-NO" sz="1200" dirty="0">
                <a:solidFill>
                  <a:srgbClr val="A9B7C6"/>
                </a:solidFill>
                <a:latin typeface="Source Code Pro"/>
              </a:rPr>
              <a:t>})</a:t>
            </a:r>
            <a:r>
              <a:rPr lang="nn-NO" sz="1200" dirty="0">
                <a:solidFill>
                  <a:srgbClr val="CC7832"/>
                </a:solidFill>
                <a:latin typeface="Source Code Pro"/>
              </a:rPr>
              <a:t>;</a:t>
            </a:r>
            <a:br>
              <a:rPr lang="nn-NO" sz="1200" dirty="0">
                <a:solidFill>
                  <a:srgbClr val="CC7832"/>
                </a:solidFill>
                <a:latin typeface="Source Code Pro"/>
              </a:rPr>
            </a:br>
            <a:r>
              <a:rPr lang="nn-NO" sz="1200" dirty="0">
                <a:solidFill>
                  <a:srgbClr val="E8BF6A"/>
                </a:solidFill>
                <a:latin typeface="Source Code Pro"/>
              </a:rPr>
              <a:t>&lt;/script&gt;</a:t>
            </a:r>
          </a:p>
        </p:txBody>
      </p:sp>
      <p:cxnSp>
        <p:nvCxnSpPr>
          <p:cNvPr id="24" name="Connecteur droit avec flèche 23"/>
          <p:cNvCxnSpPr/>
          <p:nvPr/>
        </p:nvCxnSpPr>
        <p:spPr>
          <a:xfrm>
            <a:off x="6790944" y="5711429"/>
            <a:ext cx="670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7461504" y="5526763"/>
            <a:ext cx="747320" cy="369332"/>
          </a:xfrm>
          <a:prstGeom prst="rect">
            <a:avLst/>
          </a:prstGeom>
          <a:noFill/>
        </p:spPr>
        <p:txBody>
          <a:bodyPr wrap="none" rtlCol="0">
            <a:spAutoFit/>
          </a:bodyPr>
          <a:lstStyle/>
          <a:p>
            <a:r>
              <a:rPr lang="fr-FR" dirty="0" smtClean="0"/>
              <a:t>Hello!</a:t>
            </a:r>
            <a:endParaRPr lang="fr-FR" dirty="0"/>
          </a:p>
        </p:txBody>
      </p:sp>
      <p:sp>
        <p:nvSpPr>
          <p:cNvPr id="27" name="ZoneTexte 26"/>
          <p:cNvSpPr txBox="1"/>
          <p:nvPr/>
        </p:nvSpPr>
        <p:spPr>
          <a:xfrm>
            <a:off x="6649134" y="5899220"/>
            <a:ext cx="3119380" cy="369332"/>
          </a:xfrm>
          <a:prstGeom prst="rect">
            <a:avLst/>
          </a:prstGeom>
          <a:noFill/>
        </p:spPr>
        <p:txBody>
          <a:bodyPr wrap="none" rtlCol="0">
            <a:spAutoFit/>
          </a:bodyPr>
          <a:lstStyle/>
          <a:p>
            <a:r>
              <a:rPr lang="fr-FR" dirty="0" smtClean="0"/>
              <a:t>Il n’est affiché qu’une seule fois</a:t>
            </a:r>
            <a:endParaRPr lang="fr-FR" dirty="0"/>
          </a:p>
        </p:txBody>
      </p:sp>
    </p:spTree>
    <p:extLst>
      <p:ext uri="{BB962C8B-B14F-4D97-AF65-F5344CB8AC3E}">
        <p14:creationId xmlns:p14="http://schemas.microsoft.com/office/powerpoint/2010/main" xmlns="" val="5287589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5" name="ZoneTexte 4"/>
          <p:cNvSpPr txBox="1"/>
          <p:nvPr/>
        </p:nvSpPr>
        <p:spPr>
          <a:xfrm>
            <a:off x="316992" y="1062318"/>
            <a:ext cx="6386235" cy="369332"/>
          </a:xfrm>
          <a:prstGeom prst="rect">
            <a:avLst/>
          </a:prstGeom>
          <a:noFill/>
        </p:spPr>
        <p:txBody>
          <a:bodyPr wrap="none" rtlCol="0">
            <a:spAutoFit/>
          </a:bodyPr>
          <a:lstStyle/>
          <a:p>
            <a:r>
              <a:rPr lang="fr-FR" dirty="0" smtClean="0"/>
              <a:t>Que faire si on veut créer des composants autonomes répétables ?</a:t>
            </a:r>
          </a:p>
        </p:txBody>
      </p:sp>
      <p:sp>
        <p:nvSpPr>
          <p:cNvPr id="11" name="Rectangle 10"/>
          <p:cNvSpPr/>
          <p:nvPr/>
        </p:nvSpPr>
        <p:spPr>
          <a:xfrm>
            <a:off x="316992" y="1727675"/>
            <a:ext cx="6096000" cy="3046988"/>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"app1"</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&lt;hello&gt;&lt;/hello&gt;</a:t>
            </a:r>
            <a:br>
              <a:rPr lang="fr-FR" sz="1200" dirty="0">
                <a:solidFill>
                  <a:srgbClr val="E8BF6A"/>
                </a:solidFill>
                <a:latin typeface="Source Code Pro"/>
              </a:rPr>
            </a:br>
            <a:r>
              <a:rPr lang="fr-FR" sz="1200" dirty="0">
                <a:solidFill>
                  <a:srgbClr val="E8BF6A"/>
                </a:solidFill>
                <a:latin typeface="Source Code Pro"/>
              </a:rPr>
              <a:t>    &lt;hello&gt;&lt;/hello&gt;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dirty="0">
                <a:solidFill>
                  <a:srgbClr val="A9B7C6"/>
                </a:solidFill>
                <a:latin typeface="Source Code Pro"/>
              </a:rPr>
              <a:t>Vue.component(</a:t>
            </a:r>
            <a:r>
              <a:rPr lang="fr-FR" sz="1200" dirty="0">
                <a:solidFill>
                  <a:srgbClr val="6A8759"/>
                </a:solidFill>
                <a:latin typeface="Source Code Pro"/>
              </a:rPr>
              <a:t>'hello'</a:t>
            </a: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template</a:t>
            </a:r>
            <a:r>
              <a:rPr lang="fr-FR" sz="1200" dirty="0">
                <a:solidFill>
                  <a:srgbClr val="A9B7C6"/>
                </a:solidFill>
                <a:latin typeface="Source Code Pro"/>
              </a:rPr>
              <a:t>: </a:t>
            </a:r>
            <a:r>
              <a:rPr lang="fr-FR" sz="1200" dirty="0">
                <a:solidFill>
                  <a:srgbClr val="6A8759"/>
                </a:solidFill>
                <a:latin typeface="Source Code Pro"/>
              </a:rPr>
              <a:t>'&lt;h1&gt;Hello!&lt;/h1&gt;'</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'#app1'</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12" name="ZoneTexte 11"/>
          <p:cNvSpPr txBox="1"/>
          <p:nvPr/>
        </p:nvSpPr>
        <p:spPr>
          <a:xfrm>
            <a:off x="7827264" y="2401824"/>
            <a:ext cx="747320" cy="646331"/>
          </a:xfrm>
          <a:prstGeom prst="rect">
            <a:avLst/>
          </a:prstGeom>
          <a:noFill/>
        </p:spPr>
        <p:txBody>
          <a:bodyPr wrap="none" rtlCol="0">
            <a:spAutoFit/>
          </a:bodyPr>
          <a:lstStyle/>
          <a:p>
            <a:r>
              <a:rPr lang="fr-FR" dirty="0" smtClean="0"/>
              <a:t>Hello!</a:t>
            </a:r>
          </a:p>
          <a:p>
            <a:r>
              <a:rPr lang="fr-FR" dirty="0" smtClean="0"/>
              <a:t>Hello!</a:t>
            </a:r>
            <a:endParaRPr lang="fr-FR" dirty="0"/>
          </a:p>
        </p:txBody>
      </p:sp>
      <p:cxnSp>
        <p:nvCxnSpPr>
          <p:cNvPr id="14" name="Connecteur droit avec flèche 13"/>
          <p:cNvCxnSpPr/>
          <p:nvPr/>
        </p:nvCxnSpPr>
        <p:spPr>
          <a:xfrm>
            <a:off x="6583680" y="2731008"/>
            <a:ext cx="9509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 y="3048155"/>
            <a:ext cx="2356104" cy="60944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316992" y="5303520"/>
            <a:ext cx="11521440" cy="646331"/>
          </a:xfrm>
          <a:prstGeom prst="rect">
            <a:avLst/>
          </a:prstGeom>
          <a:noFill/>
        </p:spPr>
        <p:txBody>
          <a:bodyPr wrap="square" rtlCol="0">
            <a:spAutoFit/>
          </a:bodyPr>
          <a:lstStyle/>
          <a:p>
            <a:r>
              <a:rPr lang="fr-FR" dirty="0" smtClean="0"/>
              <a:t>Le composant est réutilisable. Mais cela a certaines limitations. Nous allons voir plus tard comment utiliser les components dans Vue.js</a:t>
            </a:r>
            <a:endParaRPr lang="fr-FR" dirty="0"/>
          </a:p>
        </p:txBody>
      </p:sp>
    </p:spTree>
    <p:extLst>
      <p:ext uri="{BB962C8B-B14F-4D97-AF65-F5344CB8AC3E}">
        <p14:creationId xmlns:p14="http://schemas.microsoft.com/office/powerpoint/2010/main" xmlns="" val="377931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a:p>
            <a:pPr algn="ctr"/>
            <a:r>
              <a:rPr lang="fr-FR" sz="2800" dirty="0" smtClean="0">
                <a:effectLst>
                  <a:outerShdw blurRad="38100" dist="38100" dir="2700000" algn="tl">
                    <a:srgbClr val="000000">
                      <a:alpha val="43137"/>
                    </a:srgbClr>
                  </a:outerShdw>
                </a:effectLst>
              </a:rPr>
              <a:t>Comment Vue.js met à jour le DOM?</a:t>
            </a:r>
          </a:p>
        </p:txBody>
      </p:sp>
      <p:sp>
        <p:nvSpPr>
          <p:cNvPr id="3" name="Rectangle 2"/>
          <p:cNvSpPr/>
          <p:nvPr/>
        </p:nvSpPr>
        <p:spPr>
          <a:xfrm>
            <a:off x="829056" y="2450592"/>
            <a:ext cx="2950464" cy="37185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431792" y="2450592"/>
            <a:ext cx="2950464" cy="371856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235696" y="2450592"/>
            <a:ext cx="2950464" cy="371856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829056" y="1773936"/>
            <a:ext cx="2950464" cy="67665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Instance Vue</a:t>
            </a:r>
            <a:endParaRPr lang="fr-FR" dirty="0"/>
          </a:p>
        </p:txBody>
      </p:sp>
      <p:sp>
        <p:nvSpPr>
          <p:cNvPr id="17" name="Rectangle 16"/>
          <p:cNvSpPr/>
          <p:nvPr/>
        </p:nvSpPr>
        <p:spPr>
          <a:xfrm>
            <a:off x="4431792" y="1773936"/>
            <a:ext cx="2950464" cy="6766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DOM Virtuel</a:t>
            </a:r>
            <a:endParaRPr lang="fr-FR" dirty="0"/>
          </a:p>
        </p:txBody>
      </p:sp>
      <p:sp>
        <p:nvSpPr>
          <p:cNvPr id="18" name="Rectangle 17"/>
          <p:cNvSpPr/>
          <p:nvPr/>
        </p:nvSpPr>
        <p:spPr>
          <a:xfrm>
            <a:off x="8235696" y="1773936"/>
            <a:ext cx="2950464" cy="67665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DOM</a:t>
            </a:r>
            <a:endParaRPr lang="fr-FR" dirty="0"/>
          </a:p>
        </p:txBody>
      </p:sp>
      <p:sp>
        <p:nvSpPr>
          <p:cNvPr id="4" name="ZoneTexte 3"/>
          <p:cNvSpPr txBox="1"/>
          <p:nvPr/>
        </p:nvSpPr>
        <p:spPr>
          <a:xfrm>
            <a:off x="1291190" y="2736932"/>
            <a:ext cx="2026196" cy="369332"/>
          </a:xfrm>
          <a:prstGeom prst="rect">
            <a:avLst/>
          </a:prstGeom>
          <a:noFill/>
        </p:spPr>
        <p:txBody>
          <a:bodyPr wrap="none" rtlCol="0">
            <a:spAutoFit/>
          </a:bodyPr>
          <a:lstStyle/>
          <a:p>
            <a:r>
              <a:rPr lang="fr-FR" dirty="0"/>
              <a:t>m</a:t>
            </a:r>
            <a:r>
              <a:rPr lang="fr-FR" dirty="0" smtClean="0"/>
              <a:t>essage = « hello »</a:t>
            </a:r>
            <a:endParaRPr lang="fr-FR" dirty="0"/>
          </a:p>
        </p:txBody>
      </p:sp>
      <p:sp>
        <p:nvSpPr>
          <p:cNvPr id="6" name="ZoneTexte 5"/>
          <p:cNvSpPr txBox="1"/>
          <p:nvPr/>
        </p:nvSpPr>
        <p:spPr>
          <a:xfrm>
            <a:off x="2089931" y="3392604"/>
            <a:ext cx="1488421" cy="369332"/>
          </a:xfrm>
          <a:prstGeom prst="rect">
            <a:avLst/>
          </a:prstGeom>
          <a:noFill/>
        </p:spPr>
        <p:txBody>
          <a:bodyPr wrap="none" rtlCol="0">
            <a:spAutoFit/>
          </a:bodyPr>
          <a:lstStyle/>
          <a:p>
            <a:r>
              <a:rPr lang="fr-FR" dirty="0" smtClean="0"/>
              <a:t>« Hello you! »</a:t>
            </a:r>
            <a:endParaRPr lang="fr-FR" dirty="0"/>
          </a:p>
        </p:txBody>
      </p:sp>
      <p:cxnSp>
        <p:nvCxnSpPr>
          <p:cNvPr id="8" name="Connecteur droit avec flèche 7"/>
          <p:cNvCxnSpPr>
            <a:endCxn id="6" idx="0"/>
          </p:cNvCxnSpPr>
          <p:nvPr/>
        </p:nvCxnSpPr>
        <p:spPr>
          <a:xfrm flipH="1">
            <a:off x="2834142" y="3106264"/>
            <a:ext cx="6594" cy="286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834141" y="3096227"/>
            <a:ext cx="457305" cy="276999"/>
          </a:xfrm>
          <a:prstGeom prst="rect">
            <a:avLst/>
          </a:prstGeom>
          <a:noFill/>
        </p:spPr>
        <p:txBody>
          <a:bodyPr wrap="none" rtlCol="0">
            <a:spAutoFit/>
          </a:bodyPr>
          <a:lstStyle/>
          <a:p>
            <a:r>
              <a:rPr lang="fr-FR" sz="1200" dirty="0" smtClean="0"/>
              <a:t>MAJ</a:t>
            </a:r>
            <a:endParaRPr lang="fr-FR" sz="1200" dirty="0"/>
          </a:p>
        </p:txBody>
      </p:sp>
      <p:cxnSp>
        <p:nvCxnSpPr>
          <p:cNvPr id="20" name="Connecteur droit avec flèche 19"/>
          <p:cNvCxnSpPr>
            <a:stCxn id="6" idx="3"/>
            <a:endCxn id="23" idx="1"/>
          </p:cNvCxnSpPr>
          <p:nvPr/>
        </p:nvCxnSpPr>
        <p:spPr>
          <a:xfrm>
            <a:off x="3578352" y="3577270"/>
            <a:ext cx="992817" cy="0"/>
          </a:xfrm>
          <a:prstGeom prst="straightConnector1">
            <a:avLst/>
          </a:prstGeom>
          <a:ln>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3584947" y="3207938"/>
            <a:ext cx="979627" cy="369332"/>
          </a:xfrm>
          <a:prstGeom prst="rect">
            <a:avLst/>
          </a:prstGeom>
          <a:noFill/>
        </p:spPr>
        <p:txBody>
          <a:bodyPr wrap="none" rtlCol="0">
            <a:spAutoFit/>
          </a:bodyPr>
          <a:lstStyle/>
          <a:p>
            <a:r>
              <a:rPr lang="fr-FR" dirty="0" smtClean="0"/>
              <a:t>Watcher</a:t>
            </a:r>
            <a:endParaRPr lang="fr-FR" dirty="0"/>
          </a:p>
        </p:txBody>
      </p:sp>
      <p:sp>
        <p:nvSpPr>
          <p:cNvPr id="23" name="ZoneTexte 22"/>
          <p:cNvSpPr txBox="1"/>
          <p:nvPr/>
        </p:nvSpPr>
        <p:spPr>
          <a:xfrm>
            <a:off x="4571169" y="3392604"/>
            <a:ext cx="992579" cy="369332"/>
          </a:xfrm>
          <a:prstGeom prst="rect">
            <a:avLst/>
          </a:prstGeom>
          <a:noFill/>
        </p:spPr>
        <p:txBody>
          <a:bodyPr wrap="none" rtlCol="0">
            <a:spAutoFit/>
          </a:bodyPr>
          <a:lstStyle/>
          <a:p>
            <a:r>
              <a:rPr lang="fr-FR" dirty="0" smtClean="0"/>
              <a:t>« hello »</a:t>
            </a:r>
            <a:endParaRPr lang="fr-FR" dirty="0"/>
          </a:p>
        </p:txBody>
      </p:sp>
      <p:sp>
        <p:nvSpPr>
          <p:cNvPr id="24" name="ZoneTexte 23"/>
          <p:cNvSpPr txBox="1"/>
          <p:nvPr/>
        </p:nvSpPr>
        <p:spPr>
          <a:xfrm>
            <a:off x="8539665" y="3343836"/>
            <a:ext cx="992579" cy="369332"/>
          </a:xfrm>
          <a:prstGeom prst="rect">
            <a:avLst/>
          </a:prstGeom>
          <a:noFill/>
        </p:spPr>
        <p:txBody>
          <a:bodyPr wrap="none" rtlCol="0">
            <a:spAutoFit/>
          </a:bodyPr>
          <a:lstStyle/>
          <a:p>
            <a:r>
              <a:rPr lang="fr-FR" dirty="0" smtClean="0"/>
              <a:t>« hello »</a:t>
            </a:r>
            <a:endParaRPr lang="fr-FR" dirty="0"/>
          </a:p>
        </p:txBody>
      </p:sp>
      <p:sp>
        <p:nvSpPr>
          <p:cNvPr id="25" name="ZoneTexte 24"/>
          <p:cNvSpPr txBox="1"/>
          <p:nvPr/>
        </p:nvSpPr>
        <p:spPr>
          <a:xfrm>
            <a:off x="8301755" y="4044876"/>
            <a:ext cx="1488421" cy="369332"/>
          </a:xfrm>
          <a:prstGeom prst="rect">
            <a:avLst/>
          </a:prstGeom>
          <a:noFill/>
        </p:spPr>
        <p:txBody>
          <a:bodyPr wrap="none" rtlCol="0">
            <a:spAutoFit/>
          </a:bodyPr>
          <a:lstStyle/>
          <a:p>
            <a:r>
              <a:rPr lang="fr-FR" dirty="0" smtClean="0"/>
              <a:t>« Hello you! »</a:t>
            </a:r>
            <a:endParaRPr lang="fr-FR" dirty="0"/>
          </a:p>
        </p:txBody>
      </p:sp>
      <p:sp>
        <p:nvSpPr>
          <p:cNvPr id="26" name="ZoneTexte 25"/>
          <p:cNvSpPr txBox="1"/>
          <p:nvPr/>
        </p:nvSpPr>
        <p:spPr>
          <a:xfrm>
            <a:off x="9045965" y="3711923"/>
            <a:ext cx="457305" cy="276999"/>
          </a:xfrm>
          <a:prstGeom prst="rect">
            <a:avLst/>
          </a:prstGeom>
          <a:noFill/>
        </p:spPr>
        <p:txBody>
          <a:bodyPr wrap="none" rtlCol="0">
            <a:spAutoFit/>
          </a:bodyPr>
          <a:lstStyle/>
          <a:p>
            <a:r>
              <a:rPr lang="fr-FR" sz="1200" dirty="0" smtClean="0"/>
              <a:t>MAJ</a:t>
            </a:r>
            <a:endParaRPr lang="fr-FR" sz="1200" dirty="0"/>
          </a:p>
        </p:txBody>
      </p:sp>
      <p:cxnSp>
        <p:nvCxnSpPr>
          <p:cNvPr id="27" name="Connecteur droit avec flèche 26"/>
          <p:cNvCxnSpPr>
            <a:stCxn id="24" idx="2"/>
            <a:endCxn id="25" idx="0"/>
          </p:cNvCxnSpPr>
          <p:nvPr/>
        </p:nvCxnSpPr>
        <p:spPr>
          <a:xfrm>
            <a:off x="9035955" y="3713168"/>
            <a:ext cx="10011" cy="33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4378611" y="4037690"/>
            <a:ext cx="1488421" cy="369332"/>
          </a:xfrm>
          <a:prstGeom prst="rect">
            <a:avLst/>
          </a:prstGeom>
          <a:noFill/>
        </p:spPr>
        <p:txBody>
          <a:bodyPr wrap="none" rtlCol="0">
            <a:spAutoFit/>
          </a:bodyPr>
          <a:lstStyle/>
          <a:p>
            <a:r>
              <a:rPr lang="fr-FR" dirty="0" smtClean="0"/>
              <a:t>« Hello you! »</a:t>
            </a:r>
            <a:endParaRPr lang="fr-FR" dirty="0"/>
          </a:p>
        </p:txBody>
      </p:sp>
      <p:sp>
        <p:nvSpPr>
          <p:cNvPr id="31" name="ZoneTexte 30"/>
          <p:cNvSpPr txBox="1"/>
          <p:nvPr/>
        </p:nvSpPr>
        <p:spPr>
          <a:xfrm>
            <a:off x="5122821" y="3729121"/>
            <a:ext cx="457305" cy="276999"/>
          </a:xfrm>
          <a:prstGeom prst="rect">
            <a:avLst/>
          </a:prstGeom>
          <a:noFill/>
        </p:spPr>
        <p:txBody>
          <a:bodyPr wrap="none" rtlCol="0">
            <a:spAutoFit/>
          </a:bodyPr>
          <a:lstStyle/>
          <a:p>
            <a:r>
              <a:rPr lang="fr-FR" sz="1200" dirty="0" smtClean="0"/>
              <a:t>MAJ</a:t>
            </a:r>
            <a:endParaRPr lang="fr-FR" sz="1200" dirty="0"/>
          </a:p>
        </p:txBody>
      </p:sp>
      <p:cxnSp>
        <p:nvCxnSpPr>
          <p:cNvPr id="32" name="Connecteur droit avec flèche 31"/>
          <p:cNvCxnSpPr>
            <a:endCxn id="30" idx="0"/>
          </p:cNvCxnSpPr>
          <p:nvPr/>
        </p:nvCxnSpPr>
        <p:spPr>
          <a:xfrm>
            <a:off x="5112811" y="3730366"/>
            <a:ext cx="10011" cy="307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30" idx="3"/>
            <a:endCxn id="25" idx="1"/>
          </p:cNvCxnSpPr>
          <p:nvPr/>
        </p:nvCxnSpPr>
        <p:spPr>
          <a:xfrm>
            <a:off x="5867032" y="4222356"/>
            <a:ext cx="2434723" cy="718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835818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rme libre 52"/>
          <p:cNvSpPr/>
          <p:nvPr/>
        </p:nvSpPr>
        <p:spPr>
          <a:xfrm>
            <a:off x="6973824" y="3364992"/>
            <a:ext cx="3096768" cy="2121408"/>
          </a:xfrm>
          <a:custGeom>
            <a:avLst/>
            <a:gdLst>
              <a:gd name="connsiteX0" fmla="*/ 0 w 3096768"/>
              <a:gd name="connsiteY0" fmla="*/ 0 h 1520104"/>
              <a:gd name="connsiteX1" fmla="*/ 207264 w 3096768"/>
              <a:gd name="connsiteY1" fmla="*/ 682752 h 1520104"/>
              <a:gd name="connsiteX2" fmla="*/ 658368 w 3096768"/>
              <a:gd name="connsiteY2" fmla="*/ 1292352 h 1520104"/>
              <a:gd name="connsiteX3" fmla="*/ 1170432 w 3096768"/>
              <a:gd name="connsiteY3" fmla="*/ 1499616 h 1520104"/>
              <a:gd name="connsiteX4" fmla="*/ 1499616 w 3096768"/>
              <a:gd name="connsiteY4" fmla="*/ 1499616 h 1520104"/>
              <a:gd name="connsiteX5" fmla="*/ 1901952 w 3096768"/>
              <a:gd name="connsiteY5" fmla="*/ 1438656 h 1520104"/>
              <a:gd name="connsiteX6" fmla="*/ 3096768 w 3096768"/>
              <a:gd name="connsiteY6" fmla="*/ 633984 h 152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6768" h="1520104">
                <a:moveTo>
                  <a:pt x="0" y="0"/>
                </a:moveTo>
                <a:cubicBezTo>
                  <a:pt x="48768" y="233680"/>
                  <a:pt x="97536" y="467360"/>
                  <a:pt x="207264" y="682752"/>
                </a:cubicBezTo>
                <a:cubicBezTo>
                  <a:pt x="316992" y="898144"/>
                  <a:pt x="497840" y="1156208"/>
                  <a:pt x="658368" y="1292352"/>
                </a:cubicBezTo>
                <a:cubicBezTo>
                  <a:pt x="818896" y="1428496"/>
                  <a:pt x="1030224" y="1465072"/>
                  <a:pt x="1170432" y="1499616"/>
                </a:cubicBezTo>
                <a:cubicBezTo>
                  <a:pt x="1310640" y="1534160"/>
                  <a:pt x="1377696" y="1509776"/>
                  <a:pt x="1499616" y="1499616"/>
                </a:cubicBezTo>
                <a:cubicBezTo>
                  <a:pt x="1621536" y="1489456"/>
                  <a:pt x="1635760" y="1582928"/>
                  <a:pt x="1901952" y="1438656"/>
                </a:cubicBezTo>
                <a:cubicBezTo>
                  <a:pt x="2168144" y="1294384"/>
                  <a:pt x="2632456" y="964184"/>
                  <a:pt x="3096768" y="633984"/>
                </a:cubicBezTo>
              </a:path>
            </a:pathLst>
          </a:custGeom>
          <a:noFill/>
          <a:ln>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a:p>
            <a:pPr algn="ctr"/>
            <a:r>
              <a:rPr lang="fr-FR" sz="2800" dirty="0" smtClean="0">
                <a:effectLst>
                  <a:outerShdw blurRad="38100" dist="38100" dir="2700000" algn="tl">
                    <a:srgbClr val="000000">
                      <a:alpha val="43137"/>
                    </a:srgbClr>
                  </a:outerShdw>
                </a:effectLst>
              </a:rPr>
              <a:t>Cycle de vie de l’instance Vue.js</a:t>
            </a:r>
          </a:p>
        </p:txBody>
      </p:sp>
      <p:sp>
        <p:nvSpPr>
          <p:cNvPr id="5" name="Rectangle 4"/>
          <p:cNvSpPr/>
          <p:nvPr/>
        </p:nvSpPr>
        <p:spPr>
          <a:xfrm>
            <a:off x="365760" y="3425952"/>
            <a:ext cx="1487424" cy="45110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new Vue()</a:t>
            </a:r>
            <a:endParaRPr lang="fr-FR" dirty="0"/>
          </a:p>
        </p:txBody>
      </p:sp>
      <p:sp>
        <p:nvSpPr>
          <p:cNvPr id="7" name="Ellipse 6"/>
          <p:cNvSpPr/>
          <p:nvPr/>
        </p:nvSpPr>
        <p:spPr>
          <a:xfrm>
            <a:off x="188976" y="2438400"/>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beforeCreate()</a:t>
            </a:r>
            <a:endParaRPr lang="fr-FR" sz="1400" dirty="0"/>
          </a:p>
        </p:txBody>
      </p:sp>
      <p:sp>
        <p:nvSpPr>
          <p:cNvPr id="11" name="Rectangle 10"/>
          <p:cNvSpPr/>
          <p:nvPr/>
        </p:nvSpPr>
        <p:spPr>
          <a:xfrm>
            <a:off x="1365504" y="1511808"/>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Initialisation des données et des évènements</a:t>
            </a:r>
            <a:endParaRPr lang="fr-FR" sz="1400" dirty="0"/>
          </a:p>
        </p:txBody>
      </p:sp>
      <p:cxnSp>
        <p:nvCxnSpPr>
          <p:cNvPr id="14" name="Connecteur droit avec flèche 13"/>
          <p:cNvCxnSpPr>
            <a:stCxn id="5" idx="0"/>
            <a:endCxn id="7" idx="4"/>
          </p:cNvCxnSpPr>
          <p:nvPr/>
        </p:nvCxnSpPr>
        <p:spPr>
          <a:xfrm flipV="1">
            <a:off x="1109472" y="2816352"/>
            <a:ext cx="3048"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en angle 18"/>
          <p:cNvCxnSpPr>
            <a:stCxn id="7" idx="0"/>
            <a:endCxn id="11" idx="1"/>
          </p:cNvCxnSpPr>
          <p:nvPr/>
        </p:nvCxnSpPr>
        <p:spPr>
          <a:xfrm rot="5400000" flipH="1" flipV="1">
            <a:off x="912876" y="1985772"/>
            <a:ext cx="652272" cy="2529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99246" y="1511808"/>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Instance créée</a:t>
            </a:r>
            <a:endParaRPr lang="fr-FR" sz="1400" dirty="0"/>
          </a:p>
        </p:txBody>
      </p:sp>
      <p:sp>
        <p:nvSpPr>
          <p:cNvPr id="35" name="Ellipse 34"/>
          <p:cNvSpPr/>
          <p:nvPr/>
        </p:nvSpPr>
        <p:spPr>
          <a:xfrm>
            <a:off x="4729867" y="1979587"/>
            <a:ext cx="1193653" cy="45881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created()</a:t>
            </a:r>
            <a:endParaRPr lang="fr-FR" sz="1400" dirty="0"/>
          </a:p>
        </p:txBody>
      </p:sp>
      <p:cxnSp>
        <p:nvCxnSpPr>
          <p:cNvPr id="28" name="Connecteur droit avec flèche 27"/>
          <p:cNvCxnSpPr>
            <a:stCxn id="11" idx="3"/>
            <a:endCxn id="33" idx="1"/>
          </p:cNvCxnSpPr>
          <p:nvPr/>
        </p:nvCxnSpPr>
        <p:spPr>
          <a:xfrm>
            <a:off x="3760604" y="1786128"/>
            <a:ext cx="3386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870192" y="1511808"/>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Compiler la template</a:t>
            </a:r>
            <a:endParaRPr lang="fr-FR" sz="1400" dirty="0"/>
          </a:p>
        </p:txBody>
      </p:sp>
      <p:cxnSp>
        <p:nvCxnSpPr>
          <p:cNvPr id="39" name="Connecteur droit avec flèche 38"/>
          <p:cNvCxnSpPr>
            <a:stCxn id="33" idx="3"/>
            <a:endCxn id="36" idx="1"/>
          </p:cNvCxnSpPr>
          <p:nvPr/>
        </p:nvCxnSpPr>
        <p:spPr>
          <a:xfrm>
            <a:off x="6494346" y="1786128"/>
            <a:ext cx="3758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Ellipse 39"/>
          <p:cNvSpPr/>
          <p:nvPr/>
        </p:nvSpPr>
        <p:spPr>
          <a:xfrm>
            <a:off x="9790176" y="1591863"/>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beforeMount()</a:t>
            </a:r>
            <a:endParaRPr lang="fr-FR" sz="1400" dirty="0"/>
          </a:p>
        </p:txBody>
      </p:sp>
      <p:sp>
        <p:nvSpPr>
          <p:cNvPr id="43" name="Rectangle 42"/>
          <p:cNvSpPr/>
          <p:nvPr/>
        </p:nvSpPr>
        <p:spPr>
          <a:xfrm>
            <a:off x="9516170" y="2438400"/>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Remplacer ‘el’ avec la template compilée</a:t>
            </a:r>
            <a:endParaRPr lang="fr-FR" sz="1400" dirty="0"/>
          </a:p>
        </p:txBody>
      </p:sp>
      <p:sp>
        <p:nvSpPr>
          <p:cNvPr id="44" name="Rectangle 43"/>
          <p:cNvSpPr/>
          <p:nvPr/>
        </p:nvSpPr>
        <p:spPr>
          <a:xfrm>
            <a:off x="9516170" y="3455625"/>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Montage sur le DOM réel</a:t>
            </a:r>
            <a:endParaRPr lang="fr-FR" sz="1400" dirty="0"/>
          </a:p>
        </p:txBody>
      </p:sp>
      <p:cxnSp>
        <p:nvCxnSpPr>
          <p:cNvPr id="46" name="Connecteur droit avec flèche 45"/>
          <p:cNvCxnSpPr>
            <a:stCxn id="43" idx="2"/>
            <a:endCxn id="44" idx="0"/>
          </p:cNvCxnSpPr>
          <p:nvPr/>
        </p:nvCxnSpPr>
        <p:spPr>
          <a:xfrm>
            <a:off x="10713720" y="2987040"/>
            <a:ext cx="0" cy="468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923521" y="2784258"/>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Changement de données</a:t>
            </a:r>
            <a:endParaRPr lang="fr-FR" sz="1400" dirty="0"/>
          </a:p>
        </p:txBody>
      </p:sp>
      <p:sp>
        <p:nvSpPr>
          <p:cNvPr id="48" name="Ellipse 47"/>
          <p:cNvSpPr/>
          <p:nvPr/>
        </p:nvSpPr>
        <p:spPr>
          <a:xfrm>
            <a:off x="6220654" y="3425952"/>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beforeUpdate()</a:t>
            </a:r>
            <a:endParaRPr lang="fr-FR" sz="1400" dirty="0"/>
          </a:p>
        </p:txBody>
      </p:sp>
      <p:sp>
        <p:nvSpPr>
          <p:cNvPr id="49" name="Rectangle 48"/>
          <p:cNvSpPr/>
          <p:nvPr/>
        </p:nvSpPr>
        <p:spPr>
          <a:xfrm>
            <a:off x="6442216" y="4143666"/>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Refaire le rendu du template</a:t>
            </a:r>
            <a:endParaRPr lang="fr-FR" sz="1400" dirty="0"/>
          </a:p>
        </p:txBody>
      </p:sp>
      <p:sp>
        <p:nvSpPr>
          <p:cNvPr id="54" name="Ellipse 53"/>
          <p:cNvSpPr/>
          <p:nvPr/>
        </p:nvSpPr>
        <p:spPr>
          <a:xfrm>
            <a:off x="7463610" y="5257620"/>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updated()</a:t>
            </a:r>
            <a:endParaRPr lang="fr-FR" sz="1400" dirty="0"/>
          </a:p>
        </p:txBody>
      </p:sp>
      <p:sp>
        <p:nvSpPr>
          <p:cNvPr id="55" name="Rectangle 54"/>
          <p:cNvSpPr/>
          <p:nvPr/>
        </p:nvSpPr>
        <p:spPr>
          <a:xfrm>
            <a:off x="5023104" y="5864352"/>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Détruite</a:t>
            </a:r>
            <a:endParaRPr lang="fr-FR" sz="1400" dirty="0"/>
          </a:p>
        </p:txBody>
      </p:sp>
      <p:cxnSp>
        <p:nvCxnSpPr>
          <p:cNvPr id="58" name="Connecteur en angle 57"/>
          <p:cNvCxnSpPr>
            <a:stCxn id="44" idx="2"/>
            <a:endCxn id="55" idx="3"/>
          </p:cNvCxnSpPr>
          <p:nvPr/>
        </p:nvCxnSpPr>
        <p:spPr>
          <a:xfrm rot="5400000">
            <a:off x="7998759" y="3423710"/>
            <a:ext cx="2134407" cy="3295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8263867" y="5929794"/>
            <a:ext cx="2002850" cy="42833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beforeDestroy()</a:t>
            </a:r>
            <a:endParaRPr lang="fr-FR" sz="1400" dirty="0"/>
          </a:p>
        </p:txBody>
      </p:sp>
      <p:sp>
        <p:nvSpPr>
          <p:cNvPr id="59" name="Ellipse 58"/>
          <p:cNvSpPr/>
          <p:nvPr/>
        </p:nvSpPr>
        <p:spPr>
          <a:xfrm>
            <a:off x="5361701" y="5579454"/>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destroyed()</a:t>
            </a:r>
            <a:endParaRPr lang="fr-FR" sz="1400" dirty="0"/>
          </a:p>
        </p:txBody>
      </p:sp>
      <p:sp>
        <p:nvSpPr>
          <p:cNvPr id="60" name="ZoneTexte 59"/>
          <p:cNvSpPr txBox="1"/>
          <p:nvPr/>
        </p:nvSpPr>
        <p:spPr>
          <a:xfrm>
            <a:off x="188976" y="6473952"/>
            <a:ext cx="8631850" cy="369332"/>
          </a:xfrm>
          <a:prstGeom prst="rect">
            <a:avLst/>
          </a:prstGeom>
          <a:noFill/>
        </p:spPr>
        <p:txBody>
          <a:bodyPr wrap="none" rtlCol="0">
            <a:spAutoFit/>
          </a:bodyPr>
          <a:lstStyle/>
          <a:p>
            <a:r>
              <a:rPr lang="fr-FR" dirty="0" smtClean="0"/>
              <a:t>Toutes ces méthodes peuvent être utilisées pour agir sur l’instance durant son cycle de vie</a:t>
            </a:r>
            <a:endParaRPr lang="fr-FR" dirty="0"/>
          </a:p>
        </p:txBody>
      </p:sp>
      <p:sp>
        <p:nvSpPr>
          <p:cNvPr id="61" name="Ellipse 60"/>
          <p:cNvSpPr/>
          <p:nvPr/>
        </p:nvSpPr>
        <p:spPr>
          <a:xfrm>
            <a:off x="9900218" y="3967687"/>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smtClean="0"/>
              <a:t>mounted</a:t>
            </a:r>
            <a:r>
              <a:rPr lang="fr-FR" sz="1400" dirty="0" smtClean="0"/>
              <a:t>()</a:t>
            </a:r>
            <a:endParaRPr lang="fr-FR" sz="1400" dirty="0"/>
          </a:p>
        </p:txBody>
      </p:sp>
    </p:spTree>
    <p:extLst>
      <p:ext uri="{BB962C8B-B14F-4D97-AF65-F5344CB8AC3E}">
        <p14:creationId xmlns:p14="http://schemas.microsoft.com/office/powerpoint/2010/main" xmlns="" val="3630822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Premier programme Vue.js …</a:t>
            </a:r>
            <a:endParaRPr lang="fr-FR" sz="4000" dirty="0">
              <a:effectLst>
                <a:outerShdw blurRad="38100" dist="38100" dir="2700000" algn="tl">
                  <a:srgbClr val="000000">
                    <a:alpha val="43137"/>
                  </a:srgbClr>
                </a:outerShdw>
              </a:effectLst>
            </a:endParaRPr>
          </a:p>
        </p:txBody>
      </p:sp>
      <p:sp>
        <p:nvSpPr>
          <p:cNvPr id="3" name="Rectangle 2"/>
          <p:cNvSpPr/>
          <p:nvPr/>
        </p:nvSpPr>
        <p:spPr>
          <a:xfrm>
            <a:off x="1851246" y="1987051"/>
            <a:ext cx="7802880" cy="4708981"/>
          </a:xfrm>
          <a:prstGeom prst="rect">
            <a:avLst/>
          </a:prstGeom>
          <a:solidFill>
            <a:schemeClr val="accent3">
              <a:lumMod val="50000"/>
            </a:schemeClr>
          </a:solidFill>
        </p:spPr>
        <p:txBody>
          <a:bodyPr wrap="square">
            <a:spAutoFit/>
          </a:bodyPr>
          <a:lstStyle/>
          <a:p>
            <a:r>
              <a:rPr lang="fr-FR" sz="1200" dirty="0" smtClean="0">
                <a:solidFill>
                  <a:srgbClr val="E8BF6A"/>
                </a:solidFill>
                <a:latin typeface="Source Code Pro"/>
              </a:rPr>
              <a:t>&lt;!DOCTYPE </a:t>
            </a:r>
            <a:r>
              <a:rPr lang="fr-FR" sz="1200" dirty="0" smtClean="0">
                <a:solidFill>
                  <a:srgbClr val="BABABA"/>
                </a:solidFill>
                <a:latin typeface="Source Code Pro"/>
              </a:rPr>
              <a:t>html</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&lt;html </a:t>
            </a:r>
            <a:r>
              <a:rPr lang="fr-FR" sz="1200" dirty="0" err="1" smtClean="0">
                <a:solidFill>
                  <a:srgbClr val="BABABA"/>
                </a:solidFill>
                <a:latin typeface="Source Code Pro"/>
              </a:rPr>
              <a:t>lang</a:t>
            </a:r>
            <a:r>
              <a:rPr lang="fr-FR" sz="1200" dirty="0" smtClean="0">
                <a:solidFill>
                  <a:srgbClr val="BABABA"/>
                </a:solidFill>
                <a:latin typeface="Source Code Pro"/>
              </a:rPr>
              <a:t>=</a:t>
            </a:r>
            <a:r>
              <a:rPr lang="fr-FR" sz="1200" dirty="0" smtClean="0">
                <a:solidFill>
                  <a:srgbClr val="A5C261"/>
                </a:solidFill>
                <a:latin typeface="Source Code Pro"/>
              </a:rPr>
              <a:t>"en"</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&lt;</a:t>
            </a:r>
            <a:r>
              <a:rPr lang="fr-FR" sz="1200" dirty="0" err="1" smtClean="0">
                <a:solidFill>
                  <a:srgbClr val="E8BF6A"/>
                </a:solidFill>
                <a:latin typeface="Source Code Pro"/>
              </a:rPr>
              <a:t>head</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&lt;</a:t>
            </a:r>
            <a:r>
              <a:rPr lang="fr-FR" sz="1200" dirty="0" err="1" smtClean="0">
                <a:solidFill>
                  <a:srgbClr val="E8BF6A"/>
                </a:solidFill>
                <a:latin typeface="Source Code Pro"/>
              </a:rPr>
              <a:t>meta</a:t>
            </a:r>
            <a:r>
              <a:rPr lang="fr-FR" sz="1200" dirty="0" smtClean="0">
                <a:solidFill>
                  <a:srgbClr val="E8BF6A"/>
                </a:solidFill>
                <a:latin typeface="Source Code Pro"/>
              </a:rPr>
              <a:t> </a:t>
            </a:r>
            <a:r>
              <a:rPr lang="fr-FR" sz="1200" dirty="0" err="1" smtClean="0">
                <a:solidFill>
                  <a:srgbClr val="BABABA"/>
                </a:solidFill>
                <a:latin typeface="Source Code Pro"/>
              </a:rPr>
              <a:t>charset</a:t>
            </a:r>
            <a:r>
              <a:rPr lang="fr-FR" sz="1200" dirty="0" smtClean="0">
                <a:solidFill>
                  <a:srgbClr val="BABABA"/>
                </a:solidFill>
                <a:latin typeface="Source Code Pro"/>
              </a:rPr>
              <a:t>=</a:t>
            </a:r>
            <a:r>
              <a:rPr lang="fr-FR" sz="1200" dirty="0" smtClean="0">
                <a:solidFill>
                  <a:srgbClr val="A5C261"/>
                </a:solidFill>
                <a:latin typeface="Source Code Pro"/>
              </a:rPr>
              <a:t>"UTF-8"</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&lt;</a:t>
            </a:r>
            <a:r>
              <a:rPr lang="fr-FR" sz="1200" dirty="0" err="1" smtClean="0">
                <a:solidFill>
                  <a:srgbClr val="E8BF6A"/>
                </a:solidFill>
                <a:latin typeface="Source Code Pro"/>
              </a:rPr>
              <a:t>title</a:t>
            </a:r>
            <a:r>
              <a:rPr lang="fr-FR" sz="1200" dirty="0" smtClean="0">
                <a:solidFill>
                  <a:srgbClr val="E8BF6A"/>
                </a:solidFill>
                <a:latin typeface="Source Code Pro"/>
              </a:rPr>
              <a:t>&gt;</a:t>
            </a:r>
            <a:r>
              <a:rPr lang="fr-FR" sz="1200" dirty="0" smtClean="0">
                <a:solidFill>
                  <a:srgbClr val="A9B7C6"/>
                </a:solidFill>
                <a:latin typeface="Source Code Pro"/>
              </a:rPr>
              <a:t>Hello World</a:t>
            </a:r>
            <a:r>
              <a:rPr lang="fr-FR" sz="1200" dirty="0" smtClean="0">
                <a:solidFill>
                  <a:srgbClr val="E8BF6A"/>
                </a:solidFill>
                <a:latin typeface="Source Code Pro"/>
              </a:rPr>
              <a:t>&lt;/</a:t>
            </a:r>
            <a:r>
              <a:rPr lang="fr-FR" sz="1200" dirty="0" err="1" smtClean="0">
                <a:solidFill>
                  <a:srgbClr val="E8BF6A"/>
                </a:solidFill>
                <a:latin typeface="Source Code Pro"/>
              </a:rPr>
              <a:t>title</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&lt;script </a:t>
            </a:r>
            <a:r>
              <a:rPr lang="fr-FR" sz="1200" dirty="0" err="1" smtClean="0">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a:t>
            </a:r>
            <a:r>
              <a:rPr lang="fr-FR" sz="1200" dirty="0" smtClean="0">
                <a:solidFill>
                  <a:srgbClr val="98C379"/>
                </a:solidFill>
                <a:latin typeface="dm"/>
              </a:rPr>
              <a:t>https://unpkg.com/vue </a:t>
            </a:r>
            <a:r>
              <a:rPr lang="fr-FR" sz="1200" dirty="0" smtClean="0">
                <a:solidFill>
                  <a:srgbClr val="A5C261"/>
                </a:solidFill>
                <a:latin typeface="Source Code Pro"/>
              </a:rPr>
              <a:t>"</a:t>
            </a:r>
            <a:r>
              <a:rPr lang="fr-FR" sz="1200" dirty="0" smtClean="0">
                <a:solidFill>
                  <a:srgbClr val="E8BF6A"/>
                </a:solidFill>
                <a:latin typeface="Source Code Pro"/>
              </a:rPr>
              <a:t>&gt;&lt;/script&gt;</a:t>
            </a:r>
            <a:br>
              <a:rPr lang="fr-FR" sz="1200" dirty="0" smtClean="0">
                <a:solidFill>
                  <a:srgbClr val="E8BF6A"/>
                </a:solidFill>
                <a:latin typeface="Source Code Pro"/>
              </a:rPr>
            </a:br>
            <a:r>
              <a:rPr lang="fr-FR" sz="1200" dirty="0" smtClean="0">
                <a:solidFill>
                  <a:srgbClr val="E8BF6A"/>
                </a:solidFill>
                <a:latin typeface="Source Code Pro"/>
              </a:rPr>
              <a:t>&lt;/</a:t>
            </a:r>
            <a:r>
              <a:rPr lang="fr-FR" sz="1200" dirty="0" err="1" smtClean="0">
                <a:solidFill>
                  <a:srgbClr val="E8BF6A"/>
                </a:solidFill>
                <a:latin typeface="Source Code Pro"/>
              </a:rPr>
              <a:t>head</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&lt;body&gt;</a:t>
            </a:r>
            <a:br>
              <a:rPr lang="fr-FR" sz="1200" dirty="0" smtClean="0">
                <a:solidFill>
                  <a:srgbClr val="E8BF6A"/>
                </a:solidFill>
                <a:latin typeface="Source Code Pro"/>
              </a:rPr>
            </a:br>
            <a:r>
              <a:rPr lang="fr-FR" sz="1200" dirty="0" smtClean="0">
                <a:solidFill>
                  <a:srgbClr val="E8BF6A"/>
                </a:solidFill>
                <a:latin typeface="Source Code Pro"/>
              </a:rPr>
              <a:t/>
            </a:r>
            <a:br>
              <a:rPr lang="fr-FR" sz="1200" dirty="0" smtClean="0">
                <a:solidFill>
                  <a:srgbClr val="E8BF6A"/>
                </a:solidFill>
                <a:latin typeface="Source Code Pro"/>
              </a:rPr>
            </a:br>
            <a:r>
              <a:rPr lang="fr-FR" sz="1200" dirty="0" smtClean="0">
                <a:solidFill>
                  <a:srgbClr val="E8BF6A"/>
                </a:solidFill>
                <a:latin typeface="Source Code Pro"/>
              </a:rPr>
              <a:t>&lt;</a:t>
            </a:r>
            <a:r>
              <a:rPr lang="fr-FR" sz="1200" dirty="0" err="1" smtClean="0">
                <a:solidFill>
                  <a:srgbClr val="E8BF6A"/>
                </a:solidFill>
                <a:latin typeface="Source Code Pro"/>
              </a:rPr>
              <a:t>div</a:t>
            </a:r>
            <a:r>
              <a:rPr lang="fr-FR" sz="1200" dirty="0" smtClean="0">
                <a:solidFill>
                  <a:srgbClr val="E8BF6A"/>
                </a:solidFill>
                <a:latin typeface="Source Code Pro"/>
              </a:rPr>
              <a:t> </a:t>
            </a:r>
            <a:r>
              <a:rPr lang="fr-FR" sz="1200" dirty="0" smtClean="0">
                <a:solidFill>
                  <a:srgbClr val="BABABA"/>
                </a:solidFill>
                <a:latin typeface="Source Code Pro"/>
              </a:rPr>
              <a:t>id=</a:t>
            </a:r>
            <a:r>
              <a:rPr lang="fr-FR" sz="1200" dirty="0" smtClean="0">
                <a:solidFill>
                  <a:srgbClr val="A5C261"/>
                </a:solidFill>
                <a:latin typeface="Source Code Pro"/>
              </a:rPr>
              <a:t>"</a:t>
            </a:r>
            <a:r>
              <a:rPr lang="fr-FR" sz="1200" dirty="0" err="1" smtClean="0">
                <a:solidFill>
                  <a:srgbClr val="A5C261"/>
                </a:solidFill>
                <a:latin typeface="Source Code Pro"/>
              </a:rPr>
              <a:t>app</a:t>
            </a:r>
            <a:r>
              <a:rPr lang="fr-FR" sz="1200" dirty="0" smtClean="0">
                <a:solidFill>
                  <a:srgbClr val="A5C261"/>
                </a:solidFill>
                <a:latin typeface="Source Code Pro"/>
              </a:rPr>
              <a:t>"</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&lt;p&gt;</a:t>
            </a:r>
            <a:r>
              <a:rPr lang="fr-FR" sz="1200" dirty="0" smtClean="0">
                <a:solidFill>
                  <a:srgbClr val="A9B7C6"/>
                </a:solidFill>
                <a:latin typeface="Source Code Pro"/>
              </a:rPr>
              <a:t>{{ message }}</a:t>
            </a:r>
            <a:r>
              <a:rPr lang="fr-FR" sz="1200" dirty="0" smtClean="0">
                <a:solidFill>
                  <a:srgbClr val="E8BF6A"/>
                </a:solidFill>
                <a:latin typeface="Source Code Pro"/>
              </a:rPr>
              <a:t>&lt;/p&gt;</a:t>
            </a:r>
            <a:br>
              <a:rPr lang="fr-FR" sz="1200" dirty="0" smtClean="0">
                <a:solidFill>
                  <a:srgbClr val="E8BF6A"/>
                </a:solidFill>
                <a:latin typeface="Source Code Pro"/>
              </a:rPr>
            </a:br>
            <a:r>
              <a:rPr lang="fr-FR" sz="1200" dirty="0" smtClean="0">
                <a:solidFill>
                  <a:srgbClr val="E8BF6A"/>
                </a:solidFill>
                <a:latin typeface="Source Code Pro"/>
              </a:rPr>
              <a:t>&lt;/</a:t>
            </a:r>
            <a:r>
              <a:rPr lang="fr-FR" sz="1200" dirty="0" err="1" smtClean="0">
                <a:solidFill>
                  <a:srgbClr val="E8BF6A"/>
                </a:solidFill>
                <a:latin typeface="Source Code Pro"/>
              </a:rPr>
              <a:t>div</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a:r>
            <a:br>
              <a:rPr lang="fr-FR" sz="1200" dirty="0" smtClean="0">
                <a:solidFill>
                  <a:srgbClr val="E8BF6A"/>
                </a:solidFill>
                <a:latin typeface="Source Code Pro"/>
              </a:rPr>
            </a:br>
            <a:r>
              <a:rPr lang="fr-FR" sz="1200" dirty="0" smtClean="0">
                <a:solidFill>
                  <a:srgbClr val="E8BF6A"/>
                </a:solidFill>
                <a:latin typeface="Source Code Pro"/>
              </a:rPr>
              <a:t/>
            </a:r>
            <a:br>
              <a:rPr lang="fr-FR" sz="1200" dirty="0" smtClean="0">
                <a:solidFill>
                  <a:srgbClr val="E8BF6A"/>
                </a:solidFill>
                <a:latin typeface="Source Code Pro"/>
              </a:rPr>
            </a:br>
            <a:r>
              <a:rPr lang="fr-FR" sz="1200" dirty="0" smtClean="0">
                <a:solidFill>
                  <a:srgbClr val="E8BF6A"/>
                </a:solidFill>
                <a:latin typeface="Source Code Pro"/>
              </a:rPr>
              <a:t>&lt;script&gt;</a:t>
            </a:r>
            <a:br>
              <a:rPr lang="fr-FR" sz="1200" dirty="0" smtClean="0">
                <a:solidFill>
                  <a:srgbClr val="E8BF6A"/>
                </a:solidFill>
                <a:latin typeface="Source Code Pro"/>
              </a:rPr>
            </a:br>
            <a:r>
              <a:rPr lang="fr-FR" sz="1200" dirty="0" smtClean="0">
                <a:solidFill>
                  <a:srgbClr val="E8BF6A"/>
                </a:solidFill>
                <a:latin typeface="Source Code Pro"/>
              </a:rPr>
              <a:t>    </a:t>
            </a:r>
            <a:r>
              <a:rPr lang="fr-FR" sz="1200" b="1" dirty="0" smtClean="0">
                <a:solidFill>
                  <a:srgbClr val="CC7832"/>
                </a:solidFill>
                <a:latin typeface="Source Code Pro"/>
              </a:rPr>
              <a:t>new </a:t>
            </a:r>
            <a:r>
              <a:rPr lang="fr-FR" sz="1200" dirty="0" smtClean="0">
                <a:solidFill>
                  <a:srgbClr val="A9B7C6"/>
                </a:solidFill>
                <a:latin typeface="Source Code Pro"/>
              </a:rPr>
              <a:t>Vue({</a:t>
            </a:r>
            <a:br>
              <a:rPr lang="fr-FR" sz="1200" dirty="0" smtClean="0">
                <a:solidFill>
                  <a:srgbClr val="A9B7C6"/>
                </a:solidFill>
                <a:latin typeface="Source Code Pro"/>
              </a:rPr>
            </a:br>
            <a:r>
              <a:rPr lang="fr-FR" sz="1200" dirty="0" smtClean="0">
                <a:solidFill>
                  <a:srgbClr val="A9B7C6"/>
                </a:solidFill>
                <a:latin typeface="Source Code Pro"/>
              </a:rPr>
              <a:t>        </a:t>
            </a:r>
            <a:r>
              <a:rPr lang="fr-FR" sz="1200" dirty="0" smtClean="0">
                <a:solidFill>
                  <a:srgbClr val="9876AA"/>
                </a:solidFill>
                <a:latin typeface="Source Code Pro"/>
              </a:rPr>
              <a:t>el</a:t>
            </a:r>
            <a:r>
              <a:rPr lang="fr-FR" sz="1200" dirty="0" smtClean="0">
                <a:solidFill>
                  <a:srgbClr val="A9B7C6"/>
                </a:solidFill>
                <a:latin typeface="Source Code Pro"/>
              </a:rPr>
              <a:t>: </a:t>
            </a:r>
            <a:r>
              <a:rPr lang="fr-FR" sz="1200" dirty="0" smtClean="0">
                <a:solidFill>
                  <a:srgbClr val="6A8759"/>
                </a:solidFill>
                <a:latin typeface="Source Code Pro"/>
              </a:rPr>
              <a:t>'#</a:t>
            </a:r>
            <a:r>
              <a:rPr lang="fr-FR" sz="1200" dirty="0" err="1" smtClean="0">
                <a:solidFill>
                  <a:srgbClr val="6A8759"/>
                </a:solidFill>
                <a:latin typeface="Source Code Pro"/>
              </a:rPr>
              <a:t>app</a:t>
            </a:r>
            <a:r>
              <a:rPr lang="fr-FR" sz="1200" dirty="0" smtClean="0">
                <a:solidFill>
                  <a:srgbClr val="6A8759"/>
                </a:solidFill>
                <a:latin typeface="Source Code Pro"/>
              </a:rPr>
              <a:t>'</a:t>
            </a:r>
            <a:r>
              <a:rPr lang="fr-FR" sz="1200" dirty="0" smtClean="0">
                <a:solidFill>
                  <a:srgbClr val="CC7832"/>
                </a:solidFill>
                <a:latin typeface="Source Code Pro"/>
              </a:rPr>
              <a:t>,</a:t>
            </a:r>
            <a:br>
              <a:rPr lang="fr-FR" sz="1200" dirty="0" smtClean="0">
                <a:solidFill>
                  <a:srgbClr val="CC7832"/>
                </a:solidFill>
                <a:latin typeface="Source Code Pro"/>
              </a:rPr>
            </a:br>
            <a:r>
              <a:rPr lang="fr-FR" sz="1200" dirty="0" smtClean="0">
                <a:solidFill>
                  <a:srgbClr val="CC7832"/>
                </a:solidFill>
                <a:latin typeface="Source Code Pro"/>
              </a:rPr>
              <a:t>        </a:t>
            </a:r>
            <a:r>
              <a:rPr lang="fr-FR" sz="1200" dirty="0" smtClean="0">
                <a:solidFill>
                  <a:srgbClr val="9876AA"/>
                </a:solidFill>
                <a:latin typeface="Source Code Pro"/>
              </a:rPr>
              <a:t>data</a:t>
            </a:r>
            <a:r>
              <a:rPr lang="fr-FR" sz="1200" dirty="0" smtClean="0">
                <a:solidFill>
                  <a:srgbClr val="A9B7C6"/>
                </a:solidFill>
                <a:latin typeface="Source Code Pro"/>
              </a:rPr>
              <a:t>: {</a:t>
            </a:r>
            <a:br>
              <a:rPr lang="fr-FR" sz="1200" dirty="0" smtClean="0">
                <a:solidFill>
                  <a:srgbClr val="A9B7C6"/>
                </a:solidFill>
                <a:latin typeface="Source Code Pro"/>
              </a:rPr>
            </a:br>
            <a:r>
              <a:rPr lang="fr-FR" sz="1200" dirty="0" smtClean="0">
                <a:solidFill>
                  <a:srgbClr val="A9B7C6"/>
                </a:solidFill>
                <a:latin typeface="Source Code Pro"/>
              </a:rPr>
              <a:t>            </a:t>
            </a:r>
            <a:r>
              <a:rPr lang="fr-FR" sz="1200" dirty="0" smtClean="0">
                <a:solidFill>
                  <a:srgbClr val="9876AA"/>
                </a:solidFill>
                <a:latin typeface="Source Code Pro"/>
              </a:rPr>
              <a:t>message</a:t>
            </a:r>
            <a:r>
              <a:rPr lang="fr-FR" sz="1200" dirty="0" smtClean="0">
                <a:solidFill>
                  <a:srgbClr val="A9B7C6"/>
                </a:solidFill>
                <a:latin typeface="Source Code Pro"/>
              </a:rPr>
              <a:t>: </a:t>
            </a:r>
            <a:r>
              <a:rPr lang="fr-FR" sz="1200" dirty="0" smtClean="0">
                <a:solidFill>
                  <a:srgbClr val="6A8759"/>
                </a:solidFill>
                <a:latin typeface="Source Code Pro"/>
              </a:rPr>
              <a:t>'Hello World'</a:t>
            </a:r>
            <a:br>
              <a:rPr lang="fr-FR" sz="1200" dirty="0" smtClean="0">
                <a:solidFill>
                  <a:srgbClr val="6A8759"/>
                </a:solidFill>
                <a:latin typeface="Source Code Pro"/>
              </a:rPr>
            </a:br>
            <a:r>
              <a:rPr lang="fr-FR" sz="1200" dirty="0" smtClean="0">
                <a:solidFill>
                  <a:srgbClr val="6A8759"/>
                </a:solidFill>
                <a:latin typeface="Source Code Pro"/>
              </a:rPr>
              <a:t>        </a:t>
            </a:r>
            <a:r>
              <a:rPr lang="fr-FR" sz="1200" dirty="0" smtClean="0">
                <a:solidFill>
                  <a:srgbClr val="A9B7C6"/>
                </a:solidFill>
                <a:latin typeface="Source Code Pro"/>
              </a:rPr>
              <a:t>}</a:t>
            </a:r>
            <a:br>
              <a:rPr lang="fr-FR" sz="1200" dirty="0" smtClean="0">
                <a:solidFill>
                  <a:srgbClr val="A9B7C6"/>
                </a:solidFill>
                <a:latin typeface="Source Code Pro"/>
              </a:rPr>
            </a:br>
            <a:r>
              <a:rPr lang="fr-FR" sz="1200" dirty="0" smtClean="0">
                <a:solidFill>
                  <a:srgbClr val="A9B7C6"/>
                </a:solidFill>
                <a:latin typeface="Source Code Pro"/>
              </a:rPr>
              <a:t>    })</a:t>
            </a:r>
            <a:r>
              <a:rPr lang="fr-FR" sz="1200" dirty="0" smtClean="0">
                <a:solidFill>
                  <a:srgbClr val="CC7832"/>
                </a:solidFill>
                <a:latin typeface="Source Code Pro"/>
              </a:rPr>
              <a:t>;</a:t>
            </a:r>
            <a:br>
              <a:rPr lang="fr-FR" sz="1200" dirty="0" smtClean="0">
                <a:solidFill>
                  <a:srgbClr val="CC7832"/>
                </a:solidFill>
                <a:latin typeface="Source Code Pro"/>
              </a:rPr>
            </a:br>
            <a:r>
              <a:rPr lang="fr-FR" sz="1200" dirty="0" smtClean="0">
                <a:solidFill>
                  <a:srgbClr val="E8BF6A"/>
                </a:solidFill>
                <a:latin typeface="Source Code Pro"/>
              </a:rPr>
              <a:t>&lt;/script&gt;</a:t>
            </a:r>
          </a:p>
          <a:p>
            <a:r>
              <a:rPr lang="fr-FR" sz="1200" dirty="0" smtClean="0">
                <a:solidFill>
                  <a:srgbClr val="E8BF6A"/>
                </a:solidFill>
                <a:latin typeface="Source Code Pro"/>
              </a:rPr>
              <a:t/>
            </a:r>
            <a:br>
              <a:rPr lang="fr-FR" sz="1200" dirty="0" smtClean="0">
                <a:solidFill>
                  <a:srgbClr val="E8BF6A"/>
                </a:solidFill>
                <a:latin typeface="Source Code Pro"/>
              </a:rPr>
            </a:br>
            <a:r>
              <a:rPr lang="fr-FR" sz="1200" dirty="0" smtClean="0">
                <a:solidFill>
                  <a:srgbClr val="E8BF6A"/>
                </a:solidFill>
                <a:latin typeface="Source Code Pro"/>
              </a:rPr>
              <a:t>&lt;/body&gt;</a:t>
            </a:r>
            <a:br>
              <a:rPr lang="fr-FR" sz="1200" dirty="0" smtClean="0">
                <a:solidFill>
                  <a:srgbClr val="E8BF6A"/>
                </a:solidFill>
                <a:latin typeface="Source Code Pro"/>
              </a:rPr>
            </a:br>
            <a:r>
              <a:rPr lang="fr-FR" sz="1200" dirty="0" smtClean="0">
                <a:solidFill>
                  <a:srgbClr val="E8BF6A"/>
                </a:solidFill>
                <a:latin typeface="Source Code Pro"/>
              </a:rPr>
              <a:t>&lt;/html&gt;</a:t>
            </a:r>
            <a:endParaRPr lang="fr-FR" sz="1200" dirty="0">
              <a:solidFill>
                <a:srgbClr val="E8BF6A"/>
              </a:solidFill>
              <a:latin typeface="Source Code Pro"/>
            </a:endParaRPr>
          </a:p>
        </p:txBody>
      </p:sp>
      <p:sp>
        <p:nvSpPr>
          <p:cNvPr id="4" name="Rectangle 3"/>
          <p:cNvSpPr/>
          <p:nvPr/>
        </p:nvSpPr>
        <p:spPr>
          <a:xfrm>
            <a:off x="1997550" y="4773328"/>
            <a:ext cx="2438400" cy="1109472"/>
          </a:xfrm>
          <a:prstGeom prst="rect">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900014" y="3639472"/>
            <a:ext cx="2438400" cy="629907"/>
          </a:xfrm>
          <a:prstGeom prst="rect">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en angle 6"/>
          <p:cNvCxnSpPr>
            <a:stCxn id="5" idx="3"/>
            <a:endCxn id="4" idx="3"/>
          </p:cNvCxnSpPr>
          <p:nvPr/>
        </p:nvCxnSpPr>
        <p:spPr>
          <a:xfrm>
            <a:off x="4338414" y="3954426"/>
            <a:ext cx="97536" cy="1373638"/>
          </a:xfrm>
          <a:prstGeom prst="bentConnector3">
            <a:avLst>
              <a:gd name="adj1" fmla="val 809375"/>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088362" y="3891447"/>
            <a:ext cx="1579492" cy="162553"/>
          </a:xfrm>
          <a:prstGeom prst="rect">
            <a:avLst/>
          </a:prstGeom>
          <a:solidFill>
            <a:schemeClr val="accent1">
              <a:lumMod val="75000"/>
              <a:alpha val="1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329468" y="5320152"/>
            <a:ext cx="1850450" cy="221272"/>
          </a:xfrm>
          <a:prstGeom prst="rect">
            <a:avLst/>
          </a:prstGeom>
          <a:solidFill>
            <a:schemeClr val="accent1">
              <a:lumMod val="75000"/>
              <a:alpha val="1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en angle 11"/>
          <p:cNvCxnSpPr>
            <a:stCxn id="10" idx="3"/>
            <a:endCxn id="11" idx="3"/>
          </p:cNvCxnSpPr>
          <p:nvPr/>
        </p:nvCxnSpPr>
        <p:spPr>
          <a:xfrm>
            <a:off x="3667854" y="3972724"/>
            <a:ext cx="512064" cy="1458064"/>
          </a:xfrm>
          <a:prstGeom prst="bentConnector3">
            <a:avLst>
              <a:gd name="adj1" fmla="val 144643"/>
            </a:avLst>
          </a:prstGeom>
          <a:solidFill>
            <a:srgbClr val="C00000">
              <a:alpha val="10000"/>
            </a:srgb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6" name="ZoneTexte 15"/>
          <p:cNvSpPr txBox="1"/>
          <p:nvPr/>
        </p:nvSpPr>
        <p:spPr>
          <a:xfrm>
            <a:off x="1851246" y="1431650"/>
            <a:ext cx="3006721" cy="369332"/>
          </a:xfrm>
          <a:prstGeom prst="rect">
            <a:avLst/>
          </a:prstGeom>
          <a:solidFill>
            <a:schemeClr val="bg1">
              <a:lumMod val="95000"/>
            </a:schemeClr>
          </a:solidFill>
        </p:spPr>
        <p:txBody>
          <a:bodyPr wrap="none" rtlCol="0">
            <a:spAutoFit/>
          </a:bodyPr>
          <a:lstStyle/>
          <a:p>
            <a:r>
              <a:rPr lang="fr-FR" dirty="0" smtClean="0"/>
              <a:t>$ git checkout –f tags/step001</a:t>
            </a:r>
            <a:endParaRPr lang="fr-FR" dirty="0"/>
          </a:p>
        </p:txBody>
      </p:sp>
      <p:sp>
        <p:nvSpPr>
          <p:cNvPr id="17" name="ZoneTexte 16"/>
          <p:cNvSpPr txBox="1"/>
          <p:nvPr/>
        </p:nvSpPr>
        <p:spPr>
          <a:xfrm>
            <a:off x="1851246" y="1062318"/>
            <a:ext cx="979755" cy="369332"/>
          </a:xfrm>
          <a:prstGeom prst="rect">
            <a:avLst/>
          </a:prstGeom>
          <a:noFill/>
        </p:spPr>
        <p:txBody>
          <a:bodyPr wrap="none" rtlCol="0">
            <a:spAutoFit/>
          </a:bodyPr>
          <a:lstStyle/>
          <a:p>
            <a:r>
              <a:rPr lang="fr-FR" b="1" dirty="0" smtClean="0"/>
              <a:t>Solution</a:t>
            </a:r>
            <a:endParaRPr lang="fr-FR" b="1" dirty="0"/>
          </a:p>
        </p:txBody>
      </p:sp>
    </p:spTree>
    <p:extLst>
      <p:ext uri="{BB962C8B-B14F-4D97-AF65-F5344CB8AC3E}">
        <p14:creationId xmlns:p14="http://schemas.microsoft.com/office/powerpoint/2010/main" xmlns="" val="7414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a:p>
            <a:pPr algn="ctr"/>
            <a:r>
              <a:rPr lang="fr-FR" sz="2800" dirty="0" smtClean="0">
                <a:effectLst>
                  <a:outerShdw blurRad="38100" dist="38100" dir="2700000" algn="tl">
                    <a:srgbClr val="000000">
                      <a:alpha val="43137"/>
                    </a:srgbClr>
                  </a:outerShdw>
                </a:effectLst>
              </a:rPr>
              <a:t>Cycle de vie de l’instance Vue.js</a:t>
            </a:r>
          </a:p>
        </p:txBody>
      </p:sp>
      <p:sp>
        <p:nvSpPr>
          <p:cNvPr id="3" name="Rectangle 2"/>
          <p:cNvSpPr/>
          <p:nvPr/>
        </p:nvSpPr>
        <p:spPr>
          <a:xfrm>
            <a:off x="170688" y="2110984"/>
            <a:ext cx="6096000" cy="2677656"/>
          </a:xfrm>
          <a:prstGeom prst="rect">
            <a:avLst/>
          </a:prstGeom>
          <a:solidFill>
            <a:schemeClr val="tx2">
              <a:lumMod val="50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"app1"</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'#app1'</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beforeCreate</a:t>
            </a:r>
            <a:r>
              <a:rPr lang="fr-FR" sz="1400" dirty="0">
                <a:solidFill>
                  <a:srgbClr val="A9B7C6"/>
                </a:solidFill>
                <a:latin typeface="Source Code Pro"/>
              </a:rPr>
              <a:t>: </a:t>
            </a:r>
            <a:r>
              <a:rPr lang="fr-FR" sz="1400" b="1" dirty="0">
                <a:solidFill>
                  <a:srgbClr val="CC7832"/>
                </a:solidFill>
                <a:latin typeface="Source Code Pro"/>
              </a:rPr>
              <a:t>function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a:solidFill>
                  <a:srgbClr val="A9B7C6"/>
                </a:solidFill>
                <a:latin typeface="Source Code Pro"/>
              </a:rPr>
              <a:t>(</a:t>
            </a:r>
            <a:r>
              <a:rPr lang="fr-FR" sz="1400" dirty="0">
                <a:solidFill>
                  <a:srgbClr val="6A8759"/>
                </a:solidFill>
                <a:latin typeface="Source Code Pro"/>
              </a:rPr>
              <a:t>'beforeCreate'</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endParaRPr lang="fr-FR" sz="1400" dirty="0">
              <a:solidFill>
                <a:srgbClr val="CC7832"/>
              </a:solidFill>
              <a:latin typeface="Source Code Pro"/>
            </a:endParaRPr>
          </a:p>
        </p:txBody>
      </p:sp>
      <p:sp>
        <p:nvSpPr>
          <p:cNvPr id="29" name="Rectangle 28"/>
          <p:cNvSpPr/>
          <p:nvPr/>
        </p:nvSpPr>
        <p:spPr>
          <a:xfrm>
            <a:off x="582168" y="3633371"/>
            <a:ext cx="2575560" cy="682597"/>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70688" y="5193792"/>
            <a:ext cx="11277600" cy="646331"/>
          </a:xfrm>
          <a:prstGeom prst="rect">
            <a:avLst/>
          </a:prstGeom>
          <a:noFill/>
        </p:spPr>
        <p:txBody>
          <a:bodyPr wrap="square" rtlCol="0">
            <a:spAutoFit/>
          </a:bodyPr>
          <a:lstStyle/>
          <a:p>
            <a:r>
              <a:rPr lang="fr-FR" dirty="0"/>
              <a:t>L</a:t>
            </a:r>
            <a:r>
              <a:rPr lang="fr-FR" dirty="0" smtClean="0"/>
              <a:t>es méthodes du cycle de vie ne sont pas déclarées dans la propriété ‘methods’ de l’instance, mais sont déclarées directement sous la racine</a:t>
            </a:r>
            <a:endParaRPr lang="fr-FR" dirty="0"/>
          </a:p>
        </p:txBody>
      </p:sp>
    </p:spTree>
    <p:extLst>
      <p:ext uri="{BB962C8B-B14F-4D97-AF65-F5344CB8AC3E}">
        <p14:creationId xmlns:p14="http://schemas.microsoft.com/office/powerpoint/2010/main" xmlns="" val="61404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1569660"/>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Vue CLI et</a:t>
            </a:r>
          </a:p>
          <a:p>
            <a:pPr algn="ctr"/>
            <a:r>
              <a:rPr lang="fr-FR" sz="4800" dirty="0" smtClean="0">
                <a:effectLst>
                  <a:outerShdw blurRad="38100" dist="38100" dir="2700000" algn="tl">
                    <a:srgbClr val="000000">
                      <a:alpha val="43137"/>
                    </a:srgbClr>
                  </a:outerShdw>
                </a:effectLst>
              </a:rPr>
              <a:t>Workflow de développement</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36327030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De quoi a-t-on besoin pour un workflow de développement ?</a:t>
            </a:r>
          </a:p>
        </p:txBody>
      </p:sp>
      <p:sp>
        <p:nvSpPr>
          <p:cNvPr id="5" name="ZoneTexte 4"/>
          <p:cNvSpPr txBox="1"/>
          <p:nvPr/>
        </p:nvSpPr>
        <p:spPr>
          <a:xfrm>
            <a:off x="487681" y="1719072"/>
            <a:ext cx="11362944"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Un processus de build</a:t>
            </a:r>
          </a:p>
          <a:p>
            <a:pPr marL="285750" indent="-285750">
              <a:buFont typeface="Arial" panose="020B0604020202020204" pitchFamily="34" charset="0"/>
              <a:buChar char="•"/>
            </a:pPr>
            <a:r>
              <a:rPr lang="fr-FR" dirty="0" smtClean="0"/>
              <a:t>Possibilité d’écrire du code ES6 de Javascript</a:t>
            </a:r>
          </a:p>
          <a:p>
            <a:pPr marL="285750" indent="-285750">
              <a:buFont typeface="Arial" panose="020B0604020202020204" pitchFamily="34" charset="0"/>
              <a:buChar char="•"/>
            </a:pPr>
            <a:r>
              <a:rPr lang="fr-FR" dirty="0" smtClean="0"/>
              <a:t>Un serveur de développement (jusque là on a exécuté la page en local dans le poste) pour tester l’application dans des conditions plus réalistes</a:t>
            </a:r>
          </a:p>
        </p:txBody>
      </p:sp>
    </p:spTree>
    <p:extLst>
      <p:ext uri="{BB962C8B-B14F-4D97-AF65-F5344CB8AC3E}">
        <p14:creationId xmlns:p14="http://schemas.microsoft.com/office/powerpoint/2010/main" xmlns="" val="12727719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Qu’est ce qu’un workflow de développement ?</a:t>
            </a:r>
          </a:p>
        </p:txBody>
      </p:sp>
      <p:sp>
        <p:nvSpPr>
          <p:cNvPr id="5" name="ZoneTexte 4"/>
          <p:cNvSpPr txBox="1"/>
          <p:nvPr/>
        </p:nvSpPr>
        <p:spPr>
          <a:xfrm>
            <a:off x="219456" y="1438656"/>
            <a:ext cx="11448288" cy="1754326"/>
          </a:xfrm>
          <a:prstGeom prst="rect">
            <a:avLst/>
          </a:prstGeom>
          <a:noFill/>
        </p:spPr>
        <p:txBody>
          <a:bodyPr wrap="square" rtlCol="0">
            <a:spAutoFit/>
          </a:bodyPr>
          <a:lstStyle/>
          <a:p>
            <a:r>
              <a:rPr lang="fr-FR" dirty="0" smtClean="0"/>
              <a:t>Pour le moment nous avons besoin d’importer seulement le fichier vue.js pour faire ce qu’on a fait. Dans un vrai projet, on aura besoin d’importer bien d’autres fichiers </a:t>
            </a:r>
            <a:r>
              <a:rPr lang="fr-FR" dirty="0" err="1" smtClean="0"/>
              <a:t>js</a:t>
            </a:r>
            <a:r>
              <a:rPr lang="fr-FR" dirty="0" smtClean="0"/>
              <a:t>, les assembler, les compiler, les </a:t>
            </a:r>
            <a:r>
              <a:rPr lang="fr-FR" dirty="0" err="1" smtClean="0"/>
              <a:t>minifier</a:t>
            </a:r>
            <a:r>
              <a:rPr lang="fr-FR" dirty="0" smtClean="0"/>
              <a:t>, … avant de les passer en production.</a:t>
            </a:r>
          </a:p>
          <a:p>
            <a:endParaRPr lang="fr-FR" dirty="0"/>
          </a:p>
          <a:p>
            <a:r>
              <a:rPr lang="fr-FR" dirty="0" smtClean="0"/>
              <a:t>Nous aurons besoin d’utiliser les single files </a:t>
            </a:r>
            <a:r>
              <a:rPr lang="fr-FR" dirty="0" err="1" smtClean="0"/>
              <a:t>templates</a:t>
            </a:r>
            <a:r>
              <a:rPr lang="fr-FR" dirty="0" smtClean="0"/>
              <a:t>. Donc nous aurons besoin d’un processus qui comprend ces single file </a:t>
            </a:r>
            <a:r>
              <a:rPr lang="fr-FR" dirty="0" err="1" smtClean="0"/>
              <a:t>templates</a:t>
            </a:r>
            <a:r>
              <a:rPr lang="fr-FR" dirty="0" smtClean="0"/>
              <a:t>, les charger, les compiler et les rendre utilisables dans l’application.</a:t>
            </a:r>
          </a:p>
        </p:txBody>
      </p:sp>
    </p:spTree>
    <p:extLst>
      <p:ext uri="{BB962C8B-B14F-4D97-AF65-F5344CB8AC3E}">
        <p14:creationId xmlns:p14="http://schemas.microsoft.com/office/powerpoint/2010/main" xmlns="" val="8240371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Utiliser Vue CLI pour initialiser un projet</a:t>
            </a:r>
          </a:p>
        </p:txBody>
      </p:sp>
      <p:sp>
        <p:nvSpPr>
          <p:cNvPr id="5" name="ZoneTexte 4"/>
          <p:cNvSpPr txBox="1"/>
          <p:nvPr/>
        </p:nvSpPr>
        <p:spPr>
          <a:xfrm>
            <a:off x="219456" y="1438656"/>
            <a:ext cx="11448288" cy="1200329"/>
          </a:xfrm>
          <a:prstGeom prst="rect">
            <a:avLst/>
          </a:prstGeom>
          <a:noFill/>
        </p:spPr>
        <p:txBody>
          <a:bodyPr wrap="square" rtlCol="0">
            <a:spAutoFit/>
          </a:bodyPr>
          <a:lstStyle/>
          <a:p>
            <a:r>
              <a:rPr lang="fr-FR" dirty="0" smtClean="0"/>
              <a:t>Vue CLI nous permet de créer des projets avec pré-configuration d’un workflow de développement complet basé sur webpack ou autre packagé dans un template de projet. </a:t>
            </a:r>
          </a:p>
          <a:p>
            <a:endParaRPr lang="fr-FR" dirty="0"/>
          </a:p>
          <a:p>
            <a:r>
              <a:rPr lang="fr-FR" dirty="0" smtClean="0"/>
              <a:t>Installer Vue CLI avec la commande suivante:</a:t>
            </a:r>
          </a:p>
        </p:txBody>
      </p:sp>
      <p:sp>
        <p:nvSpPr>
          <p:cNvPr id="3" name="Rectangle 2"/>
          <p:cNvSpPr/>
          <p:nvPr/>
        </p:nvSpPr>
        <p:spPr>
          <a:xfrm>
            <a:off x="316992" y="2877312"/>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err="1" smtClean="0">
                <a:solidFill>
                  <a:schemeClr val="tx1"/>
                </a:solidFill>
              </a:rPr>
              <a:t>npm</a:t>
            </a:r>
            <a:r>
              <a:rPr lang="fr-FR" sz="1400" dirty="0" smtClean="0">
                <a:solidFill>
                  <a:schemeClr val="tx1"/>
                </a:solidFill>
              </a:rPr>
              <a:t> </a:t>
            </a:r>
            <a:r>
              <a:rPr lang="fr-FR" sz="1400" dirty="0" err="1" smtClean="0">
                <a:solidFill>
                  <a:schemeClr val="tx1"/>
                </a:solidFill>
              </a:rPr>
              <a:t>install</a:t>
            </a:r>
            <a:r>
              <a:rPr lang="fr-FR" sz="1400" dirty="0" smtClean="0">
                <a:solidFill>
                  <a:schemeClr val="tx1"/>
                </a:solidFill>
              </a:rPr>
              <a:t> -g @vue/cli</a:t>
            </a:r>
            <a:endParaRPr lang="fr-FR" sz="1400" dirty="0">
              <a:solidFill>
                <a:schemeClr val="tx1"/>
              </a:solidFill>
            </a:endParaRPr>
          </a:p>
        </p:txBody>
      </p:sp>
      <p:sp>
        <p:nvSpPr>
          <p:cNvPr id="4" name="ZoneTexte 3"/>
          <p:cNvSpPr txBox="1"/>
          <p:nvPr/>
        </p:nvSpPr>
        <p:spPr>
          <a:xfrm>
            <a:off x="219457" y="3621024"/>
            <a:ext cx="11545824" cy="369332"/>
          </a:xfrm>
          <a:prstGeom prst="rect">
            <a:avLst/>
          </a:prstGeom>
          <a:noFill/>
        </p:spPr>
        <p:txBody>
          <a:bodyPr wrap="square" rtlCol="0">
            <a:spAutoFit/>
          </a:bodyPr>
          <a:lstStyle/>
          <a:p>
            <a:r>
              <a:rPr lang="fr-FR" dirty="0" smtClean="0"/>
              <a:t>Pour créer un nouveau projet,  exécutez la commande suivante:</a:t>
            </a:r>
            <a:endParaRPr lang="fr-FR" dirty="0"/>
          </a:p>
        </p:txBody>
      </p:sp>
      <p:sp>
        <p:nvSpPr>
          <p:cNvPr id="6" name="Rectangle 5"/>
          <p:cNvSpPr/>
          <p:nvPr/>
        </p:nvSpPr>
        <p:spPr>
          <a:xfrm>
            <a:off x="316992" y="4596539"/>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Vue </a:t>
            </a:r>
            <a:r>
              <a:rPr lang="fr-FR" sz="1400" dirty="0" err="1" smtClean="0">
                <a:solidFill>
                  <a:schemeClr val="tx1"/>
                </a:solidFill>
              </a:rPr>
              <a:t>create</a:t>
            </a:r>
            <a:r>
              <a:rPr lang="fr-FR" sz="1400" dirty="0" smtClean="0">
                <a:solidFill>
                  <a:schemeClr val="tx1"/>
                </a:solidFill>
              </a:rPr>
              <a:t> &lt;</a:t>
            </a:r>
            <a:r>
              <a:rPr lang="fr-FR" sz="1400" dirty="0" err="1" smtClean="0">
                <a:solidFill>
                  <a:schemeClr val="tx1"/>
                </a:solidFill>
              </a:rPr>
              <a:t>project</a:t>
            </a:r>
            <a:r>
              <a:rPr lang="fr-FR" sz="1400" dirty="0" smtClean="0">
                <a:solidFill>
                  <a:schemeClr val="tx1"/>
                </a:solidFill>
              </a:rPr>
              <a:t>-</a:t>
            </a:r>
            <a:r>
              <a:rPr lang="fr-FR" sz="1400" dirty="0" err="1" smtClean="0">
                <a:solidFill>
                  <a:schemeClr val="tx1"/>
                </a:solidFill>
              </a:rPr>
              <a:t>name</a:t>
            </a:r>
            <a:r>
              <a:rPr lang="fr-FR" sz="1400" dirty="0" smtClean="0">
                <a:solidFill>
                  <a:schemeClr val="tx1"/>
                </a:solidFill>
              </a:rPr>
              <a:t>&gt; </a:t>
            </a:r>
            <a:endParaRPr lang="fr-FR" sz="1400" dirty="0">
              <a:solidFill>
                <a:schemeClr val="tx1"/>
              </a:solidFill>
            </a:endParaRPr>
          </a:p>
        </p:txBody>
      </p:sp>
      <p:sp>
        <p:nvSpPr>
          <p:cNvPr id="7" name="ZoneTexte 6"/>
          <p:cNvSpPr txBox="1"/>
          <p:nvPr/>
        </p:nvSpPr>
        <p:spPr>
          <a:xfrm>
            <a:off x="4474464" y="4641735"/>
            <a:ext cx="923651" cy="369332"/>
          </a:xfrm>
          <a:prstGeom prst="rect">
            <a:avLst/>
          </a:prstGeom>
          <a:noFill/>
        </p:spPr>
        <p:txBody>
          <a:bodyPr wrap="none" rtlCol="0">
            <a:spAutoFit/>
          </a:bodyPr>
          <a:lstStyle/>
          <a:p>
            <a:r>
              <a:rPr lang="fr-FR" dirty="0" smtClean="0"/>
              <a:t>Ou bien</a:t>
            </a:r>
            <a:endParaRPr lang="fr-FR" dirty="0"/>
          </a:p>
        </p:txBody>
      </p:sp>
      <p:sp>
        <p:nvSpPr>
          <p:cNvPr id="8" name="Rectangle 7"/>
          <p:cNvSpPr/>
          <p:nvPr/>
        </p:nvSpPr>
        <p:spPr>
          <a:xfrm>
            <a:off x="5580995" y="4619137"/>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git checkout –f tags/step026</a:t>
            </a:r>
            <a:endParaRPr lang="fr-FR" sz="1400" dirty="0">
              <a:solidFill>
                <a:schemeClr val="tx1"/>
              </a:solidFill>
            </a:endParaRPr>
          </a:p>
        </p:txBody>
      </p:sp>
      <p:sp>
        <p:nvSpPr>
          <p:cNvPr id="9" name="ZoneTexte 8"/>
          <p:cNvSpPr txBox="1"/>
          <p:nvPr/>
        </p:nvSpPr>
        <p:spPr>
          <a:xfrm>
            <a:off x="316992" y="5430643"/>
            <a:ext cx="6167201" cy="369332"/>
          </a:xfrm>
          <a:prstGeom prst="rect">
            <a:avLst/>
          </a:prstGeom>
          <a:noFill/>
        </p:spPr>
        <p:txBody>
          <a:bodyPr wrap="none" rtlCol="0">
            <a:spAutoFit/>
          </a:bodyPr>
          <a:lstStyle/>
          <a:p>
            <a:r>
              <a:rPr lang="fr-FR" dirty="0" smtClean="0"/>
              <a:t>Aller dans le répertoire où vous avez crée le projet et exécuter : </a:t>
            </a:r>
            <a:endParaRPr lang="fr-FR" dirty="0"/>
          </a:p>
        </p:txBody>
      </p:sp>
      <p:sp>
        <p:nvSpPr>
          <p:cNvPr id="10" name="Rectangle 9"/>
          <p:cNvSpPr/>
          <p:nvPr/>
        </p:nvSpPr>
        <p:spPr>
          <a:xfrm>
            <a:off x="6484193" y="5408045"/>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npm install</a:t>
            </a:r>
            <a:endParaRPr lang="fr-FR" sz="1400" dirty="0">
              <a:solidFill>
                <a:schemeClr val="tx1"/>
              </a:solidFill>
            </a:endParaRPr>
          </a:p>
        </p:txBody>
      </p:sp>
      <p:sp>
        <p:nvSpPr>
          <p:cNvPr id="11" name="ZoneTexte 10"/>
          <p:cNvSpPr txBox="1"/>
          <p:nvPr/>
        </p:nvSpPr>
        <p:spPr>
          <a:xfrm>
            <a:off x="310268" y="5961733"/>
            <a:ext cx="1599284" cy="369332"/>
          </a:xfrm>
          <a:prstGeom prst="rect">
            <a:avLst/>
          </a:prstGeom>
          <a:noFill/>
        </p:spPr>
        <p:txBody>
          <a:bodyPr wrap="none" rtlCol="0">
            <a:spAutoFit/>
          </a:bodyPr>
          <a:lstStyle/>
          <a:p>
            <a:r>
              <a:rPr lang="fr-FR" dirty="0" smtClean="0"/>
              <a:t>Puis exécuter : </a:t>
            </a:r>
            <a:endParaRPr lang="fr-FR" dirty="0"/>
          </a:p>
        </p:txBody>
      </p:sp>
      <p:sp>
        <p:nvSpPr>
          <p:cNvPr id="12" name="Rectangle 11"/>
          <p:cNvSpPr/>
          <p:nvPr/>
        </p:nvSpPr>
        <p:spPr>
          <a:xfrm>
            <a:off x="1909552" y="5939135"/>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npm </a:t>
            </a:r>
            <a:r>
              <a:rPr lang="fr-FR" sz="1400" dirty="0" err="1" smtClean="0">
                <a:solidFill>
                  <a:schemeClr val="tx1"/>
                </a:solidFill>
              </a:rPr>
              <a:t>run</a:t>
            </a:r>
            <a:r>
              <a:rPr lang="fr-FR" sz="1400" dirty="0" smtClean="0">
                <a:solidFill>
                  <a:schemeClr val="tx1"/>
                </a:solidFill>
              </a:rPr>
              <a:t> serve</a:t>
            </a:r>
            <a:endParaRPr lang="fr-FR" sz="1400" dirty="0">
              <a:solidFill>
                <a:schemeClr val="tx1"/>
              </a:solidFill>
            </a:endParaRPr>
          </a:p>
        </p:txBody>
      </p:sp>
      <p:sp>
        <p:nvSpPr>
          <p:cNvPr id="13" name="ZoneTexte 12"/>
          <p:cNvSpPr txBox="1"/>
          <p:nvPr/>
        </p:nvSpPr>
        <p:spPr>
          <a:xfrm>
            <a:off x="310268" y="6387988"/>
            <a:ext cx="10465622" cy="369332"/>
          </a:xfrm>
          <a:prstGeom prst="rect">
            <a:avLst/>
          </a:prstGeom>
          <a:noFill/>
        </p:spPr>
        <p:txBody>
          <a:bodyPr wrap="none" rtlCol="0">
            <a:spAutoFit/>
          </a:bodyPr>
          <a:lstStyle/>
          <a:p>
            <a:r>
              <a:rPr lang="fr-FR" dirty="0" smtClean="0"/>
              <a:t>Gardez ce processus en exécution. Il va automatiquement rafraîchir le browser à chaque changement du code</a:t>
            </a:r>
            <a:endParaRPr lang="fr-FR" dirty="0"/>
          </a:p>
        </p:txBody>
      </p:sp>
    </p:spTree>
    <p:extLst>
      <p:ext uri="{BB962C8B-B14F-4D97-AF65-F5344CB8AC3E}">
        <p14:creationId xmlns:p14="http://schemas.microsoft.com/office/powerpoint/2010/main" xmlns="" val="1165336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p:cNvPicPr>
            <a:picLocks noChangeAspect="1" noChangeArrowheads="1"/>
          </p:cNvPicPr>
          <p:nvPr/>
        </p:nvPicPr>
        <p:blipFill>
          <a:blip r:embed="rId3" cstate="print"/>
          <a:srcRect l="3309" t="11242" r="74779" b="49150"/>
          <a:stretch>
            <a:fillRect/>
          </a:stretch>
        </p:blipFill>
        <p:spPr bwMode="auto">
          <a:xfrm>
            <a:off x="107575" y="1407458"/>
            <a:ext cx="3429725" cy="3487271"/>
          </a:xfrm>
          <a:prstGeom prst="rect">
            <a:avLst/>
          </a:prstGeom>
          <a:noFill/>
          <a:ln w="9525">
            <a:noFill/>
            <a:miter lim="800000"/>
            <a:headEnd/>
            <a:tailEnd/>
          </a:ln>
        </p:spPr>
      </p:pic>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Structure du projet généré par vue-cli</a:t>
            </a:r>
          </a:p>
        </p:txBody>
      </p:sp>
      <p:sp>
        <p:nvSpPr>
          <p:cNvPr id="4" name="Rectangle 3"/>
          <p:cNvSpPr/>
          <p:nvPr/>
        </p:nvSpPr>
        <p:spPr>
          <a:xfrm>
            <a:off x="190073" y="2617698"/>
            <a:ext cx="2355903" cy="10399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4658600" y="1979524"/>
            <a:ext cx="3044231" cy="276999"/>
          </a:xfrm>
          <a:prstGeom prst="rect">
            <a:avLst/>
          </a:prstGeom>
          <a:noFill/>
        </p:spPr>
        <p:txBody>
          <a:bodyPr wrap="none" rtlCol="0">
            <a:spAutoFit/>
          </a:bodyPr>
          <a:lstStyle/>
          <a:p>
            <a:r>
              <a:rPr lang="fr-FR" sz="1200" dirty="0" smtClean="0"/>
              <a:t>Répertoire qui va contenir tout le code source</a:t>
            </a:r>
            <a:endParaRPr lang="fr-FR" sz="1200" dirty="0"/>
          </a:p>
        </p:txBody>
      </p:sp>
      <p:cxnSp>
        <p:nvCxnSpPr>
          <p:cNvPr id="7" name="Connecteur droit 6"/>
          <p:cNvCxnSpPr/>
          <p:nvPr/>
        </p:nvCxnSpPr>
        <p:spPr>
          <a:xfrm flipV="1">
            <a:off x="2545976" y="2126989"/>
            <a:ext cx="2112624" cy="8639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84694" y="3917584"/>
            <a:ext cx="2343353" cy="2254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4658600" y="2419142"/>
            <a:ext cx="6559297" cy="276999"/>
          </a:xfrm>
          <a:prstGeom prst="rect">
            <a:avLst/>
          </a:prstGeom>
          <a:noFill/>
        </p:spPr>
        <p:txBody>
          <a:bodyPr wrap="square" rtlCol="0">
            <a:spAutoFit/>
          </a:bodyPr>
          <a:lstStyle/>
          <a:p>
            <a:r>
              <a:rPr lang="fr-FR" sz="1200" dirty="0" smtClean="0"/>
              <a:t>Configure </a:t>
            </a:r>
            <a:r>
              <a:rPr lang="fr-FR" sz="1200" dirty="0" err="1" smtClean="0"/>
              <a:t>babel</a:t>
            </a:r>
            <a:r>
              <a:rPr lang="fr-FR" sz="1200" dirty="0" smtClean="0"/>
              <a:t> qui traduit le code ES6 en code ES5, nous permettant ainsi d’écrire du Javascript ES6</a:t>
            </a:r>
            <a:endParaRPr lang="fr-FR" sz="1200" dirty="0"/>
          </a:p>
        </p:txBody>
      </p:sp>
      <p:cxnSp>
        <p:nvCxnSpPr>
          <p:cNvPr id="11" name="Connecteur droit 10"/>
          <p:cNvCxnSpPr>
            <a:stCxn id="9" idx="3"/>
            <a:endCxn id="10" idx="1"/>
          </p:cNvCxnSpPr>
          <p:nvPr/>
        </p:nvCxnSpPr>
        <p:spPr>
          <a:xfrm flipV="1">
            <a:off x="2528047" y="2557642"/>
            <a:ext cx="2130553" cy="14726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4692" y="2334138"/>
            <a:ext cx="2370249" cy="2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776" y="1562707"/>
            <a:ext cx="6559297" cy="276999"/>
          </a:xfrm>
          <a:prstGeom prst="rect">
            <a:avLst/>
          </a:prstGeom>
          <a:noFill/>
        </p:spPr>
        <p:txBody>
          <a:bodyPr wrap="square" rtlCol="0">
            <a:spAutoFit/>
          </a:bodyPr>
          <a:lstStyle/>
          <a:p>
            <a:r>
              <a:rPr lang="fr-FR" sz="1200" dirty="0" smtClean="0"/>
              <a:t>C’est le fichier qui est servi. C’est la section HTML sur laquelle on a travaillé jusqu’à maintenant</a:t>
            </a:r>
            <a:endParaRPr lang="fr-FR" sz="1200" dirty="0"/>
          </a:p>
        </p:txBody>
      </p:sp>
      <p:cxnSp>
        <p:nvCxnSpPr>
          <p:cNvPr id="16" name="Connecteur droit 15"/>
          <p:cNvCxnSpPr>
            <a:stCxn id="14" idx="3"/>
            <a:endCxn id="15" idx="1"/>
          </p:cNvCxnSpPr>
          <p:nvPr/>
        </p:nvCxnSpPr>
        <p:spPr>
          <a:xfrm flipV="1">
            <a:off x="2554941" y="1701207"/>
            <a:ext cx="2058835" cy="7388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a:stCxn id="15" idx="3"/>
            <a:endCxn id="54" idx="3"/>
          </p:cNvCxnSpPr>
          <p:nvPr/>
        </p:nvCxnSpPr>
        <p:spPr>
          <a:xfrm>
            <a:off x="11173073" y="1701207"/>
            <a:ext cx="597584" cy="1624708"/>
          </a:xfrm>
          <a:prstGeom prst="bentConnector3">
            <a:avLst>
              <a:gd name="adj1" fmla="val 13825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4694" y="4351232"/>
            <a:ext cx="2361282" cy="2297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319255" y="5660097"/>
            <a:ext cx="2038463" cy="646331"/>
          </a:xfrm>
          <a:prstGeom prst="rect">
            <a:avLst/>
          </a:prstGeom>
          <a:noFill/>
        </p:spPr>
        <p:txBody>
          <a:bodyPr wrap="square" rtlCol="0">
            <a:spAutoFit/>
          </a:bodyPr>
          <a:lstStyle/>
          <a:p>
            <a:pPr algn="ctr"/>
            <a:r>
              <a:rPr lang="fr-FR" sz="1200" dirty="0" smtClean="0"/>
              <a:t>Contient toutes les dépendances de votre application</a:t>
            </a:r>
            <a:endParaRPr lang="fr-FR" sz="1200" dirty="0"/>
          </a:p>
        </p:txBody>
      </p:sp>
      <p:cxnSp>
        <p:nvCxnSpPr>
          <p:cNvPr id="24" name="Connecteur droit 23"/>
          <p:cNvCxnSpPr>
            <a:stCxn id="22" idx="2"/>
            <a:endCxn id="23" idx="0"/>
          </p:cNvCxnSpPr>
          <p:nvPr/>
        </p:nvCxnSpPr>
        <p:spPr>
          <a:xfrm flipH="1">
            <a:off x="1338487" y="4580966"/>
            <a:ext cx="26848" cy="10791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necteur en angle 43"/>
          <p:cNvCxnSpPr>
            <a:stCxn id="23" idx="3"/>
            <a:endCxn id="25" idx="1"/>
          </p:cNvCxnSpPr>
          <p:nvPr/>
        </p:nvCxnSpPr>
        <p:spPr>
          <a:xfrm flipV="1">
            <a:off x="2357718" y="5360447"/>
            <a:ext cx="2402496" cy="62281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
          <p:cNvPicPr>
            <a:picLocks noChangeAspect="1" noChangeArrowheads="1"/>
          </p:cNvPicPr>
          <p:nvPr/>
        </p:nvPicPr>
        <p:blipFill>
          <a:blip r:embed="rId4" cstate="print"/>
          <a:srcRect l="30073" t="14774" r="49412" b="38824"/>
          <a:stretch>
            <a:fillRect/>
          </a:stretch>
        </p:blipFill>
        <p:spPr bwMode="auto">
          <a:xfrm>
            <a:off x="4760214" y="3980324"/>
            <a:ext cx="2169467" cy="2760245"/>
          </a:xfrm>
          <a:prstGeom prst="rect">
            <a:avLst/>
          </a:prstGeom>
          <a:noFill/>
          <a:ln w="9525">
            <a:noFill/>
            <a:miter lim="800000"/>
            <a:headEnd/>
            <a:tailEnd/>
          </a:ln>
        </p:spPr>
      </p:pic>
      <p:grpSp>
        <p:nvGrpSpPr>
          <p:cNvPr id="65" name="Groupe 64"/>
          <p:cNvGrpSpPr/>
          <p:nvPr/>
        </p:nvGrpSpPr>
        <p:grpSpPr>
          <a:xfrm>
            <a:off x="4706470" y="2904573"/>
            <a:ext cx="7064187" cy="842683"/>
            <a:chOff x="4706470" y="2904573"/>
            <a:chExt cx="7064187" cy="842683"/>
          </a:xfrm>
        </p:grpSpPr>
        <p:pic>
          <p:nvPicPr>
            <p:cNvPr id="54" name="Picture 4"/>
            <p:cNvPicPr>
              <a:picLocks noChangeAspect="1" noChangeArrowheads="1"/>
            </p:cNvPicPr>
            <p:nvPr/>
          </p:nvPicPr>
          <p:blipFill>
            <a:blip r:embed="rId5" cstate="print"/>
            <a:srcRect l="30883" t="28758" r="6838" b="55425"/>
            <a:stretch>
              <a:fillRect/>
            </a:stretch>
          </p:blipFill>
          <p:spPr bwMode="auto">
            <a:xfrm>
              <a:off x="4706470" y="2904573"/>
              <a:ext cx="7064187" cy="842683"/>
            </a:xfrm>
            <a:prstGeom prst="rect">
              <a:avLst/>
            </a:prstGeom>
            <a:noFill/>
            <a:ln w="9525">
              <a:noFill/>
              <a:miter lim="800000"/>
              <a:headEnd/>
              <a:tailEnd/>
            </a:ln>
          </p:spPr>
        </p:pic>
        <p:sp>
          <p:nvSpPr>
            <p:cNvPr id="56" name="Rectangle 55"/>
            <p:cNvSpPr/>
            <p:nvPr/>
          </p:nvSpPr>
          <p:spPr>
            <a:xfrm>
              <a:off x="4774621" y="3374052"/>
              <a:ext cx="2424038" cy="2835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xmlns="" val="8462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up)">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animBg="1"/>
      <p:bldP spid="15" grpId="0"/>
      <p:bldP spid="22" grpId="0" animBg="1"/>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3" cstate="print"/>
          <a:srcRect l="28897" t="8497" r="53529" b="70327"/>
          <a:stretch>
            <a:fillRect/>
          </a:stretch>
        </p:blipFill>
        <p:spPr bwMode="auto">
          <a:xfrm>
            <a:off x="224113" y="4455458"/>
            <a:ext cx="2750949" cy="1864660"/>
          </a:xfrm>
          <a:prstGeom prst="rect">
            <a:avLst/>
          </a:prstGeom>
          <a:noFill/>
          <a:ln w="9525">
            <a:noFill/>
            <a:miter lim="800000"/>
            <a:headEnd/>
            <a:tailEnd/>
          </a:ln>
        </p:spPr>
      </p:pic>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Comprendre les fichiers .vue</a:t>
            </a:r>
          </a:p>
        </p:txBody>
      </p:sp>
      <p:sp>
        <p:nvSpPr>
          <p:cNvPr id="6" name="ZoneTexte 5"/>
          <p:cNvSpPr txBox="1"/>
          <p:nvPr/>
        </p:nvSpPr>
        <p:spPr>
          <a:xfrm>
            <a:off x="146305" y="1767840"/>
            <a:ext cx="11582400" cy="2308324"/>
          </a:xfrm>
          <a:prstGeom prst="rect">
            <a:avLst/>
          </a:prstGeom>
          <a:noFill/>
        </p:spPr>
        <p:txBody>
          <a:bodyPr wrap="square" rtlCol="0">
            <a:spAutoFit/>
          </a:bodyPr>
          <a:lstStyle/>
          <a:p>
            <a:r>
              <a:rPr lang="fr-FR" dirty="0" smtClean="0"/>
              <a:t>Nous avions vu comment fabriquer un composant IHM avec les moyens de bord que nous avions jusqu’à maintenant.</a:t>
            </a:r>
          </a:p>
          <a:p>
            <a:endParaRPr lang="fr-FR" dirty="0"/>
          </a:p>
          <a:p>
            <a:r>
              <a:rPr lang="fr-FR" dirty="0" smtClean="0"/>
              <a:t>Nous allons maintenant apprendre une façon plus professionnelle de le faire: les fichiers .vue</a:t>
            </a:r>
          </a:p>
          <a:p>
            <a:endParaRPr lang="fr-FR" dirty="0"/>
          </a:p>
          <a:p>
            <a:r>
              <a:rPr lang="fr-FR" dirty="0" smtClean="0"/>
              <a:t>Un fichier .vue contient la template du composant ainsi que tous le code source nécessaire à son exécution. Voyons comment ce concept est utilisé.</a:t>
            </a:r>
          </a:p>
          <a:p>
            <a:endParaRPr lang="fr-FR" dirty="0"/>
          </a:p>
          <a:p>
            <a:r>
              <a:rPr lang="fr-FR" dirty="0" smtClean="0"/>
              <a:t>Le fichier ‘main.js’ est le fichier principal servi et inclus dans index.html</a:t>
            </a:r>
            <a:endParaRPr lang="fr-FR" dirty="0"/>
          </a:p>
        </p:txBody>
      </p:sp>
      <p:sp>
        <p:nvSpPr>
          <p:cNvPr id="26" name="Rectangle 25"/>
          <p:cNvSpPr/>
          <p:nvPr/>
        </p:nvSpPr>
        <p:spPr>
          <a:xfrm>
            <a:off x="276034" y="4493919"/>
            <a:ext cx="2523364" cy="2398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4556302" y="4393520"/>
            <a:ext cx="5398209" cy="276999"/>
          </a:xfrm>
          <a:prstGeom prst="rect">
            <a:avLst/>
          </a:prstGeom>
          <a:noFill/>
        </p:spPr>
        <p:txBody>
          <a:bodyPr wrap="none" rtlCol="0">
            <a:spAutoFit/>
          </a:bodyPr>
          <a:lstStyle/>
          <a:p>
            <a:r>
              <a:rPr lang="fr-FR" sz="1200" dirty="0" smtClean="0"/>
              <a:t>Vue.js est importé du répertoire ‘vue’ crée lors du processus de génération du projet</a:t>
            </a:r>
            <a:endParaRPr lang="fr-FR" sz="1200" dirty="0"/>
          </a:p>
        </p:txBody>
      </p:sp>
      <p:cxnSp>
        <p:nvCxnSpPr>
          <p:cNvPr id="28" name="Connecteur droit 27"/>
          <p:cNvCxnSpPr>
            <a:stCxn id="26" idx="3"/>
            <a:endCxn id="27" idx="1"/>
          </p:cNvCxnSpPr>
          <p:nvPr/>
        </p:nvCxnSpPr>
        <p:spPr>
          <a:xfrm flipV="1">
            <a:off x="2799398" y="4532020"/>
            <a:ext cx="1756904" cy="818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6034" y="5468470"/>
            <a:ext cx="2523364" cy="6992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4556302" y="5007560"/>
            <a:ext cx="1851148" cy="276999"/>
          </a:xfrm>
          <a:prstGeom prst="rect">
            <a:avLst/>
          </a:prstGeom>
          <a:noFill/>
        </p:spPr>
        <p:txBody>
          <a:bodyPr wrap="none" rtlCol="0">
            <a:spAutoFit/>
          </a:bodyPr>
          <a:lstStyle/>
          <a:p>
            <a:r>
              <a:rPr lang="fr-FR" sz="1200" dirty="0" smtClean="0"/>
              <a:t>Création de l’instance Vue</a:t>
            </a:r>
            <a:endParaRPr lang="fr-FR" sz="1200" dirty="0"/>
          </a:p>
        </p:txBody>
      </p:sp>
      <p:cxnSp>
        <p:nvCxnSpPr>
          <p:cNvPr id="31" name="Connecteur droit 30"/>
          <p:cNvCxnSpPr>
            <a:stCxn id="29" idx="3"/>
            <a:endCxn id="30" idx="1"/>
          </p:cNvCxnSpPr>
          <p:nvPr/>
        </p:nvCxnSpPr>
        <p:spPr>
          <a:xfrm flipV="1">
            <a:off x="2799398" y="5146060"/>
            <a:ext cx="1756904" cy="6720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05775" y="5853956"/>
            <a:ext cx="1432935" cy="177338"/>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5" name="Groupe 14"/>
          <p:cNvGrpSpPr/>
          <p:nvPr/>
        </p:nvGrpSpPr>
        <p:grpSpPr>
          <a:xfrm>
            <a:off x="4583159" y="5683625"/>
            <a:ext cx="7178535" cy="1021808"/>
            <a:chOff x="4706470" y="2904573"/>
            <a:chExt cx="7064187" cy="842683"/>
          </a:xfrm>
        </p:grpSpPr>
        <p:pic>
          <p:nvPicPr>
            <p:cNvPr id="16" name="Picture 4"/>
            <p:cNvPicPr>
              <a:picLocks noChangeAspect="1" noChangeArrowheads="1"/>
            </p:cNvPicPr>
            <p:nvPr/>
          </p:nvPicPr>
          <p:blipFill>
            <a:blip r:embed="rId4" cstate="print"/>
            <a:srcRect l="30883" t="28758" r="6838" b="55425"/>
            <a:stretch>
              <a:fillRect/>
            </a:stretch>
          </p:blipFill>
          <p:spPr bwMode="auto">
            <a:xfrm>
              <a:off x="4706470" y="2904573"/>
              <a:ext cx="7064187" cy="842683"/>
            </a:xfrm>
            <a:prstGeom prst="rect">
              <a:avLst/>
            </a:prstGeom>
            <a:noFill/>
            <a:ln w="9525">
              <a:noFill/>
              <a:miter lim="800000"/>
              <a:headEnd/>
              <a:tailEnd/>
            </a:ln>
          </p:spPr>
        </p:pic>
        <p:sp>
          <p:nvSpPr>
            <p:cNvPr id="17" name="Rectangle 16"/>
            <p:cNvSpPr/>
            <p:nvPr/>
          </p:nvSpPr>
          <p:spPr>
            <a:xfrm>
              <a:off x="4774621" y="3374052"/>
              <a:ext cx="2424038" cy="2835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3" name="Connecteur en angle 12"/>
          <p:cNvCxnSpPr>
            <a:stCxn id="33" idx="2"/>
            <a:endCxn id="17" idx="1"/>
          </p:cNvCxnSpPr>
          <p:nvPr/>
        </p:nvCxnSpPr>
        <p:spPr>
          <a:xfrm rot="16200000" flipH="1">
            <a:off x="2740568" y="4512969"/>
            <a:ext cx="393520" cy="3430170"/>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145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9" grpId="0" animBg="1"/>
      <p:bldP spid="30" grpId="0"/>
      <p:bldP spid="3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Comprendre les fichiers .vue</a:t>
            </a:r>
          </a:p>
        </p:txBody>
      </p:sp>
      <p:sp>
        <p:nvSpPr>
          <p:cNvPr id="6" name="ZoneTexte 5"/>
          <p:cNvSpPr txBox="1"/>
          <p:nvPr/>
        </p:nvSpPr>
        <p:spPr>
          <a:xfrm>
            <a:off x="146305" y="1767840"/>
            <a:ext cx="4971795" cy="3139321"/>
          </a:xfrm>
          <a:prstGeom prst="rect">
            <a:avLst/>
          </a:prstGeom>
          <a:noFill/>
        </p:spPr>
        <p:txBody>
          <a:bodyPr wrap="square" rtlCol="0">
            <a:spAutoFit/>
          </a:bodyPr>
          <a:lstStyle/>
          <a:p>
            <a:r>
              <a:rPr lang="fr-FR" dirty="0" smtClean="0"/>
              <a:t>Maintenant, qu’y </a:t>
            </a:r>
            <a:r>
              <a:rPr lang="fr-FR" dirty="0" err="1" smtClean="0"/>
              <a:t>a-t-il</a:t>
            </a:r>
            <a:r>
              <a:rPr lang="fr-FR" dirty="0" smtClean="0"/>
              <a:t> dans le fichier App.vue? Tout le code de votre application est contenu dedans. Un fichier .vue possède toujours la structure suivante: </a:t>
            </a:r>
          </a:p>
          <a:p>
            <a:endParaRPr lang="fr-FR" dirty="0"/>
          </a:p>
          <a:p>
            <a:r>
              <a:rPr lang="fr-FR" b="1" dirty="0" smtClean="0"/>
              <a:t>&lt;template&gt;</a:t>
            </a:r>
            <a:r>
              <a:rPr lang="fr-FR" dirty="0" smtClean="0"/>
              <a:t>: zone de définition de la template HTML. Elle est obligatoire</a:t>
            </a:r>
          </a:p>
          <a:p>
            <a:r>
              <a:rPr lang="fr-FR" b="1" dirty="0" smtClean="0"/>
              <a:t>&lt;script&gt;</a:t>
            </a:r>
            <a:r>
              <a:rPr lang="fr-FR" dirty="0" smtClean="0"/>
              <a:t>: zone Javascript de définition des traitement et plus particulièrement de l’instance Vue</a:t>
            </a:r>
          </a:p>
          <a:p>
            <a:r>
              <a:rPr lang="fr-FR" b="1" dirty="0" smtClean="0"/>
              <a:t>&lt;style&gt;</a:t>
            </a:r>
            <a:r>
              <a:rPr lang="fr-FR" dirty="0" smtClean="0"/>
              <a:t>: zone de définition des feuilles de style</a:t>
            </a:r>
            <a:endParaRPr lang="fr-FR" dirty="0"/>
          </a:p>
        </p:txBody>
      </p:sp>
      <p:pic>
        <p:nvPicPr>
          <p:cNvPr id="3074" name="Picture 2"/>
          <p:cNvPicPr>
            <a:picLocks noChangeAspect="1" noChangeArrowheads="1"/>
          </p:cNvPicPr>
          <p:nvPr/>
        </p:nvPicPr>
        <p:blipFill>
          <a:blip r:embed="rId3" cstate="print"/>
          <a:srcRect l="29412" t="8366" r="43529" b="28497"/>
          <a:stretch>
            <a:fillRect/>
          </a:stretch>
        </p:blipFill>
        <p:spPr bwMode="auto">
          <a:xfrm>
            <a:off x="6822152" y="1461246"/>
            <a:ext cx="4025153" cy="5283013"/>
          </a:xfrm>
          <a:prstGeom prst="rect">
            <a:avLst/>
          </a:prstGeom>
          <a:noFill/>
          <a:ln w="9525">
            <a:noFill/>
            <a:miter lim="800000"/>
            <a:headEnd/>
            <a:tailEnd/>
          </a:ln>
        </p:spPr>
      </p:pic>
    </p:spTree>
    <p:extLst>
      <p:ext uri="{BB962C8B-B14F-4D97-AF65-F5344CB8AC3E}">
        <p14:creationId xmlns:p14="http://schemas.microsoft.com/office/powerpoint/2010/main" xmlns="" val="2673843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Comprendre les fichiers .vue</a:t>
            </a:r>
          </a:p>
        </p:txBody>
      </p:sp>
      <p:sp>
        <p:nvSpPr>
          <p:cNvPr id="4" name="ZoneTexte 3"/>
          <p:cNvSpPr txBox="1"/>
          <p:nvPr/>
        </p:nvSpPr>
        <p:spPr>
          <a:xfrm>
            <a:off x="152400" y="1574800"/>
            <a:ext cx="4037516" cy="369332"/>
          </a:xfrm>
          <a:prstGeom prst="rect">
            <a:avLst/>
          </a:prstGeom>
          <a:noFill/>
        </p:spPr>
        <p:txBody>
          <a:bodyPr wrap="none" rtlCol="0">
            <a:spAutoFit/>
          </a:bodyPr>
          <a:lstStyle/>
          <a:p>
            <a:r>
              <a:rPr lang="fr-FR" dirty="0" smtClean="0"/>
              <a:t>Simplifions le fichier par défaut App.vue.</a:t>
            </a:r>
            <a:endParaRPr lang="fr-FR" dirty="0"/>
          </a:p>
        </p:txBody>
      </p:sp>
      <p:sp>
        <p:nvSpPr>
          <p:cNvPr id="7" name="ZoneTexte 6"/>
          <p:cNvSpPr txBox="1"/>
          <p:nvPr/>
        </p:nvSpPr>
        <p:spPr>
          <a:xfrm>
            <a:off x="152400" y="2177812"/>
            <a:ext cx="2873672" cy="369332"/>
          </a:xfrm>
          <a:prstGeom prst="rect">
            <a:avLst/>
          </a:prstGeom>
          <a:solidFill>
            <a:schemeClr val="bg1">
              <a:lumMod val="95000"/>
            </a:schemeClr>
          </a:solidFill>
        </p:spPr>
        <p:txBody>
          <a:bodyPr wrap="none" rtlCol="0">
            <a:spAutoFit/>
          </a:bodyPr>
          <a:lstStyle/>
          <a:p>
            <a:r>
              <a:rPr lang="fr-FR" dirty="0" smtClean="0"/>
              <a:t>git checkout –f tags/step027</a:t>
            </a:r>
            <a:endParaRPr lang="fr-FR" dirty="0"/>
          </a:p>
        </p:txBody>
      </p:sp>
      <p:sp>
        <p:nvSpPr>
          <p:cNvPr id="5" name="Rectangle 4"/>
          <p:cNvSpPr/>
          <p:nvPr/>
        </p:nvSpPr>
        <p:spPr>
          <a:xfrm>
            <a:off x="152400" y="3376136"/>
            <a:ext cx="2540000" cy="1015663"/>
          </a:xfrm>
          <a:prstGeom prst="rect">
            <a:avLst/>
          </a:prstGeom>
          <a:solidFill>
            <a:schemeClr val="tx2">
              <a:lumMod val="75000"/>
            </a:schemeClr>
          </a:solidFill>
        </p:spPr>
        <p:txBody>
          <a:bodyPr wrap="square">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8" name="ZoneTexte 7"/>
          <p:cNvSpPr txBox="1"/>
          <p:nvPr/>
        </p:nvSpPr>
        <p:spPr>
          <a:xfrm>
            <a:off x="152400" y="2780824"/>
            <a:ext cx="6326988" cy="369332"/>
          </a:xfrm>
          <a:prstGeom prst="rect">
            <a:avLst/>
          </a:prstGeom>
          <a:noFill/>
        </p:spPr>
        <p:txBody>
          <a:bodyPr wrap="none" rtlCol="0">
            <a:spAutoFit/>
          </a:bodyPr>
          <a:lstStyle/>
          <a:p>
            <a:r>
              <a:rPr lang="fr-FR" dirty="0" smtClean="0"/>
              <a:t>Ajoutez dans la section &lt;script&gt; l’instruction ‘</a:t>
            </a:r>
            <a:r>
              <a:rPr lang="fr-FR" b="1" dirty="0" smtClean="0"/>
              <a:t>export default { … }</a:t>
            </a:r>
            <a:r>
              <a:rPr lang="fr-FR" dirty="0" smtClean="0"/>
              <a:t>’</a:t>
            </a:r>
            <a:endParaRPr lang="fr-FR" dirty="0"/>
          </a:p>
        </p:txBody>
      </p:sp>
      <p:sp>
        <p:nvSpPr>
          <p:cNvPr id="9" name="ZoneTexte 8"/>
          <p:cNvSpPr txBox="1"/>
          <p:nvPr/>
        </p:nvSpPr>
        <p:spPr>
          <a:xfrm>
            <a:off x="152401" y="4991100"/>
            <a:ext cx="11747500" cy="1477328"/>
          </a:xfrm>
          <a:prstGeom prst="rect">
            <a:avLst/>
          </a:prstGeom>
          <a:noFill/>
        </p:spPr>
        <p:txBody>
          <a:bodyPr wrap="square" rtlCol="0">
            <a:spAutoFit/>
          </a:bodyPr>
          <a:lstStyle/>
          <a:p>
            <a:r>
              <a:rPr lang="fr-FR" dirty="0" smtClean="0"/>
              <a:t>En fait cette section exporte l’instance Vue associée à ce fichier vers l’extérieur. On peut inclure dans cet objet les propriétés d’une instance Vue (methods, data, computed, …).</a:t>
            </a:r>
          </a:p>
          <a:p>
            <a:endParaRPr lang="fr-FR" dirty="0"/>
          </a:p>
          <a:p>
            <a:r>
              <a:rPr lang="fr-FR" dirty="0" smtClean="0"/>
              <a:t>App.vue est chargé et compilé par ‘vue-loader’ et transformé en un objet pur Javascript. C’est cet objet ‘App’ qui est passé à la fonction h() passée en paramètre à la fonction ‘render’.</a:t>
            </a:r>
            <a:endParaRPr lang="fr-FR" dirty="0"/>
          </a:p>
        </p:txBody>
      </p:sp>
    </p:spTree>
    <p:extLst>
      <p:ext uri="{BB962C8B-B14F-4D97-AF65-F5344CB8AC3E}">
        <p14:creationId xmlns:p14="http://schemas.microsoft.com/office/powerpoint/2010/main" xmlns="" val="6883816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Comment construire votre application pour la production?</a:t>
            </a:r>
          </a:p>
        </p:txBody>
      </p:sp>
      <p:sp>
        <p:nvSpPr>
          <p:cNvPr id="4" name="ZoneTexte 3"/>
          <p:cNvSpPr txBox="1"/>
          <p:nvPr/>
        </p:nvSpPr>
        <p:spPr>
          <a:xfrm>
            <a:off x="152400" y="1574800"/>
            <a:ext cx="7020704" cy="369332"/>
          </a:xfrm>
          <a:prstGeom prst="rect">
            <a:avLst/>
          </a:prstGeom>
          <a:noFill/>
        </p:spPr>
        <p:txBody>
          <a:bodyPr wrap="none" rtlCol="0">
            <a:spAutoFit/>
          </a:bodyPr>
          <a:lstStyle/>
          <a:p>
            <a:r>
              <a:rPr lang="fr-FR" dirty="0" smtClean="0"/>
              <a:t>Pour construire votre application pour livraison en production, exécutez :</a:t>
            </a:r>
            <a:endParaRPr lang="fr-FR" dirty="0"/>
          </a:p>
        </p:txBody>
      </p:sp>
      <p:sp>
        <p:nvSpPr>
          <p:cNvPr id="7" name="ZoneTexte 6"/>
          <p:cNvSpPr txBox="1"/>
          <p:nvPr/>
        </p:nvSpPr>
        <p:spPr>
          <a:xfrm>
            <a:off x="152400" y="2177812"/>
            <a:ext cx="1540806" cy="369332"/>
          </a:xfrm>
          <a:prstGeom prst="rect">
            <a:avLst/>
          </a:prstGeom>
          <a:solidFill>
            <a:schemeClr val="bg1">
              <a:lumMod val="95000"/>
            </a:schemeClr>
          </a:solidFill>
        </p:spPr>
        <p:txBody>
          <a:bodyPr wrap="none" rtlCol="0">
            <a:spAutoFit/>
          </a:bodyPr>
          <a:lstStyle/>
          <a:p>
            <a:r>
              <a:rPr lang="fr-FR" dirty="0" smtClean="0"/>
              <a:t>npm run build</a:t>
            </a:r>
            <a:endParaRPr lang="fr-FR" dirty="0"/>
          </a:p>
        </p:txBody>
      </p:sp>
      <p:sp>
        <p:nvSpPr>
          <p:cNvPr id="8" name="ZoneTexte 7"/>
          <p:cNvSpPr txBox="1"/>
          <p:nvPr/>
        </p:nvSpPr>
        <p:spPr>
          <a:xfrm>
            <a:off x="152400" y="2780824"/>
            <a:ext cx="8953541" cy="369332"/>
          </a:xfrm>
          <a:prstGeom prst="rect">
            <a:avLst/>
          </a:prstGeom>
          <a:noFill/>
        </p:spPr>
        <p:txBody>
          <a:bodyPr wrap="none" rtlCol="0">
            <a:spAutoFit/>
          </a:bodyPr>
          <a:lstStyle/>
          <a:p>
            <a:r>
              <a:rPr lang="fr-FR" dirty="0" smtClean="0"/>
              <a:t>Cela va créer le répertoire ‘</a:t>
            </a:r>
            <a:r>
              <a:rPr lang="fr-FR" dirty="0" err="1" smtClean="0"/>
              <a:t>dist</a:t>
            </a:r>
            <a:r>
              <a:rPr lang="fr-FR" dirty="0" smtClean="0"/>
              <a:t>’ qui renferme l’ensemble du code </a:t>
            </a:r>
            <a:r>
              <a:rPr lang="fr-FR" dirty="0" err="1" smtClean="0"/>
              <a:t>minifié</a:t>
            </a:r>
            <a:r>
              <a:rPr lang="fr-FR" dirty="0" smtClean="0"/>
              <a:t> de votre application.</a:t>
            </a:r>
            <a:endParaRPr lang="fr-FR" dirty="0"/>
          </a:p>
        </p:txBody>
      </p:sp>
    </p:spTree>
    <p:extLst>
      <p:ext uri="{BB962C8B-B14F-4D97-AF65-F5344CB8AC3E}">
        <p14:creationId xmlns:p14="http://schemas.microsoft.com/office/powerpoint/2010/main" xmlns="" val="4089160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Premier contact avec la gestion des évènements</a:t>
            </a:r>
            <a:endParaRPr lang="fr-FR" sz="4000" dirty="0">
              <a:effectLst>
                <a:outerShdw blurRad="38100" dist="38100" dir="2700000" algn="tl">
                  <a:srgbClr val="000000">
                    <a:alpha val="43137"/>
                  </a:srgbClr>
                </a:outerShdw>
              </a:effectLst>
            </a:endParaRPr>
          </a:p>
        </p:txBody>
      </p:sp>
      <p:sp>
        <p:nvSpPr>
          <p:cNvPr id="6" name="ZoneTexte 5"/>
          <p:cNvSpPr txBox="1"/>
          <p:nvPr/>
        </p:nvSpPr>
        <p:spPr>
          <a:xfrm>
            <a:off x="341194" y="1378424"/>
            <a:ext cx="10671447" cy="369332"/>
          </a:xfrm>
          <a:prstGeom prst="rect">
            <a:avLst/>
          </a:prstGeom>
          <a:noFill/>
        </p:spPr>
        <p:txBody>
          <a:bodyPr wrap="none" rtlCol="0">
            <a:spAutoFit/>
          </a:bodyPr>
          <a:lstStyle/>
          <a:p>
            <a:r>
              <a:rPr lang="fr-FR" dirty="0" smtClean="0"/>
              <a:t>Maintenant nous souhaitons rendre le message dynamique, dépendant de ce qui est saisi dans un champs texte.</a:t>
            </a:r>
            <a:endParaRPr lang="fr-FR" dirty="0"/>
          </a:p>
        </p:txBody>
      </p:sp>
      <p:sp>
        <p:nvSpPr>
          <p:cNvPr id="8" name="ZoneTexte 7"/>
          <p:cNvSpPr txBox="1"/>
          <p:nvPr/>
        </p:nvSpPr>
        <p:spPr>
          <a:xfrm>
            <a:off x="341194" y="1747756"/>
            <a:ext cx="9964779" cy="369332"/>
          </a:xfrm>
          <a:prstGeom prst="rect">
            <a:avLst/>
          </a:prstGeom>
          <a:noFill/>
        </p:spPr>
        <p:txBody>
          <a:bodyPr wrap="none" rtlCol="0">
            <a:spAutoFit/>
          </a:bodyPr>
          <a:lstStyle/>
          <a:p>
            <a:r>
              <a:rPr lang="fr-FR" dirty="0" smtClean="0"/>
              <a:t>Utilisation de la directive  </a:t>
            </a:r>
            <a:r>
              <a:rPr lang="fr-FR" b="1" dirty="0" err="1" smtClean="0"/>
              <a:t>v-on</a:t>
            </a:r>
            <a:r>
              <a:rPr lang="fr-FR" dirty="0" smtClean="0"/>
              <a:t>, qui indique ce qu’il faut faire lors de l’occurrence d’un évènement donné</a:t>
            </a:r>
            <a:endParaRPr lang="fr-FR" dirty="0"/>
          </a:p>
        </p:txBody>
      </p:sp>
      <p:sp>
        <p:nvSpPr>
          <p:cNvPr id="9" name="Rectangle 8"/>
          <p:cNvSpPr/>
          <p:nvPr/>
        </p:nvSpPr>
        <p:spPr>
          <a:xfrm>
            <a:off x="343569" y="2196532"/>
            <a:ext cx="5745707" cy="4431983"/>
          </a:xfrm>
          <a:prstGeom prst="rect">
            <a:avLst/>
          </a:prstGeom>
          <a:solidFill>
            <a:schemeClr val="tx1">
              <a:lumMod val="65000"/>
              <a:lumOff val="35000"/>
            </a:schemeClr>
          </a:solidFill>
        </p:spPr>
        <p:txBody>
          <a:bodyPr wrap="square">
            <a:spAutoFit/>
          </a:bodyPr>
          <a:lstStyle/>
          <a:p>
            <a:r>
              <a:rPr lang="fr-FR" sz="900" dirty="0">
                <a:solidFill>
                  <a:srgbClr val="E8BF6A"/>
                </a:solidFill>
                <a:latin typeface="Source Code Pro"/>
              </a:rPr>
              <a:t>&lt;!DOCTYPE </a:t>
            </a:r>
            <a:r>
              <a:rPr lang="fr-FR" sz="900" dirty="0">
                <a:solidFill>
                  <a:srgbClr val="BABABA"/>
                </a:solidFill>
                <a:latin typeface="Source Code Pro"/>
              </a:rPr>
              <a:t>html</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&lt;html </a:t>
            </a:r>
            <a:r>
              <a:rPr lang="fr-FR" sz="900" dirty="0">
                <a:solidFill>
                  <a:srgbClr val="BABABA"/>
                </a:solidFill>
                <a:latin typeface="Source Code Pro"/>
              </a:rPr>
              <a:t>lang=</a:t>
            </a:r>
            <a:r>
              <a:rPr lang="fr-FR" sz="900" dirty="0">
                <a:solidFill>
                  <a:srgbClr val="A5C261"/>
                </a:solidFill>
                <a:latin typeface="Source Code Pro"/>
              </a:rPr>
              <a:t>"en"</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&lt;head&gt;</a:t>
            </a:r>
            <a:br>
              <a:rPr lang="fr-FR" sz="900" dirty="0">
                <a:solidFill>
                  <a:srgbClr val="E8BF6A"/>
                </a:solidFill>
                <a:latin typeface="Source Code Pro"/>
              </a:rPr>
            </a:br>
            <a:r>
              <a:rPr lang="fr-FR" sz="900" dirty="0">
                <a:solidFill>
                  <a:srgbClr val="E8BF6A"/>
                </a:solidFill>
                <a:latin typeface="Source Code Pro"/>
              </a:rPr>
              <a:t>    &lt;meta </a:t>
            </a:r>
            <a:r>
              <a:rPr lang="fr-FR" sz="900" dirty="0">
                <a:solidFill>
                  <a:srgbClr val="BABABA"/>
                </a:solidFill>
                <a:latin typeface="Source Code Pro"/>
              </a:rPr>
              <a:t>charset=</a:t>
            </a:r>
            <a:r>
              <a:rPr lang="fr-FR" sz="900" dirty="0">
                <a:solidFill>
                  <a:srgbClr val="A5C261"/>
                </a:solidFill>
                <a:latin typeface="Source Code Pro"/>
              </a:rPr>
              <a:t>"UTF-8"</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    &lt;title&gt;</a:t>
            </a:r>
            <a:r>
              <a:rPr lang="fr-FR" sz="900" dirty="0">
                <a:solidFill>
                  <a:srgbClr val="A9B7C6"/>
                </a:solidFill>
                <a:latin typeface="Source Code Pro"/>
              </a:rPr>
              <a:t>Hello World</a:t>
            </a:r>
            <a:r>
              <a:rPr lang="fr-FR" sz="900" dirty="0">
                <a:solidFill>
                  <a:srgbClr val="E8BF6A"/>
                </a:solidFill>
                <a:latin typeface="Source Code Pro"/>
              </a:rPr>
              <a:t>&lt;/title&gt;</a:t>
            </a:r>
            <a:br>
              <a:rPr lang="fr-FR" sz="900" dirty="0">
                <a:solidFill>
                  <a:srgbClr val="E8BF6A"/>
                </a:solidFill>
                <a:latin typeface="Source Code Pro"/>
              </a:rPr>
            </a:br>
            <a:r>
              <a:rPr lang="fr-FR" sz="900" dirty="0">
                <a:solidFill>
                  <a:srgbClr val="E8BF6A"/>
                </a:solidFill>
                <a:latin typeface="Source Code Pro"/>
              </a:rPr>
              <a:t>    &lt;script </a:t>
            </a:r>
            <a:r>
              <a:rPr lang="fr-FR" sz="900" dirty="0" err="1">
                <a:solidFill>
                  <a:srgbClr val="BABABA"/>
                </a:solidFill>
                <a:latin typeface="Source Code Pro"/>
              </a:rPr>
              <a:t>src</a:t>
            </a:r>
            <a:r>
              <a:rPr lang="fr-FR" sz="900" dirty="0" smtClean="0">
                <a:solidFill>
                  <a:srgbClr val="BABABA"/>
                </a:solidFill>
                <a:latin typeface="Source Code Pro"/>
              </a:rPr>
              <a:t>=</a:t>
            </a:r>
            <a:r>
              <a:rPr lang="fr-FR" sz="900" dirty="0" smtClean="0">
                <a:solidFill>
                  <a:srgbClr val="A5C261"/>
                </a:solidFill>
                <a:latin typeface="Source Code Pro"/>
              </a:rPr>
              <a:t>"</a:t>
            </a:r>
            <a:r>
              <a:rPr lang="fr-FR" sz="900" dirty="0" smtClean="0">
                <a:solidFill>
                  <a:srgbClr val="98C379"/>
                </a:solidFill>
                <a:latin typeface="dm"/>
              </a:rPr>
              <a:t> https://unpkg.com/vue </a:t>
            </a:r>
            <a:r>
              <a:rPr lang="fr-FR" sz="900" dirty="0" smtClean="0">
                <a:solidFill>
                  <a:srgbClr val="A5C261"/>
                </a:solidFill>
                <a:latin typeface="Source Code Pro"/>
              </a:rPr>
              <a:t>"</a:t>
            </a:r>
            <a:r>
              <a:rPr lang="fr-FR" sz="900" dirty="0" smtClean="0">
                <a:solidFill>
                  <a:srgbClr val="E8BF6A"/>
                </a:solidFill>
                <a:latin typeface="Source Code Pro"/>
              </a:rPr>
              <a:t>&gt;&lt;/</a:t>
            </a:r>
            <a:r>
              <a:rPr lang="fr-FR" sz="900" dirty="0">
                <a:solidFill>
                  <a:srgbClr val="E8BF6A"/>
                </a:solidFill>
                <a:latin typeface="Source Code Pro"/>
              </a:rPr>
              <a:t>script&gt;</a:t>
            </a:r>
            <a:br>
              <a:rPr lang="fr-FR" sz="900" dirty="0">
                <a:solidFill>
                  <a:srgbClr val="E8BF6A"/>
                </a:solidFill>
                <a:latin typeface="Source Code Pro"/>
              </a:rPr>
            </a:br>
            <a:r>
              <a:rPr lang="fr-FR" sz="900" dirty="0">
                <a:solidFill>
                  <a:srgbClr val="E8BF6A"/>
                </a:solidFill>
                <a:latin typeface="Source Code Pro"/>
              </a:rPr>
              <a:t>&lt;/head&gt;</a:t>
            </a:r>
            <a:br>
              <a:rPr lang="fr-FR" sz="900" dirty="0">
                <a:solidFill>
                  <a:srgbClr val="E8BF6A"/>
                </a:solidFill>
                <a:latin typeface="Source Code Pro"/>
              </a:rPr>
            </a:br>
            <a:r>
              <a:rPr lang="fr-FR" sz="900" dirty="0">
                <a:solidFill>
                  <a:srgbClr val="E8BF6A"/>
                </a:solidFill>
                <a:latin typeface="Source Code Pro"/>
              </a:rPr>
              <a:t>&lt;body&gt;</a:t>
            </a:r>
            <a:br>
              <a:rPr lang="fr-FR" sz="900" dirty="0">
                <a:solidFill>
                  <a:srgbClr val="E8BF6A"/>
                </a:solidFill>
                <a:latin typeface="Source Code Pro"/>
              </a:rPr>
            </a:br>
            <a:r>
              <a:rPr lang="fr-FR" sz="900" dirty="0">
                <a:solidFill>
                  <a:srgbClr val="E8BF6A"/>
                </a:solidFill>
                <a:latin typeface="Source Code Pro"/>
              </a:rPr>
              <a:t/>
            </a:r>
            <a:br>
              <a:rPr lang="fr-FR" sz="900" dirty="0">
                <a:solidFill>
                  <a:srgbClr val="E8BF6A"/>
                </a:solidFill>
                <a:latin typeface="Source Code Pro"/>
              </a:rPr>
            </a:br>
            <a:r>
              <a:rPr lang="fr-FR" sz="900" dirty="0">
                <a:solidFill>
                  <a:srgbClr val="E8BF6A"/>
                </a:solidFill>
                <a:latin typeface="Source Code Pro"/>
              </a:rPr>
              <a:t>&lt;div </a:t>
            </a:r>
            <a:r>
              <a:rPr lang="fr-FR" sz="900" dirty="0">
                <a:solidFill>
                  <a:srgbClr val="BABABA"/>
                </a:solidFill>
                <a:latin typeface="Source Code Pro"/>
              </a:rPr>
              <a:t>id=</a:t>
            </a:r>
            <a:r>
              <a:rPr lang="fr-FR" sz="900" dirty="0">
                <a:solidFill>
                  <a:srgbClr val="A5C261"/>
                </a:solidFill>
                <a:latin typeface="Source Code Pro"/>
              </a:rPr>
              <a:t>"app"</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    &lt;input </a:t>
            </a:r>
            <a:r>
              <a:rPr lang="fr-FR" sz="900" dirty="0">
                <a:solidFill>
                  <a:srgbClr val="BABABA"/>
                </a:solidFill>
                <a:latin typeface="Source Code Pro"/>
              </a:rPr>
              <a:t>type=</a:t>
            </a:r>
            <a:r>
              <a:rPr lang="fr-FR" sz="900" dirty="0">
                <a:solidFill>
                  <a:srgbClr val="A5C261"/>
                </a:solidFill>
                <a:latin typeface="Source Code Pro"/>
              </a:rPr>
              <a:t>"text" </a:t>
            </a:r>
            <a:r>
              <a:rPr lang="fr-FR" sz="900" dirty="0">
                <a:solidFill>
                  <a:srgbClr val="9876AA"/>
                </a:solidFill>
                <a:latin typeface="Source Code Pro"/>
              </a:rPr>
              <a:t>v-on</a:t>
            </a:r>
            <a:r>
              <a:rPr lang="fr-FR" sz="900" dirty="0">
                <a:solidFill>
                  <a:srgbClr val="BABABA"/>
                </a:solidFill>
                <a:latin typeface="Source Code Pro"/>
              </a:rPr>
              <a:t>:input=</a:t>
            </a:r>
            <a:r>
              <a:rPr lang="fr-FR" sz="900" dirty="0">
                <a:solidFill>
                  <a:srgbClr val="A5C261"/>
                </a:solidFill>
                <a:latin typeface="Source Code Pro"/>
              </a:rPr>
              <a:t>"updateMessage"</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        </a:t>
            </a:r>
            <a:br>
              <a:rPr lang="fr-FR" sz="900" dirty="0">
                <a:solidFill>
                  <a:srgbClr val="E8BF6A"/>
                </a:solidFill>
                <a:latin typeface="Source Code Pro"/>
              </a:rPr>
            </a:br>
            <a:r>
              <a:rPr lang="fr-FR" sz="900" dirty="0">
                <a:solidFill>
                  <a:srgbClr val="E8BF6A"/>
                </a:solidFill>
                <a:latin typeface="Source Code Pro"/>
              </a:rPr>
              <a:t>    &lt;p&gt;</a:t>
            </a:r>
            <a:r>
              <a:rPr lang="fr-FR" sz="900" dirty="0">
                <a:solidFill>
                  <a:srgbClr val="A9B7C6"/>
                </a:solidFill>
                <a:latin typeface="Source Code Pro"/>
              </a:rPr>
              <a:t>{{ message }}</a:t>
            </a:r>
            <a:r>
              <a:rPr lang="fr-FR" sz="900" dirty="0">
                <a:solidFill>
                  <a:srgbClr val="E8BF6A"/>
                </a:solidFill>
                <a:latin typeface="Source Code Pro"/>
              </a:rPr>
              <a:t>&lt;/p&gt;</a:t>
            </a:r>
            <a:br>
              <a:rPr lang="fr-FR" sz="900" dirty="0">
                <a:solidFill>
                  <a:srgbClr val="E8BF6A"/>
                </a:solidFill>
                <a:latin typeface="Source Code Pro"/>
              </a:rPr>
            </a:br>
            <a:r>
              <a:rPr lang="fr-FR" sz="900" dirty="0">
                <a:solidFill>
                  <a:srgbClr val="E8BF6A"/>
                </a:solidFill>
                <a:latin typeface="Source Code Pro"/>
              </a:rPr>
              <a:t>&lt;/div&gt;</a:t>
            </a:r>
            <a:br>
              <a:rPr lang="fr-FR" sz="900" dirty="0">
                <a:solidFill>
                  <a:srgbClr val="E8BF6A"/>
                </a:solidFill>
                <a:latin typeface="Source Code Pro"/>
              </a:rPr>
            </a:br>
            <a:r>
              <a:rPr lang="fr-FR" sz="900" dirty="0">
                <a:solidFill>
                  <a:srgbClr val="E8BF6A"/>
                </a:solidFill>
                <a:latin typeface="Source Code Pro"/>
              </a:rPr>
              <a:t/>
            </a:r>
            <a:br>
              <a:rPr lang="fr-FR" sz="900" dirty="0">
                <a:solidFill>
                  <a:srgbClr val="E8BF6A"/>
                </a:solidFill>
                <a:latin typeface="Source Code Pro"/>
              </a:rPr>
            </a:br>
            <a:r>
              <a:rPr lang="fr-FR" sz="900" dirty="0">
                <a:solidFill>
                  <a:srgbClr val="E8BF6A"/>
                </a:solidFill>
                <a:latin typeface="Source Code Pro"/>
              </a:rPr>
              <a:t/>
            </a:r>
            <a:br>
              <a:rPr lang="fr-FR" sz="900" dirty="0">
                <a:solidFill>
                  <a:srgbClr val="E8BF6A"/>
                </a:solidFill>
                <a:latin typeface="Source Code Pro"/>
              </a:rPr>
            </a:br>
            <a:r>
              <a:rPr lang="fr-FR" sz="900" dirty="0">
                <a:solidFill>
                  <a:srgbClr val="E8BF6A"/>
                </a:solidFill>
                <a:latin typeface="Source Code Pro"/>
              </a:rPr>
              <a:t>&lt;script&gt;</a:t>
            </a:r>
            <a:br>
              <a:rPr lang="fr-FR" sz="900" dirty="0">
                <a:solidFill>
                  <a:srgbClr val="E8BF6A"/>
                </a:solidFill>
                <a:latin typeface="Source Code Pro"/>
              </a:rPr>
            </a:br>
            <a:r>
              <a:rPr lang="fr-FR" sz="900" dirty="0">
                <a:solidFill>
                  <a:srgbClr val="E8BF6A"/>
                </a:solidFill>
                <a:latin typeface="Source Code Pro"/>
              </a:rPr>
              <a:t>    </a:t>
            </a:r>
            <a:r>
              <a:rPr lang="fr-FR" sz="900" b="1" dirty="0">
                <a:solidFill>
                  <a:srgbClr val="CC7832"/>
                </a:solidFill>
                <a:latin typeface="Source Code Pro"/>
              </a:rPr>
              <a:t>new </a:t>
            </a:r>
            <a:r>
              <a:rPr lang="fr-FR" sz="900" dirty="0">
                <a:solidFill>
                  <a:srgbClr val="A9B7C6"/>
                </a:solidFill>
                <a:latin typeface="Source Code Pro"/>
              </a:rPr>
              <a:t>Vue({</a:t>
            </a:r>
            <a:br>
              <a:rPr lang="fr-FR" sz="900" dirty="0">
                <a:solidFill>
                  <a:srgbClr val="A9B7C6"/>
                </a:solidFill>
                <a:latin typeface="Source Code Pro"/>
              </a:rPr>
            </a:br>
            <a:r>
              <a:rPr lang="fr-FR" sz="900" dirty="0">
                <a:solidFill>
                  <a:srgbClr val="A9B7C6"/>
                </a:solidFill>
                <a:latin typeface="Source Code Pro"/>
              </a:rPr>
              <a:t>        </a:t>
            </a:r>
            <a:r>
              <a:rPr lang="fr-FR" sz="900" dirty="0">
                <a:solidFill>
                  <a:srgbClr val="9876AA"/>
                </a:solidFill>
                <a:latin typeface="Source Code Pro"/>
              </a:rPr>
              <a:t>el</a:t>
            </a:r>
            <a:r>
              <a:rPr lang="fr-FR" sz="900" dirty="0">
                <a:solidFill>
                  <a:srgbClr val="A9B7C6"/>
                </a:solidFill>
                <a:latin typeface="Source Code Pro"/>
              </a:rPr>
              <a:t>: </a:t>
            </a:r>
            <a:r>
              <a:rPr lang="fr-FR" sz="900" dirty="0">
                <a:solidFill>
                  <a:srgbClr val="6A8759"/>
                </a:solidFill>
                <a:latin typeface="Source Code Pro"/>
              </a:rPr>
              <a:t>'#app'</a:t>
            </a:r>
            <a:r>
              <a:rPr lang="fr-FR" sz="900" dirty="0">
                <a:solidFill>
                  <a:srgbClr val="CC7832"/>
                </a:solidFill>
                <a:latin typeface="Source Code Pro"/>
              </a:rPr>
              <a:t>,</a:t>
            </a:r>
            <a:br>
              <a:rPr lang="fr-FR" sz="900" dirty="0">
                <a:solidFill>
                  <a:srgbClr val="CC7832"/>
                </a:solidFill>
                <a:latin typeface="Source Code Pro"/>
              </a:rPr>
            </a:br>
            <a:r>
              <a:rPr lang="fr-FR" sz="900" dirty="0">
                <a:solidFill>
                  <a:srgbClr val="CC7832"/>
                </a:solidFill>
                <a:latin typeface="Source Code Pro"/>
              </a:rPr>
              <a:t>        </a:t>
            </a:r>
            <a:r>
              <a:rPr lang="fr-FR" sz="900" dirty="0">
                <a:solidFill>
                  <a:srgbClr val="9876AA"/>
                </a:solidFill>
                <a:latin typeface="Source Code Pro"/>
              </a:rPr>
              <a:t>data</a:t>
            </a:r>
            <a:r>
              <a:rPr lang="fr-FR" sz="900" dirty="0">
                <a:solidFill>
                  <a:srgbClr val="A9B7C6"/>
                </a:solidFill>
                <a:latin typeface="Source Code Pro"/>
              </a:rPr>
              <a:t>: {</a:t>
            </a:r>
            <a:br>
              <a:rPr lang="fr-FR" sz="900" dirty="0">
                <a:solidFill>
                  <a:srgbClr val="A9B7C6"/>
                </a:solidFill>
                <a:latin typeface="Source Code Pro"/>
              </a:rPr>
            </a:br>
            <a:r>
              <a:rPr lang="fr-FR" sz="900" dirty="0">
                <a:solidFill>
                  <a:srgbClr val="A9B7C6"/>
                </a:solidFill>
                <a:latin typeface="Source Code Pro"/>
              </a:rPr>
              <a:t>            </a:t>
            </a:r>
            <a:r>
              <a:rPr lang="fr-FR" sz="900" dirty="0">
                <a:solidFill>
                  <a:srgbClr val="9876AA"/>
                </a:solidFill>
                <a:latin typeface="Source Code Pro"/>
              </a:rPr>
              <a:t>message</a:t>
            </a:r>
            <a:r>
              <a:rPr lang="fr-FR" sz="900" dirty="0">
                <a:solidFill>
                  <a:srgbClr val="A9B7C6"/>
                </a:solidFill>
                <a:latin typeface="Source Code Pro"/>
              </a:rPr>
              <a:t>: </a:t>
            </a:r>
            <a:r>
              <a:rPr lang="fr-FR" sz="900" dirty="0">
                <a:solidFill>
                  <a:srgbClr val="6A8759"/>
                </a:solidFill>
                <a:latin typeface="Source Code Pro"/>
              </a:rPr>
              <a:t>'Hello World'</a:t>
            </a:r>
            <a:br>
              <a:rPr lang="fr-FR" sz="900" dirty="0">
                <a:solidFill>
                  <a:srgbClr val="6A8759"/>
                </a:solidFill>
                <a:latin typeface="Source Code Pro"/>
              </a:rPr>
            </a:br>
            <a:r>
              <a:rPr lang="fr-FR" sz="900" dirty="0">
                <a:solidFill>
                  <a:srgbClr val="6A8759"/>
                </a:solidFill>
                <a:latin typeface="Source Code Pro"/>
              </a:rPr>
              <a:t>        </a:t>
            </a:r>
            <a:r>
              <a:rPr lang="fr-FR" sz="900" dirty="0">
                <a:solidFill>
                  <a:srgbClr val="A9B7C6"/>
                </a:solidFill>
                <a:latin typeface="Source Code Pro"/>
              </a:rPr>
              <a:t>}</a:t>
            </a:r>
            <a:r>
              <a:rPr lang="fr-FR" sz="900" dirty="0">
                <a:solidFill>
                  <a:srgbClr val="CC7832"/>
                </a:solidFill>
                <a:latin typeface="Source Code Pro"/>
              </a:rPr>
              <a:t>,</a:t>
            </a:r>
            <a:br>
              <a:rPr lang="fr-FR" sz="900" dirty="0">
                <a:solidFill>
                  <a:srgbClr val="CC7832"/>
                </a:solidFill>
                <a:latin typeface="Source Code Pro"/>
              </a:rPr>
            </a:br>
            <a:r>
              <a:rPr lang="fr-FR" sz="900" dirty="0">
                <a:solidFill>
                  <a:srgbClr val="CC7832"/>
                </a:solidFill>
                <a:latin typeface="Source Code Pro"/>
              </a:rPr>
              <a:t>        </a:t>
            </a:r>
            <a:r>
              <a:rPr lang="fr-FR" sz="900" dirty="0">
                <a:solidFill>
                  <a:srgbClr val="9876AA"/>
                </a:solidFill>
                <a:latin typeface="Source Code Pro"/>
              </a:rPr>
              <a:t>methods</a:t>
            </a:r>
            <a:r>
              <a:rPr lang="fr-FR" sz="900" dirty="0">
                <a:solidFill>
                  <a:srgbClr val="A9B7C6"/>
                </a:solidFill>
                <a:latin typeface="Source Code Pro"/>
              </a:rPr>
              <a:t>: {</a:t>
            </a:r>
            <a:br>
              <a:rPr lang="fr-FR" sz="900" dirty="0">
                <a:solidFill>
                  <a:srgbClr val="A9B7C6"/>
                </a:solidFill>
                <a:latin typeface="Source Code Pro"/>
              </a:rPr>
            </a:br>
            <a:r>
              <a:rPr lang="fr-FR" sz="900" dirty="0">
                <a:solidFill>
                  <a:srgbClr val="A9B7C6"/>
                </a:solidFill>
                <a:latin typeface="Source Code Pro"/>
              </a:rPr>
              <a:t>            </a:t>
            </a:r>
            <a:r>
              <a:rPr lang="fr-FR" sz="900" dirty="0">
                <a:solidFill>
                  <a:srgbClr val="FFC66D"/>
                </a:solidFill>
                <a:latin typeface="Source Code Pro"/>
              </a:rPr>
              <a:t>updateMessage</a:t>
            </a:r>
            <a:r>
              <a:rPr lang="fr-FR" sz="900" dirty="0">
                <a:solidFill>
                  <a:srgbClr val="A9B7C6"/>
                </a:solidFill>
                <a:latin typeface="Source Code Pro"/>
              </a:rPr>
              <a:t>: </a:t>
            </a:r>
            <a:r>
              <a:rPr lang="fr-FR" sz="900" b="1" dirty="0">
                <a:solidFill>
                  <a:srgbClr val="CC7832"/>
                </a:solidFill>
                <a:latin typeface="Source Code Pro"/>
              </a:rPr>
              <a:t>function </a:t>
            </a:r>
            <a:r>
              <a:rPr lang="fr-FR" sz="900" dirty="0">
                <a:solidFill>
                  <a:srgbClr val="A9B7C6"/>
                </a:solidFill>
                <a:latin typeface="Source Code Pro"/>
              </a:rPr>
              <a:t>(event) {</a:t>
            </a:r>
            <a:br>
              <a:rPr lang="fr-FR" sz="900" dirty="0">
                <a:solidFill>
                  <a:srgbClr val="A9B7C6"/>
                </a:solidFill>
                <a:latin typeface="Source Code Pro"/>
              </a:rPr>
            </a:br>
            <a:r>
              <a:rPr lang="fr-FR" sz="900" dirty="0">
                <a:solidFill>
                  <a:srgbClr val="A9B7C6"/>
                </a:solidFill>
                <a:latin typeface="Source Code Pro"/>
              </a:rPr>
              <a:t>                </a:t>
            </a:r>
            <a:r>
              <a:rPr lang="fr-FR" sz="900" b="1" dirty="0">
                <a:solidFill>
                  <a:srgbClr val="CC7832"/>
                </a:solidFill>
                <a:latin typeface="Source Code Pro"/>
              </a:rPr>
              <a:t>this</a:t>
            </a:r>
            <a:r>
              <a:rPr lang="fr-FR" sz="900" dirty="0">
                <a:solidFill>
                  <a:srgbClr val="A9B7C6"/>
                </a:solidFill>
                <a:latin typeface="Source Code Pro"/>
              </a:rPr>
              <a:t>.</a:t>
            </a:r>
            <a:r>
              <a:rPr lang="fr-FR" sz="900" dirty="0">
                <a:solidFill>
                  <a:srgbClr val="9876AA"/>
                </a:solidFill>
                <a:latin typeface="Source Code Pro"/>
              </a:rPr>
              <a:t>message </a:t>
            </a:r>
            <a:r>
              <a:rPr lang="fr-FR" sz="900" dirty="0">
                <a:solidFill>
                  <a:srgbClr val="A9B7C6"/>
                </a:solidFill>
                <a:latin typeface="Source Code Pro"/>
              </a:rPr>
              <a:t>= event.</a:t>
            </a:r>
            <a:r>
              <a:rPr lang="fr-FR" sz="900" dirty="0">
                <a:solidFill>
                  <a:srgbClr val="9876AA"/>
                </a:solidFill>
                <a:latin typeface="Source Code Pro"/>
              </a:rPr>
              <a:t>target</a:t>
            </a:r>
            <a:r>
              <a:rPr lang="fr-FR" sz="900" dirty="0">
                <a:solidFill>
                  <a:srgbClr val="A9B7C6"/>
                </a:solidFill>
                <a:latin typeface="Source Code Pro"/>
              </a:rPr>
              <a:t>.</a:t>
            </a:r>
            <a:r>
              <a:rPr lang="fr-FR" sz="900" dirty="0">
                <a:solidFill>
                  <a:srgbClr val="9876AA"/>
                </a:solidFill>
                <a:latin typeface="Source Code Pro"/>
              </a:rPr>
              <a:t>value</a:t>
            </a:r>
            <a:r>
              <a:rPr lang="fr-FR" sz="900" dirty="0">
                <a:solidFill>
                  <a:srgbClr val="CC7832"/>
                </a:solidFill>
                <a:latin typeface="Source Code Pro"/>
              </a:rPr>
              <a:t>;</a:t>
            </a:r>
            <a:br>
              <a:rPr lang="fr-FR" sz="900" dirty="0">
                <a:solidFill>
                  <a:srgbClr val="CC7832"/>
                </a:solidFill>
                <a:latin typeface="Source Code Pro"/>
              </a:rPr>
            </a:br>
            <a:r>
              <a:rPr lang="fr-FR" sz="900" dirty="0">
                <a:solidFill>
                  <a:srgbClr val="CC7832"/>
                </a:solidFill>
                <a:latin typeface="Source Code Pro"/>
              </a:rPr>
              <a:t>            </a:t>
            </a:r>
            <a:r>
              <a:rPr lang="fr-FR" sz="900" dirty="0">
                <a:solidFill>
                  <a:srgbClr val="A9B7C6"/>
                </a:solidFill>
                <a:latin typeface="Source Code Pro"/>
              </a:rPr>
              <a:t>}</a:t>
            </a:r>
            <a:br>
              <a:rPr lang="fr-FR" sz="900" dirty="0">
                <a:solidFill>
                  <a:srgbClr val="A9B7C6"/>
                </a:solidFill>
                <a:latin typeface="Source Code Pro"/>
              </a:rPr>
            </a:br>
            <a:r>
              <a:rPr lang="fr-FR" sz="900" dirty="0">
                <a:solidFill>
                  <a:srgbClr val="A9B7C6"/>
                </a:solidFill>
                <a:latin typeface="Source Code Pro"/>
              </a:rPr>
              <a:t>        }</a:t>
            </a:r>
            <a:br>
              <a:rPr lang="fr-FR" sz="900" dirty="0">
                <a:solidFill>
                  <a:srgbClr val="A9B7C6"/>
                </a:solidFill>
                <a:latin typeface="Source Code Pro"/>
              </a:rPr>
            </a:br>
            <a:r>
              <a:rPr lang="fr-FR" sz="900" dirty="0">
                <a:solidFill>
                  <a:srgbClr val="A9B7C6"/>
                </a:solidFill>
                <a:latin typeface="Source Code Pro"/>
              </a:rPr>
              <a:t>    })</a:t>
            </a:r>
            <a:r>
              <a:rPr lang="fr-FR" sz="900" dirty="0">
                <a:solidFill>
                  <a:srgbClr val="CC7832"/>
                </a:solidFill>
                <a:latin typeface="Source Code Pro"/>
              </a:rPr>
              <a:t>;</a:t>
            </a:r>
            <a:br>
              <a:rPr lang="fr-FR" sz="900" dirty="0">
                <a:solidFill>
                  <a:srgbClr val="CC7832"/>
                </a:solidFill>
                <a:latin typeface="Source Code Pro"/>
              </a:rPr>
            </a:br>
            <a:r>
              <a:rPr lang="fr-FR" sz="900" dirty="0">
                <a:solidFill>
                  <a:srgbClr val="E8BF6A"/>
                </a:solidFill>
                <a:latin typeface="Source Code Pro"/>
              </a:rPr>
              <a:t>&lt;/script&gt;</a:t>
            </a:r>
            <a:br>
              <a:rPr lang="fr-FR" sz="900" dirty="0">
                <a:solidFill>
                  <a:srgbClr val="E8BF6A"/>
                </a:solidFill>
                <a:latin typeface="Source Code Pro"/>
              </a:rPr>
            </a:br>
            <a:r>
              <a:rPr lang="fr-FR" sz="900" dirty="0">
                <a:solidFill>
                  <a:srgbClr val="E8BF6A"/>
                </a:solidFill>
                <a:latin typeface="Source Code Pro"/>
              </a:rPr>
              <a:t>&lt;/body&gt;</a:t>
            </a:r>
            <a:br>
              <a:rPr lang="fr-FR" sz="900" dirty="0">
                <a:solidFill>
                  <a:srgbClr val="E8BF6A"/>
                </a:solidFill>
                <a:latin typeface="Source Code Pro"/>
              </a:rPr>
            </a:br>
            <a:r>
              <a:rPr lang="fr-FR" sz="900" dirty="0">
                <a:solidFill>
                  <a:srgbClr val="E8BF6A"/>
                </a:solidFill>
                <a:latin typeface="Source Code Pro"/>
              </a:rPr>
              <a:t>&lt;/html&gt;</a:t>
            </a:r>
          </a:p>
        </p:txBody>
      </p:sp>
      <p:sp>
        <p:nvSpPr>
          <p:cNvPr id="13" name="ZoneTexte 12"/>
          <p:cNvSpPr txBox="1"/>
          <p:nvPr/>
        </p:nvSpPr>
        <p:spPr>
          <a:xfrm>
            <a:off x="6460435" y="2514600"/>
            <a:ext cx="5605669" cy="923330"/>
          </a:xfrm>
          <a:prstGeom prst="rect">
            <a:avLst/>
          </a:prstGeom>
          <a:noFill/>
        </p:spPr>
        <p:txBody>
          <a:bodyPr wrap="square" rtlCol="0">
            <a:spAutoFit/>
          </a:bodyPr>
          <a:lstStyle/>
          <a:p>
            <a:r>
              <a:rPr lang="fr-FR" dirty="0" smtClean="0"/>
              <a:t>Les directives peuvent avoir des arguments (comme dans l’exemple: La directive « </a:t>
            </a:r>
            <a:r>
              <a:rPr lang="fr-FR" dirty="0" err="1" smtClean="0"/>
              <a:t>v-on</a:t>
            </a:r>
            <a:r>
              <a:rPr lang="fr-FR" dirty="0" smtClean="0"/>
              <a:t> » avec l’argument « input » est représentée avec la syntaxe « v-on:input »</a:t>
            </a:r>
            <a:endParaRPr lang="fr-FR" dirty="0"/>
          </a:p>
        </p:txBody>
      </p:sp>
      <p:sp>
        <p:nvSpPr>
          <p:cNvPr id="16" name="ZoneTexte 15"/>
          <p:cNvSpPr txBox="1"/>
          <p:nvPr/>
        </p:nvSpPr>
        <p:spPr>
          <a:xfrm>
            <a:off x="6460435" y="4020108"/>
            <a:ext cx="3006721" cy="369332"/>
          </a:xfrm>
          <a:prstGeom prst="rect">
            <a:avLst/>
          </a:prstGeom>
          <a:solidFill>
            <a:schemeClr val="bg1">
              <a:lumMod val="95000"/>
            </a:schemeClr>
          </a:solidFill>
        </p:spPr>
        <p:txBody>
          <a:bodyPr wrap="none" rtlCol="0">
            <a:spAutoFit/>
          </a:bodyPr>
          <a:lstStyle/>
          <a:p>
            <a:r>
              <a:rPr lang="fr-FR" dirty="0" smtClean="0"/>
              <a:t>$ git checkout –f tags/step002</a:t>
            </a:r>
            <a:endParaRPr lang="fr-FR" dirty="0"/>
          </a:p>
        </p:txBody>
      </p:sp>
      <p:sp>
        <p:nvSpPr>
          <p:cNvPr id="17" name="ZoneTexte 16"/>
          <p:cNvSpPr txBox="1"/>
          <p:nvPr/>
        </p:nvSpPr>
        <p:spPr>
          <a:xfrm>
            <a:off x="6460435" y="3650776"/>
            <a:ext cx="979755" cy="369332"/>
          </a:xfrm>
          <a:prstGeom prst="rect">
            <a:avLst/>
          </a:prstGeom>
          <a:noFill/>
        </p:spPr>
        <p:txBody>
          <a:bodyPr wrap="none" rtlCol="0">
            <a:spAutoFit/>
          </a:bodyPr>
          <a:lstStyle/>
          <a:p>
            <a:r>
              <a:rPr lang="fr-FR" b="1" dirty="0" smtClean="0"/>
              <a:t>Solution</a:t>
            </a:r>
            <a:endParaRPr lang="fr-FR" b="1" dirty="0"/>
          </a:p>
        </p:txBody>
      </p:sp>
    </p:spTree>
    <p:extLst>
      <p:ext uri="{BB962C8B-B14F-4D97-AF65-F5344CB8AC3E}">
        <p14:creationId xmlns:p14="http://schemas.microsoft.com/office/powerpoint/2010/main" xmlns="" val="22148507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Comment débugger votre application ?</a:t>
            </a:r>
          </a:p>
        </p:txBody>
      </p:sp>
      <p:sp>
        <p:nvSpPr>
          <p:cNvPr id="4" name="ZoneTexte 3"/>
          <p:cNvSpPr txBox="1"/>
          <p:nvPr/>
        </p:nvSpPr>
        <p:spPr>
          <a:xfrm>
            <a:off x="152400" y="1574800"/>
            <a:ext cx="4239109" cy="369332"/>
          </a:xfrm>
          <a:prstGeom prst="rect">
            <a:avLst/>
          </a:prstGeom>
          <a:noFill/>
        </p:spPr>
        <p:txBody>
          <a:bodyPr wrap="none" rtlCol="0">
            <a:spAutoFit/>
          </a:bodyPr>
          <a:lstStyle/>
          <a:p>
            <a:r>
              <a:rPr lang="fr-FR" dirty="0" smtClean="0"/>
              <a:t>Ouvrir les </a:t>
            </a:r>
            <a:r>
              <a:rPr lang="fr-FR" dirty="0" err="1" smtClean="0"/>
              <a:t>Devtools</a:t>
            </a:r>
            <a:r>
              <a:rPr lang="fr-FR" dirty="0" smtClean="0"/>
              <a:t> de Google chrome (F12)</a:t>
            </a:r>
            <a:endParaRPr lang="fr-FR" dirty="0"/>
          </a:p>
        </p:txBody>
      </p:sp>
      <p:sp>
        <p:nvSpPr>
          <p:cNvPr id="8" name="ZoneTexte 7"/>
          <p:cNvSpPr txBox="1"/>
          <p:nvPr/>
        </p:nvSpPr>
        <p:spPr>
          <a:xfrm>
            <a:off x="152401" y="2177812"/>
            <a:ext cx="11277600" cy="646331"/>
          </a:xfrm>
          <a:prstGeom prst="rect">
            <a:avLst/>
          </a:prstGeom>
          <a:noFill/>
        </p:spPr>
        <p:txBody>
          <a:bodyPr wrap="square" rtlCol="0">
            <a:spAutoFit/>
          </a:bodyPr>
          <a:lstStyle/>
          <a:p>
            <a:r>
              <a:rPr lang="fr-FR" dirty="0" smtClean="0"/>
              <a:t>Dans l’onglet ‘sources’, le répertoire ‘webpack’ contient le code source dans lequel vous pouvez débugger et créer des </a:t>
            </a:r>
            <a:r>
              <a:rPr lang="fr-FR" dirty="0" err="1" smtClean="0"/>
              <a:t>breakpoints</a:t>
            </a:r>
            <a:endParaRPr lang="fr-FR" dirty="0"/>
          </a:p>
        </p:txBody>
      </p:sp>
      <p:sp>
        <p:nvSpPr>
          <p:cNvPr id="6" name="ZoneTexte 5"/>
          <p:cNvSpPr txBox="1"/>
          <p:nvPr/>
        </p:nvSpPr>
        <p:spPr>
          <a:xfrm>
            <a:off x="152400" y="2824143"/>
            <a:ext cx="11277600" cy="369332"/>
          </a:xfrm>
          <a:prstGeom prst="rect">
            <a:avLst/>
          </a:prstGeom>
          <a:noFill/>
        </p:spPr>
        <p:txBody>
          <a:bodyPr wrap="square" rtlCol="0">
            <a:spAutoFit/>
          </a:bodyPr>
          <a:lstStyle/>
          <a:p>
            <a:r>
              <a:rPr lang="fr-FR" dirty="0" smtClean="0"/>
              <a:t>Vous pouvez aussi télécharger et utiliser vue </a:t>
            </a:r>
            <a:r>
              <a:rPr lang="fr-FR" dirty="0" err="1" smtClean="0"/>
              <a:t>devtools</a:t>
            </a:r>
            <a:endParaRPr lang="fr-FR" dirty="0"/>
          </a:p>
        </p:txBody>
      </p:sp>
    </p:spTree>
    <p:extLst>
      <p:ext uri="{BB962C8B-B14F-4D97-AF65-F5344CB8AC3E}">
        <p14:creationId xmlns:p14="http://schemas.microsoft.com/office/powerpoint/2010/main" xmlns="" val="2218926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components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33454213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introduction aux components</a:t>
            </a:r>
          </a:p>
        </p:txBody>
      </p:sp>
      <p:sp>
        <p:nvSpPr>
          <p:cNvPr id="2" name="ZoneTexte 1"/>
          <p:cNvSpPr txBox="1"/>
          <p:nvPr/>
        </p:nvSpPr>
        <p:spPr>
          <a:xfrm>
            <a:off x="101601" y="1612900"/>
            <a:ext cx="11811000"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Tous ce qu’on a appris jusque maintenant est toujours valide même dans des components. </a:t>
            </a:r>
          </a:p>
          <a:p>
            <a:endParaRPr lang="fr-FR" dirty="0" smtClean="0"/>
          </a:p>
          <a:p>
            <a:pPr marL="285750" indent="-285750">
              <a:buFont typeface="Arial" panose="020B0604020202020204" pitchFamily="34" charset="0"/>
              <a:buChar char="•"/>
            </a:pPr>
            <a:r>
              <a:rPr lang="fr-FR" dirty="0" smtClean="0"/>
              <a:t>Les components est un concept majeur de Vue.js</a:t>
            </a:r>
          </a:p>
          <a:p>
            <a:endParaRPr lang="fr-FR" dirty="0" smtClean="0"/>
          </a:p>
          <a:p>
            <a:pPr marL="285750" indent="-285750">
              <a:buFont typeface="Arial" panose="020B0604020202020204" pitchFamily="34" charset="0"/>
              <a:buChar char="•"/>
            </a:pPr>
            <a:r>
              <a:rPr lang="fr-FR" dirty="0" smtClean="0"/>
              <a:t>Les components introduisent la possibilité de créer de vrais composants réutilisables dans votre application ou dans plusieurs autres applications.</a:t>
            </a:r>
            <a:endParaRPr lang="fr-FR" dirty="0"/>
          </a:p>
        </p:txBody>
      </p:sp>
    </p:spTree>
    <p:extLst>
      <p:ext uri="{BB962C8B-B14F-4D97-AF65-F5344CB8AC3E}">
        <p14:creationId xmlns:p14="http://schemas.microsoft.com/office/powerpoint/2010/main" xmlns="" val="38643406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introduction aux components</a:t>
            </a:r>
          </a:p>
        </p:txBody>
      </p:sp>
      <p:sp>
        <p:nvSpPr>
          <p:cNvPr id="2" name="ZoneTexte 1"/>
          <p:cNvSpPr txBox="1"/>
          <p:nvPr/>
        </p:nvSpPr>
        <p:spPr>
          <a:xfrm>
            <a:off x="101601" y="1258798"/>
            <a:ext cx="11811000" cy="3754874"/>
          </a:xfrm>
          <a:prstGeom prst="rect">
            <a:avLst/>
          </a:prstGeom>
          <a:noFill/>
        </p:spPr>
        <p:txBody>
          <a:bodyPr wrap="square" rtlCol="0">
            <a:spAutoFit/>
          </a:bodyPr>
          <a:lstStyle/>
          <a:p>
            <a:r>
              <a:rPr lang="fr-FR" sz="1400" dirty="0" smtClean="0"/>
              <a:t>Revenons à la manière déjà vue pour l’implémentation de composants réutilisables:</a:t>
            </a:r>
          </a:p>
          <a:p>
            <a:endParaRPr lang="fr-FR" sz="1400" dirty="0"/>
          </a:p>
          <a:p>
            <a:r>
              <a:rPr lang="fr-FR" sz="1400" dirty="0" smtClean="0"/>
              <a:t>Vue.component(</a:t>
            </a:r>
            <a:r>
              <a:rPr lang="fr-FR" sz="1400" dirty="0" smtClean="0">
                <a:solidFill>
                  <a:schemeClr val="accent1">
                    <a:lumMod val="75000"/>
                  </a:schemeClr>
                </a:solidFill>
              </a:rPr>
              <a:t>‘</a:t>
            </a:r>
            <a:r>
              <a:rPr lang="fr-FR" sz="1400" dirty="0" err="1" smtClean="0">
                <a:solidFill>
                  <a:schemeClr val="accent1">
                    <a:lumMod val="75000"/>
                  </a:schemeClr>
                </a:solidFill>
              </a:rPr>
              <a:t>cmp</a:t>
            </a:r>
            <a:r>
              <a:rPr lang="fr-FR" sz="1400" dirty="0" smtClean="0">
                <a:solidFill>
                  <a:schemeClr val="accent1">
                    <a:lumMod val="75000"/>
                  </a:schemeClr>
                </a:solidFill>
              </a:rPr>
              <a:t>’</a:t>
            </a:r>
            <a:r>
              <a:rPr lang="fr-FR" sz="1400" dirty="0" smtClean="0"/>
              <a:t>, {</a:t>
            </a:r>
          </a:p>
          <a:p>
            <a:r>
              <a:rPr lang="fr-FR" sz="1400" dirty="0"/>
              <a:t> </a:t>
            </a:r>
            <a:r>
              <a:rPr lang="fr-FR" sz="1400" dirty="0" smtClean="0"/>
              <a:t>    data: {</a:t>
            </a:r>
          </a:p>
          <a:p>
            <a:r>
              <a:rPr lang="fr-FR" sz="1400" dirty="0"/>
              <a:t> </a:t>
            </a:r>
            <a:r>
              <a:rPr lang="fr-FR" sz="1400" dirty="0" smtClean="0"/>
              <a:t>          …</a:t>
            </a:r>
          </a:p>
          <a:p>
            <a:r>
              <a:rPr lang="fr-FR" sz="1400" dirty="0"/>
              <a:t> </a:t>
            </a:r>
            <a:r>
              <a:rPr lang="fr-FR" sz="1400" dirty="0" smtClean="0"/>
              <a:t>    },</a:t>
            </a:r>
          </a:p>
          <a:p>
            <a:r>
              <a:rPr lang="fr-FR" sz="1400" dirty="0" smtClean="0"/>
              <a:t>     template: ‘&lt;p&gt;Status = {{ status }}&lt;/p&gt;’</a:t>
            </a:r>
          </a:p>
          <a:p>
            <a:r>
              <a:rPr lang="fr-FR" sz="1400" dirty="0" smtClean="0"/>
              <a:t>});</a:t>
            </a:r>
          </a:p>
          <a:p>
            <a:endParaRPr lang="fr-FR" sz="1400" dirty="0"/>
          </a:p>
          <a:p>
            <a:r>
              <a:rPr lang="fr-FR" sz="1400" dirty="0" smtClean="0"/>
              <a:t>En fait quand on enregistre un composant comme ceci, il s’agit de quelque chose d’équivalent à la création d’une instance Vue avec toutes ses propriétés (data, methods, template …). </a:t>
            </a:r>
          </a:p>
          <a:p>
            <a:endParaRPr lang="fr-FR" sz="1400" dirty="0"/>
          </a:p>
          <a:p>
            <a:r>
              <a:rPr lang="fr-FR" sz="1400" b="1" dirty="0" smtClean="0"/>
              <a:t>Mais en réalité, la déclaration ci-dessus ne marchera pas. Car un component est </a:t>
            </a:r>
            <a:r>
              <a:rPr lang="fr-FR" sz="1400" b="1" dirty="0" err="1" smtClean="0"/>
              <a:t>basiquement</a:t>
            </a:r>
            <a:r>
              <a:rPr lang="fr-FR" sz="1400" b="1" dirty="0" smtClean="0"/>
              <a:t> une extension d’une instance Vue parente, donc si on déclare la propriété data comme cela, agir sur une donnée de cette instance risque de changer la donnée sur d’autres instances si la donnée a le même nom.</a:t>
            </a:r>
          </a:p>
          <a:p>
            <a:endParaRPr lang="fr-FR" sz="1400" dirty="0"/>
          </a:p>
          <a:p>
            <a:r>
              <a:rPr lang="fr-FR" sz="1400" dirty="0" smtClean="0"/>
              <a:t>Pour cela, dans un component, la propriété ‘data’ est déclarée comme une fonction qui retourne l’objet ‘data’ normal (L’objet retour est à chaque fois un objet unique).</a:t>
            </a:r>
            <a:endParaRPr lang="fr-FR" sz="1400" dirty="0"/>
          </a:p>
        </p:txBody>
      </p:sp>
      <p:sp>
        <p:nvSpPr>
          <p:cNvPr id="4" name="Rectangle 3"/>
          <p:cNvSpPr/>
          <p:nvPr/>
        </p:nvSpPr>
        <p:spPr>
          <a:xfrm>
            <a:off x="101601" y="4931350"/>
            <a:ext cx="6096000" cy="1815882"/>
          </a:xfrm>
          <a:prstGeom prst="rect">
            <a:avLst/>
          </a:prstGeom>
          <a:solidFill>
            <a:schemeClr val="bg1">
              <a:lumMod val="95000"/>
            </a:schemeClr>
          </a:solidFill>
        </p:spPr>
        <p:txBody>
          <a:bodyPr>
            <a:spAutoFit/>
          </a:bodyPr>
          <a:lstStyle/>
          <a:p>
            <a:r>
              <a:rPr lang="fr-FR" sz="1400" dirty="0"/>
              <a:t>Vue.component(</a:t>
            </a:r>
            <a:r>
              <a:rPr lang="fr-FR" sz="1400" dirty="0">
                <a:solidFill>
                  <a:schemeClr val="accent1">
                    <a:lumMod val="75000"/>
                  </a:schemeClr>
                </a:solidFill>
              </a:rPr>
              <a:t>‘</a:t>
            </a:r>
            <a:r>
              <a:rPr lang="fr-FR" sz="1400" dirty="0" err="1">
                <a:solidFill>
                  <a:schemeClr val="accent1">
                    <a:lumMod val="75000"/>
                  </a:schemeClr>
                </a:solidFill>
              </a:rPr>
              <a:t>cmp</a:t>
            </a:r>
            <a:r>
              <a:rPr lang="fr-FR" sz="1400" dirty="0">
                <a:solidFill>
                  <a:schemeClr val="accent1">
                    <a:lumMod val="75000"/>
                  </a:schemeClr>
                </a:solidFill>
              </a:rPr>
              <a:t>’</a:t>
            </a:r>
            <a:r>
              <a:rPr lang="fr-FR" sz="1400" dirty="0"/>
              <a:t>, {</a:t>
            </a:r>
          </a:p>
          <a:p>
            <a:r>
              <a:rPr lang="fr-FR" sz="1400" dirty="0"/>
              <a:t>     data: </a:t>
            </a:r>
            <a:r>
              <a:rPr lang="fr-FR" sz="1400" dirty="0" smtClean="0"/>
              <a:t>function() {</a:t>
            </a:r>
            <a:endParaRPr lang="fr-FR" sz="1400" dirty="0"/>
          </a:p>
          <a:p>
            <a:r>
              <a:rPr lang="fr-FR" sz="1400" dirty="0"/>
              <a:t>           </a:t>
            </a:r>
            <a:r>
              <a:rPr lang="fr-FR" sz="1400" dirty="0" smtClean="0"/>
              <a:t>return {</a:t>
            </a:r>
          </a:p>
          <a:p>
            <a:r>
              <a:rPr lang="fr-FR" sz="1400" dirty="0"/>
              <a:t> </a:t>
            </a:r>
            <a:r>
              <a:rPr lang="fr-FR" sz="1400" dirty="0" smtClean="0"/>
              <a:t>                …</a:t>
            </a:r>
          </a:p>
          <a:p>
            <a:r>
              <a:rPr lang="fr-FR" sz="1400" dirty="0"/>
              <a:t> </a:t>
            </a:r>
            <a:r>
              <a:rPr lang="fr-FR" sz="1400" dirty="0" smtClean="0"/>
              <a:t>          };</a:t>
            </a:r>
            <a:endParaRPr lang="fr-FR" sz="1400" dirty="0"/>
          </a:p>
          <a:p>
            <a:r>
              <a:rPr lang="fr-FR" sz="1400" dirty="0"/>
              <a:t>     },</a:t>
            </a:r>
          </a:p>
          <a:p>
            <a:r>
              <a:rPr lang="fr-FR" sz="1400" dirty="0"/>
              <a:t>     template: ‘&lt;p&gt;Status = {{ status }}&lt;/p&gt;’</a:t>
            </a:r>
          </a:p>
          <a:p>
            <a:r>
              <a:rPr lang="fr-FR" sz="1400" dirty="0"/>
              <a:t>});</a:t>
            </a:r>
          </a:p>
        </p:txBody>
      </p:sp>
      <p:sp>
        <p:nvSpPr>
          <p:cNvPr id="7" name="Forme libre 6"/>
          <p:cNvSpPr/>
          <p:nvPr/>
        </p:nvSpPr>
        <p:spPr>
          <a:xfrm>
            <a:off x="574842" y="5435600"/>
            <a:ext cx="1193800" cy="647700"/>
          </a:xfrm>
          <a:custGeom>
            <a:avLst/>
            <a:gdLst>
              <a:gd name="connsiteX0" fmla="*/ 533400 w 1193800"/>
              <a:gd name="connsiteY0" fmla="*/ 0 h 647700"/>
              <a:gd name="connsiteX1" fmla="*/ 1193800 w 1193800"/>
              <a:gd name="connsiteY1" fmla="*/ 0 h 647700"/>
              <a:gd name="connsiteX2" fmla="*/ 1193800 w 1193800"/>
              <a:gd name="connsiteY2" fmla="*/ 165100 h 647700"/>
              <a:gd name="connsiteX3" fmla="*/ 1193800 w 1193800"/>
              <a:gd name="connsiteY3" fmla="*/ 647700 h 647700"/>
              <a:gd name="connsiteX4" fmla="*/ 533400 w 1193800"/>
              <a:gd name="connsiteY4" fmla="*/ 647700 h 647700"/>
              <a:gd name="connsiteX5" fmla="*/ 0 w 1193800"/>
              <a:gd name="connsiteY5" fmla="*/ 647700 h 647700"/>
              <a:gd name="connsiteX6" fmla="*/ 0 w 1193800"/>
              <a:gd name="connsiteY6" fmla="*/ 165100 h 647700"/>
              <a:gd name="connsiteX7" fmla="*/ 533400 w 1193800"/>
              <a:gd name="connsiteY7" fmla="*/ 1651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800" h="647700">
                <a:moveTo>
                  <a:pt x="533400" y="0"/>
                </a:moveTo>
                <a:lnTo>
                  <a:pt x="1193800" y="0"/>
                </a:lnTo>
                <a:lnTo>
                  <a:pt x="1193800" y="165100"/>
                </a:lnTo>
                <a:lnTo>
                  <a:pt x="1193800" y="647700"/>
                </a:lnTo>
                <a:lnTo>
                  <a:pt x="533400" y="647700"/>
                </a:lnTo>
                <a:lnTo>
                  <a:pt x="0" y="647700"/>
                </a:lnTo>
                <a:lnTo>
                  <a:pt x="0" y="165100"/>
                </a:lnTo>
                <a:lnTo>
                  <a:pt x="533400" y="165100"/>
                </a:lnTo>
                <a:close/>
              </a:path>
            </a:pathLst>
          </a:custGeom>
          <a:solidFill>
            <a:srgbClr val="C00000">
              <a:alpha val="3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1934527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introduction aux components</a:t>
            </a:r>
          </a:p>
        </p:txBody>
      </p:sp>
      <p:sp>
        <p:nvSpPr>
          <p:cNvPr id="2" name="ZoneTexte 1"/>
          <p:cNvSpPr txBox="1"/>
          <p:nvPr/>
        </p:nvSpPr>
        <p:spPr>
          <a:xfrm>
            <a:off x="101601" y="1612900"/>
            <a:ext cx="11811000" cy="923330"/>
          </a:xfrm>
          <a:prstGeom prst="rect">
            <a:avLst/>
          </a:prstGeom>
          <a:noFill/>
        </p:spPr>
        <p:txBody>
          <a:bodyPr wrap="square" rtlCol="0">
            <a:spAutoFit/>
          </a:bodyPr>
          <a:lstStyle/>
          <a:p>
            <a:r>
              <a:rPr lang="fr-FR" dirty="0" smtClean="0"/>
              <a:t>Vue.component enregistre le composant globalement. Il est utilisable partout dans l’application avec le nom déclaré. Que faire si on veut déclarer un composant local utilisé avec le nom déclaré uniquement localement dans l’instance Vue qui souhaite l’utiliser ?</a:t>
            </a:r>
          </a:p>
        </p:txBody>
      </p:sp>
      <p:sp>
        <p:nvSpPr>
          <p:cNvPr id="4" name="ZoneTexte 3"/>
          <p:cNvSpPr txBox="1"/>
          <p:nvPr/>
        </p:nvSpPr>
        <p:spPr>
          <a:xfrm>
            <a:off x="6231009" y="3090228"/>
            <a:ext cx="4064000" cy="2031325"/>
          </a:xfrm>
          <a:prstGeom prst="rect">
            <a:avLst/>
          </a:prstGeom>
          <a:solidFill>
            <a:schemeClr val="bg1">
              <a:lumMod val="95000"/>
            </a:schemeClr>
          </a:solidFill>
        </p:spPr>
        <p:txBody>
          <a:bodyPr wrap="square" rtlCol="0">
            <a:spAutoFit/>
          </a:bodyPr>
          <a:lstStyle/>
          <a:p>
            <a:r>
              <a:rPr lang="fr-FR" dirty="0" smtClean="0"/>
              <a:t>New Vue({</a:t>
            </a:r>
          </a:p>
          <a:p>
            <a:r>
              <a:rPr lang="fr-FR" dirty="0" smtClean="0"/>
              <a:t>    el: …</a:t>
            </a:r>
          </a:p>
          <a:p>
            <a:r>
              <a:rPr lang="fr-FR" dirty="0"/>
              <a:t> </a:t>
            </a:r>
            <a:r>
              <a:rPr lang="fr-FR" dirty="0" smtClean="0"/>
              <a:t>   data: …</a:t>
            </a:r>
          </a:p>
          <a:p>
            <a:r>
              <a:rPr lang="fr-FR" b="1" dirty="0">
                <a:solidFill>
                  <a:srgbClr val="7030A0"/>
                </a:solidFill>
              </a:rPr>
              <a:t> </a:t>
            </a:r>
            <a:r>
              <a:rPr lang="fr-FR" b="1" dirty="0" smtClean="0">
                <a:solidFill>
                  <a:srgbClr val="7030A0"/>
                </a:solidFill>
              </a:rPr>
              <a:t>   components</a:t>
            </a:r>
            <a:r>
              <a:rPr lang="fr-FR" b="1" dirty="0">
                <a:solidFill>
                  <a:srgbClr val="7030A0"/>
                </a:solidFill>
              </a:rPr>
              <a:t>:</a:t>
            </a:r>
            <a:r>
              <a:rPr lang="fr-FR" dirty="0" smtClean="0"/>
              <a:t> {</a:t>
            </a:r>
          </a:p>
          <a:p>
            <a:r>
              <a:rPr lang="fr-FR" dirty="0" smtClean="0"/>
              <a:t>         </a:t>
            </a:r>
            <a:r>
              <a:rPr lang="fr-FR" dirty="0" smtClean="0">
                <a:solidFill>
                  <a:schemeClr val="accent6">
                    <a:lumMod val="75000"/>
                  </a:schemeClr>
                </a:solidFill>
              </a:rPr>
              <a:t>‘my-cmp’</a:t>
            </a:r>
            <a:r>
              <a:rPr lang="fr-FR" dirty="0" smtClean="0"/>
              <a:t>: </a:t>
            </a:r>
            <a:r>
              <a:rPr lang="fr-FR" dirty="0" smtClean="0">
                <a:solidFill>
                  <a:srgbClr val="7030A0"/>
                </a:solidFill>
              </a:rPr>
              <a:t>cmp</a:t>
            </a:r>
          </a:p>
          <a:p>
            <a:r>
              <a:rPr lang="fr-FR" dirty="0"/>
              <a:t> </a:t>
            </a:r>
            <a:r>
              <a:rPr lang="fr-FR" dirty="0" smtClean="0"/>
              <a:t>   }</a:t>
            </a:r>
          </a:p>
          <a:p>
            <a:r>
              <a:rPr lang="fr-FR" dirty="0"/>
              <a:t>}</a:t>
            </a:r>
            <a:r>
              <a:rPr lang="fr-FR" dirty="0" smtClean="0"/>
              <a:t>);</a:t>
            </a:r>
            <a:endParaRPr lang="fr-FR" dirty="0"/>
          </a:p>
        </p:txBody>
      </p:sp>
      <p:sp>
        <p:nvSpPr>
          <p:cNvPr id="5" name="ZoneTexte 4"/>
          <p:cNvSpPr txBox="1"/>
          <p:nvPr/>
        </p:nvSpPr>
        <p:spPr>
          <a:xfrm>
            <a:off x="227464" y="3141424"/>
            <a:ext cx="4064000" cy="1754326"/>
          </a:xfrm>
          <a:prstGeom prst="rect">
            <a:avLst/>
          </a:prstGeom>
          <a:solidFill>
            <a:schemeClr val="bg1">
              <a:lumMod val="95000"/>
            </a:schemeClr>
          </a:solidFill>
        </p:spPr>
        <p:txBody>
          <a:bodyPr wrap="square" rtlCol="0">
            <a:spAutoFit/>
          </a:bodyPr>
          <a:lstStyle/>
          <a:p>
            <a:r>
              <a:rPr lang="fr-FR" dirty="0" smtClean="0"/>
              <a:t>var </a:t>
            </a:r>
            <a:r>
              <a:rPr lang="fr-FR" dirty="0" smtClean="0">
                <a:solidFill>
                  <a:srgbClr val="7030A0"/>
                </a:solidFill>
              </a:rPr>
              <a:t>cmp </a:t>
            </a:r>
            <a:r>
              <a:rPr lang="fr-FR" dirty="0" smtClean="0"/>
              <a:t>= {</a:t>
            </a:r>
          </a:p>
          <a:p>
            <a:r>
              <a:rPr lang="fr-FR" dirty="0"/>
              <a:t> </a:t>
            </a:r>
            <a:r>
              <a:rPr lang="fr-FR" dirty="0" smtClean="0"/>
              <a:t>   data: function(){</a:t>
            </a:r>
          </a:p>
          <a:p>
            <a:r>
              <a:rPr lang="fr-FR" dirty="0"/>
              <a:t> </a:t>
            </a:r>
            <a:r>
              <a:rPr lang="fr-FR" dirty="0" smtClean="0"/>
              <a:t>   },</a:t>
            </a:r>
          </a:p>
          <a:p>
            <a:r>
              <a:rPr lang="fr-FR" dirty="0"/>
              <a:t> </a:t>
            </a:r>
            <a:r>
              <a:rPr lang="fr-FR" dirty="0" smtClean="0"/>
              <a:t>   template: …</a:t>
            </a:r>
          </a:p>
          <a:p>
            <a:r>
              <a:rPr lang="fr-FR" dirty="0"/>
              <a:t> </a:t>
            </a:r>
            <a:r>
              <a:rPr lang="fr-FR" dirty="0" smtClean="0"/>
              <a:t>   methods: …</a:t>
            </a:r>
          </a:p>
          <a:p>
            <a:r>
              <a:rPr lang="fr-FR" dirty="0" smtClean="0"/>
              <a:t>};</a:t>
            </a:r>
            <a:endParaRPr lang="fr-FR" dirty="0"/>
          </a:p>
        </p:txBody>
      </p:sp>
      <p:sp>
        <p:nvSpPr>
          <p:cNvPr id="6" name="Rectangle 5"/>
          <p:cNvSpPr/>
          <p:nvPr/>
        </p:nvSpPr>
        <p:spPr>
          <a:xfrm>
            <a:off x="6231009" y="2772092"/>
            <a:ext cx="184731" cy="369332"/>
          </a:xfrm>
          <a:prstGeom prst="rect">
            <a:avLst/>
          </a:prstGeom>
        </p:spPr>
        <p:txBody>
          <a:bodyPr wrap="none">
            <a:spAutoFit/>
          </a:bodyPr>
          <a:lstStyle/>
          <a:p>
            <a:endParaRPr lang="fr-FR" dirty="0"/>
          </a:p>
        </p:txBody>
      </p:sp>
      <p:sp>
        <p:nvSpPr>
          <p:cNvPr id="7" name="Rectangle 6"/>
          <p:cNvSpPr/>
          <p:nvPr/>
        </p:nvSpPr>
        <p:spPr>
          <a:xfrm>
            <a:off x="101601" y="5708134"/>
            <a:ext cx="9426620" cy="369332"/>
          </a:xfrm>
          <a:prstGeom prst="rect">
            <a:avLst/>
          </a:prstGeom>
        </p:spPr>
        <p:txBody>
          <a:bodyPr wrap="none">
            <a:spAutoFit/>
          </a:bodyPr>
          <a:lstStyle/>
          <a:p>
            <a:r>
              <a:rPr lang="fr-FR" dirty="0" smtClean="0"/>
              <a:t>Dans ce cas, si le component n’est pas enregistré dans une autre instance Vue, il ne sera pas visible.</a:t>
            </a:r>
            <a:endParaRPr lang="fr-FR" dirty="0"/>
          </a:p>
        </p:txBody>
      </p:sp>
      <p:sp>
        <p:nvSpPr>
          <p:cNvPr id="8" name="Rectangle 7"/>
          <p:cNvSpPr/>
          <p:nvPr/>
        </p:nvSpPr>
        <p:spPr>
          <a:xfrm>
            <a:off x="101601" y="2605898"/>
            <a:ext cx="11534248" cy="369332"/>
          </a:xfrm>
          <a:prstGeom prst="rect">
            <a:avLst/>
          </a:prstGeom>
        </p:spPr>
        <p:txBody>
          <a:bodyPr wrap="none">
            <a:spAutoFit/>
          </a:bodyPr>
          <a:lstStyle/>
          <a:p>
            <a:r>
              <a:rPr lang="fr-FR" dirty="0"/>
              <a:t>On aura besoin de stocker le composant dans une </a:t>
            </a:r>
            <a:r>
              <a:rPr lang="fr-FR" dirty="0" smtClean="0"/>
              <a:t>variable, </a:t>
            </a:r>
            <a:r>
              <a:rPr lang="fr-FR" dirty="0"/>
              <a:t>Puis utiliser cette variable dans une instance Vue comme suit</a:t>
            </a:r>
            <a:r>
              <a:rPr lang="fr-FR" dirty="0" smtClean="0"/>
              <a:t>:</a:t>
            </a:r>
            <a:endParaRPr lang="fr-FR" dirty="0"/>
          </a:p>
        </p:txBody>
      </p:sp>
    </p:spTree>
    <p:extLst>
      <p:ext uri="{BB962C8B-B14F-4D97-AF65-F5344CB8AC3E}">
        <p14:creationId xmlns:p14="http://schemas.microsoft.com/office/powerpoint/2010/main" xmlns="" val="120841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 component ‘racine’ : App.vue</a:t>
            </a:r>
          </a:p>
        </p:txBody>
      </p:sp>
      <p:sp>
        <p:nvSpPr>
          <p:cNvPr id="8" name="Rectangle 7"/>
          <p:cNvSpPr/>
          <p:nvPr/>
        </p:nvSpPr>
        <p:spPr>
          <a:xfrm>
            <a:off x="355600" y="1872039"/>
            <a:ext cx="6096000" cy="1938992"/>
          </a:xfrm>
          <a:prstGeom prst="rect">
            <a:avLst/>
          </a:prstGeom>
          <a:solidFill>
            <a:schemeClr val="tx2">
              <a:lumMod val="75000"/>
            </a:schemeClr>
          </a:solidFill>
        </p:spPr>
        <p:txBody>
          <a:bodyPr>
            <a:spAutoFit/>
          </a:bodyPr>
          <a:lstStyle/>
          <a:p>
            <a:r>
              <a:rPr lang="fr-FR" sz="1200" dirty="0">
                <a:solidFill>
                  <a:srgbClr val="E8BF6A"/>
                </a:solidFill>
                <a:latin typeface="Source Code Pro"/>
              </a:rPr>
              <a:t>&lt;template&gt;</a:t>
            </a:r>
            <a:br>
              <a:rPr lang="fr-FR" sz="1200" dirty="0">
                <a:solidFill>
                  <a:srgbClr val="E8BF6A"/>
                </a:solidFill>
                <a:latin typeface="Source Code Pro"/>
              </a:rPr>
            </a:br>
            <a:r>
              <a:rPr lang="fr-FR" sz="1200" dirty="0">
                <a:solidFill>
                  <a:srgbClr val="E8BF6A"/>
                </a:solidFill>
                <a:latin typeface="Source Code Pro"/>
              </a:rPr>
              <a:t>  &lt;h1&gt;</a:t>
            </a:r>
            <a:r>
              <a:rPr lang="fr-FR" sz="1200" dirty="0">
                <a:solidFill>
                  <a:srgbClr val="A9B7C6"/>
                </a:solidFill>
                <a:latin typeface="Source Code Pro"/>
              </a:rPr>
              <a:t>Hello World!</a:t>
            </a:r>
            <a:r>
              <a:rPr lang="fr-FR" sz="1200" dirty="0">
                <a:solidFill>
                  <a:srgbClr val="E8BF6A"/>
                </a:solidFill>
                <a:latin typeface="Source Code Pro"/>
              </a:rPr>
              <a:t>&lt;/h1&gt;</a:t>
            </a:r>
            <a:br>
              <a:rPr lang="fr-FR" sz="1200" dirty="0">
                <a:solidFill>
                  <a:srgbClr val="E8BF6A"/>
                </a:solidFill>
                <a:latin typeface="Source Code Pro"/>
              </a:rPr>
            </a:br>
            <a:r>
              <a:rPr lang="fr-FR" sz="1200" dirty="0">
                <a:solidFill>
                  <a:srgbClr val="E8BF6A"/>
                </a:solidFill>
                <a:latin typeface="Source Code Pro"/>
              </a:rPr>
              <a:t>&lt;/template&gt;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&lt;style&gt;</a:t>
            </a:r>
            <a:br>
              <a:rPr lang="fr-FR" sz="1200" dirty="0">
                <a:solidFill>
                  <a:srgbClr val="E8BF6A"/>
                </a:solidFill>
                <a:latin typeface="Source Code Pro"/>
              </a:rPr>
            </a:br>
            <a:r>
              <a:rPr lang="fr-FR" sz="1200" dirty="0">
                <a:solidFill>
                  <a:srgbClr val="E8BF6A"/>
                </a:solidFill>
                <a:latin typeface="Source Code Pro"/>
              </a:rPr>
              <a:t>&lt;/style&gt;</a:t>
            </a:r>
            <a:br>
              <a:rPr lang="fr-FR" sz="1200" dirty="0">
                <a:solidFill>
                  <a:srgbClr val="E8BF6A"/>
                </a:solidFill>
                <a:latin typeface="Source Code Pro"/>
              </a:rPr>
            </a:br>
            <a:endParaRPr lang="fr-FR" sz="1200" dirty="0">
              <a:solidFill>
                <a:srgbClr val="E8BF6A"/>
              </a:solidFill>
              <a:latin typeface="Source Code Pro"/>
            </a:endParaRPr>
          </a:p>
        </p:txBody>
      </p:sp>
      <p:sp>
        <p:nvSpPr>
          <p:cNvPr id="9" name="ZoneTexte 8"/>
          <p:cNvSpPr txBox="1"/>
          <p:nvPr/>
        </p:nvSpPr>
        <p:spPr>
          <a:xfrm>
            <a:off x="355600" y="1428824"/>
            <a:ext cx="11582400" cy="369332"/>
          </a:xfrm>
          <a:prstGeom prst="rect">
            <a:avLst/>
          </a:prstGeom>
          <a:noFill/>
        </p:spPr>
        <p:txBody>
          <a:bodyPr wrap="square" rtlCol="0">
            <a:spAutoFit/>
          </a:bodyPr>
          <a:lstStyle/>
          <a:p>
            <a:r>
              <a:rPr lang="fr-FR" dirty="0" smtClean="0"/>
              <a:t>Rappelez vous le contenu du fichier App.vue. Ce code sera compilé en Javascript (template + code Vue.js).</a:t>
            </a:r>
            <a:endParaRPr lang="fr-FR" dirty="0"/>
          </a:p>
        </p:txBody>
      </p:sp>
      <p:pic>
        <p:nvPicPr>
          <p:cNvPr id="10" name="Image 9"/>
          <p:cNvPicPr>
            <a:picLocks noChangeAspect="1"/>
          </p:cNvPicPr>
          <p:nvPr/>
        </p:nvPicPr>
        <p:blipFill>
          <a:blip r:embed="rId3" cstate="print"/>
          <a:stretch>
            <a:fillRect/>
          </a:stretch>
        </p:blipFill>
        <p:spPr>
          <a:xfrm>
            <a:off x="7743634" y="1872039"/>
            <a:ext cx="2744187" cy="1515618"/>
          </a:xfrm>
          <a:prstGeom prst="rect">
            <a:avLst/>
          </a:prstGeom>
        </p:spPr>
      </p:pic>
      <p:sp>
        <p:nvSpPr>
          <p:cNvPr id="11" name="Rectangle 10"/>
          <p:cNvSpPr/>
          <p:nvPr/>
        </p:nvSpPr>
        <p:spPr>
          <a:xfrm>
            <a:off x="8420100" y="2120900"/>
            <a:ext cx="330200" cy="18483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p:cNvCxnSpPr>
            <a:stCxn id="11" idx="1"/>
            <a:endCxn id="8" idx="3"/>
          </p:cNvCxnSpPr>
          <p:nvPr/>
        </p:nvCxnSpPr>
        <p:spPr>
          <a:xfrm flipH="1">
            <a:off x="6451600" y="2213317"/>
            <a:ext cx="1968500" cy="6282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rot="20424111">
            <a:off x="6633095" y="2286924"/>
            <a:ext cx="1037785" cy="276999"/>
          </a:xfrm>
          <a:prstGeom prst="rect">
            <a:avLst/>
          </a:prstGeom>
          <a:noFill/>
        </p:spPr>
        <p:txBody>
          <a:bodyPr wrap="none" rtlCol="0">
            <a:spAutoFit/>
          </a:bodyPr>
          <a:lstStyle/>
          <a:p>
            <a:r>
              <a:rPr lang="fr-FR" sz="1200" dirty="0" smtClean="0">
                <a:solidFill>
                  <a:srgbClr val="FF0000"/>
                </a:solidFill>
              </a:rPr>
              <a:t>Code compilé</a:t>
            </a:r>
            <a:endParaRPr lang="fr-FR" sz="1200" dirty="0">
              <a:solidFill>
                <a:srgbClr val="FF0000"/>
              </a:solidFill>
            </a:endParaRPr>
          </a:p>
        </p:txBody>
      </p:sp>
      <p:sp>
        <p:nvSpPr>
          <p:cNvPr id="15" name="Rectangle 14"/>
          <p:cNvSpPr/>
          <p:nvPr/>
        </p:nvSpPr>
        <p:spPr>
          <a:xfrm>
            <a:off x="9326214" y="2942846"/>
            <a:ext cx="330200" cy="18483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a:stCxn id="11" idx="2"/>
            <a:endCxn id="15" idx="0"/>
          </p:cNvCxnSpPr>
          <p:nvPr/>
        </p:nvCxnSpPr>
        <p:spPr>
          <a:xfrm>
            <a:off x="8585200" y="2305734"/>
            <a:ext cx="906114" cy="6371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55600" y="3834011"/>
            <a:ext cx="11430000" cy="646331"/>
          </a:xfrm>
          <a:prstGeom prst="rect">
            <a:avLst/>
          </a:prstGeom>
          <a:noFill/>
        </p:spPr>
        <p:txBody>
          <a:bodyPr wrap="square" rtlCol="0">
            <a:spAutoFit/>
          </a:bodyPr>
          <a:lstStyle/>
          <a:p>
            <a:r>
              <a:rPr lang="fr-FR" dirty="0" smtClean="0"/>
              <a:t>Si on crée un objet qui ressemble à un component dans la section ‘script’ et qu’on l’exporte, le vue-loader va le compiler en un component et le rendre disponible aux instances Vue (avec sa template + code).</a:t>
            </a:r>
            <a:endParaRPr lang="fr-FR" dirty="0"/>
          </a:p>
        </p:txBody>
      </p:sp>
      <p:sp>
        <p:nvSpPr>
          <p:cNvPr id="21" name="Rectangle 20"/>
          <p:cNvSpPr/>
          <p:nvPr/>
        </p:nvSpPr>
        <p:spPr>
          <a:xfrm>
            <a:off x="355600" y="4480342"/>
            <a:ext cx="6096000" cy="2308324"/>
          </a:xfrm>
          <a:prstGeom prst="rect">
            <a:avLst/>
          </a:prstGeom>
          <a:solidFill>
            <a:schemeClr val="tx2">
              <a:lumMod val="75000"/>
            </a:schemeClr>
          </a:solidFill>
        </p:spPr>
        <p:txBody>
          <a:bodyPr>
            <a:spAutoFit/>
          </a:bodyPr>
          <a:lstStyle/>
          <a:p>
            <a:r>
              <a:rPr lang="fr-FR" sz="1200" dirty="0">
                <a:solidFill>
                  <a:srgbClr val="E8BF6A"/>
                </a:solidFill>
                <a:latin typeface="Source Code Pro"/>
              </a:rPr>
              <a:t>&lt;template&gt;</a:t>
            </a:r>
            <a:br>
              <a:rPr lang="fr-FR" sz="1200" dirty="0">
                <a:solidFill>
                  <a:srgbClr val="E8BF6A"/>
                </a:solidFill>
                <a:latin typeface="Source Code Pro"/>
              </a:rPr>
            </a:br>
            <a:r>
              <a:rPr lang="fr-FR" sz="1200" dirty="0">
                <a:solidFill>
                  <a:srgbClr val="E8BF6A"/>
                </a:solidFill>
                <a:latin typeface="Source Code Pro"/>
              </a:rPr>
              <a:t>  &lt;h1&gt;</a:t>
            </a:r>
            <a:r>
              <a:rPr lang="fr-FR" sz="1200" dirty="0">
                <a:solidFill>
                  <a:srgbClr val="A9B7C6"/>
                </a:solidFill>
                <a:latin typeface="Source Code Pro"/>
              </a:rPr>
              <a:t>Hello World!</a:t>
            </a:r>
            <a:r>
              <a:rPr lang="fr-FR" sz="1200" dirty="0">
                <a:solidFill>
                  <a:srgbClr val="E8BF6A"/>
                </a:solidFill>
                <a:latin typeface="Source Code Pro"/>
              </a:rPr>
              <a:t>&lt;/h1&gt;</a:t>
            </a:r>
            <a:br>
              <a:rPr lang="fr-FR" sz="1200" dirty="0">
                <a:solidFill>
                  <a:srgbClr val="E8BF6A"/>
                </a:solidFill>
                <a:latin typeface="Source Code Pro"/>
              </a:rPr>
            </a:br>
            <a:r>
              <a:rPr lang="fr-FR" sz="1200" dirty="0">
                <a:solidFill>
                  <a:srgbClr val="E8BF6A"/>
                </a:solidFill>
                <a:latin typeface="Source Code Pro"/>
              </a:rPr>
              <a:t>&lt;/template&gt;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p>
          <a:p>
            <a:r>
              <a:rPr lang="fr-FR" sz="1200" b="1" dirty="0" smtClean="0">
                <a:solidFill>
                  <a:srgbClr val="CC7832"/>
                </a:solidFill>
                <a:latin typeface="Source Code Pro"/>
              </a:rPr>
              <a:t>  export </a:t>
            </a:r>
            <a:r>
              <a:rPr lang="fr-FR" sz="1200" b="1" dirty="0">
                <a:solidFill>
                  <a:srgbClr val="CC7832"/>
                </a:solidFill>
                <a:latin typeface="Source Code Pro"/>
              </a:rPr>
              <a:t>default </a:t>
            </a:r>
            <a:r>
              <a:rPr lang="fr-FR" sz="1200" dirty="0" smtClean="0">
                <a:solidFill>
                  <a:srgbClr val="A9B7C6"/>
                </a:solidFill>
                <a:latin typeface="Source Code Pro"/>
              </a:rPr>
              <a:t>{</a:t>
            </a:r>
          </a:p>
          <a:p>
            <a:r>
              <a:rPr lang="fr-FR" sz="1200" dirty="0">
                <a:solidFill>
                  <a:srgbClr val="A9B7C6"/>
                </a:solidFill>
                <a:latin typeface="Source Code Pro"/>
              </a:rPr>
              <a:t> </a:t>
            </a:r>
            <a:r>
              <a:rPr lang="fr-FR" sz="1200" dirty="0" smtClean="0">
                <a:solidFill>
                  <a:srgbClr val="A9B7C6"/>
                </a:solidFill>
                <a:latin typeface="Source Code Pro"/>
              </a:rPr>
              <a:t>      …</a:t>
            </a:r>
            <a:r>
              <a:rPr lang="fr-FR" sz="1200" dirty="0">
                <a:solidFill>
                  <a:srgbClr val="A9B7C6"/>
                </a:solidFill>
                <a:latin typeface="Source Code Pro"/>
              </a:rPr>
              <a:t/>
            </a:r>
            <a:br>
              <a:rPr lang="fr-FR" sz="1200" dirty="0">
                <a:solidFill>
                  <a:srgbClr val="A9B7C6"/>
                </a:solidFill>
                <a:latin typeface="Source Code Pro"/>
              </a:rPr>
            </a:br>
            <a:r>
              <a:rPr lang="fr-FR" sz="1200" dirty="0" smtClean="0">
                <a:solidFill>
                  <a:srgbClr val="A9B7C6"/>
                </a:solidFill>
                <a:latin typeface="Source Code Pro"/>
              </a:rPr>
              <a:t>  }</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&lt;style&gt;</a:t>
            </a:r>
            <a:br>
              <a:rPr lang="fr-FR" sz="1200" dirty="0">
                <a:solidFill>
                  <a:srgbClr val="E8BF6A"/>
                </a:solidFill>
                <a:latin typeface="Source Code Pro"/>
              </a:rPr>
            </a:br>
            <a:r>
              <a:rPr lang="fr-FR" sz="1200" dirty="0">
                <a:solidFill>
                  <a:srgbClr val="E8BF6A"/>
                </a:solidFill>
                <a:latin typeface="Source Code Pro"/>
              </a:rPr>
              <a:t>&lt;/style</a:t>
            </a:r>
            <a:r>
              <a:rPr lang="fr-FR" sz="1200" dirty="0" smtClean="0">
                <a:solidFill>
                  <a:srgbClr val="E8BF6A"/>
                </a:solidFill>
                <a:latin typeface="Source Code Pro"/>
              </a:rPr>
              <a:t>&gt;</a:t>
            </a:r>
            <a:endParaRPr lang="fr-FR" sz="1200" dirty="0">
              <a:solidFill>
                <a:srgbClr val="E8BF6A"/>
              </a:solidFill>
              <a:latin typeface="Source Code Pro"/>
            </a:endParaRPr>
          </a:p>
        </p:txBody>
      </p:sp>
      <p:sp>
        <p:nvSpPr>
          <p:cNvPr id="23" name="ZoneTexte 22"/>
          <p:cNvSpPr txBox="1"/>
          <p:nvPr/>
        </p:nvSpPr>
        <p:spPr>
          <a:xfrm>
            <a:off x="6665564" y="6142335"/>
            <a:ext cx="5321300" cy="646331"/>
          </a:xfrm>
          <a:prstGeom prst="rect">
            <a:avLst/>
          </a:prstGeom>
          <a:noFill/>
        </p:spPr>
        <p:txBody>
          <a:bodyPr wrap="square" rtlCol="0">
            <a:spAutoFit/>
          </a:bodyPr>
          <a:lstStyle/>
          <a:p>
            <a:r>
              <a:rPr lang="fr-FR" dirty="0" smtClean="0"/>
              <a:t>App.vue une fois compilé devient un component. C’est le component racine de l’application</a:t>
            </a:r>
            <a:endParaRPr lang="fr-FR" dirty="0"/>
          </a:p>
        </p:txBody>
      </p:sp>
    </p:spTree>
    <p:extLst>
      <p:ext uri="{BB962C8B-B14F-4D97-AF65-F5344CB8AC3E}">
        <p14:creationId xmlns:p14="http://schemas.microsoft.com/office/powerpoint/2010/main" xmlns="" val="21995026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Créer un nouveau component</a:t>
            </a:r>
          </a:p>
        </p:txBody>
      </p:sp>
      <p:sp>
        <p:nvSpPr>
          <p:cNvPr id="2" name="ZoneTexte 1"/>
          <p:cNvSpPr txBox="1"/>
          <p:nvPr/>
        </p:nvSpPr>
        <p:spPr>
          <a:xfrm>
            <a:off x="279400" y="6426200"/>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tags/step028</a:t>
            </a:r>
            <a:endParaRPr lang="fr-FR" dirty="0"/>
          </a:p>
        </p:txBody>
      </p:sp>
      <p:sp>
        <p:nvSpPr>
          <p:cNvPr id="4" name="ZoneTexte 3"/>
          <p:cNvSpPr txBox="1"/>
          <p:nvPr/>
        </p:nvSpPr>
        <p:spPr>
          <a:xfrm>
            <a:off x="127000" y="1206500"/>
            <a:ext cx="6193299" cy="646331"/>
          </a:xfrm>
          <a:prstGeom prst="rect">
            <a:avLst/>
          </a:prstGeom>
          <a:noFill/>
        </p:spPr>
        <p:txBody>
          <a:bodyPr wrap="none" rtlCol="0">
            <a:spAutoFit/>
          </a:bodyPr>
          <a:lstStyle/>
          <a:p>
            <a:pPr marL="285750" indent="-285750">
              <a:buFont typeface="Arial" panose="020B0604020202020204" pitchFamily="34" charset="0"/>
              <a:buChar char="•"/>
            </a:pPr>
            <a:r>
              <a:rPr lang="fr-FR" dirty="0" smtClean="0"/>
              <a:t>Créez un nouveau fichier .vue. Appelons le ‘</a:t>
            </a:r>
            <a:r>
              <a:rPr lang="fr-FR" dirty="0" err="1" smtClean="0"/>
              <a:t>ServerStatus.vue</a:t>
            </a:r>
            <a:r>
              <a:rPr lang="fr-FR" dirty="0" smtClean="0"/>
              <a:t>’</a:t>
            </a:r>
          </a:p>
          <a:p>
            <a:pPr marL="285750" indent="-285750">
              <a:buFont typeface="Arial" panose="020B0604020202020204" pitchFamily="34" charset="0"/>
              <a:buChar char="•"/>
            </a:pPr>
            <a:r>
              <a:rPr lang="fr-FR" dirty="0" smtClean="0"/>
              <a:t>Créez une section &lt;template&gt; et une section &lt;script&gt;</a:t>
            </a:r>
            <a:endParaRPr lang="fr-FR" dirty="0"/>
          </a:p>
        </p:txBody>
      </p:sp>
      <p:sp>
        <p:nvSpPr>
          <p:cNvPr id="5" name="Rectangle 4"/>
          <p:cNvSpPr/>
          <p:nvPr/>
        </p:nvSpPr>
        <p:spPr>
          <a:xfrm>
            <a:off x="224299" y="2005231"/>
            <a:ext cx="6096000" cy="3308598"/>
          </a:xfrm>
          <a:prstGeom prst="rect">
            <a:avLst/>
          </a:prstGeom>
          <a:solidFill>
            <a:schemeClr val="tx2">
              <a:lumMod val="75000"/>
            </a:schemeClr>
          </a:solidFill>
        </p:spPr>
        <p:txBody>
          <a:bodyPr>
            <a:spAutoFit/>
          </a:bodyPr>
          <a:lstStyle/>
          <a:p>
            <a:r>
              <a:rPr lang="fr-FR" sz="1100" dirty="0">
                <a:solidFill>
                  <a:srgbClr val="E8BF6A"/>
                </a:solidFill>
                <a:latin typeface="Source Code Pro"/>
              </a:rPr>
              <a:t>&lt;template&gt;</a:t>
            </a:r>
            <a:br>
              <a:rPr lang="fr-FR" sz="1100" dirty="0">
                <a:solidFill>
                  <a:srgbClr val="E8BF6A"/>
                </a:solidFill>
                <a:latin typeface="Source Code Pro"/>
              </a:rPr>
            </a:br>
            <a:r>
              <a:rPr lang="fr-FR" sz="1100" dirty="0">
                <a:solidFill>
                  <a:srgbClr val="E8BF6A"/>
                </a:solidFill>
                <a:latin typeface="Source Code Pro"/>
              </a:rPr>
              <a:t>    &lt;p&gt;</a:t>
            </a:r>
            <a:r>
              <a:rPr lang="fr-FR" sz="1100" dirty="0">
                <a:solidFill>
                  <a:srgbClr val="A9B7C6"/>
                </a:solidFill>
                <a:latin typeface="Source Code Pro"/>
              </a:rPr>
              <a:t>Server status: {{ </a:t>
            </a:r>
            <a:r>
              <a:rPr lang="fr-FR" sz="1100" dirty="0">
                <a:solidFill>
                  <a:srgbClr val="9876AA"/>
                </a:solidFill>
                <a:latin typeface="Source Code Pro"/>
              </a:rPr>
              <a:t>status </a:t>
            </a:r>
            <a:r>
              <a:rPr lang="fr-FR" sz="1100" dirty="0">
                <a:solidFill>
                  <a:srgbClr val="A9B7C6"/>
                </a:solidFill>
                <a:latin typeface="Source Code Pro"/>
              </a:rPr>
              <a:t>}}</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    &lt;button </a:t>
            </a:r>
            <a:r>
              <a:rPr lang="fr-FR" sz="1100" dirty="0">
                <a:solidFill>
                  <a:srgbClr val="BABABA"/>
                </a:solidFill>
                <a:latin typeface="Source Code Pro"/>
              </a:rPr>
              <a:t>@click=</a:t>
            </a:r>
            <a:r>
              <a:rPr lang="fr-FR" sz="1100" dirty="0">
                <a:solidFill>
                  <a:srgbClr val="A5C261"/>
                </a:solidFill>
                <a:latin typeface="Source Code Pro"/>
              </a:rPr>
              <a:t>"</a:t>
            </a:r>
            <a:r>
              <a:rPr lang="fr-FR" sz="1100" dirty="0">
                <a:solidFill>
                  <a:srgbClr val="FFC66D"/>
                </a:solidFill>
                <a:latin typeface="Source Code Pro"/>
              </a:rPr>
              <a:t>changeStatus</a:t>
            </a:r>
            <a:r>
              <a:rPr lang="fr-FR" sz="1100" dirty="0">
                <a:solidFill>
                  <a:srgbClr val="A5C261"/>
                </a:solidFill>
                <a:latin typeface="Source Code Pro"/>
              </a:rPr>
              <a:t>"</a:t>
            </a:r>
            <a:r>
              <a:rPr lang="fr-FR" sz="1100" dirty="0">
                <a:solidFill>
                  <a:srgbClr val="E8BF6A"/>
                </a:solidFill>
                <a:latin typeface="Source Code Pro"/>
              </a:rPr>
              <a:t>&gt;</a:t>
            </a:r>
            <a:r>
              <a:rPr lang="fr-FR" sz="1100" dirty="0">
                <a:solidFill>
                  <a:srgbClr val="A9B7C6"/>
                </a:solidFill>
                <a:latin typeface="Source Code Pro"/>
              </a:rPr>
              <a:t>Change status</a:t>
            </a:r>
            <a:r>
              <a:rPr lang="fr-FR" sz="1100" dirty="0">
                <a:solidFill>
                  <a:srgbClr val="E8BF6A"/>
                </a:solidFill>
                <a:latin typeface="Source Code Pro"/>
              </a:rPr>
              <a:t>&lt;/button&gt;</a:t>
            </a:r>
            <a:br>
              <a:rPr lang="fr-FR" sz="1100" dirty="0">
                <a:solidFill>
                  <a:srgbClr val="E8BF6A"/>
                </a:solidFill>
                <a:latin typeface="Source Code Pro"/>
              </a:rPr>
            </a:br>
            <a:r>
              <a:rPr lang="fr-FR" sz="1100" dirty="0">
                <a:solidFill>
                  <a:srgbClr val="E8BF6A"/>
                </a:solidFill>
                <a:latin typeface="Source Code Pro"/>
              </a:rPr>
              <a:t>&lt;/template&gt;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export default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data</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return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status</a:t>
            </a:r>
            <a:r>
              <a:rPr lang="fr-FR" sz="1100" dirty="0">
                <a:solidFill>
                  <a:srgbClr val="A9B7C6"/>
                </a:solidFill>
                <a:latin typeface="Source Code Pro"/>
              </a:rPr>
              <a:t>: </a:t>
            </a:r>
            <a:r>
              <a:rPr lang="fr-FR" sz="1100" dirty="0">
                <a:solidFill>
                  <a:srgbClr val="6A8759"/>
                </a:solidFill>
                <a:latin typeface="Source Code Pro"/>
              </a:rPr>
              <a:t>'Critical'</a:t>
            </a:r>
            <a:br>
              <a:rPr lang="fr-FR" sz="1100" dirty="0">
                <a:solidFill>
                  <a:srgbClr val="6A8759"/>
                </a:solidFill>
                <a:latin typeface="Source Code Pro"/>
              </a:rPr>
            </a:br>
            <a:r>
              <a:rPr lang="fr-FR" sz="1100" dirty="0">
                <a:solidFill>
                  <a:srgbClr val="6A8759"/>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changeStatus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err="1" smtClean="0">
                <a:solidFill>
                  <a:srgbClr val="CC7832"/>
                </a:solidFill>
                <a:latin typeface="Source Code Pro"/>
              </a:rPr>
              <a:t>this</a:t>
            </a:r>
            <a:r>
              <a:rPr lang="fr-FR" sz="1100" dirty="0" err="1" smtClean="0">
                <a:solidFill>
                  <a:srgbClr val="A9B7C6"/>
                </a:solidFill>
                <a:latin typeface="Source Code Pro"/>
              </a:rPr>
              <a:t>.</a:t>
            </a:r>
            <a:r>
              <a:rPr lang="fr-FR" sz="1100" dirty="0" err="1" smtClean="0">
                <a:solidFill>
                  <a:srgbClr val="FFC66D"/>
                </a:solidFill>
                <a:latin typeface="Source Code Pro"/>
              </a:rPr>
              <a:t>changeStatus</a:t>
            </a:r>
            <a:r>
              <a:rPr lang="fr-FR" sz="1100" dirty="0" smtClean="0">
                <a:solidFill>
                  <a:srgbClr val="FFC66D"/>
                </a:solidFill>
                <a:latin typeface="Source Code Pro"/>
              </a:rPr>
              <a:t> </a:t>
            </a:r>
            <a:r>
              <a:rPr lang="fr-FR" sz="1100" dirty="0">
                <a:solidFill>
                  <a:srgbClr val="A9B7C6"/>
                </a:solidFill>
                <a:latin typeface="Source Code Pro"/>
              </a:rPr>
              <a:t>= </a:t>
            </a:r>
            <a:r>
              <a:rPr lang="fr-FR" sz="1100" dirty="0">
                <a:solidFill>
                  <a:srgbClr val="6A8759"/>
                </a:solidFill>
                <a:latin typeface="Source Code Pro"/>
              </a:rPr>
              <a:t>'Normal'</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E8BF6A"/>
                </a:solidFill>
                <a:latin typeface="Source Code Pro"/>
              </a:rPr>
              <a:t>&lt;/script&gt;</a:t>
            </a:r>
          </a:p>
        </p:txBody>
      </p:sp>
      <p:sp>
        <p:nvSpPr>
          <p:cNvPr id="17" name="ZoneTexte 16"/>
          <p:cNvSpPr txBox="1"/>
          <p:nvPr/>
        </p:nvSpPr>
        <p:spPr>
          <a:xfrm>
            <a:off x="203601" y="5466229"/>
            <a:ext cx="6683689" cy="923330"/>
          </a:xfrm>
          <a:prstGeom prst="rect">
            <a:avLst/>
          </a:prstGeom>
          <a:noFill/>
        </p:spPr>
        <p:txBody>
          <a:bodyPr wrap="none" rtlCol="0">
            <a:spAutoFit/>
          </a:bodyPr>
          <a:lstStyle/>
          <a:p>
            <a:pPr marL="285750" indent="-285750">
              <a:buFont typeface="Arial" panose="020B0604020202020204" pitchFamily="34" charset="0"/>
              <a:buChar char="•"/>
            </a:pPr>
            <a:r>
              <a:rPr lang="fr-FR" dirty="0" smtClean="0"/>
              <a:t>Importez le dans ‘main.js’ et déclarez le comme component global</a:t>
            </a:r>
          </a:p>
          <a:p>
            <a:endParaRPr lang="fr-FR" dirty="0"/>
          </a:p>
          <a:p>
            <a:r>
              <a:rPr lang="fr-FR" dirty="0" smtClean="0"/>
              <a:t>Que constatez vous ? Il y a des erreurs. Corrigez les.</a:t>
            </a:r>
            <a:endParaRPr lang="fr-FR" dirty="0"/>
          </a:p>
        </p:txBody>
      </p:sp>
    </p:spTree>
    <p:extLst>
      <p:ext uri="{BB962C8B-B14F-4D97-AF65-F5344CB8AC3E}">
        <p14:creationId xmlns:p14="http://schemas.microsoft.com/office/powerpoint/2010/main" xmlns="" val="9281884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Créer un nouveau component</a:t>
            </a:r>
          </a:p>
        </p:txBody>
      </p:sp>
      <p:sp>
        <p:nvSpPr>
          <p:cNvPr id="4" name="ZoneTexte 3"/>
          <p:cNvSpPr txBox="1"/>
          <p:nvPr/>
        </p:nvSpPr>
        <p:spPr>
          <a:xfrm>
            <a:off x="127001" y="1206500"/>
            <a:ext cx="11671300" cy="1477328"/>
          </a:xfrm>
          <a:prstGeom prst="rect">
            <a:avLst/>
          </a:prstGeom>
          <a:noFill/>
        </p:spPr>
        <p:txBody>
          <a:bodyPr wrap="square" rtlCol="0">
            <a:spAutoFit/>
          </a:bodyPr>
          <a:lstStyle/>
          <a:p>
            <a:pPr marL="285750" indent="-285750">
              <a:buFont typeface="Arial" panose="020B0604020202020204" pitchFamily="34" charset="0"/>
              <a:buChar char="•"/>
            </a:pPr>
            <a:r>
              <a:rPr lang="fr-FR" dirty="0" smtClean="0"/>
              <a:t>Créer un nouveau composant ‘</a:t>
            </a:r>
            <a:r>
              <a:rPr lang="fr-FR" dirty="0" err="1" smtClean="0"/>
              <a:t>Home.vue</a:t>
            </a:r>
            <a:r>
              <a:rPr lang="fr-FR" dirty="0" smtClean="0"/>
              <a:t>’. Nous souhaitons que ce composant soit un superviseur de plusieurs servers et donc qu’il contienne une liste de 5 components ‘server-status’.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Faites en sorte que celui-ci soit enregistré globalement et que les ‘server-status’ soient enregistrés localement dans celui-ci.</a:t>
            </a:r>
            <a:endParaRPr lang="fr-FR" dirty="0"/>
          </a:p>
        </p:txBody>
      </p:sp>
      <p:sp>
        <p:nvSpPr>
          <p:cNvPr id="7" name="ZoneTexte 6"/>
          <p:cNvSpPr txBox="1"/>
          <p:nvPr/>
        </p:nvSpPr>
        <p:spPr>
          <a:xfrm>
            <a:off x="279400" y="6426200"/>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tags/step029</a:t>
            </a:r>
            <a:endParaRPr lang="fr-FR" dirty="0"/>
          </a:p>
        </p:txBody>
      </p:sp>
    </p:spTree>
    <p:extLst>
      <p:ext uri="{BB962C8B-B14F-4D97-AF65-F5344CB8AC3E}">
        <p14:creationId xmlns:p14="http://schemas.microsoft.com/office/powerpoint/2010/main" xmlns="" val="42662804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cstate="print"/>
          <a:stretch>
            <a:fillRect/>
          </a:stretch>
        </p:blipFill>
        <p:spPr>
          <a:xfrm>
            <a:off x="228600" y="2461934"/>
            <a:ext cx="8405293" cy="2873375"/>
          </a:xfrm>
          <a:prstGeom prst="rect">
            <a:avLst/>
          </a:prstGeom>
          <a:ln>
            <a:solidFill>
              <a:schemeClr val="tx1"/>
            </a:solidFill>
          </a:ln>
        </p:spPr>
      </p:pic>
      <p:sp>
        <p:nvSpPr>
          <p:cNvPr id="4" name="Rectangle 3"/>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6 : les components</a:t>
            </a:r>
          </a:p>
        </p:txBody>
      </p:sp>
      <p:sp>
        <p:nvSpPr>
          <p:cNvPr id="5" name="ZoneTexte 4"/>
          <p:cNvSpPr txBox="1"/>
          <p:nvPr/>
        </p:nvSpPr>
        <p:spPr>
          <a:xfrm>
            <a:off x="228600" y="1130300"/>
            <a:ext cx="2649508" cy="369332"/>
          </a:xfrm>
          <a:prstGeom prst="rect">
            <a:avLst/>
          </a:prstGeom>
          <a:solidFill>
            <a:schemeClr val="bg1">
              <a:lumMod val="95000"/>
            </a:schemeClr>
          </a:solidFill>
        </p:spPr>
        <p:txBody>
          <a:bodyPr wrap="none" rtlCol="0">
            <a:spAutoFit/>
          </a:bodyPr>
          <a:lstStyle/>
          <a:p>
            <a:r>
              <a:rPr lang="fr-FR" dirty="0"/>
              <a:t>g</a:t>
            </a:r>
            <a:r>
              <a:rPr lang="fr-FR" dirty="0" smtClean="0"/>
              <a:t>it checkout –f tags/ex006</a:t>
            </a:r>
            <a:endParaRPr lang="fr-FR" dirty="0"/>
          </a:p>
        </p:txBody>
      </p:sp>
      <p:sp>
        <p:nvSpPr>
          <p:cNvPr id="6" name="ZoneTexte 5"/>
          <p:cNvSpPr txBox="1"/>
          <p:nvPr/>
        </p:nvSpPr>
        <p:spPr>
          <a:xfrm>
            <a:off x="228600" y="1662112"/>
            <a:ext cx="3943387" cy="369332"/>
          </a:xfrm>
          <a:prstGeom prst="rect">
            <a:avLst/>
          </a:prstGeom>
          <a:noFill/>
        </p:spPr>
        <p:txBody>
          <a:bodyPr wrap="none" rtlCol="0">
            <a:spAutoFit/>
          </a:bodyPr>
          <a:lstStyle/>
          <a:p>
            <a:r>
              <a:rPr lang="fr-FR" dirty="0" smtClean="0"/>
              <a:t>Nous souhaitons obtenir l’écran suivant:</a:t>
            </a:r>
            <a:endParaRPr lang="fr-FR" dirty="0"/>
          </a:p>
        </p:txBody>
      </p:sp>
      <p:sp>
        <p:nvSpPr>
          <p:cNvPr id="7" name="ZoneTexte 6"/>
          <p:cNvSpPr txBox="1"/>
          <p:nvPr/>
        </p:nvSpPr>
        <p:spPr>
          <a:xfrm>
            <a:off x="228600" y="5765800"/>
            <a:ext cx="11747500" cy="646331"/>
          </a:xfrm>
          <a:prstGeom prst="rect">
            <a:avLst/>
          </a:prstGeom>
          <a:noFill/>
        </p:spPr>
        <p:txBody>
          <a:bodyPr wrap="square" rtlCol="0">
            <a:spAutoFit/>
          </a:bodyPr>
          <a:lstStyle/>
          <a:p>
            <a:r>
              <a:rPr lang="fr-FR" dirty="0" smtClean="0"/>
              <a:t>Votre tâche est de transformer ce code qui n’utilise pas de components en un code qui utilise le plus possible de components (qui soient pertinents bien sûr)</a:t>
            </a:r>
            <a:endParaRPr lang="fr-FR" dirty="0"/>
          </a:p>
        </p:txBody>
      </p:sp>
      <p:pic>
        <p:nvPicPr>
          <p:cNvPr id="8" name="Imag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72545" y="218651"/>
            <a:ext cx="611126" cy="611126"/>
          </a:xfrm>
          <a:prstGeom prst="rect">
            <a:avLst/>
          </a:prstGeom>
        </p:spPr>
      </p:pic>
    </p:spTree>
    <p:extLst>
      <p:ext uri="{BB962C8B-B14F-4D97-AF65-F5344CB8AC3E}">
        <p14:creationId xmlns:p14="http://schemas.microsoft.com/office/powerpoint/2010/main" xmlns="" val="24443692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Structuration et nommage de vos components</a:t>
            </a:r>
          </a:p>
        </p:txBody>
      </p:sp>
      <p:sp>
        <p:nvSpPr>
          <p:cNvPr id="5" name="ZoneTexte 4"/>
          <p:cNvSpPr txBox="1"/>
          <p:nvPr/>
        </p:nvSpPr>
        <p:spPr>
          <a:xfrm>
            <a:off x="203200" y="1864280"/>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tags/step030</a:t>
            </a:r>
            <a:endParaRPr lang="fr-FR" dirty="0"/>
          </a:p>
        </p:txBody>
      </p:sp>
      <p:sp>
        <p:nvSpPr>
          <p:cNvPr id="6" name="ZoneTexte 5"/>
          <p:cNvSpPr txBox="1"/>
          <p:nvPr/>
        </p:nvSpPr>
        <p:spPr>
          <a:xfrm>
            <a:off x="203200" y="2233612"/>
            <a:ext cx="11811000" cy="923330"/>
          </a:xfrm>
          <a:prstGeom prst="rect">
            <a:avLst/>
          </a:prstGeom>
          <a:noFill/>
        </p:spPr>
        <p:txBody>
          <a:bodyPr wrap="square" rtlCol="0">
            <a:spAutoFit/>
          </a:bodyPr>
          <a:lstStyle/>
          <a:p>
            <a:r>
              <a:rPr lang="fr-FR" dirty="0" smtClean="0"/>
              <a:t>Importance de la structuration de votre application. Plus l’application devient complexe, plus le besoin de structuration s’avère. Il est recommandé de structurer par fonctionnalité (</a:t>
            </a:r>
            <a:r>
              <a:rPr lang="fr-FR" dirty="0" err="1" smtClean="0"/>
              <a:t>feature</a:t>
            </a:r>
            <a:r>
              <a:rPr lang="fr-FR" dirty="0" smtClean="0"/>
              <a:t>). </a:t>
            </a:r>
            <a:r>
              <a:rPr lang="fr-FR" b="1" dirty="0" smtClean="0"/>
              <a:t>Chaque répertoire de fonctionnalité abritera tout ce qui concerne celle-ci (pas seulement les components).</a:t>
            </a:r>
            <a:endParaRPr lang="fr-FR" b="1" dirty="0"/>
          </a:p>
        </p:txBody>
      </p:sp>
      <p:sp>
        <p:nvSpPr>
          <p:cNvPr id="8" name="ZoneTexte 7"/>
          <p:cNvSpPr txBox="1"/>
          <p:nvPr/>
        </p:nvSpPr>
        <p:spPr>
          <a:xfrm>
            <a:off x="165100" y="1333500"/>
            <a:ext cx="1877437" cy="461665"/>
          </a:xfrm>
          <a:prstGeom prst="rect">
            <a:avLst/>
          </a:prstGeom>
          <a:noFill/>
        </p:spPr>
        <p:txBody>
          <a:bodyPr wrap="none" rtlCol="0">
            <a:spAutoFit/>
          </a:bodyPr>
          <a:lstStyle/>
          <a:p>
            <a:r>
              <a:rPr lang="fr-FR" sz="2400" b="1" dirty="0" smtClean="0"/>
              <a:t>Structuration</a:t>
            </a:r>
            <a:endParaRPr lang="fr-FR" sz="2400" b="1" dirty="0"/>
          </a:p>
        </p:txBody>
      </p:sp>
      <p:sp>
        <p:nvSpPr>
          <p:cNvPr id="9" name="ZoneTexte 8"/>
          <p:cNvSpPr txBox="1"/>
          <p:nvPr/>
        </p:nvSpPr>
        <p:spPr>
          <a:xfrm>
            <a:off x="165100" y="3297674"/>
            <a:ext cx="1502206" cy="461665"/>
          </a:xfrm>
          <a:prstGeom prst="rect">
            <a:avLst/>
          </a:prstGeom>
          <a:noFill/>
        </p:spPr>
        <p:txBody>
          <a:bodyPr wrap="none" rtlCol="0">
            <a:spAutoFit/>
          </a:bodyPr>
          <a:lstStyle/>
          <a:p>
            <a:r>
              <a:rPr lang="fr-FR" sz="2400" b="1" dirty="0" smtClean="0"/>
              <a:t>Nommage</a:t>
            </a:r>
            <a:endParaRPr lang="fr-FR" sz="2400" b="1" dirty="0"/>
          </a:p>
        </p:txBody>
      </p:sp>
      <p:sp>
        <p:nvSpPr>
          <p:cNvPr id="10" name="Rectangle 9"/>
          <p:cNvSpPr/>
          <p:nvPr/>
        </p:nvSpPr>
        <p:spPr>
          <a:xfrm>
            <a:off x="203200" y="3736121"/>
            <a:ext cx="6096000" cy="2862322"/>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Header </a:t>
            </a:r>
            <a:r>
              <a:rPr lang="fr-FR" sz="1200" b="1" dirty="0">
                <a:solidFill>
                  <a:srgbClr val="CC7832"/>
                </a:solidFill>
                <a:latin typeface="Source Code Pro"/>
              </a:rPr>
              <a:t>from </a:t>
            </a:r>
            <a:r>
              <a:rPr lang="fr-FR" sz="1200" dirty="0">
                <a:solidFill>
                  <a:srgbClr val="6A8759"/>
                </a:solidFill>
                <a:latin typeface="Source Code Pro"/>
              </a:rPr>
              <a:t>'./components/</a:t>
            </a:r>
            <a:r>
              <a:rPr lang="fr-FR" sz="1200" dirty="0" err="1">
                <a:solidFill>
                  <a:srgbClr val="6A8759"/>
                </a:solidFill>
                <a:latin typeface="Source Code Pro"/>
              </a:rPr>
              <a:t>commons</a:t>
            </a:r>
            <a:r>
              <a:rPr lang="fr-FR" sz="1200" dirty="0">
                <a:solidFill>
                  <a:srgbClr val="6A8759"/>
                </a:solidFill>
                <a:latin typeface="Source Code Pro"/>
              </a:rPr>
              <a:t>/</a:t>
            </a:r>
            <a:r>
              <a:rPr lang="fr-FR" sz="1200" dirty="0" err="1">
                <a:solidFill>
                  <a:srgbClr val="6A8759"/>
                </a:solidFill>
                <a:latin typeface="Source Code Pro"/>
              </a:rPr>
              <a:t>Header.vue</a:t>
            </a:r>
            <a:r>
              <a:rPr lang="fr-FR" sz="1200" dirty="0">
                <a:solidFill>
                  <a:srgbClr val="6A8759"/>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Footer </a:t>
            </a:r>
            <a:r>
              <a:rPr lang="fr-FR" sz="1200" b="1" dirty="0">
                <a:solidFill>
                  <a:srgbClr val="CC7832"/>
                </a:solidFill>
                <a:latin typeface="Source Code Pro"/>
              </a:rPr>
              <a:t>from </a:t>
            </a:r>
            <a:r>
              <a:rPr lang="fr-FR" sz="1200" dirty="0">
                <a:solidFill>
                  <a:srgbClr val="6A8759"/>
                </a:solidFill>
                <a:latin typeface="Source Code Pro"/>
              </a:rPr>
              <a:t>'./components/</a:t>
            </a:r>
            <a:r>
              <a:rPr lang="fr-FR" sz="1200" dirty="0" err="1">
                <a:solidFill>
                  <a:srgbClr val="6A8759"/>
                </a:solidFill>
                <a:latin typeface="Source Code Pro"/>
              </a:rPr>
              <a:t>commons</a:t>
            </a:r>
            <a:r>
              <a:rPr lang="fr-FR" sz="1200" dirty="0">
                <a:solidFill>
                  <a:srgbClr val="6A8759"/>
                </a:solidFill>
                <a:latin typeface="Source Code Pro"/>
              </a:rPr>
              <a:t>/</a:t>
            </a:r>
            <a:r>
              <a:rPr lang="fr-FR" sz="1200" dirty="0" err="1">
                <a:solidFill>
                  <a:srgbClr val="6A8759"/>
                </a:solidFill>
                <a:latin typeface="Source Code Pro"/>
              </a:rPr>
              <a:t>Footer.vue</a:t>
            </a:r>
            <a:r>
              <a:rPr lang="fr-FR" sz="1200" dirty="0">
                <a:solidFill>
                  <a:srgbClr val="6A8759"/>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Servers </a:t>
            </a:r>
            <a:r>
              <a:rPr lang="fr-FR" sz="1200" b="1" dirty="0">
                <a:solidFill>
                  <a:srgbClr val="CC7832"/>
                </a:solidFill>
                <a:latin typeface="Source Code Pro"/>
              </a:rPr>
              <a:t>from </a:t>
            </a:r>
            <a:r>
              <a:rPr lang="fr-FR" sz="1200" dirty="0">
                <a:solidFill>
                  <a:srgbClr val="6A8759"/>
                </a:solidFill>
                <a:latin typeface="Source Code Pro"/>
              </a:rPr>
              <a:t>'./components/servers/</a:t>
            </a:r>
            <a:r>
              <a:rPr lang="fr-FR" sz="1200" dirty="0" err="1">
                <a:solidFill>
                  <a:srgbClr val="6A8759"/>
                </a:solidFill>
                <a:latin typeface="Source Code Pro"/>
              </a:rPr>
              <a:t>Servers.vue</a:t>
            </a:r>
            <a:r>
              <a:rPr lang="fr-FR" sz="1200" dirty="0">
                <a:solidFill>
                  <a:srgbClr val="6A8759"/>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ServerDetails </a:t>
            </a:r>
            <a:r>
              <a:rPr lang="fr-FR" sz="1200" b="1" dirty="0">
                <a:solidFill>
                  <a:srgbClr val="CC7832"/>
                </a:solidFill>
                <a:latin typeface="Source Code Pro"/>
              </a:rPr>
              <a:t>from </a:t>
            </a:r>
            <a:r>
              <a:rPr lang="fr-FR" sz="1200" dirty="0">
                <a:solidFill>
                  <a:srgbClr val="6A8759"/>
                </a:solidFill>
                <a:latin typeface="Source Code Pro"/>
              </a:rPr>
              <a:t>'./components/servers/</a:t>
            </a:r>
            <a:r>
              <a:rPr lang="fr-FR" sz="1200" dirty="0" err="1">
                <a:solidFill>
                  <a:srgbClr val="6A8759"/>
                </a:solidFill>
                <a:latin typeface="Source Code Pro"/>
              </a:rPr>
              <a:t>ServerDetails.vue</a:t>
            </a:r>
            <a:r>
              <a:rPr lang="fr-FR" sz="1200" dirty="0">
                <a:solidFill>
                  <a:srgbClr val="6A8759"/>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components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6A8759"/>
                </a:solidFill>
                <a:latin typeface="Source Code Pro"/>
              </a:rPr>
              <a:t>'app-header'</a:t>
            </a:r>
            <a:r>
              <a:rPr lang="fr-FR" sz="1200" dirty="0">
                <a:solidFill>
                  <a:srgbClr val="A9B7C6"/>
                </a:solidFill>
                <a:latin typeface="Source Code Pro"/>
              </a:rPr>
              <a:t>: Header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6A8759"/>
                </a:solidFill>
                <a:latin typeface="Source Code Pro"/>
              </a:rPr>
              <a:t>'app-servers'</a:t>
            </a:r>
            <a:r>
              <a:rPr lang="fr-FR" sz="1200" dirty="0">
                <a:solidFill>
                  <a:srgbClr val="A9B7C6"/>
                </a:solidFill>
                <a:latin typeface="Source Code Pro"/>
              </a:rPr>
              <a:t>: Servers</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6A8759"/>
                </a:solidFill>
                <a:latin typeface="Source Code Pro"/>
              </a:rPr>
              <a:t>'app-server-</a:t>
            </a:r>
            <a:r>
              <a:rPr lang="fr-FR" sz="1200" dirty="0" err="1">
                <a:solidFill>
                  <a:srgbClr val="6A8759"/>
                </a:solidFill>
                <a:latin typeface="Source Code Pro"/>
              </a:rPr>
              <a:t>details</a:t>
            </a:r>
            <a:r>
              <a:rPr lang="fr-FR" sz="1200" dirty="0">
                <a:solidFill>
                  <a:srgbClr val="6A8759"/>
                </a:solidFill>
                <a:latin typeface="Source Code Pro"/>
              </a:rPr>
              <a:t>'</a:t>
            </a:r>
            <a:r>
              <a:rPr lang="fr-FR" sz="1200" dirty="0">
                <a:solidFill>
                  <a:srgbClr val="A9B7C6"/>
                </a:solidFill>
                <a:latin typeface="Source Code Pro"/>
              </a:rPr>
              <a:t>: ServerDetails</a:t>
            </a:r>
            <a:r>
              <a:rPr lang="fr-FR" sz="1200" dirty="0">
                <a:solidFill>
                  <a:srgbClr val="CC7832"/>
                </a:solidFill>
                <a:latin typeface="Source Code Pro"/>
              </a:rPr>
              <a:t>,</a:t>
            </a:r>
            <a:br>
              <a:rPr lang="fr-FR" sz="1200" dirty="0">
                <a:solidFill>
                  <a:srgbClr val="CC7832"/>
                </a:solidFill>
                <a:latin typeface="Source Code Pro"/>
              </a:rPr>
            </a:br>
            <a:r>
              <a:rPr lang="fr-FR" sz="1200" dirty="0" smtClean="0">
                <a:solidFill>
                  <a:srgbClr val="CC7832"/>
                </a:solidFill>
                <a:latin typeface="Source Code Pro"/>
              </a:rPr>
              <a:t>      </a:t>
            </a:r>
            <a:r>
              <a:rPr lang="fr-FR" sz="1200" dirty="0" err="1">
                <a:solidFill>
                  <a:srgbClr val="9876AA"/>
                </a:solidFill>
                <a:latin typeface="Source Code Pro"/>
              </a:rPr>
              <a:t>appFooter</a:t>
            </a:r>
            <a:r>
              <a:rPr lang="fr-FR" sz="1200" dirty="0" smtClean="0">
                <a:solidFill>
                  <a:srgbClr val="A9B7C6"/>
                </a:solidFill>
                <a:latin typeface="Source Code Pro"/>
              </a:rPr>
              <a:t>: </a:t>
            </a:r>
            <a:r>
              <a:rPr lang="fr-FR" sz="1200" dirty="0">
                <a:solidFill>
                  <a:srgbClr val="A9B7C6"/>
                </a:solidFill>
                <a:latin typeface="Source Code Pro"/>
              </a:rPr>
              <a:t>Footer</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1" name="Rectangle 10"/>
          <p:cNvSpPr/>
          <p:nvPr/>
        </p:nvSpPr>
        <p:spPr>
          <a:xfrm>
            <a:off x="534120" y="5261848"/>
            <a:ext cx="951779" cy="173752"/>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692901" y="4089400"/>
            <a:ext cx="5499100" cy="646331"/>
          </a:xfrm>
          <a:prstGeom prst="rect">
            <a:avLst/>
          </a:prstGeom>
          <a:noFill/>
        </p:spPr>
        <p:txBody>
          <a:bodyPr wrap="square" rtlCol="0">
            <a:spAutoFit/>
          </a:bodyPr>
          <a:lstStyle/>
          <a:p>
            <a:r>
              <a:rPr lang="fr-FR" dirty="0" smtClean="0"/>
              <a:t>Vous pouvez utiliser des noms de components avec des ‘-’ mais il faut utiliser les entre </a:t>
            </a:r>
            <a:r>
              <a:rPr lang="fr-FR" dirty="0" err="1" smtClean="0"/>
              <a:t>quotes</a:t>
            </a:r>
            <a:r>
              <a:rPr lang="fr-FR" dirty="0" smtClean="0"/>
              <a:t>. </a:t>
            </a:r>
            <a:endParaRPr lang="fr-FR" dirty="0"/>
          </a:p>
        </p:txBody>
      </p:sp>
      <p:cxnSp>
        <p:nvCxnSpPr>
          <p:cNvPr id="14" name="Connecteur droit 13"/>
          <p:cNvCxnSpPr>
            <a:stCxn id="11" idx="3"/>
            <a:endCxn id="12" idx="1"/>
          </p:cNvCxnSpPr>
          <p:nvPr/>
        </p:nvCxnSpPr>
        <p:spPr>
          <a:xfrm flipV="1">
            <a:off x="1485899" y="4412566"/>
            <a:ext cx="5207002" cy="93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692900" y="5058897"/>
            <a:ext cx="5499100" cy="646331"/>
          </a:xfrm>
          <a:prstGeom prst="rect">
            <a:avLst/>
          </a:prstGeom>
          <a:noFill/>
        </p:spPr>
        <p:txBody>
          <a:bodyPr wrap="square" rtlCol="0">
            <a:spAutoFit/>
          </a:bodyPr>
          <a:lstStyle/>
          <a:p>
            <a:r>
              <a:rPr lang="fr-FR" dirty="0" smtClean="0"/>
              <a:t>Vous avez une autre alternative: utiliser les majuscules à la place. Dans ce cas, on peut aussi enlever les </a:t>
            </a:r>
            <a:r>
              <a:rPr lang="fr-FR" dirty="0" err="1" smtClean="0"/>
              <a:t>quotes</a:t>
            </a:r>
            <a:r>
              <a:rPr lang="fr-FR" dirty="0" smtClean="0"/>
              <a:t>.</a:t>
            </a:r>
            <a:endParaRPr lang="fr-FR" dirty="0"/>
          </a:p>
        </p:txBody>
      </p:sp>
      <p:sp>
        <p:nvSpPr>
          <p:cNvPr id="16" name="Rectangle 15"/>
          <p:cNvSpPr/>
          <p:nvPr/>
        </p:nvSpPr>
        <p:spPr>
          <a:xfrm>
            <a:off x="440313" y="5787171"/>
            <a:ext cx="855087" cy="227608"/>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p:cNvCxnSpPr>
            <a:stCxn id="16" idx="3"/>
            <a:endCxn id="15" idx="1"/>
          </p:cNvCxnSpPr>
          <p:nvPr/>
        </p:nvCxnSpPr>
        <p:spPr>
          <a:xfrm flipV="1">
            <a:off x="1295400" y="5382063"/>
            <a:ext cx="5397500" cy="5189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6692900" y="5925751"/>
            <a:ext cx="5397500" cy="923330"/>
          </a:xfrm>
          <a:prstGeom prst="rect">
            <a:avLst/>
          </a:prstGeom>
          <a:noFill/>
        </p:spPr>
        <p:txBody>
          <a:bodyPr wrap="square" rtlCol="0">
            <a:spAutoFit/>
          </a:bodyPr>
          <a:lstStyle/>
          <a:p>
            <a:r>
              <a:rPr lang="fr-FR" b="1" dirty="0" smtClean="0"/>
              <a:t>Les noms des balises correspondant aux components peuvent dans les deux cas continuer à utiliser les ‘-’ ou pas</a:t>
            </a:r>
            <a:endParaRPr lang="fr-FR" b="1" dirty="0"/>
          </a:p>
        </p:txBody>
      </p:sp>
    </p:spTree>
    <p:extLst>
      <p:ext uri="{BB962C8B-B14F-4D97-AF65-F5344CB8AC3E}">
        <p14:creationId xmlns:p14="http://schemas.microsoft.com/office/powerpoint/2010/main" xmlns="" val="573096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356810" y="3006777"/>
            <a:ext cx="5386475" cy="830997"/>
          </a:xfrm>
          <a:prstGeom prst="rect">
            <a:avLst/>
          </a:prstGeom>
          <a:noFill/>
        </p:spPr>
        <p:txBody>
          <a:bodyPr wrap="none" rtlCol="0">
            <a:spAutoFit/>
          </a:bodyPr>
          <a:lstStyle/>
          <a:p>
            <a:r>
              <a:rPr lang="fr-FR" sz="4800" dirty="0" smtClean="0">
                <a:effectLst>
                  <a:outerShdw blurRad="38100" dist="38100" dir="2700000" algn="tl">
                    <a:srgbClr val="000000">
                      <a:alpha val="43137"/>
                    </a:srgbClr>
                  </a:outerShdw>
                </a:effectLst>
              </a:rPr>
              <a:t>A propos de ce cours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3300353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Styler les components</a:t>
            </a:r>
          </a:p>
        </p:txBody>
      </p:sp>
      <p:sp>
        <p:nvSpPr>
          <p:cNvPr id="2" name="ZoneTexte 1"/>
          <p:cNvSpPr txBox="1"/>
          <p:nvPr/>
        </p:nvSpPr>
        <p:spPr>
          <a:xfrm>
            <a:off x="355601" y="1409700"/>
            <a:ext cx="11468100" cy="923330"/>
          </a:xfrm>
          <a:prstGeom prst="rect">
            <a:avLst/>
          </a:prstGeom>
          <a:noFill/>
        </p:spPr>
        <p:txBody>
          <a:bodyPr wrap="square" rtlCol="0">
            <a:spAutoFit/>
          </a:bodyPr>
          <a:lstStyle/>
          <a:p>
            <a:r>
              <a:rPr lang="fr-FR" dirty="0" smtClean="0"/>
              <a:t>Utiliser la section &lt;style&gt; du component et définissez un style pour les div dans les différentes components. </a:t>
            </a:r>
            <a:endParaRPr lang="fr-FR" dirty="0"/>
          </a:p>
          <a:p>
            <a:endParaRPr lang="fr-FR" dirty="0" smtClean="0"/>
          </a:p>
          <a:p>
            <a:r>
              <a:rPr lang="fr-FR" dirty="0" smtClean="0"/>
              <a:t>Exemple:</a:t>
            </a:r>
            <a:endParaRPr lang="fr-FR" dirty="0"/>
          </a:p>
        </p:txBody>
      </p:sp>
      <p:sp>
        <p:nvSpPr>
          <p:cNvPr id="8" name="Rectangle 7"/>
          <p:cNvSpPr/>
          <p:nvPr/>
        </p:nvSpPr>
        <p:spPr>
          <a:xfrm>
            <a:off x="355601" y="2610029"/>
            <a:ext cx="6096000" cy="1169551"/>
          </a:xfrm>
          <a:prstGeom prst="rect">
            <a:avLst/>
          </a:prstGeom>
          <a:solidFill>
            <a:schemeClr val="tx2">
              <a:lumMod val="75000"/>
            </a:schemeClr>
          </a:solidFill>
        </p:spPr>
        <p:txBody>
          <a:bodyPr>
            <a:spAutoFit/>
          </a:bodyPr>
          <a:lstStyle/>
          <a:p>
            <a:r>
              <a:rPr lang="en-US" sz="1400" dirty="0">
                <a:solidFill>
                  <a:srgbClr val="E8BF6A"/>
                </a:solidFill>
                <a:latin typeface="Source Code Pro"/>
              </a:rPr>
              <a:t>&lt;style&gt;</a:t>
            </a:r>
            <a:br>
              <a:rPr lang="en-US" sz="1400" dirty="0">
                <a:solidFill>
                  <a:srgbClr val="E8BF6A"/>
                </a:solidFill>
                <a:latin typeface="Source Code Pro"/>
              </a:rPr>
            </a:br>
            <a:r>
              <a:rPr lang="en-US" sz="1400" dirty="0">
                <a:solidFill>
                  <a:srgbClr val="CC7832"/>
                </a:solidFill>
                <a:latin typeface="Source Code Pro"/>
              </a:rPr>
              <a:t>div </a:t>
            </a:r>
            <a:r>
              <a:rPr lang="en-US" sz="1400" dirty="0">
                <a:solidFill>
                  <a:srgbClr val="A9B7C6"/>
                </a:solidFill>
                <a:latin typeface="Source Code Pro"/>
              </a:rPr>
              <a:t>{</a:t>
            </a:r>
            <a:br>
              <a:rPr lang="en-US" sz="1400" dirty="0">
                <a:solidFill>
                  <a:srgbClr val="A9B7C6"/>
                </a:solidFill>
                <a:latin typeface="Source Code Pro"/>
              </a:rPr>
            </a:br>
            <a:r>
              <a:rPr lang="en-US" sz="1400" dirty="0">
                <a:solidFill>
                  <a:srgbClr val="A9B7C6"/>
                </a:solidFill>
                <a:latin typeface="Source Code Pro"/>
              </a:rPr>
              <a:t>  </a:t>
            </a:r>
            <a:r>
              <a:rPr lang="en-US" sz="1400" dirty="0">
                <a:solidFill>
                  <a:srgbClr val="BABABA"/>
                </a:solidFill>
                <a:latin typeface="Source Code Pro"/>
              </a:rPr>
              <a:t>border</a:t>
            </a:r>
            <a:r>
              <a:rPr lang="en-US" sz="1400" dirty="0">
                <a:solidFill>
                  <a:srgbClr val="A9B7C6"/>
                </a:solidFill>
                <a:latin typeface="Source Code Pro"/>
              </a:rPr>
              <a:t>: </a:t>
            </a:r>
            <a:r>
              <a:rPr lang="en-US" sz="1400" dirty="0">
                <a:solidFill>
                  <a:srgbClr val="6897BB"/>
                </a:solidFill>
                <a:latin typeface="Source Code Pro"/>
              </a:rPr>
              <a:t>1</a:t>
            </a:r>
            <a:r>
              <a:rPr lang="en-US" sz="1400" dirty="0">
                <a:solidFill>
                  <a:srgbClr val="A5C261"/>
                </a:solidFill>
                <a:latin typeface="Source Code Pro"/>
              </a:rPr>
              <a:t>px solid blue</a:t>
            </a:r>
            <a:r>
              <a:rPr lang="en-US" sz="1400" dirty="0">
                <a:solidFill>
                  <a:srgbClr val="CC7832"/>
                </a:solidFill>
                <a:latin typeface="Source Code Pro"/>
              </a:rPr>
              <a:t>;</a:t>
            </a:r>
            <a:br>
              <a:rPr lang="en-US" sz="1400" dirty="0">
                <a:solidFill>
                  <a:srgbClr val="CC7832"/>
                </a:solidFill>
                <a:latin typeface="Source Code Pro"/>
              </a:rPr>
            </a:br>
            <a:r>
              <a:rPr lang="en-US" sz="1400" dirty="0">
                <a:solidFill>
                  <a:srgbClr val="A9B7C6"/>
                </a:solidFill>
                <a:latin typeface="Source Code Pro"/>
              </a:rPr>
              <a:t>}</a:t>
            </a:r>
            <a:br>
              <a:rPr lang="en-US" sz="1400" dirty="0">
                <a:solidFill>
                  <a:srgbClr val="A9B7C6"/>
                </a:solidFill>
                <a:latin typeface="Source Code Pro"/>
              </a:rPr>
            </a:br>
            <a:r>
              <a:rPr lang="en-US" sz="1400" dirty="0">
                <a:solidFill>
                  <a:srgbClr val="E8BF6A"/>
                </a:solidFill>
                <a:latin typeface="Source Code Pro"/>
              </a:rPr>
              <a:t>&lt;/style&gt;</a:t>
            </a:r>
          </a:p>
        </p:txBody>
      </p:sp>
      <p:sp>
        <p:nvSpPr>
          <p:cNvPr id="9" name="Rectangle 8"/>
          <p:cNvSpPr/>
          <p:nvPr/>
        </p:nvSpPr>
        <p:spPr>
          <a:xfrm>
            <a:off x="355601" y="4056579"/>
            <a:ext cx="8122160" cy="2031325"/>
          </a:xfrm>
          <a:prstGeom prst="rect">
            <a:avLst/>
          </a:prstGeom>
        </p:spPr>
        <p:txBody>
          <a:bodyPr wrap="none">
            <a:spAutoFit/>
          </a:bodyPr>
          <a:lstStyle/>
          <a:p>
            <a:r>
              <a:rPr lang="fr-FR" dirty="0" smtClean="0"/>
              <a:t>Si vous utilisez une couleur différente pour chaque component, que </a:t>
            </a:r>
            <a:r>
              <a:rPr lang="fr-FR" dirty="0"/>
              <a:t>constatez vous </a:t>
            </a:r>
            <a:r>
              <a:rPr lang="fr-FR" dirty="0" smtClean="0"/>
              <a:t>?</a:t>
            </a:r>
          </a:p>
          <a:p>
            <a:endParaRPr lang="fr-FR" dirty="0"/>
          </a:p>
          <a:p>
            <a:r>
              <a:rPr lang="fr-FR" dirty="0" smtClean="0"/>
              <a:t>Comment scoper les styles ? </a:t>
            </a:r>
          </a:p>
          <a:p>
            <a:endParaRPr lang="fr-FR" dirty="0"/>
          </a:p>
          <a:p>
            <a:r>
              <a:rPr lang="fr-FR" dirty="0" smtClean="0"/>
              <a:t>Déclarer le style avec l’attribut ‘</a:t>
            </a:r>
            <a:r>
              <a:rPr lang="fr-FR" dirty="0" err="1" smtClean="0"/>
              <a:t>scoped</a:t>
            </a:r>
            <a:r>
              <a:rPr lang="fr-FR" dirty="0" smtClean="0"/>
              <a:t>’</a:t>
            </a:r>
          </a:p>
          <a:p>
            <a:endParaRPr lang="fr-FR" dirty="0"/>
          </a:p>
          <a:p>
            <a:r>
              <a:rPr lang="fr-FR" b="1" dirty="0" smtClean="0"/>
              <a:t>&lt;style </a:t>
            </a:r>
            <a:r>
              <a:rPr lang="fr-FR" b="1" dirty="0" err="1" smtClean="0"/>
              <a:t>scoped</a:t>
            </a:r>
            <a:r>
              <a:rPr lang="fr-FR" b="1" dirty="0" smtClean="0"/>
              <a:t>&gt;&lt;/style&gt;</a:t>
            </a:r>
            <a:endParaRPr lang="fr-FR" b="1" dirty="0"/>
          </a:p>
        </p:txBody>
      </p:sp>
      <p:sp>
        <p:nvSpPr>
          <p:cNvPr id="10" name="ZoneTexte 9"/>
          <p:cNvSpPr txBox="1"/>
          <p:nvPr/>
        </p:nvSpPr>
        <p:spPr>
          <a:xfrm>
            <a:off x="355601" y="6149460"/>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tags/step031</a:t>
            </a:r>
            <a:endParaRPr lang="fr-FR" dirty="0"/>
          </a:p>
        </p:txBody>
      </p:sp>
    </p:spTree>
    <p:extLst>
      <p:ext uri="{BB962C8B-B14F-4D97-AF65-F5344CB8AC3E}">
        <p14:creationId xmlns:p14="http://schemas.microsoft.com/office/powerpoint/2010/main" xmlns="" val="1721681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p:txBody>
      </p:sp>
      <p:sp>
        <p:nvSpPr>
          <p:cNvPr id="2" name="ZoneTexte 1"/>
          <p:cNvSpPr txBox="1"/>
          <p:nvPr/>
        </p:nvSpPr>
        <p:spPr>
          <a:xfrm>
            <a:off x="317500" y="1168400"/>
            <a:ext cx="9912201" cy="369332"/>
          </a:xfrm>
          <a:prstGeom prst="rect">
            <a:avLst/>
          </a:prstGeom>
          <a:noFill/>
        </p:spPr>
        <p:txBody>
          <a:bodyPr wrap="none" rtlCol="0">
            <a:spAutoFit/>
          </a:bodyPr>
          <a:lstStyle/>
          <a:p>
            <a:r>
              <a:rPr lang="fr-FR" dirty="0" smtClean="0"/>
              <a:t>Pourquoi les components peuvent avoir besoin de communiquer entre eux ? Prenons l’exemple suivant:</a:t>
            </a:r>
            <a:endParaRPr lang="fr-FR" dirty="0"/>
          </a:p>
        </p:txBody>
      </p:sp>
      <p:pic>
        <p:nvPicPr>
          <p:cNvPr id="5" name="Image 4"/>
          <p:cNvPicPr>
            <a:picLocks noChangeAspect="1"/>
          </p:cNvPicPr>
          <p:nvPr/>
        </p:nvPicPr>
        <p:blipFill>
          <a:blip r:embed="rId3" cstate="print"/>
          <a:stretch>
            <a:fillRect/>
          </a:stretch>
        </p:blipFill>
        <p:spPr>
          <a:xfrm>
            <a:off x="317500" y="2046287"/>
            <a:ext cx="10877550" cy="3248025"/>
          </a:xfrm>
          <a:prstGeom prst="rect">
            <a:avLst/>
          </a:prstGeom>
        </p:spPr>
      </p:pic>
      <p:sp>
        <p:nvSpPr>
          <p:cNvPr id="6" name="ZoneTexte 5"/>
          <p:cNvSpPr txBox="1"/>
          <p:nvPr/>
        </p:nvSpPr>
        <p:spPr>
          <a:xfrm>
            <a:off x="317500" y="5330734"/>
            <a:ext cx="11709400" cy="1477328"/>
          </a:xfrm>
          <a:prstGeom prst="rect">
            <a:avLst/>
          </a:prstGeom>
          <a:noFill/>
        </p:spPr>
        <p:txBody>
          <a:bodyPr wrap="square" rtlCol="0">
            <a:spAutoFit/>
          </a:bodyPr>
          <a:lstStyle/>
          <a:p>
            <a:r>
              <a:rPr lang="fr-FR" dirty="0" smtClean="0"/>
              <a:t>Nous avons ici 3 components: 1 component parent (User component) et deux components fils (User </a:t>
            </a:r>
            <a:r>
              <a:rPr lang="fr-FR" dirty="0" err="1" smtClean="0"/>
              <a:t>Details</a:t>
            </a:r>
            <a:r>
              <a:rPr lang="fr-FR" dirty="0" smtClean="0"/>
              <a:t> et User Edit component). Ils ont des styles </a:t>
            </a:r>
            <a:r>
              <a:rPr lang="fr-FR" dirty="0" err="1" smtClean="0"/>
              <a:t>scopés</a:t>
            </a:r>
            <a:r>
              <a:rPr lang="fr-FR" dirty="0" smtClean="0"/>
              <a:t> différents comme vous le constatez. </a:t>
            </a:r>
          </a:p>
          <a:p>
            <a:endParaRPr lang="fr-FR" dirty="0"/>
          </a:p>
          <a:p>
            <a:r>
              <a:rPr lang="fr-FR" dirty="0" smtClean="0"/>
              <a:t>Nous souhaitons passer des données depuis le component parent vers un ou les deux components fils. Supposons que nous avons le nom de l’utilisateur dans le component parent que nous voulons afficher dans le component fils ‘</a:t>
            </a:r>
            <a:r>
              <a:rPr lang="fr-FR" dirty="0" err="1" smtClean="0"/>
              <a:t>UserDetails</a:t>
            </a:r>
            <a:r>
              <a:rPr lang="fr-FR" dirty="0" smtClean="0"/>
              <a:t>’.</a:t>
            </a:r>
            <a:endParaRPr lang="fr-FR" dirty="0"/>
          </a:p>
        </p:txBody>
      </p:sp>
      <p:sp>
        <p:nvSpPr>
          <p:cNvPr id="8" name="ZoneTexte 7"/>
          <p:cNvSpPr txBox="1"/>
          <p:nvPr/>
        </p:nvSpPr>
        <p:spPr>
          <a:xfrm>
            <a:off x="384175" y="1556543"/>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tags/step032</a:t>
            </a:r>
            <a:endParaRPr lang="fr-FR" dirty="0"/>
          </a:p>
        </p:txBody>
      </p:sp>
    </p:spTree>
    <p:extLst>
      <p:ext uri="{BB962C8B-B14F-4D97-AF65-F5344CB8AC3E}">
        <p14:creationId xmlns:p14="http://schemas.microsoft.com/office/powerpoint/2010/main" xmlns="" val="22334231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p:txBody>
      </p:sp>
      <p:sp>
        <p:nvSpPr>
          <p:cNvPr id="4" name="ZoneTexte 3"/>
          <p:cNvSpPr txBox="1"/>
          <p:nvPr/>
        </p:nvSpPr>
        <p:spPr>
          <a:xfrm>
            <a:off x="364291" y="1190124"/>
            <a:ext cx="11506200" cy="1323439"/>
          </a:xfrm>
          <a:prstGeom prst="rect">
            <a:avLst/>
          </a:prstGeom>
          <a:noFill/>
        </p:spPr>
        <p:txBody>
          <a:bodyPr wrap="square" rtlCol="0">
            <a:spAutoFit/>
          </a:bodyPr>
          <a:lstStyle/>
          <a:p>
            <a:r>
              <a:rPr lang="fr-FR" sz="1600" dirty="0" smtClean="0"/>
              <a:t>Nous allons simuler dans le ‘User’ component qu’il y a un changement de noms en cliquant un bouton qui change cette propriété. Pour passer cette propriété au component fils, nous allons déclarer un attribut du component fils. </a:t>
            </a:r>
          </a:p>
          <a:p>
            <a:endParaRPr lang="fr-FR" sz="1600" dirty="0"/>
          </a:p>
          <a:p>
            <a:r>
              <a:rPr lang="fr-FR" sz="1600" dirty="0" smtClean="0"/>
              <a:t>Pour ce faire, utilisez la propriété ‘</a:t>
            </a:r>
            <a:r>
              <a:rPr lang="fr-FR" sz="1600" dirty="0" err="1" smtClean="0"/>
              <a:t>props</a:t>
            </a:r>
            <a:r>
              <a:rPr lang="fr-FR" sz="1600" dirty="0" smtClean="0"/>
              <a:t>’ dans le composant fils. Cette propriété informe le composant fils qu’il s’agit d’un paramètre reçu de la part d’un autre composant. Voir exemple de déclaration des props:</a:t>
            </a:r>
            <a:endParaRPr lang="fr-FR" sz="1600" dirty="0"/>
          </a:p>
        </p:txBody>
      </p:sp>
      <p:sp>
        <p:nvSpPr>
          <p:cNvPr id="7" name="Rectangle 6"/>
          <p:cNvSpPr/>
          <p:nvPr/>
        </p:nvSpPr>
        <p:spPr>
          <a:xfrm>
            <a:off x="444501" y="2622729"/>
            <a:ext cx="6096000" cy="1169551"/>
          </a:xfrm>
          <a:prstGeom prst="rect">
            <a:avLst/>
          </a:prstGeom>
          <a:solidFill>
            <a:schemeClr val="tx2">
              <a:lumMod val="75000"/>
            </a:schemeClr>
          </a:solidFill>
        </p:spPr>
        <p:txBody>
          <a:bodyPr>
            <a:spAutoFit/>
          </a:bodyPr>
          <a:lstStyle/>
          <a:p>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props</a:t>
            </a:r>
            <a:r>
              <a:rPr lang="fr-FR" sz="1400" dirty="0">
                <a:solidFill>
                  <a:srgbClr val="A9B7C6"/>
                </a:solidFill>
                <a:latin typeface="Source Code Pro"/>
              </a:rPr>
              <a:t>: [</a:t>
            </a:r>
            <a:r>
              <a:rPr lang="fr-FR" sz="1400" dirty="0">
                <a:solidFill>
                  <a:srgbClr val="6A8759"/>
                </a:solidFill>
                <a:latin typeface="Source Code Pro"/>
              </a:rPr>
              <a:t>'name'</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9" name="ZoneTexte 8"/>
          <p:cNvSpPr txBox="1"/>
          <p:nvPr/>
        </p:nvSpPr>
        <p:spPr>
          <a:xfrm>
            <a:off x="336176" y="3976430"/>
            <a:ext cx="11506200" cy="584775"/>
          </a:xfrm>
          <a:prstGeom prst="rect">
            <a:avLst/>
          </a:prstGeom>
          <a:noFill/>
        </p:spPr>
        <p:txBody>
          <a:bodyPr wrap="square" rtlCol="0">
            <a:spAutoFit/>
          </a:bodyPr>
          <a:lstStyle/>
          <a:p>
            <a:r>
              <a:rPr lang="fr-FR" sz="1600" dirty="0" smtClean="0"/>
              <a:t>Cette propriété est déclarée sous forme d’un tableau de Strings. Les Strings représentent les attributs passés à ce composant à partir d’un autre. La propriété déclarée doit être la même que celle utilisée dans le composant. </a:t>
            </a:r>
            <a:endParaRPr lang="fr-FR" sz="1600" dirty="0"/>
          </a:p>
        </p:txBody>
      </p:sp>
      <p:sp>
        <p:nvSpPr>
          <p:cNvPr id="10" name="Rectangle 9"/>
          <p:cNvSpPr/>
          <p:nvPr/>
        </p:nvSpPr>
        <p:spPr>
          <a:xfrm>
            <a:off x="702469" y="3120628"/>
            <a:ext cx="547687" cy="194072"/>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336176" y="4884182"/>
            <a:ext cx="6096000" cy="1384995"/>
          </a:xfrm>
          <a:prstGeom prst="rect">
            <a:avLst/>
          </a:prstGeom>
          <a:solidFill>
            <a:schemeClr val="tx2">
              <a:lumMod val="75000"/>
            </a:schemeClr>
          </a:solidFill>
        </p:spPr>
        <p:txBody>
          <a:bodyPr>
            <a:spAutoFit/>
          </a:bodyPr>
          <a:lstStyle/>
          <a:p>
            <a:r>
              <a:rPr lang="en-US" sz="1400" dirty="0">
                <a:solidFill>
                  <a:srgbClr val="E8BF6A"/>
                </a:solidFill>
                <a:latin typeface="Source Code Pro"/>
              </a:rPr>
              <a:t>&lt;template&gt;</a:t>
            </a:r>
            <a:br>
              <a:rPr lang="en-US" sz="1400" dirty="0">
                <a:solidFill>
                  <a:srgbClr val="E8BF6A"/>
                </a:solidFill>
                <a:latin typeface="Source Code Pro"/>
              </a:rPr>
            </a:br>
            <a:r>
              <a:rPr lang="en-US" sz="1400" dirty="0">
                <a:solidFill>
                  <a:srgbClr val="E8BF6A"/>
                </a:solidFill>
                <a:latin typeface="Source Code Pro"/>
              </a:rPr>
              <a:t>    &lt;div </a:t>
            </a:r>
            <a:r>
              <a:rPr lang="en-US" sz="1400" dirty="0">
                <a:solidFill>
                  <a:srgbClr val="BABABA"/>
                </a:solidFill>
                <a:latin typeface="Source Code Pro"/>
              </a:rPr>
              <a:t>class=</a:t>
            </a:r>
            <a:r>
              <a:rPr lang="en-US" sz="1400" dirty="0">
                <a:solidFill>
                  <a:srgbClr val="A5C261"/>
                </a:solidFill>
                <a:latin typeface="Source Code Pro"/>
              </a:rPr>
              <a:t>"component"</a:t>
            </a:r>
            <a:r>
              <a:rPr lang="en-US" sz="1400" dirty="0">
                <a:solidFill>
                  <a:srgbClr val="E8BF6A"/>
                </a:solidFill>
                <a:latin typeface="Source Code Pro"/>
              </a:rPr>
              <a:t>&gt;</a:t>
            </a:r>
            <a:br>
              <a:rPr lang="en-US" sz="1400" dirty="0">
                <a:solidFill>
                  <a:srgbClr val="E8BF6A"/>
                </a:solidFill>
                <a:latin typeface="Source Code Pro"/>
              </a:rPr>
            </a:br>
            <a:r>
              <a:rPr lang="en-US" sz="1400" dirty="0">
                <a:solidFill>
                  <a:srgbClr val="E8BF6A"/>
                </a:solidFill>
                <a:latin typeface="Source Code Pro"/>
              </a:rPr>
              <a:t>        &lt;h3&gt;</a:t>
            </a:r>
            <a:r>
              <a:rPr lang="en-US" sz="1400" dirty="0">
                <a:solidFill>
                  <a:srgbClr val="A9B7C6"/>
                </a:solidFill>
                <a:latin typeface="Source Code Pro"/>
              </a:rPr>
              <a:t>You may view the User Details here</a:t>
            </a:r>
            <a:r>
              <a:rPr lang="en-US" sz="1400" dirty="0">
                <a:solidFill>
                  <a:srgbClr val="E8BF6A"/>
                </a:solidFill>
                <a:latin typeface="Source Code Pro"/>
              </a:rPr>
              <a:t>&lt;/h3&gt;</a:t>
            </a:r>
            <a:br>
              <a:rPr lang="en-US" sz="1400" dirty="0">
                <a:solidFill>
                  <a:srgbClr val="E8BF6A"/>
                </a:solidFill>
                <a:latin typeface="Source Code Pro"/>
              </a:rPr>
            </a:br>
            <a:r>
              <a:rPr lang="en-US" sz="1400" dirty="0">
                <a:solidFill>
                  <a:srgbClr val="E8BF6A"/>
                </a:solidFill>
                <a:latin typeface="Source Code Pro"/>
              </a:rPr>
              <a:t>        &lt;p&gt;</a:t>
            </a:r>
            <a:r>
              <a:rPr lang="en-US" sz="1400" dirty="0">
                <a:solidFill>
                  <a:srgbClr val="A9B7C6"/>
                </a:solidFill>
                <a:latin typeface="Source Code Pro"/>
              </a:rPr>
              <a:t>Many Details. My name is {{ name }}</a:t>
            </a:r>
            <a:r>
              <a:rPr lang="en-US" sz="1400" dirty="0">
                <a:solidFill>
                  <a:srgbClr val="E8BF6A"/>
                </a:solidFill>
                <a:latin typeface="Source Code Pro"/>
              </a:rPr>
              <a:t>&lt;/p&gt;</a:t>
            </a:r>
            <a:br>
              <a:rPr lang="en-US" sz="1400" dirty="0">
                <a:solidFill>
                  <a:srgbClr val="E8BF6A"/>
                </a:solidFill>
                <a:latin typeface="Source Code Pro"/>
              </a:rPr>
            </a:br>
            <a:r>
              <a:rPr lang="en-US" sz="1400" dirty="0">
                <a:solidFill>
                  <a:srgbClr val="E8BF6A"/>
                </a:solidFill>
                <a:latin typeface="Source Code Pro"/>
              </a:rPr>
              <a:t>    &lt;/div&gt;</a:t>
            </a:r>
            <a:br>
              <a:rPr lang="en-US" sz="1400" dirty="0">
                <a:solidFill>
                  <a:srgbClr val="E8BF6A"/>
                </a:solidFill>
                <a:latin typeface="Source Code Pro"/>
              </a:rPr>
            </a:br>
            <a:r>
              <a:rPr lang="en-US" sz="1400" dirty="0">
                <a:solidFill>
                  <a:srgbClr val="E8BF6A"/>
                </a:solidFill>
                <a:latin typeface="Source Code Pro"/>
              </a:rPr>
              <a:t>&lt;/template&gt;</a:t>
            </a:r>
          </a:p>
        </p:txBody>
      </p:sp>
      <p:sp>
        <p:nvSpPr>
          <p:cNvPr id="12" name="Rectangle 11"/>
          <p:cNvSpPr/>
          <p:nvPr/>
        </p:nvSpPr>
        <p:spPr>
          <a:xfrm>
            <a:off x="1358900" y="3120628"/>
            <a:ext cx="476250" cy="194072"/>
          </a:xfrm>
          <a:prstGeom prst="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352426" y="5576679"/>
            <a:ext cx="476250" cy="194072"/>
          </a:xfrm>
          <a:prstGeom prst="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p:cNvCxnSpPr>
            <a:stCxn id="12" idx="2"/>
            <a:endCxn id="13" idx="0"/>
          </p:cNvCxnSpPr>
          <p:nvPr/>
        </p:nvCxnSpPr>
        <p:spPr>
          <a:xfrm>
            <a:off x="1597025" y="3314700"/>
            <a:ext cx="1993526" cy="2261979"/>
          </a:xfrm>
          <a:prstGeom prst="line">
            <a:avLst/>
          </a:prstGeom>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36176" y="6488668"/>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tags/step033</a:t>
            </a:r>
            <a:endParaRPr lang="fr-FR" dirty="0"/>
          </a:p>
        </p:txBody>
      </p:sp>
    </p:spTree>
    <p:extLst>
      <p:ext uri="{BB962C8B-B14F-4D97-AF65-F5344CB8AC3E}">
        <p14:creationId xmlns:p14="http://schemas.microsoft.com/office/powerpoint/2010/main" xmlns="" val="17595803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Utilisation et validation de ‘props’ dans les composants fils</a:t>
            </a:r>
          </a:p>
        </p:txBody>
      </p:sp>
      <p:sp>
        <p:nvSpPr>
          <p:cNvPr id="2" name="ZoneTexte 1"/>
          <p:cNvSpPr txBox="1"/>
          <p:nvPr/>
        </p:nvSpPr>
        <p:spPr>
          <a:xfrm>
            <a:off x="256033" y="1267968"/>
            <a:ext cx="11594592" cy="2031325"/>
          </a:xfrm>
          <a:prstGeom prst="rect">
            <a:avLst/>
          </a:prstGeom>
          <a:noFill/>
        </p:spPr>
        <p:txBody>
          <a:bodyPr wrap="square" rtlCol="0">
            <a:spAutoFit/>
          </a:bodyPr>
          <a:lstStyle/>
          <a:p>
            <a:r>
              <a:rPr lang="fr-FR" dirty="0" smtClean="0"/>
              <a:t>Les propriétés déclarées dans ‘props’ peuvent être utilisées exactement comme les variables d’instance. </a:t>
            </a:r>
          </a:p>
          <a:p>
            <a:endParaRPr lang="fr-FR" dirty="0"/>
          </a:p>
          <a:p>
            <a:r>
              <a:rPr lang="fr-FR" dirty="0" smtClean="0"/>
              <a:t>Une propriété ‘props’ peut avoir des contraintes de type, de longueur, etc. et pourrait donc avoir besoin d’être validée avant utilisation.</a:t>
            </a:r>
          </a:p>
          <a:p>
            <a:endParaRPr lang="fr-FR" dirty="0"/>
          </a:p>
          <a:p>
            <a:r>
              <a:rPr lang="fr-FR" dirty="0" smtClean="0"/>
              <a:t>Pour valider le type d’une props, il ne faut pas seulement en déclarer le nom, mais également le type. Cela se fait de la manière suivante:</a:t>
            </a:r>
            <a:endParaRPr lang="fr-FR" dirty="0"/>
          </a:p>
        </p:txBody>
      </p:sp>
      <p:sp>
        <p:nvSpPr>
          <p:cNvPr id="5" name="Rectangle 4"/>
          <p:cNvSpPr/>
          <p:nvPr/>
        </p:nvSpPr>
        <p:spPr>
          <a:xfrm>
            <a:off x="256033" y="3299293"/>
            <a:ext cx="6096000" cy="1277273"/>
          </a:xfrm>
          <a:prstGeom prst="rect">
            <a:avLst/>
          </a:prstGeom>
          <a:solidFill>
            <a:schemeClr val="tx2">
              <a:lumMod val="75000"/>
            </a:schemeClr>
          </a:solidFill>
        </p:spPr>
        <p:txBody>
          <a:bodyPr>
            <a:spAutoFit/>
          </a:bodyPr>
          <a:lstStyle/>
          <a:p>
            <a:r>
              <a:rPr lang="en-US" sz="1100" dirty="0">
                <a:solidFill>
                  <a:srgbClr val="E8BF6A"/>
                </a:solidFill>
                <a:latin typeface="Source Code Pro"/>
              </a:rPr>
              <a:t>&lt;script&gt;</a:t>
            </a:r>
            <a:br>
              <a:rPr lang="en-US" sz="1100" dirty="0">
                <a:solidFill>
                  <a:srgbClr val="E8BF6A"/>
                </a:solidFill>
                <a:latin typeface="Source Code Pro"/>
              </a:rPr>
            </a:br>
            <a:r>
              <a:rPr lang="en-US" sz="1100" dirty="0">
                <a:solidFill>
                  <a:srgbClr val="E8BF6A"/>
                </a:solidFill>
                <a:latin typeface="Source Code Pro"/>
              </a:rPr>
              <a:t>  </a:t>
            </a:r>
            <a:r>
              <a:rPr lang="en-US" sz="1100" b="1" dirty="0">
                <a:solidFill>
                  <a:srgbClr val="CC7832"/>
                </a:solidFill>
                <a:latin typeface="Source Code Pro"/>
              </a:rPr>
              <a:t>export default </a:t>
            </a:r>
            <a:r>
              <a:rPr lang="en-US" sz="1100" dirty="0">
                <a:solidFill>
                  <a:srgbClr val="A9B7C6"/>
                </a:solidFill>
                <a:latin typeface="Source Code Pro"/>
              </a:rPr>
              <a:t>{</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props</a:t>
            </a: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name</a:t>
            </a:r>
            <a:r>
              <a:rPr lang="en-US" sz="1100" dirty="0">
                <a:solidFill>
                  <a:srgbClr val="A9B7C6"/>
                </a:solidFill>
                <a:latin typeface="Source Code Pro"/>
              </a:rPr>
              <a:t>: String</a:t>
            </a:r>
            <a:br>
              <a:rPr lang="en-US" sz="1100" dirty="0">
                <a:solidFill>
                  <a:srgbClr val="A9B7C6"/>
                </a:solidFill>
                <a:latin typeface="Source Code Pro"/>
              </a:rPr>
            </a:b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E8BF6A"/>
                </a:solidFill>
                <a:latin typeface="Source Code Pro"/>
              </a:rPr>
              <a:t>&lt;/script&gt;</a:t>
            </a:r>
          </a:p>
        </p:txBody>
      </p:sp>
      <p:sp>
        <p:nvSpPr>
          <p:cNvPr id="6" name="ZoneTexte 5"/>
          <p:cNvSpPr txBox="1"/>
          <p:nvPr/>
        </p:nvSpPr>
        <p:spPr>
          <a:xfrm>
            <a:off x="256033" y="4645152"/>
            <a:ext cx="6908366" cy="369332"/>
          </a:xfrm>
          <a:prstGeom prst="rect">
            <a:avLst/>
          </a:prstGeom>
          <a:noFill/>
        </p:spPr>
        <p:txBody>
          <a:bodyPr wrap="none" rtlCol="0">
            <a:spAutoFit/>
          </a:bodyPr>
          <a:lstStyle/>
          <a:p>
            <a:r>
              <a:rPr lang="fr-FR" dirty="0" smtClean="0"/>
              <a:t>On peut même déclarer cette propriété comme obligatoire comme suit:</a:t>
            </a:r>
            <a:endParaRPr lang="fr-FR" dirty="0"/>
          </a:p>
        </p:txBody>
      </p:sp>
      <p:sp>
        <p:nvSpPr>
          <p:cNvPr id="14" name="Rectangle 13"/>
          <p:cNvSpPr/>
          <p:nvPr/>
        </p:nvSpPr>
        <p:spPr>
          <a:xfrm>
            <a:off x="256033" y="5072896"/>
            <a:ext cx="6096000" cy="1785104"/>
          </a:xfrm>
          <a:prstGeom prst="rect">
            <a:avLst/>
          </a:prstGeom>
          <a:solidFill>
            <a:schemeClr val="tx2">
              <a:lumMod val="75000"/>
            </a:schemeClr>
          </a:solidFill>
        </p:spPr>
        <p:txBody>
          <a:bodyPr>
            <a:spAutoFit/>
          </a:bodyPr>
          <a:lstStyle/>
          <a:p>
            <a:r>
              <a:rPr lang="en-US" sz="1100" dirty="0">
                <a:solidFill>
                  <a:srgbClr val="E8BF6A"/>
                </a:solidFill>
                <a:latin typeface="Source Code Pro"/>
              </a:rPr>
              <a:t>&lt;script&gt;</a:t>
            </a:r>
            <a:br>
              <a:rPr lang="en-US" sz="1100" dirty="0">
                <a:solidFill>
                  <a:srgbClr val="E8BF6A"/>
                </a:solidFill>
                <a:latin typeface="Source Code Pro"/>
              </a:rPr>
            </a:br>
            <a:r>
              <a:rPr lang="en-US" sz="1100" dirty="0">
                <a:solidFill>
                  <a:srgbClr val="E8BF6A"/>
                </a:solidFill>
                <a:latin typeface="Source Code Pro"/>
              </a:rPr>
              <a:t>  </a:t>
            </a:r>
            <a:r>
              <a:rPr lang="en-US" sz="1100" b="1" dirty="0">
                <a:solidFill>
                  <a:srgbClr val="CC7832"/>
                </a:solidFill>
                <a:latin typeface="Source Code Pro"/>
              </a:rPr>
              <a:t>export default </a:t>
            </a:r>
            <a:r>
              <a:rPr lang="en-US" sz="1100" dirty="0">
                <a:solidFill>
                  <a:srgbClr val="A9B7C6"/>
                </a:solidFill>
                <a:latin typeface="Source Code Pro"/>
              </a:rPr>
              <a:t>{</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props</a:t>
            </a: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name</a:t>
            </a: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type</a:t>
            </a:r>
            <a:r>
              <a:rPr lang="en-US" sz="1100" dirty="0">
                <a:solidFill>
                  <a:srgbClr val="A9B7C6"/>
                </a:solidFill>
                <a:latin typeface="Source Code Pro"/>
              </a:rPr>
              <a:t>: String</a:t>
            </a:r>
            <a:r>
              <a:rPr lang="en-US" sz="1100" dirty="0">
                <a:solidFill>
                  <a:srgbClr val="CC7832"/>
                </a:solidFill>
                <a:latin typeface="Source Code Pro"/>
              </a:rPr>
              <a:t>,</a:t>
            </a:r>
            <a:br>
              <a:rPr lang="en-US" sz="1100" dirty="0">
                <a:solidFill>
                  <a:srgbClr val="CC7832"/>
                </a:solidFill>
                <a:latin typeface="Source Code Pro"/>
              </a:rPr>
            </a:br>
            <a:r>
              <a:rPr lang="en-US" sz="1100" dirty="0">
                <a:solidFill>
                  <a:srgbClr val="CC7832"/>
                </a:solidFill>
                <a:latin typeface="Source Code Pro"/>
              </a:rPr>
              <a:t>        </a:t>
            </a:r>
            <a:r>
              <a:rPr lang="en-US" sz="1100" dirty="0">
                <a:solidFill>
                  <a:srgbClr val="9876AA"/>
                </a:solidFill>
                <a:latin typeface="Source Code Pro"/>
              </a:rPr>
              <a:t>required</a:t>
            </a:r>
            <a:r>
              <a:rPr lang="en-US" sz="1100" dirty="0">
                <a:solidFill>
                  <a:srgbClr val="A9B7C6"/>
                </a:solidFill>
                <a:latin typeface="Source Code Pro"/>
              </a:rPr>
              <a:t>: </a:t>
            </a:r>
            <a:r>
              <a:rPr lang="en-US" sz="1100" b="1" dirty="0">
                <a:solidFill>
                  <a:srgbClr val="CC7832"/>
                </a:solidFill>
                <a:latin typeface="Source Code Pro"/>
              </a:rPr>
              <a:t>true</a:t>
            </a:r>
            <a:br>
              <a:rPr lang="en-US" sz="1100" b="1" dirty="0">
                <a:solidFill>
                  <a:srgbClr val="CC7832"/>
                </a:solidFill>
                <a:latin typeface="Source Code Pro"/>
              </a:rPr>
            </a:br>
            <a:r>
              <a:rPr lang="en-US" sz="1100" b="1" dirty="0">
                <a:solidFill>
                  <a:srgbClr val="CC7832"/>
                </a:solidFill>
                <a:latin typeface="Source Code Pro"/>
              </a:rPr>
              <a:t>      </a:t>
            </a:r>
            <a:r>
              <a:rPr lang="en-US" sz="1100" dirty="0">
                <a:solidFill>
                  <a:srgbClr val="A9B7C6"/>
                </a:solidFill>
                <a:latin typeface="Source Code Pro"/>
              </a:rPr>
              <a:t>}</a:t>
            </a:r>
            <a:br>
              <a:rPr lang="en-US" sz="1100" dirty="0">
                <a:solidFill>
                  <a:srgbClr val="A9B7C6"/>
                </a:solidFill>
                <a:latin typeface="Source Code Pro"/>
              </a:rPr>
            </a:b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E8BF6A"/>
                </a:solidFill>
                <a:latin typeface="Source Code Pro"/>
              </a:rPr>
              <a:t>&lt;/script&gt;</a:t>
            </a:r>
          </a:p>
        </p:txBody>
      </p:sp>
      <p:sp>
        <p:nvSpPr>
          <p:cNvPr id="18" name="Rectangle 17"/>
          <p:cNvSpPr/>
          <p:nvPr/>
        </p:nvSpPr>
        <p:spPr>
          <a:xfrm>
            <a:off x="540544" y="5643009"/>
            <a:ext cx="1042987" cy="672066"/>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6491225" y="5083070"/>
            <a:ext cx="5359400" cy="1323439"/>
          </a:xfrm>
          <a:prstGeom prst="rect">
            <a:avLst/>
          </a:prstGeom>
          <a:noFill/>
        </p:spPr>
        <p:txBody>
          <a:bodyPr wrap="square" rtlCol="0">
            <a:spAutoFit/>
          </a:bodyPr>
          <a:lstStyle/>
          <a:p>
            <a:r>
              <a:rPr lang="fr-FR" sz="1600" dirty="0" smtClean="0"/>
              <a:t>Dans ce cas, le composant peut seulement être utilisé si l’attribut ‘name’ est spécifié lors de l’appel à ce composant. On peut aussi ajouter une valeur par défaut avec le mot clé ‘default’. Si le type est un objet, le ‘default’ devra être une fonction qui retourne l’objet en question.</a:t>
            </a:r>
            <a:endParaRPr lang="fr-FR" sz="1600" dirty="0"/>
          </a:p>
        </p:txBody>
      </p:sp>
    </p:spTree>
    <p:extLst>
      <p:ext uri="{BB962C8B-B14F-4D97-AF65-F5344CB8AC3E}">
        <p14:creationId xmlns:p14="http://schemas.microsoft.com/office/powerpoint/2010/main" xmlns="" val="3449326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Communication du fils vers le père</a:t>
            </a:r>
          </a:p>
        </p:txBody>
      </p:sp>
      <p:sp>
        <p:nvSpPr>
          <p:cNvPr id="4" name="ZoneTexte 3"/>
          <p:cNvSpPr txBox="1"/>
          <p:nvPr/>
        </p:nvSpPr>
        <p:spPr>
          <a:xfrm>
            <a:off x="279401" y="1587500"/>
            <a:ext cx="11684000" cy="1477328"/>
          </a:xfrm>
          <a:prstGeom prst="rect">
            <a:avLst/>
          </a:prstGeom>
          <a:noFill/>
        </p:spPr>
        <p:txBody>
          <a:bodyPr wrap="square" rtlCol="0">
            <a:spAutoFit/>
          </a:bodyPr>
          <a:lstStyle/>
          <a:p>
            <a:r>
              <a:rPr lang="fr-FR" dirty="0" smtClean="0"/>
              <a:t>Supposons que le composant fils veut informer le père d’un évènement. Si on modifie par exemple le ‘name’ dans le fils mais on veut en informer le père.</a:t>
            </a:r>
          </a:p>
          <a:p>
            <a:endParaRPr lang="fr-FR" dirty="0"/>
          </a:p>
          <a:p>
            <a:r>
              <a:rPr lang="fr-FR" dirty="0" smtClean="0"/>
              <a:t>Essayez de modifier le nom dans le fils. Que constatez vous par rapport au nom dans le père? Cliquez sur ‘change name’ dans le père.</a:t>
            </a:r>
            <a:endParaRPr lang="fr-FR" dirty="0"/>
          </a:p>
        </p:txBody>
      </p:sp>
      <p:sp>
        <p:nvSpPr>
          <p:cNvPr id="10" name="ZoneTexte 9"/>
          <p:cNvSpPr txBox="1"/>
          <p:nvPr/>
        </p:nvSpPr>
        <p:spPr>
          <a:xfrm>
            <a:off x="279401" y="3228896"/>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tags/step034</a:t>
            </a:r>
            <a:endParaRPr lang="fr-FR" dirty="0"/>
          </a:p>
        </p:txBody>
      </p:sp>
    </p:spTree>
    <p:extLst>
      <p:ext uri="{BB962C8B-B14F-4D97-AF65-F5344CB8AC3E}">
        <p14:creationId xmlns:p14="http://schemas.microsoft.com/office/powerpoint/2010/main" xmlns="" val="34216251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Communication du fils vers le père</a:t>
            </a:r>
          </a:p>
        </p:txBody>
      </p:sp>
      <p:sp>
        <p:nvSpPr>
          <p:cNvPr id="4" name="ZoneTexte 3"/>
          <p:cNvSpPr txBox="1"/>
          <p:nvPr/>
        </p:nvSpPr>
        <p:spPr>
          <a:xfrm>
            <a:off x="279401" y="1587500"/>
            <a:ext cx="11684000" cy="646331"/>
          </a:xfrm>
          <a:prstGeom prst="rect">
            <a:avLst/>
          </a:prstGeom>
          <a:noFill/>
        </p:spPr>
        <p:txBody>
          <a:bodyPr wrap="square" rtlCol="0">
            <a:spAutoFit/>
          </a:bodyPr>
          <a:lstStyle/>
          <a:p>
            <a:r>
              <a:rPr lang="fr-FR" dirty="0" smtClean="0"/>
              <a:t>Pour informer le père du changement, utiliser l’émission d’évènements (fonction $emit). Cette fonction est accessible car les composants sont des instances Vue.</a:t>
            </a:r>
          </a:p>
        </p:txBody>
      </p:sp>
      <p:sp>
        <p:nvSpPr>
          <p:cNvPr id="10" name="ZoneTexte 9"/>
          <p:cNvSpPr txBox="1"/>
          <p:nvPr/>
        </p:nvSpPr>
        <p:spPr>
          <a:xfrm>
            <a:off x="279400" y="6307667"/>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tags/step035</a:t>
            </a:r>
            <a:endParaRPr lang="fr-FR" dirty="0"/>
          </a:p>
        </p:txBody>
      </p:sp>
      <p:sp>
        <p:nvSpPr>
          <p:cNvPr id="2" name="Rectangle 1"/>
          <p:cNvSpPr/>
          <p:nvPr/>
        </p:nvSpPr>
        <p:spPr>
          <a:xfrm>
            <a:off x="279401" y="2431305"/>
            <a:ext cx="3406445" cy="307777"/>
          </a:xfrm>
          <a:prstGeom prst="rect">
            <a:avLst/>
          </a:prstGeom>
          <a:solidFill>
            <a:schemeClr val="tx2">
              <a:lumMod val="75000"/>
            </a:schemeClr>
          </a:solidFill>
        </p:spPr>
        <p:txBody>
          <a:bodyPr wrap="none">
            <a:spAutoFit/>
          </a:bodyPr>
          <a:lstStyle/>
          <a:p>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FFC66D"/>
                </a:solidFill>
                <a:latin typeface="Source Code Pro"/>
              </a:rPr>
              <a:t>$emit</a:t>
            </a:r>
            <a:r>
              <a:rPr lang="fr-FR" sz="1400" dirty="0">
                <a:solidFill>
                  <a:srgbClr val="A9B7C6"/>
                </a:solidFill>
                <a:latin typeface="Source Code Pro"/>
              </a:rPr>
              <a:t>(</a:t>
            </a:r>
            <a:r>
              <a:rPr lang="fr-FR" sz="1400" dirty="0">
                <a:solidFill>
                  <a:srgbClr val="6A8759"/>
                </a:solidFill>
                <a:latin typeface="Source Code Pro"/>
              </a:rPr>
              <a:t>'</a:t>
            </a:r>
            <a:r>
              <a:rPr lang="fr-FR" sz="1400" dirty="0" err="1">
                <a:solidFill>
                  <a:srgbClr val="6A8759"/>
                </a:solidFill>
                <a:latin typeface="Source Code Pro"/>
              </a:rPr>
              <a:t>nameWasReset</a:t>
            </a:r>
            <a:r>
              <a:rPr lang="fr-FR" sz="1400" dirty="0">
                <a:solidFill>
                  <a:srgbClr val="6A8759"/>
                </a:solidFill>
                <a:latin typeface="Source Code Pro"/>
              </a:rPr>
              <a:t>'</a:t>
            </a:r>
            <a:r>
              <a:rPr lang="fr-FR" sz="1400" dirty="0">
                <a:solidFill>
                  <a:srgbClr val="CC7832"/>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9876AA"/>
                </a:solidFill>
                <a:latin typeface="Source Code Pro"/>
              </a:rPr>
              <a:t>name</a:t>
            </a:r>
            <a:r>
              <a:rPr lang="fr-FR" sz="1400" dirty="0">
                <a:solidFill>
                  <a:srgbClr val="A9B7C6"/>
                </a:solidFill>
                <a:latin typeface="Source Code Pro"/>
              </a:rPr>
              <a:t>)</a:t>
            </a:r>
            <a:r>
              <a:rPr lang="fr-FR" sz="1400" dirty="0">
                <a:solidFill>
                  <a:srgbClr val="CC7832"/>
                </a:solidFill>
                <a:latin typeface="Source Code Pro"/>
              </a:rPr>
              <a:t>;</a:t>
            </a:r>
          </a:p>
        </p:txBody>
      </p:sp>
      <p:sp>
        <p:nvSpPr>
          <p:cNvPr id="6" name="ZoneTexte 5"/>
          <p:cNvSpPr txBox="1"/>
          <p:nvPr/>
        </p:nvSpPr>
        <p:spPr>
          <a:xfrm>
            <a:off x="279401" y="3019856"/>
            <a:ext cx="11684000" cy="369332"/>
          </a:xfrm>
          <a:prstGeom prst="rect">
            <a:avLst/>
          </a:prstGeom>
          <a:noFill/>
        </p:spPr>
        <p:txBody>
          <a:bodyPr wrap="square" rtlCol="0">
            <a:spAutoFit/>
          </a:bodyPr>
          <a:lstStyle/>
          <a:p>
            <a:r>
              <a:rPr lang="fr-FR" dirty="0" smtClean="0"/>
              <a:t>Le père devra intercepter cet évènement émis par le fils de la manière classique d’interception des évènements:</a:t>
            </a:r>
          </a:p>
        </p:txBody>
      </p:sp>
      <p:sp>
        <p:nvSpPr>
          <p:cNvPr id="5" name="Rectangle 4"/>
          <p:cNvSpPr/>
          <p:nvPr/>
        </p:nvSpPr>
        <p:spPr>
          <a:xfrm>
            <a:off x="279400" y="3526995"/>
            <a:ext cx="9067799" cy="307777"/>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&lt;app-user-</a:t>
            </a:r>
            <a:r>
              <a:rPr lang="fr-FR" sz="1400" dirty="0" err="1">
                <a:solidFill>
                  <a:srgbClr val="E8BF6A"/>
                </a:solidFill>
                <a:latin typeface="Source Code Pro"/>
              </a:rPr>
              <a:t>detail</a:t>
            </a:r>
            <a:r>
              <a:rPr lang="fr-FR" sz="1400" dirty="0">
                <a:solidFill>
                  <a:srgbClr val="E8BF6A"/>
                </a:solidFill>
                <a:latin typeface="Source Code Pro"/>
              </a:rPr>
              <a:t> </a:t>
            </a:r>
            <a:r>
              <a:rPr lang="fr-FR" sz="1400" dirty="0">
                <a:solidFill>
                  <a:srgbClr val="BABABA"/>
                </a:solidFill>
                <a:latin typeface="Source Code Pro"/>
              </a:rPr>
              <a:t>:name=</a:t>
            </a:r>
            <a:r>
              <a:rPr lang="fr-FR" sz="1400" dirty="0">
                <a:solidFill>
                  <a:srgbClr val="A5C261"/>
                </a:solidFill>
                <a:latin typeface="Source Code Pro"/>
              </a:rPr>
              <a:t>"</a:t>
            </a:r>
            <a:r>
              <a:rPr lang="fr-FR" sz="1400" dirty="0">
                <a:solidFill>
                  <a:srgbClr val="9876AA"/>
                </a:solidFill>
                <a:latin typeface="Source Code Pro"/>
              </a:rPr>
              <a:t>name</a:t>
            </a:r>
            <a:r>
              <a:rPr lang="fr-FR" sz="1400" dirty="0">
                <a:solidFill>
                  <a:srgbClr val="A5C261"/>
                </a:solidFill>
                <a:latin typeface="Source Code Pro"/>
              </a:rPr>
              <a:t>" </a:t>
            </a:r>
            <a:r>
              <a:rPr lang="fr-FR" sz="1400" dirty="0">
                <a:solidFill>
                  <a:srgbClr val="BABABA"/>
                </a:solidFill>
                <a:latin typeface="Source Code Pro"/>
              </a:rPr>
              <a:t>@nameWasReset=</a:t>
            </a:r>
            <a:r>
              <a:rPr lang="fr-FR" sz="1400" dirty="0">
                <a:solidFill>
                  <a:srgbClr val="A5C261"/>
                </a:solidFill>
                <a:latin typeface="Source Code Pro"/>
              </a:rPr>
              <a:t>"</a:t>
            </a:r>
            <a:r>
              <a:rPr lang="fr-FR" sz="1400" dirty="0">
                <a:solidFill>
                  <a:srgbClr val="FFC66D"/>
                </a:solidFill>
                <a:latin typeface="Source Code Pro"/>
              </a:rPr>
              <a:t>resetName</a:t>
            </a:r>
            <a:r>
              <a:rPr lang="fr-FR" sz="1400" dirty="0">
                <a:solidFill>
                  <a:srgbClr val="A5C261"/>
                </a:solidFill>
                <a:latin typeface="Source Code Pro"/>
              </a:rPr>
              <a:t>"</a:t>
            </a:r>
            <a:r>
              <a:rPr lang="fr-FR" sz="1400" dirty="0">
                <a:solidFill>
                  <a:srgbClr val="E8BF6A"/>
                </a:solidFill>
                <a:latin typeface="Source Code Pro"/>
              </a:rPr>
              <a:t>&gt;&lt;/app-user-</a:t>
            </a:r>
            <a:r>
              <a:rPr lang="fr-FR" sz="1400" dirty="0" err="1">
                <a:solidFill>
                  <a:srgbClr val="E8BF6A"/>
                </a:solidFill>
                <a:latin typeface="Source Code Pro"/>
              </a:rPr>
              <a:t>detail</a:t>
            </a:r>
            <a:r>
              <a:rPr lang="fr-FR" sz="1400" dirty="0">
                <a:solidFill>
                  <a:srgbClr val="E8BF6A"/>
                </a:solidFill>
                <a:latin typeface="Source Code Pro"/>
              </a:rPr>
              <a:t>&gt;</a:t>
            </a:r>
          </a:p>
        </p:txBody>
      </p:sp>
      <p:sp>
        <p:nvSpPr>
          <p:cNvPr id="8" name="Rectangle 7"/>
          <p:cNvSpPr/>
          <p:nvPr/>
        </p:nvSpPr>
        <p:spPr>
          <a:xfrm>
            <a:off x="2890044" y="3525107"/>
            <a:ext cx="2570956" cy="309665"/>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279400" y="4032246"/>
            <a:ext cx="6096000" cy="1754326"/>
          </a:xfrm>
          <a:prstGeom prst="rect">
            <a:avLst/>
          </a:prstGeom>
          <a:solidFill>
            <a:schemeClr val="tx2">
              <a:lumMod val="75000"/>
            </a:schemeClr>
          </a:solidFill>
        </p:spPr>
        <p:txBody>
          <a:bodyPr>
            <a:spAutoFit/>
          </a:bodyPr>
          <a:lstStyle/>
          <a:p>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changeName</a:t>
            </a:r>
            <a:r>
              <a:rPr lang="fr-FR" sz="1200" dirty="0">
                <a:solidFill>
                  <a:srgbClr val="A9B7C6"/>
                </a:solidFill>
                <a:latin typeface="Source Code Pro"/>
              </a:rPr>
              <a:t>: </a:t>
            </a:r>
            <a:r>
              <a:rPr lang="fr-FR" sz="1200" b="1" dirty="0">
                <a:solidFill>
                  <a:srgbClr val="CC7832"/>
                </a:solidFill>
                <a:latin typeface="Source Code Pro"/>
              </a:rPr>
              <a:t>function </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name </a:t>
            </a:r>
            <a:r>
              <a:rPr lang="fr-FR" sz="1200" dirty="0">
                <a:solidFill>
                  <a:srgbClr val="A9B7C6"/>
                </a:solidFill>
                <a:latin typeface="Source Code Pro"/>
              </a:rPr>
              <a:t>= </a:t>
            </a:r>
            <a:r>
              <a:rPr lang="fr-FR" sz="1200" dirty="0">
                <a:solidFill>
                  <a:srgbClr val="6A8759"/>
                </a:solidFill>
                <a:latin typeface="Source Code Pro"/>
              </a:rPr>
              <a:t>'Kenza'</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resetName</a:t>
            </a:r>
            <a:r>
              <a:rPr lang="fr-FR" sz="1200" dirty="0">
                <a:solidFill>
                  <a:srgbClr val="A9B7C6"/>
                </a:solidFill>
                <a:latin typeface="Source Code Pro"/>
              </a:rPr>
              <a:t>($event)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name </a:t>
            </a:r>
            <a:r>
              <a:rPr lang="fr-FR" sz="1200" dirty="0">
                <a:solidFill>
                  <a:srgbClr val="A9B7C6"/>
                </a:solidFill>
                <a:latin typeface="Source Code Pro"/>
              </a:rPr>
              <a:t>= $event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11" name="Rectangle 10"/>
          <p:cNvSpPr/>
          <p:nvPr/>
        </p:nvSpPr>
        <p:spPr>
          <a:xfrm>
            <a:off x="519846" y="4825917"/>
            <a:ext cx="2223354" cy="581656"/>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279400" y="5862083"/>
            <a:ext cx="7682616" cy="369332"/>
          </a:xfrm>
          <a:prstGeom prst="rect">
            <a:avLst/>
          </a:prstGeom>
          <a:noFill/>
        </p:spPr>
        <p:txBody>
          <a:bodyPr wrap="none" rtlCol="0">
            <a:spAutoFit/>
          </a:bodyPr>
          <a:lstStyle/>
          <a:p>
            <a:r>
              <a:rPr lang="fr-FR" dirty="0" smtClean="0"/>
              <a:t>$event représente l’objet ou la donnée passée lors de l’émission de l’évènement</a:t>
            </a:r>
            <a:endParaRPr lang="fr-FR" dirty="0"/>
          </a:p>
        </p:txBody>
      </p:sp>
    </p:spTree>
    <p:extLst>
      <p:ext uri="{BB962C8B-B14F-4D97-AF65-F5344CB8AC3E}">
        <p14:creationId xmlns:p14="http://schemas.microsoft.com/office/powerpoint/2010/main" xmlns="" val="35250399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Communication entre composants</a:t>
            </a:r>
          </a:p>
        </p:txBody>
      </p:sp>
      <p:sp>
        <p:nvSpPr>
          <p:cNvPr id="12" name="Rectangle 11"/>
          <p:cNvSpPr/>
          <p:nvPr/>
        </p:nvSpPr>
        <p:spPr>
          <a:xfrm>
            <a:off x="3898900" y="1701800"/>
            <a:ext cx="3479800" cy="63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Père</a:t>
            </a:r>
            <a:endParaRPr lang="fr-FR" dirty="0"/>
          </a:p>
        </p:txBody>
      </p:sp>
      <p:sp>
        <p:nvSpPr>
          <p:cNvPr id="13" name="Rectangle 12"/>
          <p:cNvSpPr/>
          <p:nvPr/>
        </p:nvSpPr>
        <p:spPr>
          <a:xfrm>
            <a:off x="1854200" y="3073400"/>
            <a:ext cx="2044700" cy="635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1</a:t>
            </a:r>
            <a:endParaRPr lang="fr-FR" dirty="0"/>
          </a:p>
        </p:txBody>
      </p:sp>
      <p:sp>
        <p:nvSpPr>
          <p:cNvPr id="14" name="Rectangle 13"/>
          <p:cNvSpPr/>
          <p:nvPr/>
        </p:nvSpPr>
        <p:spPr>
          <a:xfrm>
            <a:off x="4616450" y="3073400"/>
            <a:ext cx="2044700" cy="635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2</a:t>
            </a:r>
            <a:endParaRPr lang="fr-FR" dirty="0"/>
          </a:p>
        </p:txBody>
      </p:sp>
      <p:sp>
        <p:nvSpPr>
          <p:cNvPr id="15" name="Rectangle 14"/>
          <p:cNvSpPr/>
          <p:nvPr/>
        </p:nvSpPr>
        <p:spPr>
          <a:xfrm>
            <a:off x="7378700" y="3073400"/>
            <a:ext cx="2044700" cy="635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3</a:t>
            </a:r>
            <a:endParaRPr lang="fr-FR" dirty="0"/>
          </a:p>
        </p:txBody>
      </p:sp>
      <p:cxnSp>
        <p:nvCxnSpPr>
          <p:cNvPr id="17" name="Connecteur en angle 16"/>
          <p:cNvCxnSpPr>
            <a:stCxn id="12" idx="2"/>
            <a:endCxn id="13" idx="0"/>
          </p:cNvCxnSpPr>
          <p:nvPr/>
        </p:nvCxnSpPr>
        <p:spPr>
          <a:xfrm rot="5400000">
            <a:off x="3889375" y="1323975"/>
            <a:ext cx="736600" cy="27622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3129748" y="2476500"/>
            <a:ext cx="2252668" cy="276999"/>
          </a:xfrm>
          <a:prstGeom prst="rect">
            <a:avLst/>
          </a:prstGeom>
          <a:noFill/>
        </p:spPr>
        <p:txBody>
          <a:bodyPr wrap="none" rtlCol="0">
            <a:spAutoFit/>
          </a:bodyPr>
          <a:lstStyle/>
          <a:p>
            <a:r>
              <a:rPr lang="fr-FR" sz="1200" dirty="0" smtClean="0"/>
              <a:t>Passage de données via les props</a:t>
            </a:r>
            <a:endParaRPr lang="fr-FR" sz="1200" dirty="0"/>
          </a:p>
        </p:txBody>
      </p:sp>
      <p:cxnSp>
        <p:nvCxnSpPr>
          <p:cNvPr id="21" name="Connecteur en angle 20"/>
          <p:cNvCxnSpPr>
            <a:stCxn id="13" idx="1"/>
            <a:endCxn id="12" idx="1"/>
          </p:cNvCxnSpPr>
          <p:nvPr/>
        </p:nvCxnSpPr>
        <p:spPr>
          <a:xfrm rot="10800000" flipH="1">
            <a:off x="1854200" y="2019300"/>
            <a:ext cx="2044700" cy="1371600"/>
          </a:xfrm>
          <a:prstGeom prst="bentConnector3">
            <a:avLst>
              <a:gd name="adj1" fmla="val -1118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1260784" y="1720850"/>
            <a:ext cx="2669064" cy="276999"/>
          </a:xfrm>
          <a:prstGeom prst="rect">
            <a:avLst/>
          </a:prstGeom>
          <a:noFill/>
        </p:spPr>
        <p:txBody>
          <a:bodyPr wrap="none" rtlCol="0">
            <a:spAutoFit/>
          </a:bodyPr>
          <a:lstStyle/>
          <a:p>
            <a:r>
              <a:rPr lang="fr-FR" sz="1200" dirty="0" smtClean="0"/>
              <a:t>Passage de données via les évènements</a:t>
            </a:r>
            <a:endParaRPr lang="fr-FR" sz="1200" dirty="0"/>
          </a:p>
        </p:txBody>
      </p:sp>
      <p:cxnSp>
        <p:nvCxnSpPr>
          <p:cNvPr id="24" name="Connecteur en angle 23"/>
          <p:cNvCxnSpPr>
            <a:stCxn id="13" idx="2"/>
            <a:endCxn id="15" idx="2"/>
          </p:cNvCxnSpPr>
          <p:nvPr/>
        </p:nvCxnSpPr>
        <p:spPr>
          <a:xfrm rot="16200000" flipH="1">
            <a:off x="5638800" y="946150"/>
            <a:ext cx="12700" cy="5524500"/>
          </a:xfrm>
          <a:prstGeom prst="bentConnector3">
            <a:avLst>
              <a:gd name="adj1" fmla="val 43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Forme libre 31"/>
          <p:cNvSpPr/>
          <p:nvPr/>
        </p:nvSpPr>
        <p:spPr>
          <a:xfrm rot="17617306">
            <a:off x="5353014" y="3947856"/>
            <a:ext cx="648379" cy="615950"/>
          </a:xfrm>
          <a:custGeom>
            <a:avLst/>
            <a:gdLst>
              <a:gd name="connsiteX0" fmla="*/ 959128 w 1740456"/>
              <a:gd name="connsiteY0" fmla="*/ 168390 h 1644650"/>
              <a:gd name="connsiteX1" fmla="*/ 959128 w 1740456"/>
              <a:gd name="connsiteY1" fmla="*/ 1457210 h 1644650"/>
              <a:gd name="connsiteX2" fmla="*/ 997422 w 1740456"/>
              <a:gd name="connsiteY2" fmla="*/ 1453562 h 1644650"/>
              <a:gd name="connsiteX3" fmla="*/ 1550079 w 1740456"/>
              <a:gd name="connsiteY3" fmla="*/ 812800 h 1644650"/>
              <a:gd name="connsiteX4" fmla="*/ 997422 w 1740456"/>
              <a:gd name="connsiteY4" fmla="*/ 172038 h 1644650"/>
              <a:gd name="connsiteX5" fmla="*/ 781328 w 1740456"/>
              <a:gd name="connsiteY5" fmla="*/ 166047 h 1644650"/>
              <a:gd name="connsiteX6" fmla="*/ 718436 w 1740456"/>
              <a:gd name="connsiteY6" fmla="*/ 172038 h 1644650"/>
              <a:gd name="connsiteX7" fmla="*/ 165779 w 1740456"/>
              <a:gd name="connsiteY7" fmla="*/ 812800 h 1644650"/>
              <a:gd name="connsiteX8" fmla="*/ 718436 w 1740456"/>
              <a:gd name="connsiteY8" fmla="*/ 1453562 h 1644650"/>
              <a:gd name="connsiteX9" fmla="*/ 781328 w 1740456"/>
              <a:gd name="connsiteY9" fmla="*/ 1459553 h 1644650"/>
              <a:gd name="connsiteX10" fmla="*/ 870228 w 1740456"/>
              <a:gd name="connsiteY10" fmla="*/ 0 h 1644650"/>
              <a:gd name="connsiteX11" fmla="*/ 1740456 w 1740456"/>
              <a:gd name="connsiteY11" fmla="*/ 822325 h 1644650"/>
              <a:gd name="connsiteX12" fmla="*/ 870228 w 1740456"/>
              <a:gd name="connsiteY12" fmla="*/ 1644650 h 1644650"/>
              <a:gd name="connsiteX13" fmla="*/ 0 w 1740456"/>
              <a:gd name="connsiteY13" fmla="*/ 822325 h 1644650"/>
              <a:gd name="connsiteX14" fmla="*/ 870228 w 1740456"/>
              <a:gd name="connsiteY14" fmla="*/ 0 h 16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0456" h="1644650">
                <a:moveTo>
                  <a:pt x="959128" y="168390"/>
                </a:moveTo>
                <a:lnTo>
                  <a:pt x="959128" y="1457210"/>
                </a:lnTo>
                <a:lnTo>
                  <a:pt x="997422" y="1453562"/>
                </a:lnTo>
                <a:cubicBezTo>
                  <a:pt x="1312823" y="1392575"/>
                  <a:pt x="1550079" y="1128870"/>
                  <a:pt x="1550079" y="812800"/>
                </a:cubicBezTo>
                <a:cubicBezTo>
                  <a:pt x="1550079" y="496731"/>
                  <a:pt x="1312823" y="233026"/>
                  <a:pt x="997422" y="172038"/>
                </a:cubicBezTo>
                <a:close/>
                <a:moveTo>
                  <a:pt x="781328" y="166047"/>
                </a:moveTo>
                <a:lnTo>
                  <a:pt x="718436" y="172038"/>
                </a:lnTo>
                <a:cubicBezTo>
                  <a:pt x="403035" y="233026"/>
                  <a:pt x="165779" y="496731"/>
                  <a:pt x="165779" y="812800"/>
                </a:cubicBezTo>
                <a:cubicBezTo>
                  <a:pt x="165779" y="1128870"/>
                  <a:pt x="403035" y="1392575"/>
                  <a:pt x="718436" y="1453562"/>
                </a:cubicBezTo>
                <a:lnTo>
                  <a:pt x="781328" y="1459553"/>
                </a:lnTo>
                <a:close/>
                <a:moveTo>
                  <a:pt x="870228" y="0"/>
                </a:moveTo>
                <a:cubicBezTo>
                  <a:pt x="1350842" y="0"/>
                  <a:pt x="1740456" y="368167"/>
                  <a:pt x="1740456" y="822325"/>
                </a:cubicBezTo>
                <a:cubicBezTo>
                  <a:pt x="1740456" y="1276483"/>
                  <a:pt x="1350842" y="1644650"/>
                  <a:pt x="870228" y="1644650"/>
                </a:cubicBezTo>
                <a:cubicBezTo>
                  <a:pt x="389614" y="1644650"/>
                  <a:pt x="0" y="1276483"/>
                  <a:pt x="0" y="822325"/>
                </a:cubicBezTo>
                <a:cubicBezTo>
                  <a:pt x="0" y="368167"/>
                  <a:pt x="389614" y="0"/>
                  <a:pt x="870228"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en angle 33"/>
          <p:cNvCxnSpPr>
            <a:stCxn id="12" idx="3"/>
            <a:endCxn id="15" idx="0"/>
          </p:cNvCxnSpPr>
          <p:nvPr/>
        </p:nvCxnSpPr>
        <p:spPr>
          <a:xfrm>
            <a:off x="7378700" y="2019300"/>
            <a:ext cx="1022350" cy="10541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7378700" y="1701800"/>
            <a:ext cx="2252668" cy="276999"/>
          </a:xfrm>
          <a:prstGeom prst="rect">
            <a:avLst/>
          </a:prstGeom>
          <a:noFill/>
        </p:spPr>
        <p:txBody>
          <a:bodyPr wrap="none" rtlCol="0">
            <a:spAutoFit/>
          </a:bodyPr>
          <a:lstStyle/>
          <a:p>
            <a:r>
              <a:rPr lang="fr-FR" sz="1200" dirty="0" smtClean="0"/>
              <a:t>Passage de données via les props</a:t>
            </a:r>
            <a:endParaRPr lang="fr-FR" sz="1200" dirty="0"/>
          </a:p>
        </p:txBody>
      </p:sp>
      <p:sp>
        <p:nvSpPr>
          <p:cNvPr id="36" name="ZoneTexte 35"/>
          <p:cNvSpPr txBox="1"/>
          <p:nvPr/>
        </p:nvSpPr>
        <p:spPr>
          <a:xfrm>
            <a:off x="4379892" y="5073649"/>
            <a:ext cx="2594621" cy="369332"/>
          </a:xfrm>
          <a:prstGeom prst="rect">
            <a:avLst/>
          </a:prstGeom>
          <a:noFill/>
        </p:spPr>
        <p:txBody>
          <a:bodyPr wrap="none" rtlCol="0">
            <a:spAutoFit/>
          </a:bodyPr>
          <a:lstStyle/>
          <a:p>
            <a:r>
              <a:rPr lang="fr-FR" b="1" dirty="0" err="1" smtClean="0"/>
              <a:t>DataFlow</a:t>
            </a:r>
            <a:r>
              <a:rPr lang="fr-FR" b="1" dirty="0" smtClean="0"/>
              <a:t> unidirectionnel</a:t>
            </a:r>
            <a:endParaRPr lang="fr-FR" b="1" dirty="0"/>
          </a:p>
        </p:txBody>
      </p:sp>
      <p:sp>
        <p:nvSpPr>
          <p:cNvPr id="37" name="ZoneTexte 36"/>
          <p:cNvSpPr txBox="1"/>
          <p:nvPr/>
        </p:nvSpPr>
        <p:spPr>
          <a:xfrm>
            <a:off x="199330" y="5840368"/>
            <a:ext cx="11764070" cy="923330"/>
          </a:xfrm>
          <a:prstGeom prst="rect">
            <a:avLst/>
          </a:prstGeom>
          <a:noFill/>
        </p:spPr>
        <p:txBody>
          <a:bodyPr wrap="square" rtlCol="0">
            <a:spAutoFit/>
          </a:bodyPr>
          <a:lstStyle/>
          <a:p>
            <a:r>
              <a:rPr lang="fr-FR" dirty="0" smtClean="0"/>
              <a:t>Donc pour communiquer entre fils, cette approche nous oblige à passer via le parent, puis redescendre à l’autre fils. Cette approche peut très rapidement devenir compliquée au fur et à mesure que la profondeur de la hiérarchie père-fils est  plus développée. Une autre solution s’impose.</a:t>
            </a:r>
            <a:endParaRPr lang="fr-FR" dirty="0"/>
          </a:p>
        </p:txBody>
      </p:sp>
    </p:spTree>
    <p:extLst>
      <p:ext uri="{BB962C8B-B14F-4D97-AF65-F5344CB8AC3E}">
        <p14:creationId xmlns:p14="http://schemas.microsoft.com/office/powerpoint/2010/main" xmlns="" val="145767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Event Bus</a:t>
            </a:r>
          </a:p>
        </p:txBody>
      </p:sp>
      <p:sp>
        <p:nvSpPr>
          <p:cNvPr id="2" name="ZoneTexte 1"/>
          <p:cNvSpPr txBox="1"/>
          <p:nvPr/>
        </p:nvSpPr>
        <p:spPr>
          <a:xfrm>
            <a:off x="279400" y="1295400"/>
            <a:ext cx="7032053" cy="369332"/>
          </a:xfrm>
          <a:prstGeom prst="rect">
            <a:avLst/>
          </a:prstGeom>
          <a:noFill/>
        </p:spPr>
        <p:txBody>
          <a:bodyPr wrap="none" rtlCol="0">
            <a:spAutoFit/>
          </a:bodyPr>
          <a:lstStyle/>
          <a:p>
            <a:r>
              <a:rPr lang="fr-FR" dirty="0" smtClean="0"/>
              <a:t>L’idée est d’utiliser un objet central par lequel passe tous les évènements </a:t>
            </a:r>
            <a:endParaRPr lang="fr-FR" dirty="0"/>
          </a:p>
        </p:txBody>
      </p:sp>
      <p:sp>
        <p:nvSpPr>
          <p:cNvPr id="18" name="ZoneTexte 17"/>
          <p:cNvSpPr txBox="1"/>
          <p:nvPr/>
        </p:nvSpPr>
        <p:spPr>
          <a:xfrm>
            <a:off x="279400" y="1906032"/>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tags/step036</a:t>
            </a:r>
            <a:endParaRPr lang="fr-FR" dirty="0"/>
          </a:p>
        </p:txBody>
      </p:sp>
      <p:sp>
        <p:nvSpPr>
          <p:cNvPr id="20" name="ZoneTexte 19"/>
          <p:cNvSpPr txBox="1"/>
          <p:nvPr/>
        </p:nvSpPr>
        <p:spPr>
          <a:xfrm>
            <a:off x="279399" y="2530396"/>
            <a:ext cx="11671301" cy="2862322"/>
          </a:xfrm>
          <a:prstGeom prst="rect">
            <a:avLst/>
          </a:prstGeom>
          <a:noFill/>
        </p:spPr>
        <p:txBody>
          <a:bodyPr wrap="square" rtlCol="0">
            <a:spAutoFit/>
          </a:bodyPr>
          <a:lstStyle/>
          <a:p>
            <a:pPr marL="342900" indent="-342900">
              <a:buFont typeface="+mj-lt"/>
              <a:buAutoNum type="arabicPeriod"/>
            </a:pPr>
            <a:r>
              <a:rPr lang="fr-FR" dirty="0" smtClean="0"/>
              <a:t>Exporter dans main.js un objet appelé eventBus sous forme d’une instance Vue vide.</a:t>
            </a:r>
          </a:p>
          <a:p>
            <a:pPr marL="342900" indent="-342900">
              <a:buFont typeface="+mj-lt"/>
              <a:buAutoNum type="arabicPeriod"/>
            </a:pPr>
            <a:r>
              <a:rPr lang="fr-FR" dirty="0" smtClean="0"/>
              <a:t>Importer cet objet dans les components qui souhaitent émettre un évènement</a:t>
            </a:r>
          </a:p>
          <a:p>
            <a:pPr marL="342900" indent="-342900">
              <a:buFont typeface="+mj-lt"/>
              <a:buAutoNum type="arabicPeriod"/>
            </a:pPr>
            <a:r>
              <a:rPr lang="fr-FR" dirty="0" smtClean="0"/>
              <a:t>Appeler </a:t>
            </a:r>
            <a:r>
              <a:rPr lang="fr-FR" b="1" dirty="0" smtClean="0"/>
              <a:t>‘eventBus.$emit(‘eventName’, data) </a:t>
            </a:r>
            <a:r>
              <a:rPr lang="fr-FR" dirty="0" smtClean="0"/>
              <a:t>à l’endroit approprié dans le component émetteur</a:t>
            </a:r>
          </a:p>
          <a:p>
            <a:endParaRPr lang="fr-FR" dirty="0"/>
          </a:p>
          <a:p>
            <a:endParaRPr lang="fr-FR" dirty="0" smtClean="0"/>
          </a:p>
          <a:p>
            <a:endParaRPr lang="fr-FR" dirty="0"/>
          </a:p>
          <a:p>
            <a:endParaRPr lang="fr-FR" dirty="0" smtClean="0"/>
          </a:p>
          <a:p>
            <a:pPr marL="342900" indent="-342900">
              <a:buFont typeface="+mj-lt"/>
              <a:buAutoNum type="arabicPeriod"/>
            </a:pPr>
            <a:r>
              <a:rPr lang="fr-FR" dirty="0" smtClean="0"/>
              <a:t>Importer eventBus dans le component qui souhaite écouter l’évènement</a:t>
            </a:r>
          </a:p>
          <a:p>
            <a:pPr marL="342900" indent="-342900">
              <a:buFont typeface="+mj-lt"/>
              <a:buAutoNum type="arabicPeriod"/>
            </a:pPr>
            <a:r>
              <a:rPr lang="fr-FR" dirty="0" smtClean="0"/>
              <a:t>Dans le component récepteur, déclarer la fonction du cycle de vie ‘created()’, et dans laquelle se mettre à l’écoute de l’eventBus sur l’évènement ‘eventName’ : </a:t>
            </a:r>
            <a:r>
              <a:rPr lang="fr-FR" b="1" dirty="0" err="1" smtClean="0"/>
              <a:t>eventBus.$on</a:t>
            </a:r>
            <a:r>
              <a:rPr lang="fr-FR" b="1" dirty="0" smtClean="0"/>
              <a:t>(‘eventName’, function (data) { // utiliser la data })</a:t>
            </a:r>
            <a:r>
              <a:rPr lang="fr-FR" dirty="0" smtClean="0"/>
              <a:t>;</a:t>
            </a:r>
            <a:endParaRPr lang="fr-FR" dirty="0"/>
          </a:p>
        </p:txBody>
      </p:sp>
      <p:sp>
        <p:nvSpPr>
          <p:cNvPr id="4" name="Rectangle 3"/>
          <p:cNvSpPr/>
          <p:nvPr/>
        </p:nvSpPr>
        <p:spPr>
          <a:xfrm>
            <a:off x="747426" y="3453725"/>
            <a:ext cx="6096000" cy="1015663"/>
          </a:xfrm>
          <a:prstGeom prst="rect">
            <a:avLst/>
          </a:prstGeom>
          <a:solidFill>
            <a:schemeClr val="tx2">
              <a:lumMod val="75000"/>
            </a:schemeClr>
          </a:solidFill>
        </p:spPr>
        <p:txBody>
          <a:bodyPr>
            <a:spAutoFit/>
          </a:bodyPr>
          <a:lstStyle/>
          <a:p>
            <a:r>
              <a:rPr lang="fr-FR" sz="1200" dirty="0">
                <a:solidFill>
                  <a:srgbClr val="FFC66D"/>
                </a:solidFill>
                <a:latin typeface="Source Code Pro"/>
              </a:rPr>
              <a:t>editName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.name = </a:t>
            </a:r>
            <a:r>
              <a:rPr lang="fr-FR" sz="1200" dirty="0">
                <a:solidFill>
                  <a:srgbClr val="6A8759"/>
                </a:solidFill>
                <a:latin typeface="Source Code Pro"/>
              </a:rPr>
              <a:t>'Samir'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eventBus.</a:t>
            </a:r>
            <a:r>
              <a:rPr lang="fr-FR" sz="1200" dirty="0">
                <a:solidFill>
                  <a:srgbClr val="FFC66D"/>
                </a:solidFill>
                <a:latin typeface="Source Code Pro"/>
              </a:rPr>
              <a:t>$emit</a:t>
            </a:r>
            <a:r>
              <a:rPr lang="fr-FR" sz="1200" dirty="0">
                <a:solidFill>
                  <a:srgbClr val="A9B7C6"/>
                </a:solidFill>
                <a:latin typeface="Source Code Pro"/>
              </a:rPr>
              <a:t>(</a:t>
            </a:r>
            <a:r>
              <a:rPr lang="fr-FR" sz="1200" dirty="0">
                <a:solidFill>
                  <a:srgbClr val="6A8759"/>
                </a:solidFill>
                <a:latin typeface="Source Code Pro"/>
              </a:rPr>
              <a:t>'</a:t>
            </a:r>
            <a:r>
              <a:rPr lang="fr-FR" sz="1200" dirty="0" err="1">
                <a:solidFill>
                  <a:srgbClr val="6A8759"/>
                </a:solidFill>
                <a:latin typeface="Source Code Pro"/>
              </a:rPr>
              <a:t>nameWasEdited</a:t>
            </a:r>
            <a:r>
              <a:rPr lang="fr-FR" sz="1200" dirty="0">
                <a:solidFill>
                  <a:srgbClr val="6A8759"/>
                </a:solidFill>
                <a:latin typeface="Source Code Pro"/>
              </a:rPr>
              <a:t>'</a:t>
            </a: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.name)</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A9B7C6"/>
                </a:solidFill>
                <a:latin typeface="Source Code Pro"/>
              </a:rPr>
              <a:t>}</a:t>
            </a:r>
            <a:br>
              <a:rPr lang="fr-FR" sz="1200" dirty="0">
                <a:solidFill>
                  <a:srgbClr val="A9B7C6"/>
                </a:solidFill>
                <a:latin typeface="Source Code Pro"/>
              </a:rPr>
            </a:br>
            <a:endParaRPr lang="fr-FR" sz="1200" dirty="0">
              <a:solidFill>
                <a:srgbClr val="A9B7C6"/>
              </a:solidFill>
              <a:latin typeface="Source Code Pro"/>
            </a:endParaRPr>
          </a:p>
        </p:txBody>
      </p:sp>
      <p:sp>
        <p:nvSpPr>
          <p:cNvPr id="5" name="Rectangle 4"/>
          <p:cNvSpPr/>
          <p:nvPr/>
        </p:nvSpPr>
        <p:spPr>
          <a:xfrm>
            <a:off x="747426" y="5582543"/>
            <a:ext cx="6096000" cy="1015663"/>
          </a:xfrm>
          <a:prstGeom prst="rect">
            <a:avLst/>
          </a:prstGeom>
          <a:solidFill>
            <a:schemeClr val="tx2">
              <a:lumMod val="75000"/>
            </a:schemeClr>
          </a:solidFill>
        </p:spPr>
        <p:txBody>
          <a:bodyPr>
            <a:spAutoFit/>
          </a:bodyPr>
          <a:lstStyle/>
          <a:p>
            <a:r>
              <a:rPr lang="en-US" sz="1200" dirty="0">
                <a:solidFill>
                  <a:srgbClr val="FFC66D"/>
                </a:solidFill>
                <a:latin typeface="Source Code Pro"/>
              </a:rPr>
              <a:t>created</a:t>
            </a:r>
            <a:r>
              <a:rPr lang="en-US" sz="1200" dirty="0">
                <a:solidFill>
                  <a:srgbClr val="A9B7C6"/>
                </a:solidFill>
                <a:latin typeface="Source Code Pro"/>
              </a:rPr>
              <a:t>() {</a:t>
            </a:r>
            <a:br>
              <a:rPr lang="en-US" sz="1200" dirty="0">
                <a:solidFill>
                  <a:srgbClr val="A9B7C6"/>
                </a:solidFill>
                <a:latin typeface="Source Code Pro"/>
              </a:rPr>
            </a:br>
            <a:r>
              <a:rPr lang="en-US" sz="1200" dirty="0">
                <a:solidFill>
                  <a:srgbClr val="A9B7C6"/>
                </a:solidFill>
                <a:latin typeface="Source Code Pro"/>
              </a:rPr>
              <a:t>  eventBus.</a:t>
            </a:r>
            <a:r>
              <a:rPr lang="en-US" sz="1200" dirty="0">
                <a:solidFill>
                  <a:srgbClr val="FFC66D"/>
                </a:solidFill>
                <a:latin typeface="Source Code Pro"/>
              </a:rPr>
              <a:t>$on</a:t>
            </a:r>
            <a:r>
              <a:rPr lang="en-US" sz="1200" dirty="0">
                <a:solidFill>
                  <a:srgbClr val="A9B7C6"/>
                </a:solidFill>
                <a:latin typeface="Source Code Pro"/>
              </a:rPr>
              <a:t>(</a:t>
            </a:r>
            <a:r>
              <a:rPr lang="en-US" sz="1200" dirty="0">
                <a:solidFill>
                  <a:srgbClr val="6A8759"/>
                </a:solidFill>
                <a:latin typeface="Source Code Pro"/>
              </a:rPr>
              <a:t>'</a:t>
            </a:r>
            <a:r>
              <a:rPr lang="en-US" sz="1200" dirty="0" err="1">
                <a:solidFill>
                  <a:srgbClr val="6A8759"/>
                </a:solidFill>
                <a:latin typeface="Source Code Pro"/>
              </a:rPr>
              <a:t>nameWasEdited</a:t>
            </a:r>
            <a:r>
              <a:rPr lang="en-US" sz="1200" dirty="0">
                <a:solidFill>
                  <a:srgbClr val="6A8759"/>
                </a:solidFill>
                <a:latin typeface="Source Code Pro"/>
              </a:rPr>
              <a:t>'</a:t>
            </a:r>
            <a:r>
              <a:rPr lang="en-US" sz="1200" dirty="0">
                <a:solidFill>
                  <a:srgbClr val="CC7832"/>
                </a:solidFill>
                <a:latin typeface="Source Code Pro"/>
              </a:rPr>
              <a:t>, </a:t>
            </a:r>
            <a:r>
              <a:rPr lang="en-US" sz="1200" dirty="0" smtClean="0">
                <a:solidFill>
                  <a:srgbClr val="CC7832"/>
                </a:solidFill>
                <a:latin typeface="Source Code Pro"/>
              </a:rPr>
              <a:t>function</a:t>
            </a:r>
            <a:r>
              <a:rPr lang="en-US" sz="1200" dirty="0" smtClean="0">
                <a:solidFill>
                  <a:srgbClr val="A9B7C6"/>
                </a:solidFill>
                <a:latin typeface="Source Code Pro"/>
              </a:rPr>
              <a:t>(name</a:t>
            </a:r>
            <a:r>
              <a:rPr lang="en-US" sz="1200" dirty="0">
                <a:solidFill>
                  <a:srgbClr val="A9B7C6"/>
                </a:solidFill>
                <a:latin typeface="Source Code Pro"/>
              </a:rPr>
              <a:t>) </a:t>
            </a:r>
            <a:r>
              <a:rPr lang="en-US" sz="1200" dirty="0" smtClean="0">
                <a:solidFill>
                  <a:srgbClr val="A9B7C6"/>
                </a:solidFill>
                <a:latin typeface="Source Code Pro"/>
              </a:rPr>
              <a:t>{</a:t>
            </a:r>
            <a:r>
              <a:rPr lang="en-US" sz="1200" dirty="0">
                <a:solidFill>
                  <a:srgbClr val="A9B7C6"/>
                </a:solidFill>
                <a:latin typeface="Source Code Pro"/>
              </a:rPr>
              <a:t/>
            </a:r>
            <a:br>
              <a:rPr lang="en-US" sz="1200" dirty="0">
                <a:solidFill>
                  <a:srgbClr val="A9B7C6"/>
                </a:solidFill>
                <a:latin typeface="Source Code Pro"/>
              </a:rPr>
            </a:br>
            <a:r>
              <a:rPr lang="en-US" sz="1200" dirty="0">
                <a:solidFill>
                  <a:srgbClr val="A9B7C6"/>
                </a:solidFill>
                <a:latin typeface="Source Code Pro"/>
              </a:rPr>
              <a:t>    </a:t>
            </a:r>
            <a:r>
              <a:rPr lang="en-US" sz="1200" b="1" dirty="0">
                <a:solidFill>
                  <a:srgbClr val="CC7832"/>
                </a:solidFill>
                <a:latin typeface="Source Code Pro"/>
              </a:rPr>
              <a:t>this</a:t>
            </a:r>
            <a:r>
              <a:rPr lang="en-US" sz="1200" dirty="0">
                <a:solidFill>
                  <a:srgbClr val="A9B7C6"/>
                </a:solidFill>
                <a:latin typeface="Source Code Pro"/>
              </a:rPr>
              <a:t>.</a:t>
            </a:r>
            <a:r>
              <a:rPr lang="en-US" sz="1200" dirty="0">
                <a:solidFill>
                  <a:srgbClr val="9876AA"/>
                </a:solidFill>
                <a:latin typeface="Source Code Pro"/>
              </a:rPr>
              <a:t>name </a:t>
            </a:r>
            <a:r>
              <a:rPr lang="en-US" sz="1200" dirty="0">
                <a:solidFill>
                  <a:srgbClr val="A9B7C6"/>
                </a:solidFill>
                <a:latin typeface="Source Code Pro"/>
              </a:rPr>
              <a:t>= name</a:t>
            </a:r>
            <a:r>
              <a:rPr lang="en-US" sz="1200" dirty="0">
                <a:solidFill>
                  <a:srgbClr val="CC7832"/>
                </a:solidFill>
                <a:latin typeface="Source Code Pro"/>
              </a:rPr>
              <a:t>;</a:t>
            </a:r>
            <a:br>
              <a:rPr lang="en-US" sz="1200" dirty="0">
                <a:solidFill>
                  <a:srgbClr val="CC7832"/>
                </a:solidFill>
                <a:latin typeface="Source Code Pro"/>
              </a:rPr>
            </a:br>
            <a:r>
              <a:rPr lang="en-US" sz="1200" dirty="0">
                <a:solidFill>
                  <a:srgbClr val="CC7832"/>
                </a:solidFill>
                <a:latin typeface="Source Code Pro"/>
              </a:rPr>
              <a:t>  </a:t>
            </a:r>
            <a:r>
              <a:rPr lang="en-US" sz="1200" dirty="0">
                <a:solidFill>
                  <a:srgbClr val="A9B7C6"/>
                </a:solidFill>
                <a:latin typeface="Source Code Pro"/>
              </a:rPr>
              <a:t>})</a:t>
            </a:r>
            <a:r>
              <a:rPr lang="en-US" sz="1200" dirty="0">
                <a:solidFill>
                  <a:srgbClr val="CC7832"/>
                </a:solidFill>
                <a:latin typeface="Source Code Pro"/>
              </a:rPr>
              <a:t>;</a:t>
            </a:r>
            <a:br>
              <a:rPr lang="en-US" sz="1200" dirty="0">
                <a:solidFill>
                  <a:srgbClr val="CC7832"/>
                </a:solidFill>
                <a:latin typeface="Source Code Pro"/>
              </a:rPr>
            </a:br>
            <a:endParaRPr lang="en-US" sz="1200" dirty="0">
              <a:solidFill>
                <a:srgbClr val="CC7832"/>
              </a:solidFill>
              <a:latin typeface="Source Code Pro"/>
            </a:endParaRPr>
          </a:p>
        </p:txBody>
      </p:sp>
    </p:spTree>
    <p:extLst>
      <p:ext uri="{BB962C8B-B14F-4D97-AF65-F5344CB8AC3E}">
        <p14:creationId xmlns:p14="http://schemas.microsoft.com/office/powerpoint/2010/main" xmlns="" val="81898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Centralisation du code dans un Objet comme l’Event Bus</a:t>
            </a:r>
          </a:p>
        </p:txBody>
      </p:sp>
      <p:sp>
        <p:nvSpPr>
          <p:cNvPr id="6" name="ZoneTexte 5"/>
          <p:cNvSpPr txBox="1"/>
          <p:nvPr/>
        </p:nvSpPr>
        <p:spPr>
          <a:xfrm>
            <a:off x="426721" y="1658112"/>
            <a:ext cx="11375136" cy="646331"/>
          </a:xfrm>
          <a:prstGeom prst="rect">
            <a:avLst/>
          </a:prstGeom>
          <a:noFill/>
        </p:spPr>
        <p:txBody>
          <a:bodyPr wrap="square" rtlCol="0">
            <a:spAutoFit/>
          </a:bodyPr>
          <a:lstStyle/>
          <a:p>
            <a:r>
              <a:rPr lang="fr-FR" dirty="0" smtClean="0"/>
              <a:t>Vous pouvez utiliser un objet centralisé comme l’</a:t>
            </a:r>
            <a:r>
              <a:rPr lang="fr-FR" dirty="0" err="1" smtClean="0"/>
              <a:t>event</a:t>
            </a:r>
            <a:r>
              <a:rPr lang="fr-FR" dirty="0" smtClean="0"/>
              <a:t> bus pour centraliser du code commun ou mêmes des données communes. Exemple:</a:t>
            </a:r>
            <a:endParaRPr lang="fr-FR" dirty="0"/>
          </a:p>
        </p:txBody>
      </p:sp>
      <p:sp>
        <p:nvSpPr>
          <p:cNvPr id="7" name="Rectangle 6"/>
          <p:cNvSpPr/>
          <p:nvPr/>
        </p:nvSpPr>
        <p:spPr>
          <a:xfrm>
            <a:off x="426721" y="2304443"/>
            <a:ext cx="6096000" cy="1938992"/>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eventBus =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r>
              <a:rPr lang="fr-FR" sz="1200" dirty="0">
                <a:solidFill>
                  <a:srgbClr val="6A8759"/>
                </a:solidFill>
                <a:latin typeface="Source Code Pro"/>
              </a:rPr>
              <a:t>'content'</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sendData</a:t>
            </a:r>
            <a:r>
              <a:rPr lang="fr-FR" sz="1200" dirty="0">
                <a:solidFill>
                  <a:srgbClr val="A9B7C6"/>
                </a:solidFill>
                <a:latin typeface="Source Code Pro"/>
              </a:rPr>
              <a:t>: </a:t>
            </a:r>
            <a:r>
              <a:rPr lang="fr-FR" sz="1200" b="1" dirty="0">
                <a:solidFill>
                  <a:srgbClr val="CC7832"/>
                </a:solidFill>
                <a:latin typeface="Source Code Pro"/>
              </a:rPr>
              <a:t>function </a:t>
            </a:r>
            <a:r>
              <a:rPr lang="fr-FR" sz="1200" dirty="0">
                <a:solidFill>
                  <a:srgbClr val="A9B7C6"/>
                </a:solidFill>
                <a:latin typeface="Source Code Pro"/>
              </a:rPr>
              <a:t>(data)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808080"/>
                </a:solidFill>
                <a:latin typeface="Source Code Pro"/>
              </a:rPr>
              <a:t>// ... do whatever you want</a:t>
            </a:r>
            <a:br>
              <a:rPr lang="fr-FR" sz="1200" dirty="0">
                <a:solidFill>
                  <a:srgbClr val="808080"/>
                </a:solidFill>
                <a:latin typeface="Source Code Pro"/>
              </a:rPr>
            </a:br>
            <a:r>
              <a:rPr lang="fr-FR" sz="1200" dirty="0">
                <a:solidFill>
                  <a:srgbClr val="808080"/>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p>
        </p:txBody>
      </p:sp>
    </p:spTree>
    <p:extLst>
      <p:ext uri="{BB962C8B-B14F-4D97-AF65-F5344CB8AC3E}">
        <p14:creationId xmlns:p14="http://schemas.microsoft.com/office/powerpoint/2010/main" xmlns="" val="10547878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7: Communication entre les components</a:t>
            </a:r>
          </a:p>
        </p:txBody>
      </p:sp>
      <p:sp>
        <p:nvSpPr>
          <p:cNvPr id="6" name="ZoneTexte 5"/>
          <p:cNvSpPr txBox="1"/>
          <p:nvPr/>
        </p:nvSpPr>
        <p:spPr>
          <a:xfrm>
            <a:off x="401708" y="1892792"/>
            <a:ext cx="11375136" cy="2308324"/>
          </a:xfrm>
          <a:prstGeom prst="rect">
            <a:avLst/>
          </a:prstGeom>
          <a:noFill/>
        </p:spPr>
        <p:txBody>
          <a:bodyPr wrap="square" rtlCol="0">
            <a:spAutoFit/>
          </a:bodyPr>
          <a:lstStyle/>
          <a:p>
            <a:r>
              <a:rPr lang="fr-FR" dirty="0" smtClean="0"/>
              <a:t>Revenons à notre projet : Superviseur de serveurs</a:t>
            </a:r>
            <a:r>
              <a:rPr lang="fr-FR" dirty="0"/>
              <a:t>. Votre tâche est de </a:t>
            </a:r>
            <a:r>
              <a:rPr lang="fr-FR" dirty="0" smtClean="0"/>
              <a:t>:</a:t>
            </a:r>
          </a:p>
          <a:p>
            <a:endParaRPr lang="fr-FR" dirty="0"/>
          </a:p>
          <a:p>
            <a:pPr marL="342900" indent="-342900">
              <a:buFont typeface="+mj-lt"/>
              <a:buAutoNum type="arabicPeriod"/>
            </a:pPr>
            <a:r>
              <a:rPr lang="fr-FR" dirty="0" smtClean="0"/>
              <a:t>Créer </a:t>
            </a:r>
            <a:r>
              <a:rPr lang="fr-FR" dirty="0"/>
              <a:t>un tableau de serveurs dans le composant (Servers) avec pour chaque serveur l’ID et l’état du serveur. </a:t>
            </a:r>
            <a:endParaRPr lang="fr-FR" dirty="0" smtClean="0"/>
          </a:p>
          <a:p>
            <a:pPr marL="342900" indent="-342900">
              <a:buFont typeface="+mj-lt"/>
              <a:buAutoNum type="arabicPeriod"/>
            </a:pPr>
            <a:r>
              <a:rPr lang="fr-FR" dirty="0" smtClean="0"/>
              <a:t>Créer un composant séparé (Server) qui donne l’état d’un serveur, et boucler dessus en lui passant le serveur courant (à partir du tableau) au niveau du composant père (Servers)</a:t>
            </a:r>
          </a:p>
          <a:p>
            <a:pPr marL="342900" indent="-342900">
              <a:buFont typeface="+mj-lt"/>
              <a:buAutoNum type="arabicPeriod"/>
            </a:pPr>
            <a:r>
              <a:rPr lang="fr-FR" dirty="0" smtClean="0"/>
              <a:t>Faites la même chose en passant l’ID du serveur au composant qui affiche l’état du serveur (</a:t>
            </a:r>
            <a:r>
              <a:rPr lang="fr-FR" dirty="0" err="1" smtClean="0"/>
              <a:t>ServerDetails</a:t>
            </a:r>
            <a:r>
              <a:rPr lang="fr-FR" dirty="0" smtClean="0"/>
              <a:t>). Quand un serveur est cliqué, afficher ses informations dans le composant </a:t>
            </a:r>
            <a:r>
              <a:rPr lang="fr-FR" dirty="0" err="1" smtClean="0"/>
              <a:t>ServerDetails</a:t>
            </a:r>
            <a:r>
              <a:rPr lang="fr-FR" dirty="0" smtClean="0"/>
              <a:t>.</a:t>
            </a:r>
          </a:p>
          <a:p>
            <a:pPr marL="342900" indent="-342900">
              <a:buFont typeface="+mj-lt"/>
              <a:buAutoNum type="arabicPeriod"/>
            </a:pPr>
            <a:r>
              <a:rPr lang="fr-FR" dirty="0" smtClean="0"/>
              <a:t>Dans </a:t>
            </a:r>
            <a:r>
              <a:rPr lang="fr-FR" dirty="0" err="1" smtClean="0"/>
              <a:t>ServerDetails</a:t>
            </a:r>
            <a:r>
              <a:rPr lang="fr-FR" dirty="0" smtClean="0"/>
              <a:t>, prévoir un bouton qui change l’état du serveur à ‘Normal’</a:t>
            </a:r>
            <a:endParaRPr lang="fr-FR" dirty="0"/>
          </a:p>
        </p:txBody>
      </p:sp>
      <p:sp>
        <p:nvSpPr>
          <p:cNvPr id="5" name="ZoneTexte 4"/>
          <p:cNvSpPr txBox="1"/>
          <p:nvPr/>
        </p:nvSpPr>
        <p:spPr>
          <a:xfrm>
            <a:off x="426721" y="1288780"/>
            <a:ext cx="2649508" cy="369332"/>
          </a:xfrm>
          <a:prstGeom prst="rect">
            <a:avLst/>
          </a:prstGeom>
          <a:solidFill>
            <a:schemeClr val="bg1">
              <a:lumMod val="95000"/>
            </a:schemeClr>
          </a:solidFill>
        </p:spPr>
        <p:txBody>
          <a:bodyPr wrap="none" rtlCol="0">
            <a:spAutoFit/>
          </a:bodyPr>
          <a:lstStyle/>
          <a:p>
            <a:r>
              <a:rPr lang="fr-FR" dirty="0"/>
              <a:t>g</a:t>
            </a:r>
            <a:r>
              <a:rPr lang="fr-FR" dirty="0" smtClean="0"/>
              <a:t>it checkout –f tags/ex007</a:t>
            </a:r>
            <a:endParaRPr lang="fr-FR" dirty="0"/>
          </a:p>
        </p:txBody>
      </p:sp>
      <p:sp>
        <p:nvSpPr>
          <p:cNvPr id="8" name="ZoneTexte 7"/>
          <p:cNvSpPr txBox="1"/>
          <p:nvPr/>
        </p:nvSpPr>
        <p:spPr>
          <a:xfrm>
            <a:off x="426721" y="6330172"/>
            <a:ext cx="3479863" cy="369332"/>
          </a:xfrm>
          <a:prstGeom prst="rect">
            <a:avLst/>
          </a:prstGeom>
          <a:solidFill>
            <a:schemeClr val="bg1">
              <a:lumMod val="95000"/>
            </a:schemeClr>
          </a:solidFill>
        </p:spPr>
        <p:txBody>
          <a:bodyPr wrap="none" rtlCol="0">
            <a:spAutoFit/>
          </a:bodyPr>
          <a:lstStyle/>
          <a:p>
            <a:r>
              <a:rPr lang="fr-FR" dirty="0"/>
              <a:t>g</a:t>
            </a:r>
            <a:r>
              <a:rPr lang="fr-FR" dirty="0" smtClean="0"/>
              <a:t>it checkout –f tags/ex007-solution</a:t>
            </a:r>
            <a:endParaRPr lang="fr-FR" dirty="0"/>
          </a:p>
        </p:txBody>
      </p:sp>
      <p:pic>
        <p:nvPicPr>
          <p:cNvPr id="9" name="Imag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01708" y="217138"/>
            <a:ext cx="611126" cy="611126"/>
          </a:xfrm>
          <a:prstGeom prst="rect">
            <a:avLst/>
          </a:prstGeom>
        </p:spPr>
      </p:pic>
    </p:spTree>
    <p:extLst>
      <p:ext uri="{BB962C8B-B14F-4D97-AF65-F5344CB8AC3E}">
        <p14:creationId xmlns:p14="http://schemas.microsoft.com/office/powerpoint/2010/main" xmlns="" val="2559557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2688556" y="5494892"/>
            <a:ext cx="5637297" cy="120315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Organisation de la suite du cours</a:t>
            </a:r>
            <a:endParaRPr lang="fr-FR" sz="4000" dirty="0">
              <a:effectLst>
                <a:outerShdw blurRad="38100" dist="38100" dir="2700000" algn="tl">
                  <a:srgbClr val="000000">
                    <a:alpha val="43137"/>
                  </a:srgbClr>
                </a:outerShdw>
              </a:effectLst>
            </a:endParaRPr>
          </a:p>
        </p:txBody>
      </p:sp>
      <p:sp>
        <p:nvSpPr>
          <p:cNvPr id="3" name="Ellipse 2"/>
          <p:cNvSpPr/>
          <p:nvPr/>
        </p:nvSpPr>
        <p:spPr>
          <a:xfrm>
            <a:off x="1022684" y="1215189"/>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Getting Started</a:t>
            </a:r>
            <a:endParaRPr lang="en-US" dirty="0"/>
          </a:p>
        </p:txBody>
      </p:sp>
      <p:sp>
        <p:nvSpPr>
          <p:cNvPr id="4" name="Ellipse 3"/>
          <p:cNvSpPr/>
          <p:nvPr/>
        </p:nvSpPr>
        <p:spPr>
          <a:xfrm>
            <a:off x="3328737" y="2173705"/>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Interagir avec le DOM</a:t>
            </a:r>
            <a:endParaRPr lang="fr-FR" dirty="0"/>
          </a:p>
        </p:txBody>
      </p:sp>
      <p:cxnSp>
        <p:nvCxnSpPr>
          <p:cNvPr id="11" name="Connecteur en angle 10"/>
          <p:cNvCxnSpPr>
            <a:stCxn id="3" idx="4"/>
            <a:endCxn id="4" idx="2"/>
          </p:cNvCxnSpPr>
          <p:nvPr/>
        </p:nvCxnSpPr>
        <p:spPr>
          <a:xfrm rot="16200000" flipH="1">
            <a:off x="2535656" y="1982202"/>
            <a:ext cx="356937" cy="1229226"/>
          </a:xfrm>
          <a:prstGeom prst="bentConnector2">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5803232" y="1215189"/>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Comprendre l’instance Vue.js</a:t>
            </a:r>
          </a:p>
        </p:txBody>
      </p:sp>
      <p:cxnSp>
        <p:nvCxnSpPr>
          <p:cNvPr id="14" name="Connecteur en angle 13"/>
          <p:cNvCxnSpPr>
            <a:stCxn id="4" idx="6"/>
            <a:endCxn id="12" idx="4"/>
          </p:cNvCxnSpPr>
          <p:nvPr/>
        </p:nvCxnSpPr>
        <p:spPr>
          <a:xfrm flipV="1">
            <a:off x="5482390" y="2418347"/>
            <a:ext cx="1397669" cy="356937"/>
          </a:xfrm>
          <a:prstGeom prst="bentConnector2">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Ellipse 14"/>
          <p:cNvSpPr/>
          <p:nvPr/>
        </p:nvSpPr>
        <p:spPr>
          <a:xfrm>
            <a:off x="8903368" y="2173705"/>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Vue CLI</a:t>
            </a:r>
          </a:p>
        </p:txBody>
      </p:sp>
      <p:cxnSp>
        <p:nvCxnSpPr>
          <p:cNvPr id="17" name="Connecteur en angle 16"/>
          <p:cNvCxnSpPr>
            <a:stCxn id="12" idx="6"/>
            <a:endCxn id="15" idx="0"/>
          </p:cNvCxnSpPr>
          <p:nvPr/>
        </p:nvCxnSpPr>
        <p:spPr>
          <a:xfrm>
            <a:off x="7956885" y="1816768"/>
            <a:ext cx="2023310" cy="356937"/>
          </a:xfrm>
          <a:prstGeom prst="bentConnector2">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903368" y="3886671"/>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Components</a:t>
            </a:r>
          </a:p>
        </p:txBody>
      </p:sp>
      <p:cxnSp>
        <p:nvCxnSpPr>
          <p:cNvPr id="20" name="Connecteur droit avec flèche 19"/>
          <p:cNvCxnSpPr>
            <a:stCxn id="15" idx="4"/>
            <a:endCxn id="18" idx="0"/>
          </p:cNvCxnSpPr>
          <p:nvPr/>
        </p:nvCxnSpPr>
        <p:spPr>
          <a:xfrm>
            <a:off x="9980195" y="3376863"/>
            <a:ext cx="0" cy="50980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5891463" y="3886671"/>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Formes</a:t>
            </a:r>
          </a:p>
        </p:txBody>
      </p:sp>
      <p:cxnSp>
        <p:nvCxnSpPr>
          <p:cNvPr id="24" name="Connecteur droit avec flèche 23"/>
          <p:cNvCxnSpPr>
            <a:stCxn id="18" idx="2"/>
            <a:endCxn id="22" idx="6"/>
          </p:cNvCxnSpPr>
          <p:nvPr/>
        </p:nvCxnSpPr>
        <p:spPr>
          <a:xfrm flipH="1">
            <a:off x="8045116" y="4488250"/>
            <a:ext cx="858252"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2987842" y="3886671"/>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Directives, filtres et </a:t>
            </a:r>
            <a:r>
              <a:rPr lang="fr-FR" dirty="0" err="1"/>
              <a:t>m</a:t>
            </a:r>
            <a:r>
              <a:rPr lang="fr-FR" dirty="0" err="1" smtClean="0"/>
              <a:t>ixins</a:t>
            </a:r>
            <a:endParaRPr lang="fr-FR" dirty="0"/>
          </a:p>
        </p:txBody>
      </p:sp>
      <p:cxnSp>
        <p:nvCxnSpPr>
          <p:cNvPr id="27" name="Connecteur droit avec flèche 26"/>
          <p:cNvCxnSpPr>
            <a:stCxn id="22" idx="2"/>
            <a:endCxn id="25" idx="6"/>
          </p:cNvCxnSpPr>
          <p:nvPr/>
        </p:nvCxnSpPr>
        <p:spPr>
          <a:xfrm flipH="1">
            <a:off x="5141495" y="4488250"/>
            <a:ext cx="749968"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lipse 27"/>
          <p:cNvSpPr/>
          <p:nvPr/>
        </p:nvSpPr>
        <p:spPr>
          <a:xfrm>
            <a:off x="235618" y="3886671"/>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Animations, transitions</a:t>
            </a:r>
          </a:p>
        </p:txBody>
      </p:sp>
      <p:cxnSp>
        <p:nvCxnSpPr>
          <p:cNvPr id="30" name="Connecteur droit avec flèche 29"/>
          <p:cNvCxnSpPr>
            <a:stCxn id="25" idx="2"/>
            <a:endCxn id="28" idx="6"/>
          </p:cNvCxnSpPr>
          <p:nvPr/>
        </p:nvCxnSpPr>
        <p:spPr>
          <a:xfrm flipH="1">
            <a:off x="2389271" y="4488250"/>
            <a:ext cx="598571"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Ellipse 30"/>
          <p:cNvSpPr/>
          <p:nvPr/>
        </p:nvSpPr>
        <p:spPr>
          <a:xfrm>
            <a:off x="232660" y="5494892"/>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Travailler avec HTTP</a:t>
            </a:r>
          </a:p>
        </p:txBody>
      </p:sp>
      <p:cxnSp>
        <p:nvCxnSpPr>
          <p:cNvPr id="33" name="Connecteur droit avec flèche 32"/>
          <p:cNvCxnSpPr>
            <a:stCxn id="28" idx="4"/>
            <a:endCxn id="31" idx="0"/>
          </p:cNvCxnSpPr>
          <p:nvPr/>
        </p:nvCxnSpPr>
        <p:spPr>
          <a:xfrm flipH="1">
            <a:off x="1309487" y="5089829"/>
            <a:ext cx="2958" cy="405063"/>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Ellipse 33"/>
          <p:cNvSpPr/>
          <p:nvPr/>
        </p:nvSpPr>
        <p:spPr>
          <a:xfrm>
            <a:off x="2987842" y="5494892"/>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Routage</a:t>
            </a:r>
          </a:p>
        </p:txBody>
      </p:sp>
      <p:cxnSp>
        <p:nvCxnSpPr>
          <p:cNvPr id="35" name="Connecteur droit avec flèche 34"/>
          <p:cNvCxnSpPr>
            <a:stCxn id="31" idx="6"/>
            <a:endCxn id="34" idx="2"/>
          </p:cNvCxnSpPr>
          <p:nvPr/>
        </p:nvCxnSpPr>
        <p:spPr>
          <a:xfrm>
            <a:off x="2386313" y="6096471"/>
            <a:ext cx="601529"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5891463" y="5494892"/>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l’état</a:t>
            </a:r>
            <a:endParaRPr lang="fr-FR" dirty="0"/>
          </a:p>
        </p:txBody>
      </p:sp>
      <p:cxnSp>
        <p:nvCxnSpPr>
          <p:cNvPr id="39" name="Connecteur droit avec flèche 38"/>
          <p:cNvCxnSpPr>
            <a:stCxn id="34" idx="6"/>
            <a:endCxn id="38" idx="2"/>
          </p:cNvCxnSpPr>
          <p:nvPr/>
        </p:nvCxnSpPr>
        <p:spPr>
          <a:xfrm>
            <a:off x="5141495" y="6096471"/>
            <a:ext cx="749968"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209023" y="6212595"/>
            <a:ext cx="614912" cy="369332"/>
          </a:xfrm>
          <a:prstGeom prst="rect">
            <a:avLst/>
          </a:prstGeom>
          <a:noFill/>
        </p:spPr>
        <p:txBody>
          <a:bodyPr wrap="none" rtlCol="0">
            <a:spAutoFit/>
          </a:bodyPr>
          <a:lstStyle/>
          <a:p>
            <a:r>
              <a:rPr lang="fr-FR" dirty="0" err="1" smtClean="0">
                <a:solidFill>
                  <a:schemeClr val="accent2">
                    <a:lumMod val="50000"/>
                  </a:schemeClr>
                </a:solidFill>
              </a:rPr>
              <a:t>SPAs</a:t>
            </a:r>
            <a:endParaRPr lang="fr-FR" dirty="0">
              <a:solidFill>
                <a:schemeClr val="accent2">
                  <a:lumMod val="50000"/>
                </a:schemeClr>
              </a:solidFill>
            </a:endParaRPr>
          </a:p>
        </p:txBody>
      </p:sp>
      <p:sp>
        <p:nvSpPr>
          <p:cNvPr id="44" name="Ellipse 43"/>
          <p:cNvSpPr/>
          <p:nvPr/>
        </p:nvSpPr>
        <p:spPr>
          <a:xfrm>
            <a:off x="8903368" y="5494892"/>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Déploiement d’une application Vue.js</a:t>
            </a:r>
            <a:endParaRPr lang="fr-FR" dirty="0"/>
          </a:p>
        </p:txBody>
      </p:sp>
      <p:cxnSp>
        <p:nvCxnSpPr>
          <p:cNvPr id="45" name="Connecteur droit avec flèche 44"/>
          <p:cNvCxnSpPr>
            <a:stCxn id="38" idx="6"/>
            <a:endCxn id="44" idx="2"/>
          </p:cNvCxnSpPr>
          <p:nvPr/>
        </p:nvCxnSpPr>
        <p:spPr>
          <a:xfrm>
            <a:off x="8045116" y="6096471"/>
            <a:ext cx="858252"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3639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3"/>
                                        </p:tgtEl>
                                        <p:attrNameLst>
                                          <p:attrName>fillcolor</p:attrName>
                                        </p:attrNameLst>
                                      </p:cBhvr>
                                      <p:to>
                                        <a:srgbClr val="30965E"/>
                                      </p:to>
                                    </p:animClr>
                                    <p:set>
                                      <p:cBhvr>
                                        <p:cTn id="7" dur="1000" fill="hold"/>
                                        <p:tgtEl>
                                          <p:spTgt spid="3"/>
                                        </p:tgtEl>
                                        <p:attrNameLst>
                                          <p:attrName>fill.type</p:attrName>
                                        </p:attrNameLst>
                                      </p:cBhvr>
                                      <p:to>
                                        <p:strVal val="solid"/>
                                      </p:to>
                                    </p:set>
                                    <p:set>
                                      <p:cBhvr>
                                        <p:cTn id="8" dur="1000" fill="hold"/>
                                        <p:tgtEl>
                                          <p:spTgt spid="3"/>
                                        </p:tgtEl>
                                        <p:attrNameLst>
                                          <p:attrName>fill.on</p:attrName>
                                        </p:attrNameLst>
                                      </p:cBhvr>
                                      <p:to>
                                        <p:strVal val="true"/>
                                      </p:to>
                                    </p:set>
                                  </p:childTnLst>
                                </p:cTn>
                              </p:par>
                              <p:par>
                                <p:cTn id="9" presetID="2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4"/>
                                        </p:tgtEl>
                                        <p:attrNameLst>
                                          <p:attrName>fillcolor</p:attrName>
                                        </p:attrNameLst>
                                      </p:cBhvr>
                                      <p:to>
                                        <a:srgbClr val="30965E"/>
                                      </p:to>
                                    </p:animClr>
                                    <p:set>
                                      <p:cBhvr>
                                        <p:cTn id="19" dur="2000" fill="hold"/>
                                        <p:tgtEl>
                                          <p:spTgt spid="4"/>
                                        </p:tgtEl>
                                        <p:attrNameLst>
                                          <p:attrName>fill.type</p:attrName>
                                        </p:attrNameLst>
                                      </p:cBhvr>
                                      <p:to>
                                        <p:strVal val="solid"/>
                                      </p:to>
                                    </p:set>
                                    <p:set>
                                      <p:cBhvr>
                                        <p:cTn id="20" dur="2000" fill="hold"/>
                                        <p:tgtEl>
                                          <p:spTgt spid="4"/>
                                        </p:tgtEl>
                                        <p:attrNameLst>
                                          <p:attrName>fill.on</p:attrName>
                                        </p:attrNameLst>
                                      </p:cBhvr>
                                      <p:to>
                                        <p:strVal val="true"/>
                                      </p:to>
                                    </p:set>
                                  </p:childTnLst>
                                </p:cTn>
                              </p:par>
                              <p:par>
                                <p:cTn id="21" presetID="2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000"/>
                            </p:stCondLst>
                            <p:childTnLst>
                              <p:par>
                                <p:cTn id="25" presetID="1" presetClass="entr" presetSubtype="0" fill="hold" grpId="1"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grpId="0" nodeType="clickEffect">
                                  <p:stCondLst>
                                    <p:cond delay="0"/>
                                  </p:stCondLst>
                                  <p:childTnLst>
                                    <p:animClr clrSpc="rgb" dir="cw">
                                      <p:cBhvr>
                                        <p:cTn id="30" dur="2000" fill="hold"/>
                                        <p:tgtEl>
                                          <p:spTgt spid="12"/>
                                        </p:tgtEl>
                                        <p:attrNameLst>
                                          <p:attrName>fillcolor</p:attrName>
                                        </p:attrNameLst>
                                      </p:cBhvr>
                                      <p:to>
                                        <a:srgbClr val="30965E"/>
                                      </p:to>
                                    </p:animClr>
                                    <p:set>
                                      <p:cBhvr>
                                        <p:cTn id="31" dur="2000" fill="hold"/>
                                        <p:tgtEl>
                                          <p:spTgt spid="12"/>
                                        </p:tgtEl>
                                        <p:attrNameLst>
                                          <p:attrName>fill.type</p:attrName>
                                        </p:attrNameLst>
                                      </p:cBhvr>
                                      <p:to>
                                        <p:strVal val="solid"/>
                                      </p:to>
                                    </p:set>
                                    <p:set>
                                      <p:cBhvr>
                                        <p:cTn id="32" dur="2000" fill="hold"/>
                                        <p:tgtEl>
                                          <p:spTgt spid="12"/>
                                        </p:tgtEl>
                                        <p:attrNameLst>
                                          <p:attrName>fill.on</p:attrName>
                                        </p:attrNameLst>
                                      </p:cBhvr>
                                      <p:to>
                                        <p:strVal val="true"/>
                                      </p:to>
                                    </p:set>
                                  </p:childTnLst>
                                </p:cTn>
                              </p:par>
                              <p:par>
                                <p:cTn id="33" presetID="2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15"/>
                                        </p:tgtEl>
                                        <p:attrNameLst>
                                          <p:attrName>fillcolor</p:attrName>
                                        </p:attrNameLst>
                                      </p:cBhvr>
                                      <p:to>
                                        <a:srgbClr val="30965E"/>
                                      </p:to>
                                    </p:animClr>
                                    <p:set>
                                      <p:cBhvr>
                                        <p:cTn id="43" dur="2000" fill="hold"/>
                                        <p:tgtEl>
                                          <p:spTgt spid="15"/>
                                        </p:tgtEl>
                                        <p:attrNameLst>
                                          <p:attrName>fill.type</p:attrName>
                                        </p:attrNameLst>
                                      </p:cBhvr>
                                      <p:to>
                                        <p:strVal val="solid"/>
                                      </p:to>
                                    </p:set>
                                    <p:set>
                                      <p:cBhvr>
                                        <p:cTn id="44" dur="2000" fill="hold"/>
                                        <p:tgtEl>
                                          <p:spTgt spid="15"/>
                                        </p:tgtEl>
                                        <p:attrNameLst>
                                          <p:attrName>fill.on</p:attrName>
                                        </p:attrNameLst>
                                      </p:cBhvr>
                                      <p:to>
                                        <p:strVal val="true"/>
                                      </p:to>
                                    </p:set>
                                  </p:childTnLst>
                                </p:cTn>
                              </p:par>
                              <p:par>
                                <p:cTn id="45" presetID="22" presetClass="entr" presetSubtype="1"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18"/>
                                        </p:tgtEl>
                                        <p:attrNameLst>
                                          <p:attrName>fillcolor</p:attrName>
                                        </p:attrNameLst>
                                      </p:cBhvr>
                                      <p:to>
                                        <a:srgbClr val="30965E"/>
                                      </p:to>
                                    </p:animClr>
                                    <p:set>
                                      <p:cBhvr>
                                        <p:cTn id="55" dur="2000" fill="hold"/>
                                        <p:tgtEl>
                                          <p:spTgt spid="18"/>
                                        </p:tgtEl>
                                        <p:attrNameLst>
                                          <p:attrName>fill.type</p:attrName>
                                        </p:attrNameLst>
                                      </p:cBhvr>
                                      <p:to>
                                        <p:strVal val="solid"/>
                                      </p:to>
                                    </p:set>
                                    <p:set>
                                      <p:cBhvr>
                                        <p:cTn id="56" dur="2000" fill="hold"/>
                                        <p:tgtEl>
                                          <p:spTgt spid="18"/>
                                        </p:tgtEl>
                                        <p:attrNameLst>
                                          <p:attrName>fill.on</p:attrName>
                                        </p:attrNameLst>
                                      </p:cBhvr>
                                      <p:to>
                                        <p:strVal val="true"/>
                                      </p:to>
                                    </p:set>
                                  </p:childTnLst>
                                </p:cTn>
                              </p:par>
                              <p:par>
                                <p:cTn id="57" presetID="22" presetClass="entr" presetSubtype="2"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right)">
                                      <p:cBhvr>
                                        <p:cTn id="59" dur="500"/>
                                        <p:tgtEl>
                                          <p:spTgt spid="24"/>
                                        </p:tgtEl>
                                      </p:cBhvr>
                                    </p:animEffec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22"/>
                                        </p:tgtEl>
                                        <p:attrNameLst>
                                          <p:attrName>fillcolor</p:attrName>
                                        </p:attrNameLst>
                                      </p:cBhvr>
                                      <p:to>
                                        <a:srgbClr val="30965E"/>
                                      </p:to>
                                    </p:animClr>
                                    <p:set>
                                      <p:cBhvr>
                                        <p:cTn id="67" dur="2000" fill="hold"/>
                                        <p:tgtEl>
                                          <p:spTgt spid="22"/>
                                        </p:tgtEl>
                                        <p:attrNameLst>
                                          <p:attrName>fill.type</p:attrName>
                                        </p:attrNameLst>
                                      </p:cBhvr>
                                      <p:to>
                                        <p:strVal val="solid"/>
                                      </p:to>
                                    </p:set>
                                    <p:set>
                                      <p:cBhvr>
                                        <p:cTn id="68" dur="2000" fill="hold"/>
                                        <p:tgtEl>
                                          <p:spTgt spid="22"/>
                                        </p:tgtEl>
                                        <p:attrNameLst>
                                          <p:attrName>fill.on</p:attrName>
                                        </p:attrNameLst>
                                      </p:cBhvr>
                                      <p:to>
                                        <p:strVal val="true"/>
                                      </p:to>
                                    </p:set>
                                  </p:childTnLst>
                                </p:cTn>
                              </p:par>
                              <p:par>
                                <p:cTn id="69" presetID="22" presetClass="entr" presetSubtype="2"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right)">
                                      <p:cBhvr>
                                        <p:cTn id="71" dur="500"/>
                                        <p:tgtEl>
                                          <p:spTgt spid="27"/>
                                        </p:tgtEl>
                                      </p:cBhvr>
                                    </p:animEffect>
                                  </p:childTnLst>
                                </p:cTn>
                              </p:par>
                            </p:childTnLst>
                          </p:cTn>
                        </p:par>
                        <p:par>
                          <p:cTn id="72" fill="hold">
                            <p:stCondLst>
                              <p:cond delay="2000"/>
                            </p:stCondLst>
                            <p:childTnLst>
                              <p:par>
                                <p:cTn id="73" presetID="1"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25"/>
                                        </p:tgtEl>
                                        <p:attrNameLst>
                                          <p:attrName>fillcolor</p:attrName>
                                        </p:attrNameLst>
                                      </p:cBhvr>
                                      <p:to>
                                        <a:srgbClr val="30965E"/>
                                      </p:to>
                                    </p:animClr>
                                    <p:set>
                                      <p:cBhvr>
                                        <p:cTn id="79" dur="2000" fill="hold"/>
                                        <p:tgtEl>
                                          <p:spTgt spid="25"/>
                                        </p:tgtEl>
                                        <p:attrNameLst>
                                          <p:attrName>fill.type</p:attrName>
                                        </p:attrNameLst>
                                      </p:cBhvr>
                                      <p:to>
                                        <p:strVal val="solid"/>
                                      </p:to>
                                    </p:set>
                                    <p:set>
                                      <p:cBhvr>
                                        <p:cTn id="80" dur="2000" fill="hold"/>
                                        <p:tgtEl>
                                          <p:spTgt spid="25"/>
                                        </p:tgtEl>
                                        <p:attrNameLst>
                                          <p:attrName>fill.on</p:attrName>
                                        </p:attrNameLst>
                                      </p:cBhvr>
                                      <p:to>
                                        <p:strVal val="true"/>
                                      </p:to>
                                    </p:set>
                                  </p:childTnLst>
                                </p:cTn>
                              </p:par>
                              <p:par>
                                <p:cTn id="81" presetID="22" presetClass="entr" presetSubtype="2"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right)">
                                      <p:cBhvr>
                                        <p:cTn id="83" dur="500"/>
                                        <p:tgtEl>
                                          <p:spTgt spid="30"/>
                                        </p:tgtEl>
                                      </p:cBhvr>
                                    </p:animEffec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2000" fill="hold"/>
                                        <p:tgtEl>
                                          <p:spTgt spid="28"/>
                                        </p:tgtEl>
                                        <p:attrNameLst>
                                          <p:attrName>fillcolor</p:attrName>
                                        </p:attrNameLst>
                                      </p:cBhvr>
                                      <p:to>
                                        <a:srgbClr val="30965E"/>
                                      </p:to>
                                    </p:animClr>
                                    <p:set>
                                      <p:cBhvr>
                                        <p:cTn id="91" dur="2000" fill="hold"/>
                                        <p:tgtEl>
                                          <p:spTgt spid="28"/>
                                        </p:tgtEl>
                                        <p:attrNameLst>
                                          <p:attrName>fill.type</p:attrName>
                                        </p:attrNameLst>
                                      </p:cBhvr>
                                      <p:to>
                                        <p:strVal val="solid"/>
                                      </p:to>
                                    </p:set>
                                    <p:set>
                                      <p:cBhvr>
                                        <p:cTn id="92" dur="2000" fill="hold"/>
                                        <p:tgtEl>
                                          <p:spTgt spid="28"/>
                                        </p:tgtEl>
                                        <p:attrNameLst>
                                          <p:attrName>fill.on</p:attrName>
                                        </p:attrNameLst>
                                      </p:cBhvr>
                                      <p:to>
                                        <p:strVal val="true"/>
                                      </p:to>
                                    </p:set>
                                  </p:childTnLst>
                                </p:cTn>
                              </p:par>
                              <p:par>
                                <p:cTn id="93" presetID="22" presetClass="entr" presetSubtype="1"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up)">
                                      <p:cBhvr>
                                        <p:cTn id="95" dur="500"/>
                                        <p:tgtEl>
                                          <p:spTgt spid="33"/>
                                        </p:tgtEl>
                                      </p:cBhvr>
                                    </p:animEffect>
                                  </p:childTnLst>
                                </p:cTn>
                              </p:par>
                            </p:childTnLst>
                          </p:cTn>
                        </p:par>
                        <p:par>
                          <p:cTn id="96" fill="hold">
                            <p:stCondLst>
                              <p:cond delay="2000"/>
                            </p:stCondLst>
                            <p:childTnLst>
                              <p:par>
                                <p:cTn id="97" presetID="1" presetClass="entr" presetSubtype="0" fill="hold" grpId="0" nodeType="afterEffect">
                                  <p:stCondLst>
                                    <p:cond delay="0"/>
                                  </p:stCondLst>
                                  <p:childTnLst>
                                    <p:set>
                                      <p:cBhvr>
                                        <p:cTn id="98" dur="1" fill="hold">
                                          <p:stCondLst>
                                            <p:cond delay="0"/>
                                          </p:stCondLst>
                                        </p:cTn>
                                        <p:tgtEl>
                                          <p:spTgt spid="3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31"/>
                                        </p:tgtEl>
                                        <p:attrNameLst>
                                          <p:attrName>fillcolor</p:attrName>
                                        </p:attrNameLst>
                                      </p:cBhvr>
                                      <p:to>
                                        <a:srgbClr val="30965E"/>
                                      </p:to>
                                    </p:animClr>
                                    <p:set>
                                      <p:cBhvr>
                                        <p:cTn id="103" dur="2000" fill="hold"/>
                                        <p:tgtEl>
                                          <p:spTgt spid="31"/>
                                        </p:tgtEl>
                                        <p:attrNameLst>
                                          <p:attrName>fill.type</p:attrName>
                                        </p:attrNameLst>
                                      </p:cBhvr>
                                      <p:to>
                                        <p:strVal val="solid"/>
                                      </p:to>
                                    </p:set>
                                    <p:set>
                                      <p:cBhvr>
                                        <p:cTn id="104" dur="2000" fill="hold"/>
                                        <p:tgtEl>
                                          <p:spTgt spid="31"/>
                                        </p:tgtEl>
                                        <p:attrNameLst>
                                          <p:attrName>fill.on</p:attrName>
                                        </p:attrNameLst>
                                      </p:cBhvr>
                                      <p:to>
                                        <p:strVal val="true"/>
                                      </p:to>
                                    </p:set>
                                  </p:childTnLst>
                                </p:cTn>
                              </p:par>
                              <p:par>
                                <p:cTn id="105" presetID="22" presetClass="entr" presetSubtype="8"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wipe(left)">
                                      <p:cBhvr>
                                        <p:cTn id="107" dur="500"/>
                                        <p:tgtEl>
                                          <p:spTgt spid="35"/>
                                        </p:tgtEl>
                                      </p:cBhvr>
                                    </p:animEffect>
                                  </p:childTnLst>
                                </p:cTn>
                              </p:par>
                            </p:childTnLst>
                          </p:cTn>
                        </p:par>
                        <p:par>
                          <p:cTn id="108" fill="hold">
                            <p:stCondLst>
                              <p:cond delay="2000"/>
                            </p:stCondLst>
                            <p:childTnLst>
                              <p:par>
                                <p:cTn id="109" presetID="1" presetClass="entr" presetSubtype="0"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childTnLst>
                          </p:cTn>
                        </p:par>
                        <p:par>
                          <p:cTn id="111" fill="hold">
                            <p:stCondLst>
                              <p:cond delay="2000"/>
                            </p:stCondLst>
                            <p:childTnLst>
                              <p:par>
                                <p:cTn id="112" presetID="1" presetClass="entr" presetSubtype="0" fill="hold" grpId="0" nodeType="afterEffect">
                                  <p:stCondLst>
                                    <p:cond delay="0"/>
                                  </p:stCondLst>
                                  <p:childTnLst>
                                    <p:set>
                                      <p:cBhvr>
                                        <p:cTn id="113" dur="1" fill="hold">
                                          <p:stCondLst>
                                            <p:cond delay="0"/>
                                          </p:stCondLst>
                                        </p:cTn>
                                        <p:tgtEl>
                                          <p:spTgt spid="43"/>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4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2000" fill="hold"/>
                                        <p:tgtEl>
                                          <p:spTgt spid="34"/>
                                        </p:tgtEl>
                                        <p:attrNameLst>
                                          <p:attrName>fillcolor</p:attrName>
                                        </p:attrNameLst>
                                      </p:cBhvr>
                                      <p:to>
                                        <a:srgbClr val="30965E"/>
                                      </p:to>
                                    </p:animClr>
                                    <p:set>
                                      <p:cBhvr>
                                        <p:cTn id="120" dur="2000" fill="hold"/>
                                        <p:tgtEl>
                                          <p:spTgt spid="34"/>
                                        </p:tgtEl>
                                        <p:attrNameLst>
                                          <p:attrName>fill.type</p:attrName>
                                        </p:attrNameLst>
                                      </p:cBhvr>
                                      <p:to>
                                        <p:strVal val="solid"/>
                                      </p:to>
                                    </p:set>
                                    <p:set>
                                      <p:cBhvr>
                                        <p:cTn id="121" dur="2000" fill="hold"/>
                                        <p:tgtEl>
                                          <p:spTgt spid="34"/>
                                        </p:tgtEl>
                                        <p:attrNameLst>
                                          <p:attrName>fill.on</p:attrName>
                                        </p:attrNameLst>
                                      </p:cBhvr>
                                      <p:to>
                                        <p:strVal val="true"/>
                                      </p:to>
                                    </p:set>
                                  </p:childTnLst>
                                </p:cTn>
                              </p:par>
                              <p:par>
                                <p:cTn id="122" presetID="22" presetClass="entr" presetSubtype="8" fill="hold" nodeType="with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wipe(left)">
                                      <p:cBhvr>
                                        <p:cTn id="124" dur="500"/>
                                        <p:tgtEl>
                                          <p:spTgt spid="39"/>
                                        </p:tgtEl>
                                      </p:cBhvr>
                                    </p:animEffect>
                                  </p:childTnLst>
                                </p:cTn>
                              </p:par>
                            </p:childTnLst>
                          </p:cTn>
                        </p:par>
                        <p:par>
                          <p:cTn id="125" fill="hold">
                            <p:stCondLst>
                              <p:cond delay="2000"/>
                            </p:stCondLst>
                            <p:childTnLst>
                              <p:par>
                                <p:cTn id="126" presetID="1" presetClass="entr" presetSubtype="0" fill="hold" grpId="0" nodeType="afterEffect">
                                  <p:stCondLst>
                                    <p:cond delay="0"/>
                                  </p:stCondLst>
                                  <p:childTnLst>
                                    <p:set>
                                      <p:cBhvr>
                                        <p:cTn id="127" dur="1" fill="hold">
                                          <p:stCondLst>
                                            <p:cond delay="0"/>
                                          </p:stCondLst>
                                        </p:cTn>
                                        <p:tgtEl>
                                          <p:spTgt spid="3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mph" presetSubtype="2" fill="hold" nodeType="clickEffect">
                                  <p:stCondLst>
                                    <p:cond delay="0"/>
                                  </p:stCondLst>
                                  <p:childTnLst>
                                    <p:animClr clrSpc="rgb" dir="cw">
                                      <p:cBhvr>
                                        <p:cTn id="131" dur="2000" fill="hold"/>
                                        <p:tgtEl>
                                          <p:spTgt spid="38"/>
                                        </p:tgtEl>
                                        <p:attrNameLst>
                                          <p:attrName>fillcolor</p:attrName>
                                        </p:attrNameLst>
                                      </p:cBhvr>
                                      <p:to>
                                        <a:srgbClr val="30965E"/>
                                      </p:to>
                                    </p:animClr>
                                    <p:set>
                                      <p:cBhvr>
                                        <p:cTn id="132" dur="2000" fill="hold"/>
                                        <p:tgtEl>
                                          <p:spTgt spid="38"/>
                                        </p:tgtEl>
                                        <p:attrNameLst>
                                          <p:attrName>fill.type</p:attrName>
                                        </p:attrNameLst>
                                      </p:cBhvr>
                                      <p:to>
                                        <p:strVal val="solid"/>
                                      </p:to>
                                    </p:set>
                                    <p:set>
                                      <p:cBhvr>
                                        <p:cTn id="133" dur="2000" fill="hold"/>
                                        <p:tgtEl>
                                          <p:spTgt spid="38"/>
                                        </p:tgtEl>
                                        <p:attrNameLst>
                                          <p:attrName>fill.on</p:attrName>
                                        </p:attrNameLst>
                                      </p:cBhvr>
                                      <p:to>
                                        <p:strVal val="true"/>
                                      </p:to>
                                    </p:set>
                                  </p:childTnLst>
                                </p:cTn>
                              </p:par>
                              <p:par>
                                <p:cTn id="134" presetID="22" presetClass="entr" presetSubtype="8" fill="hold" nodeType="with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par>
                          <p:cTn id="137" fill="hold">
                            <p:stCondLst>
                              <p:cond delay="2000"/>
                            </p:stCondLst>
                            <p:childTnLst>
                              <p:par>
                                <p:cTn id="138" presetID="1" presetClass="entr" presetSubtype="0" fill="hold" grpId="0" nodeType="after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animBg="1"/>
      <p:bldP spid="12" grpId="0" animBg="1"/>
      <p:bldP spid="12" grpId="1" animBg="1"/>
      <p:bldP spid="15" grpId="0" animBg="1"/>
      <p:bldP spid="18" grpId="0" animBg="1"/>
      <p:bldP spid="22" grpId="0" animBg="1"/>
      <p:bldP spid="25" grpId="0" animBg="1"/>
      <p:bldP spid="28" grpId="0" animBg="1"/>
      <p:bldP spid="31" grpId="0" animBg="1"/>
      <p:bldP spid="34" grpId="0" animBg="1"/>
      <p:bldP spid="38" grpId="0" animBg="1"/>
      <p:bldP spid="42" grpId="0"/>
      <p:bldP spid="4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Autres fonctionnalités des composants</a:t>
            </a:r>
          </a:p>
          <a:p>
            <a:pPr algn="ctr"/>
            <a:r>
              <a:rPr lang="fr-FR" sz="2800" dirty="0" smtClean="0">
                <a:effectLst>
                  <a:outerShdw blurRad="38100" dist="38100" dir="2700000" algn="tl">
                    <a:srgbClr val="000000">
                      <a:alpha val="43137"/>
                    </a:srgbClr>
                  </a:outerShdw>
                </a:effectLst>
              </a:rPr>
              <a:t>Passer du contenu de l’extérieur</a:t>
            </a:r>
          </a:p>
        </p:txBody>
      </p:sp>
      <p:sp>
        <p:nvSpPr>
          <p:cNvPr id="2" name="ZoneTexte 1"/>
          <p:cNvSpPr txBox="1"/>
          <p:nvPr/>
        </p:nvSpPr>
        <p:spPr>
          <a:xfrm>
            <a:off x="256032" y="1543788"/>
            <a:ext cx="11320278" cy="1477328"/>
          </a:xfrm>
          <a:prstGeom prst="rect">
            <a:avLst/>
          </a:prstGeom>
          <a:noFill/>
        </p:spPr>
        <p:txBody>
          <a:bodyPr wrap="none" rtlCol="0">
            <a:spAutoFit/>
          </a:bodyPr>
          <a:lstStyle/>
          <a:p>
            <a:r>
              <a:rPr lang="fr-FR" dirty="0" smtClean="0"/>
              <a:t>Supposons que vous souhaitez passer le texte de la </a:t>
            </a:r>
            <a:r>
              <a:rPr lang="fr-FR" dirty="0" err="1" smtClean="0"/>
              <a:t>quote</a:t>
            </a:r>
            <a:r>
              <a:rPr lang="fr-FR" dirty="0" smtClean="0"/>
              <a:t> en tant que contenu du component (pas en tant qu’attribut):</a:t>
            </a:r>
          </a:p>
          <a:p>
            <a:endParaRPr lang="fr-FR" dirty="0"/>
          </a:p>
          <a:p>
            <a:r>
              <a:rPr lang="fr-FR" dirty="0" smtClean="0"/>
              <a:t>&lt;</a:t>
            </a:r>
            <a:r>
              <a:rPr lang="fr-FR" dirty="0" err="1" smtClean="0"/>
              <a:t>app-quote</a:t>
            </a:r>
            <a:r>
              <a:rPr lang="fr-FR" dirty="0" smtClean="0"/>
              <a:t>&gt; </a:t>
            </a:r>
            <a:r>
              <a:rPr lang="fr-FR" b="1" dirty="0" smtClean="0"/>
              <a:t>&lt;p&gt;blablabla !&lt;/p&gt; </a:t>
            </a:r>
            <a:r>
              <a:rPr lang="fr-FR" dirty="0" smtClean="0"/>
              <a:t>&lt;/</a:t>
            </a:r>
            <a:r>
              <a:rPr lang="fr-FR" dirty="0" err="1" smtClean="0"/>
              <a:t>app-quote</a:t>
            </a:r>
            <a:r>
              <a:rPr lang="fr-FR" dirty="0" smtClean="0"/>
              <a:t>&gt; </a:t>
            </a:r>
          </a:p>
          <a:p>
            <a:endParaRPr lang="fr-FR" dirty="0"/>
          </a:p>
          <a:p>
            <a:r>
              <a:rPr lang="fr-FR" dirty="0" smtClean="0"/>
              <a:t>Pour passer du contenu comme ceci, utiliser le concept de </a:t>
            </a:r>
            <a:r>
              <a:rPr lang="fr-FR" b="1" dirty="0" smtClean="0"/>
              <a:t>slots</a:t>
            </a:r>
            <a:endParaRPr lang="fr-FR" b="1" dirty="0"/>
          </a:p>
        </p:txBody>
      </p:sp>
      <p:sp>
        <p:nvSpPr>
          <p:cNvPr id="7" name="ZoneTexte 6"/>
          <p:cNvSpPr txBox="1"/>
          <p:nvPr/>
        </p:nvSpPr>
        <p:spPr>
          <a:xfrm>
            <a:off x="256032" y="1099288"/>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tags/step037</a:t>
            </a:r>
            <a:endParaRPr lang="fr-FR" dirty="0"/>
          </a:p>
        </p:txBody>
      </p:sp>
      <p:sp>
        <p:nvSpPr>
          <p:cNvPr id="4" name="Rectangle 3"/>
          <p:cNvSpPr/>
          <p:nvPr/>
        </p:nvSpPr>
        <p:spPr>
          <a:xfrm>
            <a:off x="256032" y="3126264"/>
            <a:ext cx="6096000" cy="1384995"/>
          </a:xfrm>
          <a:prstGeom prst="rect">
            <a:avLst/>
          </a:prstGeom>
          <a:solidFill>
            <a:schemeClr val="tx2">
              <a:lumMod val="75000"/>
            </a:schemeClr>
          </a:solidFill>
        </p:spPr>
        <p:txBody>
          <a:bodyPr>
            <a:spAutoFit/>
          </a:bodyPr>
          <a:lstStyle/>
          <a:p>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  &lt;div&gt;</a:t>
            </a:r>
            <a:br>
              <a:rPr lang="fr-FR" sz="1400" dirty="0">
                <a:solidFill>
                  <a:srgbClr val="E8BF6A"/>
                </a:solidFill>
                <a:latin typeface="Source Code Pro"/>
              </a:rPr>
            </a:br>
            <a:r>
              <a:rPr lang="fr-FR" sz="1400" dirty="0">
                <a:solidFill>
                  <a:srgbClr val="E8BF6A"/>
                </a:solidFill>
                <a:latin typeface="Source Code Pro"/>
              </a:rPr>
              <a:t>    &lt;slot&gt;&lt;/slot&gt;</a:t>
            </a:r>
            <a:br>
              <a:rPr lang="fr-FR" sz="1400" dirty="0">
                <a:solidFill>
                  <a:srgbClr val="E8BF6A"/>
                </a:solidFill>
                <a:latin typeface="Source Code Pro"/>
              </a:rPr>
            </a:br>
            <a:r>
              <a:rPr lang="fr-FR" sz="1400" dirty="0">
                <a:solidFill>
                  <a:srgbClr val="E8BF6A"/>
                </a:solidFill>
                <a:latin typeface="Source Code Pro"/>
              </a:rPr>
              <a:t>  &lt;/div&gt;</a:t>
            </a:r>
            <a:br>
              <a:rPr lang="fr-FR" sz="1400" dirty="0">
                <a:solidFill>
                  <a:srgbClr val="E8BF6A"/>
                </a:solidFill>
                <a:latin typeface="Source Code Pro"/>
              </a:rPr>
            </a:br>
            <a:r>
              <a:rPr lang="fr-FR" sz="1400" dirty="0">
                <a:solidFill>
                  <a:srgbClr val="E8BF6A"/>
                </a:solidFill>
                <a:latin typeface="Source Code Pro"/>
              </a:rPr>
              <a:t>&lt;/template&gt;</a:t>
            </a:r>
            <a:br>
              <a:rPr lang="fr-FR" sz="1400" dirty="0">
                <a:solidFill>
                  <a:srgbClr val="E8BF6A"/>
                </a:solidFill>
                <a:latin typeface="Source Code Pro"/>
              </a:rPr>
            </a:br>
            <a:endParaRPr lang="fr-FR" sz="1400" dirty="0">
              <a:solidFill>
                <a:srgbClr val="E8BF6A"/>
              </a:solidFill>
              <a:latin typeface="Source Code Pro"/>
            </a:endParaRPr>
          </a:p>
        </p:txBody>
      </p:sp>
      <p:sp>
        <p:nvSpPr>
          <p:cNvPr id="9" name="Rectangle 8"/>
          <p:cNvSpPr/>
          <p:nvPr/>
        </p:nvSpPr>
        <p:spPr>
          <a:xfrm>
            <a:off x="434502" y="3600744"/>
            <a:ext cx="1308954" cy="222948"/>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256032" y="4601986"/>
            <a:ext cx="11691129"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 contenu du slot qui serait en général de l’HTML peut être stylé. Le style qui s’applique dessus est le style du component contenant le slot (le fils). </a:t>
            </a:r>
          </a:p>
          <a:p>
            <a:pPr marL="285750" indent="-285750">
              <a:buFont typeface="Arial" panose="020B0604020202020204" pitchFamily="34" charset="0"/>
              <a:buChar char="•"/>
            </a:pPr>
            <a:r>
              <a:rPr lang="fr-FR" dirty="0" smtClean="0"/>
              <a:t>Les slots peuvent être nommés (voir exemple). Cela permet de styler </a:t>
            </a:r>
            <a:r>
              <a:rPr lang="fr-FR" dirty="0"/>
              <a:t>à part </a:t>
            </a:r>
            <a:r>
              <a:rPr lang="fr-FR" dirty="0" smtClean="0"/>
              <a:t>chaque partie de l’HTML dans le contenu</a:t>
            </a:r>
          </a:p>
          <a:p>
            <a:pPr marL="285750" indent="-285750">
              <a:buFont typeface="Arial" panose="020B0604020202020204" pitchFamily="34" charset="0"/>
              <a:buChar char="•"/>
            </a:pPr>
            <a:r>
              <a:rPr lang="fr-FR" dirty="0" smtClean="0"/>
              <a:t>Le slot non nommé s’il existe est le slot par défaut</a:t>
            </a:r>
          </a:p>
          <a:p>
            <a:pPr marL="285750" indent="-285750">
              <a:buFont typeface="Arial" panose="020B0604020202020204" pitchFamily="34" charset="0"/>
              <a:buChar char="•"/>
            </a:pPr>
            <a:r>
              <a:rPr lang="fr-FR" dirty="0" smtClean="0"/>
              <a:t>S’il y a du contenu dans un slot nommé mais qu’il n’y a aucun contenu passé par le component parent, c’est ce premier contenu qui est appliqué.</a:t>
            </a:r>
            <a:endParaRPr lang="fr-FR" dirty="0"/>
          </a:p>
        </p:txBody>
      </p:sp>
      <p:sp>
        <p:nvSpPr>
          <p:cNvPr id="11" name="ZoneTexte 10"/>
          <p:cNvSpPr txBox="1"/>
          <p:nvPr/>
        </p:nvSpPr>
        <p:spPr>
          <a:xfrm>
            <a:off x="325055" y="6448590"/>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tags/step038</a:t>
            </a:r>
            <a:endParaRPr lang="fr-FR" dirty="0"/>
          </a:p>
        </p:txBody>
      </p:sp>
    </p:spTree>
    <p:extLst>
      <p:ext uri="{BB962C8B-B14F-4D97-AF65-F5344CB8AC3E}">
        <p14:creationId xmlns:p14="http://schemas.microsoft.com/office/powerpoint/2010/main" xmlns="" val="711934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Composants dynamiques</a:t>
            </a:r>
          </a:p>
        </p:txBody>
      </p:sp>
      <p:sp>
        <p:nvSpPr>
          <p:cNvPr id="4" name="ZoneTexte 3"/>
          <p:cNvSpPr txBox="1"/>
          <p:nvPr/>
        </p:nvSpPr>
        <p:spPr>
          <a:xfrm>
            <a:off x="304801" y="1560576"/>
            <a:ext cx="11545824" cy="923330"/>
          </a:xfrm>
          <a:prstGeom prst="rect">
            <a:avLst/>
          </a:prstGeom>
          <a:noFill/>
        </p:spPr>
        <p:txBody>
          <a:bodyPr wrap="square" rtlCol="0">
            <a:spAutoFit/>
          </a:bodyPr>
          <a:lstStyle/>
          <a:p>
            <a:r>
              <a:rPr lang="fr-FR" dirty="0" smtClean="0"/>
              <a:t>Vue.js offre une autre possibilité fort intéressante. La possibilité de choisir selon des conditions le composant à afficher. Cela peut se faire grâce aux mot clé réservé ‘component’. En effet, il est possible avec cette balise de spécifier dynamiquement le nom du component que vous voulez afficher (selon des conditions que vous contrôlez)</a:t>
            </a:r>
            <a:endParaRPr lang="fr-FR" dirty="0"/>
          </a:p>
        </p:txBody>
      </p:sp>
      <p:sp>
        <p:nvSpPr>
          <p:cNvPr id="7" name="Rectangle 6"/>
          <p:cNvSpPr/>
          <p:nvPr/>
        </p:nvSpPr>
        <p:spPr>
          <a:xfrm>
            <a:off x="304800" y="2908895"/>
            <a:ext cx="4474302" cy="307777"/>
          </a:xfrm>
          <a:prstGeom prst="rect">
            <a:avLst/>
          </a:prstGeom>
          <a:solidFill>
            <a:schemeClr val="tx2">
              <a:lumMod val="75000"/>
            </a:schemeClr>
          </a:solidFill>
        </p:spPr>
        <p:txBody>
          <a:bodyPr wrap="none">
            <a:spAutoFit/>
          </a:bodyPr>
          <a:lstStyle/>
          <a:p>
            <a:r>
              <a:rPr lang="fr-FR" sz="1400" dirty="0">
                <a:solidFill>
                  <a:srgbClr val="E8BF6A"/>
                </a:solidFill>
                <a:latin typeface="Source Code Pro"/>
              </a:rPr>
              <a:t>&lt;component </a:t>
            </a:r>
            <a:r>
              <a:rPr lang="fr-FR" sz="1400" dirty="0">
                <a:solidFill>
                  <a:srgbClr val="BABABA"/>
                </a:solidFill>
                <a:latin typeface="Source Code Pro"/>
              </a:rPr>
              <a:t>:is=</a:t>
            </a:r>
            <a:r>
              <a:rPr lang="fr-FR" sz="1400" dirty="0">
                <a:solidFill>
                  <a:srgbClr val="A5C261"/>
                </a:solidFill>
                <a:latin typeface="Source Code Pro"/>
              </a:rPr>
              <a:t>"</a:t>
            </a:r>
            <a:r>
              <a:rPr lang="fr-FR" sz="1400" dirty="0">
                <a:solidFill>
                  <a:srgbClr val="9876AA"/>
                </a:solidFill>
                <a:latin typeface="Source Code Pro"/>
              </a:rPr>
              <a:t>selectedComponent</a:t>
            </a:r>
            <a:r>
              <a:rPr lang="fr-FR" sz="1400" dirty="0">
                <a:solidFill>
                  <a:srgbClr val="A5C261"/>
                </a:solidFill>
                <a:latin typeface="Source Code Pro"/>
              </a:rPr>
              <a:t>"</a:t>
            </a:r>
            <a:r>
              <a:rPr lang="fr-FR" sz="1400" dirty="0">
                <a:solidFill>
                  <a:srgbClr val="E8BF6A"/>
                </a:solidFill>
                <a:latin typeface="Source Code Pro"/>
              </a:rPr>
              <a:t>&gt;&lt;/component&gt;</a:t>
            </a:r>
          </a:p>
        </p:txBody>
      </p:sp>
      <p:sp>
        <p:nvSpPr>
          <p:cNvPr id="9" name="ZoneTexte 8"/>
          <p:cNvSpPr txBox="1"/>
          <p:nvPr/>
        </p:nvSpPr>
        <p:spPr>
          <a:xfrm>
            <a:off x="304800" y="3553968"/>
            <a:ext cx="11545824" cy="2585323"/>
          </a:xfrm>
          <a:prstGeom prst="rect">
            <a:avLst/>
          </a:prstGeom>
          <a:noFill/>
        </p:spPr>
        <p:txBody>
          <a:bodyPr wrap="square" rtlCol="0">
            <a:spAutoFit/>
          </a:bodyPr>
          <a:lstStyle/>
          <a:p>
            <a:r>
              <a:rPr lang="fr-FR" dirty="0" smtClean="0"/>
              <a:t>Dans cet exemple, ‘selectedComponent’ représente une variable qui contient le nom du component que vous voulez sélectionner.</a:t>
            </a:r>
          </a:p>
          <a:p>
            <a:endParaRPr lang="fr-FR" dirty="0"/>
          </a:p>
          <a:p>
            <a:r>
              <a:rPr lang="fr-FR" dirty="0" smtClean="0"/>
              <a:t>Lorsqu’il y a changement des components, l’ancien composant est détruit et remplacé par un nouveau. On peut changer ce comportement en encadrant la balise ‘component’ dans une balise &lt;</a:t>
            </a:r>
            <a:r>
              <a:rPr lang="fr-FR" dirty="0" err="1" smtClean="0"/>
              <a:t>keep</a:t>
            </a:r>
            <a:r>
              <a:rPr lang="fr-FR" dirty="0" smtClean="0"/>
              <a:t>-alive&gt;</a:t>
            </a:r>
          </a:p>
          <a:p>
            <a:endParaRPr lang="fr-FR" dirty="0"/>
          </a:p>
          <a:p>
            <a:r>
              <a:rPr lang="fr-FR" dirty="0" smtClean="0"/>
              <a:t>Les components dynamique ont un cycle de vie qui possède des </a:t>
            </a:r>
            <a:r>
              <a:rPr lang="fr-FR" dirty="0" err="1" smtClean="0"/>
              <a:t>Hooks</a:t>
            </a:r>
            <a:r>
              <a:rPr lang="fr-FR" dirty="0" smtClean="0"/>
              <a:t> qu’on peut exploiter pour réagir à un changement dynamique de component dans le cas d’utilisation de &lt;</a:t>
            </a:r>
            <a:r>
              <a:rPr lang="fr-FR" dirty="0" err="1" smtClean="0"/>
              <a:t>keep</a:t>
            </a:r>
            <a:r>
              <a:rPr lang="fr-FR" dirty="0" smtClean="0"/>
              <a:t>-alive&gt; (dans l’autre cas on peut utiliser la fonction de cycle de vie ‘</a:t>
            </a:r>
            <a:r>
              <a:rPr lang="fr-FR" dirty="0" err="1" smtClean="0"/>
              <a:t>destroyed</a:t>
            </a:r>
            <a:r>
              <a:rPr lang="fr-FR" dirty="0" smtClean="0"/>
              <a:t>()’), et qui sont </a:t>
            </a:r>
            <a:r>
              <a:rPr lang="fr-FR" b="1" dirty="0" smtClean="0"/>
              <a:t>‘</a:t>
            </a:r>
            <a:r>
              <a:rPr lang="fr-FR" b="1" dirty="0" err="1" smtClean="0"/>
              <a:t>activated</a:t>
            </a:r>
            <a:r>
              <a:rPr lang="fr-FR" b="1" dirty="0" smtClean="0"/>
              <a:t>()’</a:t>
            </a:r>
            <a:r>
              <a:rPr lang="fr-FR" dirty="0" smtClean="0"/>
              <a:t> et </a:t>
            </a:r>
            <a:r>
              <a:rPr lang="fr-FR" b="1" dirty="0" smtClean="0"/>
              <a:t>‘</a:t>
            </a:r>
            <a:r>
              <a:rPr lang="fr-FR" b="1" dirty="0" err="1" smtClean="0"/>
              <a:t>deactivated</a:t>
            </a:r>
            <a:r>
              <a:rPr lang="fr-FR" b="1" dirty="0" smtClean="0"/>
              <a:t>()’</a:t>
            </a:r>
            <a:r>
              <a:rPr lang="fr-FR" dirty="0" smtClean="0"/>
              <a:t>.</a:t>
            </a:r>
            <a:endParaRPr lang="fr-FR" dirty="0"/>
          </a:p>
        </p:txBody>
      </p:sp>
      <p:sp>
        <p:nvSpPr>
          <p:cNvPr id="10" name="ZoneTexte 9"/>
          <p:cNvSpPr txBox="1"/>
          <p:nvPr/>
        </p:nvSpPr>
        <p:spPr>
          <a:xfrm>
            <a:off x="304800" y="6276578"/>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tags/step039</a:t>
            </a:r>
            <a:endParaRPr lang="fr-FR" dirty="0"/>
          </a:p>
        </p:txBody>
      </p:sp>
    </p:spTree>
    <p:extLst>
      <p:ext uri="{BB962C8B-B14F-4D97-AF65-F5344CB8AC3E}">
        <p14:creationId xmlns:p14="http://schemas.microsoft.com/office/powerpoint/2010/main" xmlns="" val="14239399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8: Composants dynamiques</a:t>
            </a:r>
          </a:p>
        </p:txBody>
      </p:sp>
      <p:sp>
        <p:nvSpPr>
          <p:cNvPr id="8" name="ZoneTexte 7"/>
          <p:cNvSpPr txBox="1"/>
          <p:nvPr/>
        </p:nvSpPr>
        <p:spPr>
          <a:xfrm>
            <a:off x="243840" y="1290050"/>
            <a:ext cx="2649508" cy="369332"/>
          </a:xfrm>
          <a:prstGeom prst="rect">
            <a:avLst/>
          </a:prstGeom>
          <a:solidFill>
            <a:schemeClr val="bg1">
              <a:lumMod val="95000"/>
            </a:schemeClr>
          </a:solidFill>
        </p:spPr>
        <p:txBody>
          <a:bodyPr wrap="none" rtlCol="0">
            <a:spAutoFit/>
          </a:bodyPr>
          <a:lstStyle/>
          <a:p>
            <a:r>
              <a:rPr lang="fr-FR" dirty="0"/>
              <a:t>g</a:t>
            </a:r>
            <a:r>
              <a:rPr lang="fr-FR" dirty="0" smtClean="0"/>
              <a:t>it checkout –f tags/ex008</a:t>
            </a:r>
            <a:endParaRPr lang="fr-FR" dirty="0"/>
          </a:p>
        </p:txBody>
      </p:sp>
      <p:sp>
        <p:nvSpPr>
          <p:cNvPr id="2" name="ZoneTexte 1"/>
          <p:cNvSpPr txBox="1"/>
          <p:nvPr/>
        </p:nvSpPr>
        <p:spPr>
          <a:xfrm>
            <a:off x="341376" y="2157984"/>
            <a:ext cx="11529782" cy="1200329"/>
          </a:xfrm>
          <a:prstGeom prst="rect">
            <a:avLst/>
          </a:prstGeom>
          <a:noFill/>
        </p:spPr>
        <p:txBody>
          <a:bodyPr wrap="square" rtlCol="0">
            <a:spAutoFit/>
          </a:bodyPr>
          <a:lstStyle/>
          <a:p>
            <a:r>
              <a:rPr lang="fr-FR" dirty="0" smtClean="0"/>
              <a:t>Vous avez 3 composants de différentes couleurs. Votre tâche est de :</a:t>
            </a:r>
          </a:p>
          <a:p>
            <a:endParaRPr lang="fr-FR" dirty="0"/>
          </a:p>
          <a:p>
            <a:pPr marL="342900" indent="-342900">
              <a:buFont typeface="+mj-lt"/>
              <a:buAutoNum type="arabicPeriod"/>
            </a:pPr>
            <a:r>
              <a:rPr lang="fr-FR" dirty="0" smtClean="0"/>
              <a:t>Passer du contenu à chacun des composants (texte, HTML, …)</a:t>
            </a:r>
          </a:p>
          <a:p>
            <a:pPr marL="342900" indent="-342900">
              <a:buFont typeface="+mj-lt"/>
              <a:buAutoNum type="arabicPeriod"/>
            </a:pPr>
            <a:r>
              <a:rPr lang="fr-FR" dirty="0" smtClean="0"/>
              <a:t>Afficher uniquement un seul des composants dépendamment du bouton cliqué</a:t>
            </a:r>
            <a:endParaRPr lang="fr-FR" dirty="0"/>
          </a:p>
        </p:txBody>
      </p:sp>
      <p:sp>
        <p:nvSpPr>
          <p:cNvPr id="11" name="ZoneTexte 10"/>
          <p:cNvSpPr txBox="1"/>
          <p:nvPr/>
        </p:nvSpPr>
        <p:spPr>
          <a:xfrm>
            <a:off x="341376" y="3856915"/>
            <a:ext cx="3479863" cy="369332"/>
          </a:xfrm>
          <a:prstGeom prst="rect">
            <a:avLst/>
          </a:prstGeom>
          <a:solidFill>
            <a:schemeClr val="bg1">
              <a:lumMod val="95000"/>
            </a:schemeClr>
          </a:solidFill>
        </p:spPr>
        <p:txBody>
          <a:bodyPr wrap="none" rtlCol="0">
            <a:spAutoFit/>
          </a:bodyPr>
          <a:lstStyle/>
          <a:p>
            <a:r>
              <a:rPr lang="fr-FR" dirty="0"/>
              <a:t>g</a:t>
            </a:r>
            <a:r>
              <a:rPr lang="fr-FR" dirty="0" smtClean="0"/>
              <a:t>it checkout –f tags/ex008-solution</a:t>
            </a: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68594" y="222411"/>
            <a:ext cx="635510" cy="635510"/>
          </a:xfrm>
          <a:prstGeom prst="rect">
            <a:avLst/>
          </a:prstGeom>
        </p:spPr>
      </p:pic>
    </p:spTree>
    <p:extLst>
      <p:ext uri="{BB962C8B-B14F-4D97-AF65-F5344CB8AC3E}">
        <p14:creationId xmlns:p14="http://schemas.microsoft.com/office/powerpoint/2010/main" xmlns="" val="3739279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a:t>
            </a:r>
            <a:r>
              <a:rPr lang="fr-FR" sz="4800" dirty="0" err="1" smtClean="0">
                <a:effectLst>
                  <a:outerShdw blurRad="38100" dist="38100" dir="2700000" algn="tl">
                    <a:srgbClr val="000000">
                      <a:alpha val="43137"/>
                    </a:srgbClr>
                  </a:outerShdw>
                </a:effectLst>
              </a:rPr>
              <a:t>forms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0132" y="829268"/>
            <a:ext cx="2350373" cy="2036990"/>
          </a:xfrm>
          <a:prstGeom prst="rect">
            <a:avLst/>
          </a:prstGeom>
        </p:spPr>
      </p:pic>
    </p:spTree>
    <p:extLst>
      <p:ext uri="{BB962C8B-B14F-4D97-AF65-F5344CB8AC3E}">
        <p14:creationId xmlns:p14="http://schemas.microsoft.com/office/powerpoint/2010/main" xmlns="" val="18460684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Les </a:t>
            </a:r>
            <a:r>
              <a:rPr lang="fr-FR" sz="2800" dirty="0" err="1" smtClean="0">
                <a:effectLst>
                  <a:outerShdw blurRad="38100" dist="38100" dir="2700000" algn="tl">
                    <a:srgbClr val="000000">
                      <a:alpha val="43137"/>
                    </a:srgbClr>
                  </a:outerShdw>
                </a:effectLst>
              </a:rPr>
              <a:t>modifiers</a:t>
            </a:r>
            <a:endParaRPr lang="fr-FR" sz="4000" dirty="0" smtClean="0">
              <a:effectLst>
                <a:outerShdw blurRad="38100" dist="38100" dir="2700000" algn="tl">
                  <a:srgbClr val="000000">
                    <a:alpha val="43137"/>
                  </a:srgbClr>
                </a:outerShdw>
              </a:effectLst>
            </a:endParaRPr>
          </a:p>
        </p:txBody>
      </p:sp>
      <p:sp>
        <p:nvSpPr>
          <p:cNvPr id="2" name="ZoneTexte 1"/>
          <p:cNvSpPr txBox="1"/>
          <p:nvPr/>
        </p:nvSpPr>
        <p:spPr>
          <a:xfrm>
            <a:off x="212732" y="1524000"/>
            <a:ext cx="11753088" cy="2308324"/>
          </a:xfrm>
          <a:prstGeom prst="rect">
            <a:avLst/>
          </a:prstGeom>
          <a:noFill/>
        </p:spPr>
        <p:txBody>
          <a:bodyPr wrap="square" rtlCol="0">
            <a:spAutoFit/>
          </a:bodyPr>
          <a:lstStyle/>
          <a:p>
            <a:r>
              <a:rPr lang="fr-FR" b="1" dirty="0" err="1" smtClean="0"/>
              <a:t>Two</a:t>
            </a:r>
            <a:r>
              <a:rPr lang="fr-FR" b="1" dirty="0" smtClean="0"/>
              <a:t> </a:t>
            </a:r>
            <a:r>
              <a:rPr lang="fr-FR" b="1" dirty="0" err="1" smtClean="0"/>
              <a:t>way</a:t>
            </a:r>
            <a:r>
              <a:rPr lang="fr-FR" b="1" dirty="0" smtClean="0"/>
              <a:t> binding </a:t>
            </a:r>
            <a:r>
              <a:rPr lang="fr-FR" b="1" dirty="0" smtClean="0">
                <a:sym typeface="Wingdings" panose="05000000000000000000" pitchFamily="2" charset="2"/>
              </a:rPr>
              <a:t> </a:t>
            </a:r>
            <a:r>
              <a:rPr lang="fr-FR" b="1" dirty="0" smtClean="0"/>
              <a:t>&lt;input type=‘</a:t>
            </a:r>
            <a:r>
              <a:rPr lang="fr-FR" b="1" dirty="0" err="1" smtClean="0"/>
              <a:t>text</a:t>
            </a:r>
            <a:r>
              <a:rPr lang="fr-FR" b="1" dirty="0" smtClean="0"/>
              <a:t>’ </a:t>
            </a:r>
            <a:r>
              <a:rPr lang="fr-FR" b="1" dirty="0" smtClean="0">
                <a:solidFill>
                  <a:schemeClr val="accent2">
                    <a:lumMod val="50000"/>
                  </a:schemeClr>
                </a:solidFill>
              </a:rPr>
              <a:t>v-model</a:t>
            </a:r>
            <a:r>
              <a:rPr lang="fr-FR" b="1" dirty="0" smtClean="0"/>
              <a:t>=‘name’&gt;</a:t>
            </a:r>
          </a:p>
          <a:p>
            <a:endParaRPr lang="fr-FR" dirty="0"/>
          </a:p>
          <a:p>
            <a:r>
              <a:rPr lang="fr-FR" dirty="0" smtClean="0"/>
              <a:t>Dans ce code, la valeur saisie dans ce champ de texte est </a:t>
            </a:r>
            <a:r>
              <a:rPr lang="fr-FR" dirty="0" err="1" smtClean="0"/>
              <a:t>rensignée</a:t>
            </a:r>
            <a:r>
              <a:rPr lang="fr-FR" dirty="0" smtClean="0"/>
              <a:t> dans la variable ‘</a:t>
            </a:r>
            <a:r>
              <a:rPr lang="fr-FR" dirty="0" err="1" smtClean="0"/>
              <a:t>name</a:t>
            </a:r>
            <a:r>
              <a:rPr lang="fr-FR" dirty="0" smtClean="0"/>
              <a:t>’ de l’instance Vue. Inversement, si la variable ‘</a:t>
            </a:r>
            <a:r>
              <a:rPr lang="fr-FR" dirty="0" err="1" smtClean="0"/>
              <a:t>name</a:t>
            </a:r>
            <a:r>
              <a:rPr lang="fr-FR" dirty="0" smtClean="0"/>
              <a:t>’ est modifiée, la valeur affichée dans le champ de texte est modifiée en conséquence.</a:t>
            </a:r>
          </a:p>
          <a:p>
            <a:endParaRPr lang="fr-FR" dirty="0"/>
          </a:p>
          <a:p>
            <a:r>
              <a:rPr lang="fr-FR" dirty="0" smtClean="0"/>
              <a:t>Par défaut, Vue.js réagit en mettant à jour soit le champ de texte soit la variable à chaque caractère tapé. On peut modifier ce comportement en ajoutant un ‘modifier’ au champ de saisie pour lui indiquer de ne modifier la donnée qu’une fois la touche &lt;Enter&gt; est tapée ou que le champ est quitté. On peut faire cela en ajoutant le ‘modifier’: ‘</a:t>
            </a:r>
            <a:r>
              <a:rPr lang="fr-FR" dirty="0" err="1" smtClean="0"/>
              <a:t>lazy</a:t>
            </a:r>
            <a:r>
              <a:rPr lang="fr-FR" dirty="0" smtClean="0"/>
              <a:t>’ à v-model.</a:t>
            </a:r>
            <a:endParaRPr lang="fr-FR" dirty="0"/>
          </a:p>
        </p:txBody>
      </p:sp>
      <p:sp>
        <p:nvSpPr>
          <p:cNvPr id="4" name="Rectangle 3"/>
          <p:cNvSpPr/>
          <p:nvPr/>
        </p:nvSpPr>
        <p:spPr>
          <a:xfrm>
            <a:off x="212732" y="3994447"/>
            <a:ext cx="5505316" cy="307777"/>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&lt;input </a:t>
            </a:r>
            <a:r>
              <a:rPr lang="en-US" sz="1400" dirty="0">
                <a:solidFill>
                  <a:srgbClr val="BABABA"/>
                </a:solidFill>
                <a:latin typeface="Source Code Pro"/>
              </a:rPr>
              <a:t>type=</a:t>
            </a:r>
            <a:r>
              <a:rPr lang="en-US" sz="1400" dirty="0">
                <a:solidFill>
                  <a:srgbClr val="A5C261"/>
                </a:solidFill>
                <a:latin typeface="Source Code Pro"/>
              </a:rPr>
              <a:t>"text" </a:t>
            </a:r>
            <a:r>
              <a:rPr lang="en-US" sz="1400" dirty="0">
                <a:solidFill>
                  <a:srgbClr val="BABABA"/>
                </a:solidFill>
                <a:latin typeface="Source Code Pro"/>
              </a:rPr>
              <a:t>class=</a:t>
            </a:r>
            <a:r>
              <a:rPr lang="en-US" sz="1400" dirty="0">
                <a:solidFill>
                  <a:srgbClr val="A5C261"/>
                </a:solidFill>
                <a:latin typeface="Source Code Pro"/>
              </a:rPr>
              <a:t>"form-control" </a:t>
            </a:r>
            <a:r>
              <a:rPr lang="en-US" sz="1400" dirty="0">
                <a:solidFill>
                  <a:srgbClr val="BABABA"/>
                </a:solidFill>
                <a:latin typeface="Source Code Pro"/>
              </a:rPr>
              <a:t>v-</a:t>
            </a:r>
            <a:r>
              <a:rPr lang="en-US" sz="1400" dirty="0" err="1">
                <a:solidFill>
                  <a:srgbClr val="BABABA"/>
                </a:solidFill>
                <a:latin typeface="Source Code Pro"/>
              </a:rPr>
              <a:t>model.lazy</a:t>
            </a:r>
            <a:r>
              <a:rPr lang="en-US" sz="1400" dirty="0">
                <a:solidFill>
                  <a:srgbClr val="BABABA"/>
                </a:solidFill>
                <a:latin typeface="Source Code Pro"/>
              </a:rPr>
              <a:t>=</a:t>
            </a:r>
            <a:r>
              <a:rPr lang="en-US" sz="1400" dirty="0">
                <a:solidFill>
                  <a:srgbClr val="A5C261"/>
                </a:solidFill>
                <a:latin typeface="Source Code Pro"/>
              </a:rPr>
              <a:t>"</a:t>
            </a:r>
            <a:r>
              <a:rPr lang="en-US" sz="1400" dirty="0">
                <a:solidFill>
                  <a:srgbClr val="9876AA"/>
                </a:solidFill>
                <a:latin typeface="Source Code Pro"/>
              </a:rPr>
              <a:t>user</a:t>
            </a:r>
            <a:r>
              <a:rPr lang="en-US" sz="1400" dirty="0">
                <a:solidFill>
                  <a:srgbClr val="A9B7C6"/>
                </a:solidFill>
                <a:latin typeface="Source Code Pro"/>
              </a:rPr>
              <a:t>.</a:t>
            </a:r>
            <a:r>
              <a:rPr lang="en-US" sz="1400" dirty="0">
                <a:solidFill>
                  <a:srgbClr val="9876AA"/>
                </a:solidFill>
                <a:latin typeface="Source Code Pro"/>
              </a:rPr>
              <a:t>name</a:t>
            </a:r>
            <a:r>
              <a:rPr lang="en-US" sz="1400" dirty="0">
                <a:solidFill>
                  <a:srgbClr val="A5C261"/>
                </a:solidFill>
                <a:latin typeface="Source Code Pro"/>
              </a:rPr>
              <a:t>"</a:t>
            </a:r>
            <a:r>
              <a:rPr lang="en-US" sz="1400" dirty="0">
                <a:solidFill>
                  <a:srgbClr val="E8BF6A"/>
                </a:solidFill>
                <a:latin typeface="Source Code Pro"/>
              </a:rPr>
              <a:t>&gt;</a:t>
            </a:r>
          </a:p>
        </p:txBody>
      </p:sp>
      <p:sp>
        <p:nvSpPr>
          <p:cNvPr id="6" name="ZoneTexte 5"/>
          <p:cNvSpPr txBox="1"/>
          <p:nvPr/>
        </p:nvSpPr>
        <p:spPr>
          <a:xfrm>
            <a:off x="212732" y="4487275"/>
            <a:ext cx="11875008" cy="1477328"/>
          </a:xfrm>
          <a:prstGeom prst="rect">
            <a:avLst/>
          </a:prstGeom>
          <a:noFill/>
        </p:spPr>
        <p:txBody>
          <a:bodyPr wrap="square" rtlCol="0">
            <a:spAutoFit/>
          </a:bodyPr>
          <a:lstStyle/>
          <a:p>
            <a:r>
              <a:rPr lang="fr-FR" dirty="0" smtClean="0"/>
              <a:t>D’autres ‘</a:t>
            </a:r>
            <a:r>
              <a:rPr lang="fr-FR" dirty="0" err="1" smtClean="0"/>
              <a:t>modifiers</a:t>
            </a:r>
            <a:r>
              <a:rPr lang="fr-FR" dirty="0" smtClean="0"/>
              <a:t>’ que vous pouvez utiliser : ‘</a:t>
            </a:r>
            <a:r>
              <a:rPr lang="fr-FR" dirty="0" err="1" smtClean="0"/>
              <a:t>trim</a:t>
            </a:r>
            <a:r>
              <a:rPr lang="fr-FR" dirty="0" smtClean="0"/>
              <a:t>’ pour éliminer les espaces en plus, ‘</a:t>
            </a:r>
            <a:r>
              <a:rPr lang="fr-FR" dirty="0" err="1" smtClean="0"/>
              <a:t>number</a:t>
            </a:r>
            <a:r>
              <a:rPr lang="fr-FR" dirty="0" smtClean="0"/>
              <a:t>’ pour forcer la conversion de l’input à des chiffres, …</a:t>
            </a:r>
          </a:p>
          <a:p>
            <a:endParaRPr lang="fr-FR" dirty="0"/>
          </a:p>
          <a:p>
            <a:r>
              <a:rPr lang="fr-FR" dirty="0" smtClean="0"/>
              <a:t>Vous pouvez utiliser plusieurs ‘</a:t>
            </a:r>
            <a:r>
              <a:rPr lang="fr-FR" dirty="0" err="1" smtClean="0"/>
              <a:t>modifiers</a:t>
            </a:r>
            <a:r>
              <a:rPr lang="fr-FR" dirty="0" smtClean="0"/>
              <a:t>’ en même temps. </a:t>
            </a:r>
            <a:r>
              <a:rPr lang="fr-FR" dirty="0"/>
              <a:t>Voir </a:t>
            </a:r>
            <a:r>
              <a:rPr lang="fr-FR" dirty="0">
                <a:hlinkClick r:id="rId3"/>
              </a:rPr>
              <a:t>https://</a:t>
            </a:r>
            <a:r>
              <a:rPr lang="fr-FR" dirty="0" smtClean="0">
                <a:hlinkClick r:id="rId3"/>
              </a:rPr>
              <a:t>fr.vuejs.org/v2/guide/events.html</a:t>
            </a:r>
            <a:r>
              <a:rPr lang="fr-FR" dirty="0" smtClean="0"/>
              <a:t> pour une liste plus complète des </a:t>
            </a:r>
            <a:r>
              <a:rPr lang="fr-FR" dirty="0" err="1" smtClean="0"/>
              <a:t>modifiers</a:t>
            </a:r>
            <a:r>
              <a:rPr lang="fr-FR" dirty="0" smtClean="0"/>
              <a:t>.</a:t>
            </a:r>
            <a:endParaRPr lang="fr-FR" dirty="0"/>
          </a:p>
        </p:txBody>
      </p:sp>
      <p:sp>
        <p:nvSpPr>
          <p:cNvPr id="9" name="ZoneTexte 8"/>
          <p:cNvSpPr txBox="1"/>
          <p:nvPr/>
        </p:nvSpPr>
        <p:spPr>
          <a:xfrm>
            <a:off x="212732" y="1036756"/>
            <a:ext cx="2836802" cy="369332"/>
          </a:xfrm>
          <a:prstGeom prst="rect">
            <a:avLst/>
          </a:prstGeom>
          <a:solidFill>
            <a:schemeClr val="bg1">
              <a:lumMod val="95000"/>
            </a:schemeClr>
          </a:solidFill>
        </p:spPr>
        <p:txBody>
          <a:bodyPr wrap="none" rtlCol="0">
            <a:spAutoFit/>
          </a:bodyPr>
          <a:lstStyle/>
          <a:p>
            <a:r>
              <a:rPr lang="fr-FR" dirty="0"/>
              <a:t>g</a:t>
            </a:r>
            <a:r>
              <a:rPr lang="fr-FR" dirty="0" smtClean="0"/>
              <a:t>it checkout –f tags/step040</a:t>
            </a:r>
            <a:endParaRPr lang="fr-FR" dirty="0"/>
          </a:p>
        </p:txBody>
      </p:sp>
    </p:spTree>
    <p:extLst>
      <p:ext uri="{BB962C8B-B14F-4D97-AF65-F5344CB8AC3E}">
        <p14:creationId xmlns:p14="http://schemas.microsoft.com/office/powerpoint/2010/main" xmlns="" val="14505381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8497" y="1243584"/>
            <a:ext cx="11801856" cy="923330"/>
          </a:xfrm>
          <a:prstGeom prst="rect">
            <a:avLst/>
          </a:prstGeom>
          <a:noFill/>
        </p:spPr>
        <p:txBody>
          <a:bodyPr wrap="square" rtlCol="0">
            <a:spAutoFit/>
          </a:bodyPr>
          <a:lstStyle/>
          <a:p>
            <a:r>
              <a:rPr lang="fr-FR" smtClean="0"/>
              <a:t>Vous pouvez utiliser v-model également pour le textarea. Mais quand vous saisissez du texte dans un textarea, le résultat récupéré ne garde pas les fins de ligne. Pour pouvoir garder la structure saisie telle qu’elle est, utiliser le style </a:t>
            </a:r>
          </a:p>
          <a:p>
            <a:r>
              <a:rPr lang="fr-FR" b="1" smtClean="0"/>
              <a:t>‘white-space: pre’ </a:t>
            </a:r>
            <a:r>
              <a:rPr lang="fr-FR" smtClean="0"/>
              <a:t>dans la balise dans laquelle vous voulez afficher le textarea.</a:t>
            </a:r>
            <a:endParaRPr lang="fr-FR"/>
          </a:p>
        </p:txBody>
      </p:sp>
      <p:sp>
        <p:nvSpPr>
          <p:cNvPr id="3" name="Rectangle 2"/>
          <p:cNvSpPr/>
          <p:nvPr/>
        </p:nvSpPr>
        <p:spPr>
          <a:xfrm>
            <a:off x="316992" y="2356398"/>
            <a:ext cx="8034528" cy="2308324"/>
          </a:xfrm>
          <a:prstGeom prst="rect">
            <a:avLst/>
          </a:prstGeom>
          <a:solidFill>
            <a:schemeClr val="tx2">
              <a:lumMod val="75000"/>
            </a:schemeClr>
          </a:solidFill>
        </p:spPr>
        <p:txBody>
          <a:bodyPr wrap="square">
            <a:spAutoFit/>
          </a:bodyPr>
          <a:lstStyle/>
          <a:p>
            <a:r>
              <a:rPr lang="fr-FR" sz="1200" dirty="0">
                <a:solidFill>
                  <a:srgbClr val="E8BF6A"/>
                </a:solidFill>
                <a:latin typeface="Source Code Pro"/>
              </a:rPr>
              <a:t>&lt;div </a:t>
            </a:r>
            <a:r>
              <a:rPr lang="fr-FR" sz="1200" dirty="0">
                <a:solidFill>
                  <a:srgbClr val="BABABA"/>
                </a:solidFill>
                <a:latin typeface="Source Code Pro"/>
              </a:rPr>
              <a:t>class=</a:t>
            </a:r>
            <a:r>
              <a:rPr lang="fr-FR" sz="1200" dirty="0">
                <a:solidFill>
                  <a:srgbClr val="A5C261"/>
                </a:solidFill>
                <a:latin typeface="Source Code Pro"/>
              </a:rPr>
              <a:t>"container"</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a:t>
            </a:r>
            <a:r>
              <a:rPr lang="fr-FR" sz="1200" dirty="0" err="1">
                <a:solidFill>
                  <a:srgbClr val="A5C261"/>
                </a:solidFill>
                <a:latin typeface="Source Code Pro"/>
              </a:rPr>
              <a:t>row</a:t>
            </a:r>
            <a:r>
              <a:rPr lang="fr-FR" sz="1200" dirty="0">
                <a:solidFill>
                  <a:srgbClr val="A5C261"/>
                </a:solidFill>
                <a:latin typeface="Source Code Pro"/>
              </a:rPr>
              <a:t>"</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"col-md-4"</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&lt;input </a:t>
            </a:r>
            <a:r>
              <a:rPr lang="fr-FR" sz="1200" dirty="0">
                <a:solidFill>
                  <a:srgbClr val="BABABA"/>
                </a:solidFill>
                <a:latin typeface="Source Code Pro"/>
              </a:rPr>
              <a:t>type=</a:t>
            </a:r>
            <a:r>
              <a:rPr lang="fr-FR" sz="1200" dirty="0">
                <a:solidFill>
                  <a:srgbClr val="A5C261"/>
                </a:solidFill>
                <a:latin typeface="Source Code Pro"/>
              </a:rPr>
              <a:t>"</a:t>
            </a:r>
            <a:r>
              <a:rPr lang="fr-FR" sz="1200" dirty="0" err="1">
                <a:solidFill>
                  <a:srgbClr val="A5C261"/>
                </a:solidFill>
                <a:latin typeface="Source Code Pro"/>
              </a:rPr>
              <a:t>text</a:t>
            </a:r>
            <a:r>
              <a:rPr lang="fr-FR" sz="1200" dirty="0">
                <a:solidFill>
                  <a:srgbClr val="A5C261"/>
                </a:solidFill>
                <a:latin typeface="Source Code Pro"/>
              </a:rPr>
              <a:t>" </a:t>
            </a:r>
            <a:r>
              <a:rPr lang="fr-FR" sz="1200" dirty="0">
                <a:solidFill>
                  <a:srgbClr val="BABABA"/>
                </a:solidFill>
                <a:latin typeface="Source Code Pro"/>
              </a:rPr>
              <a:t>class=</a:t>
            </a:r>
            <a:r>
              <a:rPr lang="fr-FR" sz="1200" dirty="0">
                <a:solidFill>
                  <a:srgbClr val="A5C261"/>
                </a:solidFill>
                <a:latin typeface="Source Code Pro"/>
              </a:rPr>
              <a:t>"</a:t>
            </a:r>
            <a:r>
              <a:rPr lang="fr-FR" sz="1200" dirty="0" err="1">
                <a:solidFill>
                  <a:srgbClr val="A5C261"/>
                </a:solidFill>
                <a:latin typeface="Source Code Pro"/>
              </a:rPr>
              <a:t>form</a:t>
            </a:r>
            <a:r>
              <a:rPr lang="fr-FR" sz="1200" dirty="0">
                <a:solidFill>
                  <a:srgbClr val="A5C261"/>
                </a:solidFill>
                <a:latin typeface="Source Code Pro"/>
              </a:rPr>
              <a:t>-control" </a:t>
            </a:r>
            <a:r>
              <a:rPr lang="fr-FR" sz="1200" dirty="0">
                <a:solidFill>
                  <a:srgbClr val="BABABA"/>
                </a:solidFill>
                <a:latin typeface="Source Code Pro"/>
              </a:rPr>
              <a:t>v-</a:t>
            </a:r>
            <a:r>
              <a:rPr lang="fr-FR" sz="1200" dirty="0" err="1">
                <a:solidFill>
                  <a:srgbClr val="BABABA"/>
                </a:solidFill>
                <a:latin typeface="Source Code Pro"/>
              </a:rPr>
              <a:t>model.number</a:t>
            </a:r>
            <a:r>
              <a:rPr lang="fr-FR" sz="1200" dirty="0">
                <a:solidFill>
                  <a:srgbClr val="BABABA"/>
                </a:solidFill>
                <a:latin typeface="Source Code Pro"/>
              </a:rPr>
              <a:t>=</a:t>
            </a:r>
            <a:r>
              <a:rPr lang="fr-FR" sz="1200" dirty="0">
                <a:solidFill>
                  <a:srgbClr val="A5C261"/>
                </a:solidFill>
                <a:latin typeface="Source Code Pro"/>
              </a:rPr>
              <a:t>"</a:t>
            </a:r>
            <a:r>
              <a:rPr lang="fr-FR" sz="1200" dirty="0">
                <a:solidFill>
                  <a:srgbClr val="9876AA"/>
                </a:solidFill>
                <a:latin typeface="Source Code Pro"/>
              </a:rPr>
              <a:t>user</a:t>
            </a:r>
            <a:r>
              <a:rPr lang="fr-FR" sz="1200" dirty="0">
                <a:solidFill>
                  <a:srgbClr val="A9B7C6"/>
                </a:solidFill>
                <a:latin typeface="Source Code Pro"/>
              </a:rPr>
              <a:t>.</a:t>
            </a:r>
            <a:r>
              <a:rPr lang="fr-FR" sz="1200" dirty="0">
                <a:solidFill>
                  <a:srgbClr val="9876AA"/>
                </a:solidFill>
                <a:latin typeface="Source Code Pro"/>
              </a:rPr>
              <a:t>name</a:t>
            </a:r>
            <a:r>
              <a:rPr lang="fr-FR" sz="1200" dirty="0">
                <a:solidFill>
                  <a:srgbClr val="A5C261"/>
                </a:solidFill>
                <a:latin typeface="Source Code Pro"/>
              </a:rPr>
              <a:t>"</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a:t>
            </a:r>
            <a:r>
              <a:rPr lang="fr-FR" sz="1200" dirty="0" err="1">
                <a:solidFill>
                  <a:srgbClr val="E8BF6A"/>
                </a:solidFill>
                <a:latin typeface="Source Code Pro"/>
              </a:rPr>
              <a:t>textarea</a:t>
            </a:r>
            <a:r>
              <a:rPr lang="fr-FR" sz="1200" dirty="0">
                <a:solidFill>
                  <a:srgbClr val="E8BF6A"/>
                </a:solidFill>
                <a:latin typeface="Source Code Pro"/>
              </a:rPr>
              <a:t> </a:t>
            </a:r>
            <a:r>
              <a:rPr lang="fr-FR" sz="1200" dirty="0">
                <a:solidFill>
                  <a:srgbClr val="BABABA"/>
                </a:solidFill>
                <a:latin typeface="Source Code Pro"/>
              </a:rPr>
              <a:t>name=</a:t>
            </a:r>
            <a:r>
              <a:rPr lang="fr-FR" sz="1200" dirty="0">
                <a:solidFill>
                  <a:srgbClr val="A5C261"/>
                </a:solidFill>
                <a:latin typeface="Source Code Pro"/>
              </a:rPr>
              <a:t>"description" </a:t>
            </a:r>
            <a:r>
              <a:rPr lang="fr-FR" sz="1200" dirty="0">
                <a:solidFill>
                  <a:srgbClr val="BABABA"/>
                </a:solidFill>
                <a:latin typeface="Source Code Pro"/>
              </a:rPr>
              <a:t>id=</a:t>
            </a:r>
            <a:r>
              <a:rPr lang="fr-FR" sz="1200" dirty="0">
                <a:solidFill>
                  <a:srgbClr val="A5C261"/>
                </a:solidFill>
                <a:latin typeface="Source Code Pro"/>
              </a:rPr>
              <a:t>"description" </a:t>
            </a:r>
            <a:r>
              <a:rPr lang="fr-FR" sz="1200" dirty="0">
                <a:solidFill>
                  <a:srgbClr val="BABABA"/>
                </a:solidFill>
                <a:latin typeface="Source Code Pro"/>
              </a:rPr>
              <a:t>cols=</a:t>
            </a:r>
            <a:r>
              <a:rPr lang="fr-FR" sz="1200" dirty="0">
                <a:solidFill>
                  <a:srgbClr val="A5C261"/>
                </a:solidFill>
                <a:latin typeface="Source Code Pro"/>
              </a:rPr>
              <a:t>"30" </a:t>
            </a:r>
            <a:r>
              <a:rPr lang="fr-FR" sz="1200" dirty="0" err="1">
                <a:solidFill>
                  <a:srgbClr val="BABABA"/>
                </a:solidFill>
                <a:latin typeface="Source Code Pro"/>
              </a:rPr>
              <a:t>rows</a:t>
            </a:r>
            <a:r>
              <a:rPr lang="fr-FR" sz="1200" dirty="0">
                <a:solidFill>
                  <a:srgbClr val="BABABA"/>
                </a:solidFill>
                <a:latin typeface="Source Code Pro"/>
              </a:rPr>
              <a:t>=</a:t>
            </a:r>
            <a:r>
              <a:rPr lang="fr-FR" sz="1200" dirty="0">
                <a:solidFill>
                  <a:srgbClr val="A5C261"/>
                </a:solidFill>
                <a:latin typeface="Source Code Pro"/>
              </a:rPr>
              <a:t>"10" </a:t>
            </a:r>
            <a:r>
              <a:rPr lang="fr-FR" sz="1200" dirty="0">
                <a:solidFill>
                  <a:srgbClr val="BABABA"/>
                </a:solidFill>
                <a:latin typeface="Source Code Pro"/>
              </a:rPr>
              <a:t>v-model=</a:t>
            </a:r>
            <a:r>
              <a:rPr lang="fr-FR" sz="1200" dirty="0">
                <a:solidFill>
                  <a:srgbClr val="A5C261"/>
                </a:solidFill>
                <a:latin typeface="Source Code Pro"/>
              </a:rPr>
              <a:t>"</a:t>
            </a:r>
            <a:r>
              <a:rPr lang="fr-FR" sz="1200" dirty="0" err="1">
                <a:solidFill>
                  <a:srgbClr val="9876AA"/>
                </a:solidFill>
                <a:latin typeface="Source Code Pro"/>
              </a:rPr>
              <a:t>user</a:t>
            </a:r>
            <a:r>
              <a:rPr lang="fr-FR" sz="1200" dirty="0" err="1">
                <a:solidFill>
                  <a:srgbClr val="A9B7C6"/>
                </a:solidFill>
                <a:latin typeface="Source Code Pro"/>
              </a:rPr>
              <a:t>.</a:t>
            </a:r>
            <a:r>
              <a:rPr lang="fr-FR" sz="1200" dirty="0" err="1">
                <a:solidFill>
                  <a:srgbClr val="9876AA"/>
                </a:solidFill>
                <a:latin typeface="Source Code Pro"/>
              </a:rPr>
              <a:t>description</a:t>
            </a:r>
            <a:r>
              <a:rPr lang="fr-FR" sz="1200" dirty="0">
                <a:solidFill>
                  <a:srgbClr val="A5C261"/>
                </a:solidFill>
                <a:latin typeface="Source Code Pro"/>
              </a:rPr>
              <a:t>"</a:t>
            </a:r>
            <a:r>
              <a:rPr lang="fr-FR" sz="1200" dirty="0">
                <a:solidFill>
                  <a:srgbClr val="E8BF6A"/>
                </a:solidFill>
                <a:latin typeface="Source Code Pro"/>
              </a:rPr>
              <a:t>&gt;&lt;/</a:t>
            </a:r>
            <a:r>
              <a:rPr lang="fr-FR" sz="1200" dirty="0" err="1">
                <a:solidFill>
                  <a:srgbClr val="E8BF6A"/>
                </a:solidFill>
                <a:latin typeface="Source Code Pro"/>
              </a:rPr>
              <a:t>textarea</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"col-md-offset-8"</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a:t>
            </a:r>
            <a:r>
              <a:rPr lang="fr-FR" sz="1200" dirty="0">
                <a:solidFill>
                  <a:srgbClr val="9876AA"/>
                </a:solidFill>
                <a:latin typeface="Source Code Pro"/>
              </a:rPr>
              <a:t>user</a:t>
            </a:r>
            <a:r>
              <a:rPr lang="fr-FR" sz="1200" dirty="0">
                <a:solidFill>
                  <a:srgbClr val="A9B7C6"/>
                </a:solidFill>
                <a:latin typeface="Source Code Pro"/>
              </a:rPr>
              <a:t>.</a:t>
            </a:r>
            <a:r>
              <a:rPr lang="fr-FR" sz="1200" dirty="0">
                <a:solidFill>
                  <a:srgbClr val="9876AA"/>
                </a:solidFill>
                <a:latin typeface="Source Code Pro"/>
              </a:rPr>
              <a:t>name </a:t>
            </a:r>
            <a:r>
              <a:rPr lang="fr-FR" sz="1200" dirty="0">
                <a:solidFill>
                  <a:srgbClr val="A9B7C6"/>
                </a:solidFill>
                <a:latin typeface="Source Code Pro"/>
              </a:rPr>
              <a:t>}}</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BABABA"/>
                </a:solidFill>
                <a:latin typeface="Source Code Pro"/>
              </a:rPr>
              <a:t>style=</a:t>
            </a:r>
            <a:r>
              <a:rPr lang="fr-FR" sz="1200" dirty="0">
                <a:solidFill>
                  <a:srgbClr val="A5C261"/>
                </a:solidFill>
                <a:latin typeface="Source Code Pro"/>
              </a:rPr>
              <a:t>"white-</a:t>
            </a:r>
            <a:r>
              <a:rPr lang="fr-FR" sz="1200" dirty="0" err="1">
                <a:solidFill>
                  <a:srgbClr val="A5C261"/>
                </a:solidFill>
                <a:latin typeface="Source Code Pro"/>
              </a:rPr>
              <a:t>space</a:t>
            </a:r>
            <a:r>
              <a:rPr lang="fr-FR" sz="1200" dirty="0">
                <a:solidFill>
                  <a:srgbClr val="A5C261"/>
                </a:solidFill>
                <a:latin typeface="Source Code Pro"/>
              </a:rPr>
              <a:t>: </a:t>
            </a:r>
            <a:r>
              <a:rPr lang="fr-FR" sz="1200" dirty="0" err="1">
                <a:solidFill>
                  <a:srgbClr val="A5C261"/>
                </a:solidFill>
                <a:latin typeface="Source Code Pro"/>
              </a:rPr>
              <a:t>pre</a:t>
            </a:r>
            <a:r>
              <a:rPr lang="fr-FR" sz="1200" dirty="0">
                <a:solidFill>
                  <a:srgbClr val="A5C261"/>
                </a:solidFill>
                <a:latin typeface="Source Code Pro"/>
              </a:rPr>
              <a:t>"</a:t>
            </a:r>
            <a:r>
              <a:rPr lang="fr-FR" sz="1200" dirty="0">
                <a:solidFill>
                  <a:srgbClr val="E8BF6A"/>
                </a:solidFill>
                <a:latin typeface="Source Code Pro"/>
              </a:rPr>
              <a:t>&gt;</a:t>
            </a:r>
            <a:r>
              <a:rPr lang="fr-FR" sz="1200" dirty="0">
                <a:solidFill>
                  <a:srgbClr val="A9B7C6"/>
                </a:solidFill>
                <a:latin typeface="Source Code Pro"/>
              </a:rPr>
              <a:t>{{ </a:t>
            </a:r>
            <a:r>
              <a:rPr lang="fr-FR" sz="1200" dirty="0" err="1">
                <a:solidFill>
                  <a:srgbClr val="9876AA"/>
                </a:solidFill>
                <a:latin typeface="Source Code Pro"/>
              </a:rPr>
              <a:t>user</a:t>
            </a:r>
            <a:r>
              <a:rPr lang="fr-FR" sz="1200" dirty="0" err="1">
                <a:solidFill>
                  <a:srgbClr val="A9B7C6"/>
                </a:solidFill>
                <a:latin typeface="Source Code Pro"/>
              </a:rPr>
              <a:t>.</a:t>
            </a:r>
            <a:r>
              <a:rPr lang="fr-FR" sz="1200" dirty="0" err="1">
                <a:solidFill>
                  <a:srgbClr val="9876AA"/>
                </a:solidFill>
                <a:latin typeface="Source Code Pro"/>
              </a:rPr>
              <a:t>description</a:t>
            </a:r>
            <a:r>
              <a:rPr lang="fr-FR" sz="1200" dirty="0">
                <a:solidFill>
                  <a:srgbClr val="9876AA"/>
                </a:solidFill>
                <a:latin typeface="Source Code Pro"/>
              </a:rPr>
              <a:t> </a:t>
            </a:r>
            <a:r>
              <a:rPr lang="fr-FR" sz="1200" dirty="0">
                <a:solidFill>
                  <a:srgbClr val="A9B7C6"/>
                </a:solidFill>
                <a:latin typeface="Source Code Pro"/>
              </a:rPr>
              <a:t>}}</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endParaRPr lang="fr-FR" sz="1200" dirty="0">
              <a:solidFill>
                <a:srgbClr val="E8BF6A"/>
              </a:solidFill>
              <a:latin typeface="Source Code Pro"/>
            </a:endParaRPr>
          </a:p>
        </p:txBody>
      </p:sp>
      <p:sp>
        <p:nvSpPr>
          <p:cNvPr id="4" name="Rectangle 3"/>
          <p:cNvSpPr/>
          <p:nvPr/>
        </p:nvSpPr>
        <p:spPr>
          <a:xfrm>
            <a:off x="694944" y="4003080"/>
            <a:ext cx="1658112" cy="251928"/>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5158902" y="3082584"/>
            <a:ext cx="1863690" cy="25802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en angle 5"/>
          <p:cNvCxnSpPr>
            <a:stCxn id="5" idx="2"/>
            <a:endCxn id="4" idx="0"/>
          </p:cNvCxnSpPr>
          <p:nvPr/>
        </p:nvCxnSpPr>
        <p:spPr>
          <a:xfrm rot="5400000">
            <a:off x="3476138" y="1388471"/>
            <a:ext cx="662472" cy="4566747"/>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Les </a:t>
            </a:r>
            <a:r>
              <a:rPr lang="fr-FR" sz="2800" dirty="0" err="1" smtClean="0">
                <a:effectLst>
                  <a:outerShdw blurRad="38100" dist="38100" dir="2700000" algn="tl">
                    <a:srgbClr val="000000">
                      <a:alpha val="43137"/>
                    </a:srgbClr>
                  </a:outerShdw>
                </a:effectLst>
              </a:rPr>
              <a:t>textarea</a:t>
            </a:r>
            <a:endParaRPr lang="fr-FR" sz="40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2455068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Utilisation des </a:t>
            </a:r>
            <a:r>
              <a:rPr lang="fr-FR" sz="2800" dirty="0" err="1" smtClean="0">
                <a:effectLst>
                  <a:outerShdw blurRad="38100" dist="38100" dir="2700000" algn="tl">
                    <a:srgbClr val="000000">
                      <a:alpha val="43137"/>
                    </a:srgbClr>
                  </a:outerShdw>
                </a:effectLst>
              </a:rPr>
              <a:t>checkboxes</a:t>
            </a:r>
            <a:r>
              <a:rPr lang="fr-FR" sz="2800" dirty="0" smtClean="0">
                <a:effectLst>
                  <a:outerShdw blurRad="38100" dist="38100" dir="2700000" algn="tl">
                    <a:srgbClr val="000000">
                      <a:alpha val="43137"/>
                    </a:srgbClr>
                  </a:outerShdw>
                </a:effectLst>
              </a:rPr>
              <a:t> et stockage des données dans des tableaux</a:t>
            </a:r>
            <a:endParaRPr lang="fr-FR" sz="4000" dirty="0" smtClean="0">
              <a:effectLst>
                <a:outerShdw blurRad="38100" dist="38100" dir="2700000" algn="tl">
                  <a:srgbClr val="000000">
                    <a:alpha val="43137"/>
                  </a:srgbClr>
                </a:outerShdw>
              </a:effectLst>
            </a:endParaRPr>
          </a:p>
        </p:txBody>
      </p:sp>
      <p:sp>
        <p:nvSpPr>
          <p:cNvPr id="8" name="ZoneTexte 7"/>
          <p:cNvSpPr txBox="1"/>
          <p:nvPr/>
        </p:nvSpPr>
        <p:spPr>
          <a:xfrm>
            <a:off x="165100" y="1117600"/>
            <a:ext cx="8597418" cy="307777"/>
          </a:xfrm>
          <a:prstGeom prst="rect">
            <a:avLst/>
          </a:prstGeom>
          <a:noFill/>
        </p:spPr>
        <p:txBody>
          <a:bodyPr wrap="none" rtlCol="0">
            <a:spAutoFit/>
          </a:bodyPr>
          <a:lstStyle/>
          <a:p>
            <a:r>
              <a:rPr lang="fr-FR" sz="1400" dirty="0" smtClean="0"/>
              <a:t>Avec les input de type ‘</a:t>
            </a:r>
            <a:r>
              <a:rPr lang="fr-FR" sz="1400" dirty="0" err="1" smtClean="0"/>
              <a:t>checkbox</a:t>
            </a:r>
            <a:r>
              <a:rPr lang="fr-FR" sz="1400" dirty="0" smtClean="0"/>
              <a:t>’, vous pouvez également utiliser v-model comme pour les autres champs de saisie:</a:t>
            </a:r>
            <a:endParaRPr lang="fr-FR" sz="1400" dirty="0"/>
          </a:p>
        </p:txBody>
      </p:sp>
      <p:sp>
        <p:nvSpPr>
          <p:cNvPr id="9" name="Rectangle 8"/>
          <p:cNvSpPr/>
          <p:nvPr/>
        </p:nvSpPr>
        <p:spPr>
          <a:xfrm>
            <a:off x="254000" y="1464509"/>
            <a:ext cx="9448800" cy="600164"/>
          </a:xfrm>
          <a:prstGeom prst="rect">
            <a:avLst/>
          </a:prstGeom>
          <a:solidFill>
            <a:schemeClr val="tx2">
              <a:lumMod val="75000"/>
            </a:schemeClr>
          </a:solidFill>
        </p:spPr>
        <p:txBody>
          <a:bodyPr wrap="square">
            <a:spAutoFit/>
          </a:bodyPr>
          <a:lstStyle/>
          <a:p>
            <a:r>
              <a:rPr lang="fr-FR" sz="1100" dirty="0">
                <a:solidFill>
                  <a:srgbClr val="E8BF6A"/>
                </a:solidFill>
                <a:latin typeface="Source Code Pro"/>
              </a:rPr>
              <a:t>&lt;label </a:t>
            </a:r>
            <a:r>
              <a:rPr lang="fr-FR" sz="1100" dirty="0">
                <a:solidFill>
                  <a:srgbClr val="BABABA"/>
                </a:solidFill>
                <a:latin typeface="Source Code Pro"/>
              </a:rPr>
              <a:t>for=</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a:t>
            </a:r>
            <a:r>
              <a:rPr lang="fr-FR" sz="1100" dirty="0" err="1">
                <a:solidFill>
                  <a:srgbClr val="A5C261"/>
                </a:solidFill>
                <a:latin typeface="Source Code Pro"/>
              </a:rPr>
              <a:t>checkbox</a:t>
            </a:r>
            <a:r>
              <a:rPr lang="fr-FR" sz="1100" dirty="0">
                <a:solidFill>
                  <a:srgbClr val="A5C261"/>
                </a:solidFill>
                <a:latin typeface="Source Code Pro"/>
              </a:rPr>
              <a:t>" </a:t>
            </a:r>
            <a:r>
              <a:rPr lang="fr-FR" sz="1100" dirty="0">
                <a:solidFill>
                  <a:srgbClr val="BABABA"/>
                </a:solidFill>
                <a:latin typeface="Source Code Pro"/>
              </a:rPr>
              <a:t>id=</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-control" </a:t>
            </a:r>
            <a:r>
              <a:rPr lang="fr-FR" sz="1100" dirty="0">
                <a:solidFill>
                  <a:srgbClr val="BABABA"/>
                </a:solidFill>
                <a:latin typeface="Source Code Pro"/>
              </a:rPr>
              <a:t>value=</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 </a:t>
            </a:r>
            <a:r>
              <a:rPr lang="fr-FR" sz="1100" dirty="0">
                <a:solidFill>
                  <a:srgbClr val="BABABA"/>
                </a:solidFill>
                <a:latin typeface="Source Code Pro"/>
              </a:rPr>
              <a:t>v-model=</a:t>
            </a:r>
            <a:r>
              <a:rPr lang="fr-FR" sz="1100" dirty="0">
                <a:solidFill>
                  <a:srgbClr val="A5C261"/>
                </a:solidFill>
                <a:latin typeface="Source Code Pro"/>
              </a:rPr>
              <a:t>"</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r>
              <a:rPr lang="fr-FR" sz="1100" dirty="0" err="1">
                <a:solidFill>
                  <a:srgbClr val="A9B7C6"/>
                </a:solidFill>
                <a:latin typeface="Source Code Pro"/>
              </a:rPr>
              <a:t>Send</a:t>
            </a:r>
            <a:r>
              <a:rPr lang="fr-FR" sz="1100" dirty="0">
                <a:solidFill>
                  <a:srgbClr val="A9B7C6"/>
                </a:solidFill>
                <a:latin typeface="Source Code Pro"/>
              </a:rPr>
              <a:t> Mail</a:t>
            </a:r>
            <a:br>
              <a:rPr lang="fr-FR" sz="1100" dirty="0">
                <a:solidFill>
                  <a:srgbClr val="A9B7C6"/>
                </a:solidFill>
                <a:latin typeface="Source Code Pro"/>
              </a:rPr>
            </a:br>
            <a:r>
              <a:rPr lang="fr-FR" sz="1100" dirty="0">
                <a:solidFill>
                  <a:srgbClr val="E8BF6A"/>
                </a:solidFill>
                <a:latin typeface="Source Code Pro"/>
              </a:rPr>
              <a:t>&lt;/label&gt;</a:t>
            </a:r>
          </a:p>
        </p:txBody>
      </p:sp>
      <p:sp>
        <p:nvSpPr>
          <p:cNvPr id="10" name="ZoneTexte 9"/>
          <p:cNvSpPr txBox="1"/>
          <p:nvPr/>
        </p:nvSpPr>
        <p:spPr>
          <a:xfrm>
            <a:off x="165100" y="2200275"/>
            <a:ext cx="11938000" cy="954107"/>
          </a:xfrm>
          <a:prstGeom prst="rect">
            <a:avLst/>
          </a:prstGeom>
          <a:noFill/>
        </p:spPr>
        <p:txBody>
          <a:bodyPr wrap="square" rtlCol="0">
            <a:spAutoFit/>
          </a:bodyPr>
          <a:lstStyle/>
          <a:p>
            <a:r>
              <a:rPr lang="fr-FR" sz="1400" dirty="0" smtClean="0"/>
              <a:t>La variable ‘</a:t>
            </a:r>
            <a:r>
              <a:rPr lang="fr-FR" sz="1400" dirty="0" err="1" smtClean="0"/>
              <a:t>user.sendMail</a:t>
            </a:r>
            <a:r>
              <a:rPr lang="fr-FR" sz="1400" dirty="0" smtClean="0"/>
              <a:t>’ reçoit </a:t>
            </a:r>
            <a:r>
              <a:rPr lang="fr-FR" sz="1400" dirty="0" err="1" smtClean="0"/>
              <a:t>true</a:t>
            </a:r>
            <a:r>
              <a:rPr lang="fr-FR" sz="1400" dirty="0" smtClean="0"/>
              <a:t> ou false selon la valeur saisie. Parfois vous avez plusieurs </a:t>
            </a:r>
            <a:r>
              <a:rPr lang="fr-FR" sz="1400" dirty="0" err="1" smtClean="0"/>
              <a:t>checkboxes</a:t>
            </a:r>
            <a:r>
              <a:rPr lang="fr-FR" sz="1400" dirty="0" smtClean="0"/>
              <a:t> à </a:t>
            </a:r>
            <a:r>
              <a:rPr lang="fr-FR" sz="1400" dirty="0" err="1" smtClean="0"/>
              <a:t>checker</a:t>
            </a:r>
            <a:r>
              <a:rPr lang="fr-FR" sz="1400" dirty="0" smtClean="0"/>
              <a:t> dans un groupe de </a:t>
            </a:r>
            <a:r>
              <a:rPr lang="fr-FR" sz="1400" dirty="0" err="1" smtClean="0"/>
              <a:t>checkboxes</a:t>
            </a:r>
            <a:r>
              <a:rPr lang="fr-FR" sz="1400" dirty="0" smtClean="0"/>
              <a:t> et vous voulez connaître les choix effectués par l’utilisateur d’un seul coup (sans tester une par une les variables </a:t>
            </a:r>
            <a:r>
              <a:rPr lang="fr-FR" sz="1400" dirty="0" err="1" smtClean="0"/>
              <a:t>checkées</a:t>
            </a:r>
            <a:r>
              <a:rPr lang="fr-FR" sz="1400" dirty="0" smtClean="0"/>
              <a:t>). Une fonctionnalité intéressante de Vue.js est la possibilité de stocker tous les choix effectués par l’utilisateur dans un tableau (</a:t>
            </a:r>
            <a:r>
              <a:rPr lang="fr-FR" sz="1400" dirty="0" err="1" smtClean="0"/>
              <a:t>Array</a:t>
            </a:r>
            <a:r>
              <a:rPr lang="fr-FR" sz="1400" dirty="0" smtClean="0"/>
              <a:t>). Il suffit d’avoir le tableau comme variable d’instance et de le déclarer comme ‘v-model’ de tous les inputs de type ‘</a:t>
            </a:r>
            <a:r>
              <a:rPr lang="fr-FR" sz="1400" dirty="0" err="1" smtClean="0"/>
              <a:t>checkbox</a:t>
            </a:r>
            <a:r>
              <a:rPr lang="fr-FR" sz="1400" dirty="0" smtClean="0"/>
              <a:t>’: </a:t>
            </a:r>
            <a:endParaRPr lang="fr-FR" sz="1400" dirty="0"/>
          </a:p>
        </p:txBody>
      </p:sp>
      <p:sp>
        <p:nvSpPr>
          <p:cNvPr id="11" name="Rectangle 10"/>
          <p:cNvSpPr/>
          <p:nvPr/>
        </p:nvSpPr>
        <p:spPr>
          <a:xfrm>
            <a:off x="254000" y="3210848"/>
            <a:ext cx="9055100" cy="3477875"/>
          </a:xfrm>
          <a:prstGeom prst="rect">
            <a:avLst/>
          </a:prstGeom>
          <a:solidFill>
            <a:schemeClr val="tx2">
              <a:lumMod val="75000"/>
            </a:schemeClr>
          </a:solidFill>
        </p:spPr>
        <p:txBody>
          <a:bodyPr wrap="square">
            <a:spAutoFit/>
          </a:bodyPr>
          <a:lstStyle/>
          <a:p>
            <a:r>
              <a:rPr lang="fr-FR" sz="1100" dirty="0">
                <a:solidFill>
                  <a:srgbClr val="E8BF6A"/>
                </a:solidFill>
                <a:latin typeface="Source Code Pro"/>
              </a:rPr>
              <a:t>&lt;div </a:t>
            </a:r>
            <a:r>
              <a:rPr lang="fr-FR" sz="1100" dirty="0">
                <a:solidFill>
                  <a:srgbClr val="BABABA"/>
                </a:solidFill>
                <a:latin typeface="Source Code Pro"/>
              </a:rPr>
              <a:t>class=</a:t>
            </a:r>
            <a:r>
              <a:rPr lang="fr-FR" sz="1100" dirty="0">
                <a:solidFill>
                  <a:srgbClr val="A5C261"/>
                </a:solidFill>
                <a:latin typeface="Source Code Pro"/>
              </a:rPr>
              <a:t>"container"</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row</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"col-md-4"</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a:t>
            </a:r>
            <a:r>
              <a:rPr lang="fr-FR" sz="1100" dirty="0" err="1">
                <a:solidFill>
                  <a:srgbClr val="A5C261"/>
                </a:solidFill>
                <a:latin typeface="Source Code Pro"/>
              </a:rPr>
              <a:t>text</a:t>
            </a:r>
            <a:r>
              <a:rPr lang="fr-FR" sz="1100" dirty="0">
                <a:solidFill>
                  <a:srgbClr val="A5C261"/>
                </a:solidFill>
                <a:latin typeface="Source Code Pro"/>
              </a:rPr>
              <a:t>"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-control" </a:t>
            </a:r>
            <a:r>
              <a:rPr lang="fr-FR" sz="1100" dirty="0">
                <a:solidFill>
                  <a:srgbClr val="BABABA"/>
                </a:solidFill>
                <a:latin typeface="Source Code Pro"/>
              </a:rPr>
              <a:t>v-</a:t>
            </a:r>
            <a:r>
              <a:rPr lang="fr-FR" sz="1100" dirty="0" err="1">
                <a:solidFill>
                  <a:srgbClr val="BABABA"/>
                </a:solidFill>
                <a:latin typeface="Source Code Pro"/>
              </a:rPr>
              <a:t>model.number</a:t>
            </a:r>
            <a:r>
              <a:rPr lang="fr-FR" sz="1100" dirty="0">
                <a:solidFill>
                  <a:srgbClr val="BABABA"/>
                </a:solidFill>
                <a:latin typeface="Source Code Pro"/>
              </a:rPr>
              <a:t>=</a:t>
            </a:r>
            <a:r>
              <a:rPr lang="fr-FR" sz="1100" dirty="0">
                <a:solidFill>
                  <a:srgbClr val="A5C261"/>
                </a:solidFill>
                <a:latin typeface="Source Code Pro"/>
              </a:rPr>
              <a:t>"</a:t>
            </a:r>
            <a:r>
              <a:rPr lang="fr-FR" sz="1100" dirty="0">
                <a:solidFill>
                  <a:srgbClr val="9876AA"/>
                </a:solidFill>
                <a:latin typeface="Source Code Pro"/>
              </a:rPr>
              <a:t>user</a:t>
            </a:r>
            <a:r>
              <a:rPr lang="fr-FR" sz="1100" dirty="0">
                <a:solidFill>
                  <a:srgbClr val="A9B7C6"/>
                </a:solidFill>
                <a:latin typeface="Source Code Pro"/>
              </a:rPr>
              <a:t>.</a:t>
            </a:r>
            <a:r>
              <a:rPr lang="fr-FR" sz="1100" dirty="0">
                <a:solidFill>
                  <a:srgbClr val="9876AA"/>
                </a:solidFill>
                <a:latin typeface="Source Code Pro"/>
              </a:rPr>
              <a:t>name</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a:t>
            </a:r>
            <a:r>
              <a:rPr lang="fr-FR" sz="1100" dirty="0" err="1">
                <a:solidFill>
                  <a:srgbClr val="E8BF6A"/>
                </a:solidFill>
                <a:latin typeface="Source Code Pro"/>
              </a:rPr>
              <a:t>textarea</a:t>
            </a:r>
            <a:r>
              <a:rPr lang="fr-FR" sz="1100" dirty="0">
                <a:solidFill>
                  <a:srgbClr val="E8BF6A"/>
                </a:solidFill>
                <a:latin typeface="Source Code Pro"/>
              </a:rPr>
              <a:t> </a:t>
            </a:r>
            <a:r>
              <a:rPr lang="fr-FR" sz="1100" dirty="0">
                <a:solidFill>
                  <a:srgbClr val="BABABA"/>
                </a:solidFill>
                <a:latin typeface="Source Code Pro"/>
              </a:rPr>
              <a:t>name=</a:t>
            </a:r>
            <a:r>
              <a:rPr lang="fr-FR" sz="1100" dirty="0">
                <a:solidFill>
                  <a:srgbClr val="A5C261"/>
                </a:solidFill>
                <a:latin typeface="Source Code Pro"/>
              </a:rPr>
              <a:t>"description" </a:t>
            </a:r>
            <a:r>
              <a:rPr lang="fr-FR" sz="1100" dirty="0">
                <a:solidFill>
                  <a:srgbClr val="BABABA"/>
                </a:solidFill>
                <a:latin typeface="Source Code Pro"/>
              </a:rPr>
              <a:t>id=</a:t>
            </a:r>
            <a:r>
              <a:rPr lang="fr-FR" sz="1100" dirty="0">
                <a:solidFill>
                  <a:srgbClr val="A5C261"/>
                </a:solidFill>
                <a:latin typeface="Source Code Pro"/>
              </a:rPr>
              <a:t>"description" </a:t>
            </a:r>
            <a:r>
              <a:rPr lang="fr-FR" sz="1100" dirty="0">
                <a:solidFill>
                  <a:srgbClr val="BABABA"/>
                </a:solidFill>
                <a:latin typeface="Source Code Pro"/>
              </a:rPr>
              <a:t>cols=</a:t>
            </a:r>
            <a:r>
              <a:rPr lang="fr-FR" sz="1100" dirty="0">
                <a:solidFill>
                  <a:srgbClr val="A5C261"/>
                </a:solidFill>
                <a:latin typeface="Source Code Pro"/>
              </a:rPr>
              <a:t>"30" </a:t>
            </a:r>
            <a:r>
              <a:rPr lang="fr-FR" sz="1100" dirty="0" err="1">
                <a:solidFill>
                  <a:srgbClr val="BABABA"/>
                </a:solidFill>
                <a:latin typeface="Source Code Pro"/>
              </a:rPr>
              <a:t>rows</a:t>
            </a:r>
            <a:r>
              <a:rPr lang="fr-FR" sz="1100" dirty="0">
                <a:solidFill>
                  <a:srgbClr val="BABABA"/>
                </a:solidFill>
                <a:latin typeface="Source Code Pro"/>
              </a:rPr>
              <a:t>=</a:t>
            </a:r>
            <a:r>
              <a:rPr lang="fr-FR" sz="1100" dirty="0">
                <a:solidFill>
                  <a:srgbClr val="A5C261"/>
                </a:solidFill>
                <a:latin typeface="Source Code Pro"/>
              </a:rPr>
              <a:t>"10" </a:t>
            </a:r>
            <a:r>
              <a:rPr lang="fr-FR" sz="1100" dirty="0">
                <a:solidFill>
                  <a:srgbClr val="BABABA"/>
                </a:solidFill>
                <a:latin typeface="Source Code Pro"/>
              </a:rPr>
              <a:t>v-model=</a:t>
            </a:r>
            <a:r>
              <a:rPr lang="fr-FR" sz="1100" dirty="0">
                <a:solidFill>
                  <a:srgbClr val="A5C261"/>
                </a:solidFill>
                <a:latin typeface="Source Code Pro"/>
              </a:rPr>
              <a:t>"</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description</a:t>
            </a:r>
            <a:r>
              <a:rPr lang="fr-FR" sz="1100" dirty="0">
                <a:solidFill>
                  <a:srgbClr val="A5C261"/>
                </a:solidFill>
                <a:latin typeface="Source Code Pro"/>
              </a:rPr>
              <a:t>"</a:t>
            </a:r>
            <a:r>
              <a:rPr lang="fr-FR" sz="1100" dirty="0">
                <a:solidFill>
                  <a:srgbClr val="E8BF6A"/>
                </a:solidFill>
                <a:latin typeface="Source Code Pro"/>
              </a:rPr>
              <a:t>&gt;&lt;/</a:t>
            </a:r>
            <a:r>
              <a:rPr lang="fr-FR" sz="1100" dirty="0" err="1">
                <a:solidFill>
                  <a:srgbClr val="E8BF6A"/>
                </a:solidFill>
                <a:latin typeface="Source Code Pro"/>
              </a:rPr>
              <a:t>textarea</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"col-md-offset-8"</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-group"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&lt;label </a:t>
            </a:r>
            <a:r>
              <a:rPr lang="fr-FR" sz="1100" dirty="0">
                <a:solidFill>
                  <a:srgbClr val="BABABA"/>
                </a:solidFill>
                <a:latin typeface="Source Code Pro"/>
              </a:rPr>
              <a:t>for=</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a:t>
            </a:r>
            <a:r>
              <a:rPr lang="fr-FR" sz="1100" dirty="0" err="1">
                <a:solidFill>
                  <a:srgbClr val="A5C261"/>
                </a:solidFill>
                <a:latin typeface="Source Code Pro"/>
              </a:rPr>
              <a:t>checkbox</a:t>
            </a:r>
            <a:r>
              <a:rPr lang="fr-FR" sz="1100" dirty="0">
                <a:solidFill>
                  <a:srgbClr val="A5C261"/>
                </a:solidFill>
                <a:latin typeface="Source Code Pro"/>
              </a:rPr>
              <a:t>" </a:t>
            </a:r>
            <a:r>
              <a:rPr lang="fr-FR" sz="1100" dirty="0">
                <a:solidFill>
                  <a:srgbClr val="BABABA"/>
                </a:solidFill>
                <a:latin typeface="Source Code Pro"/>
              </a:rPr>
              <a:t>id=</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-control" </a:t>
            </a:r>
            <a:r>
              <a:rPr lang="fr-FR" sz="1100" dirty="0">
                <a:solidFill>
                  <a:srgbClr val="BABABA"/>
                </a:solidFill>
                <a:latin typeface="Source Code Pro"/>
              </a:rPr>
              <a:t>value=</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 </a:t>
            </a:r>
            <a:r>
              <a:rPr lang="fr-FR" sz="1100" dirty="0">
                <a:solidFill>
                  <a:srgbClr val="BABABA"/>
                </a:solidFill>
                <a:latin typeface="Source Code Pro"/>
              </a:rPr>
              <a:t>v-model=</a:t>
            </a:r>
            <a:r>
              <a:rPr lang="fr-FR" sz="1100" dirty="0">
                <a:solidFill>
                  <a:srgbClr val="A5C261"/>
                </a:solidFill>
                <a:latin typeface="Source Code Pro"/>
              </a:rPr>
              <a:t>"</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r>
              <a:rPr lang="fr-FR" sz="1100" dirty="0" err="1">
                <a:solidFill>
                  <a:srgbClr val="A9B7C6"/>
                </a:solidFill>
                <a:latin typeface="Source Code Pro"/>
              </a:rPr>
              <a:t>Send</a:t>
            </a:r>
            <a:r>
              <a:rPr lang="fr-FR" sz="1100" dirty="0">
                <a:solidFill>
                  <a:srgbClr val="A9B7C6"/>
                </a:solidFill>
                <a:latin typeface="Source Code Pro"/>
              </a:rPr>
              <a:t> Mail</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E8BF6A"/>
                </a:solidFill>
                <a:latin typeface="Source Code Pro"/>
              </a:rPr>
              <a:t>&lt;/label&gt;</a:t>
            </a:r>
            <a:br>
              <a:rPr lang="fr-FR" sz="1100" dirty="0">
                <a:solidFill>
                  <a:srgbClr val="E8BF6A"/>
                </a:solidFill>
                <a:latin typeface="Source Code Pro"/>
              </a:rPr>
            </a:br>
            <a:r>
              <a:rPr lang="fr-FR" sz="1100" dirty="0">
                <a:solidFill>
                  <a:srgbClr val="E8BF6A"/>
                </a:solidFill>
                <a:latin typeface="Source Code Pro"/>
              </a:rPr>
              <a:t>    &lt;label </a:t>
            </a:r>
            <a:r>
              <a:rPr lang="fr-FR" sz="1100" dirty="0">
                <a:solidFill>
                  <a:srgbClr val="BABABA"/>
                </a:solidFill>
                <a:latin typeface="Source Code Pro"/>
              </a:rPr>
              <a:t>for=</a:t>
            </a:r>
            <a:r>
              <a:rPr lang="fr-FR" sz="1100" dirty="0">
                <a:solidFill>
                  <a:srgbClr val="A5C261"/>
                </a:solidFill>
                <a:latin typeface="Source Code Pro"/>
              </a:rPr>
              <a:t>"</a:t>
            </a:r>
            <a:r>
              <a:rPr lang="fr-FR" sz="1100" dirty="0" err="1">
                <a:solidFill>
                  <a:srgbClr val="A5C261"/>
                </a:solidFill>
                <a:latin typeface="Source Code Pro"/>
              </a:rPr>
              <a:t>sendInfoMail</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a:t>
            </a:r>
            <a:r>
              <a:rPr lang="fr-FR" sz="1100" dirty="0" err="1">
                <a:solidFill>
                  <a:srgbClr val="A5C261"/>
                </a:solidFill>
                <a:latin typeface="Source Code Pro"/>
              </a:rPr>
              <a:t>checkbox</a:t>
            </a:r>
            <a:r>
              <a:rPr lang="fr-FR" sz="1100" dirty="0">
                <a:solidFill>
                  <a:srgbClr val="A5C261"/>
                </a:solidFill>
                <a:latin typeface="Source Code Pro"/>
              </a:rPr>
              <a:t>" </a:t>
            </a:r>
            <a:r>
              <a:rPr lang="fr-FR" sz="1100" dirty="0" smtClean="0">
                <a:solidFill>
                  <a:srgbClr val="BABABA"/>
                </a:solidFill>
                <a:latin typeface="Source Code Pro"/>
              </a:rPr>
              <a:t>class</a:t>
            </a:r>
            <a:r>
              <a:rPr lang="fr-FR" sz="1100" dirty="0">
                <a:solidFill>
                  <a:srgbClr val="BABABA"/>
                </a:solidFill>
                <a:latin typeface="Source Code Pro"/>
              </a:rPr>
              <a:t>=</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-control" </a:t>
            </a:r>
            <a:r>
              <a:rPr lang="fr-FR" sz="1100" dirty="0">
                <a:solidFill>
                  <a:srgbClr val="BABABA"/>
                </a:solidFill>
                <a:latin typeface="Source Code Pro"/>
              </a:rPr>
              <a:t>id=</a:t>
            </a:r>
            <a:r>
              <a:rPr lang="fr-FR" sz="1100" dirty="0">
                <a:solidFill>
                  <a:srgbClr val="A5C261"/>
                </a:solidFill>
                <a:latin typeface="Source Code Pro"/>
              </a:rPr>
              <a:t>"</a:t>
            </a:r>
            <a:r>
              <a:rPr lang="fr-FR" sz="1100" dirty="0" err="1">
                <a:solidFill>
                  <a:srgbClr val="A5C261"/>
                </a:solidFill>
                <a:latin typeface="Source Code Pro"/>
              </a:rPr>
              <a:t>sendInfoMail</a:t>
            </a:r>
            <a:r>
              <a:rPr lang="fr-FR" sz="1100" dirty="0">
                <a:solidFill>
                  <a:srgbClr val="A5C261"/>
                </a:solidFill>
                <a:latin typeface="Source Code Pro"/>
              </a:rPr>
              <a:t>" </a:t>
            </a:r>
            <a:r>
              <a:rPr lang="fr-FR" sz="1100" dirty="0">
                <a:solidFill>
                  <a:srgbClr val="BABABA"/>
                </a:solidFill>
                <a:latin typeface="Source Code Pro"/>
              </a:rPr>
              <a:t>value=</a:t>
            </a:r>
            <a:r>
              <a:rPr lang="fr-FR" sz="1100" dirty="0">
                <a:solidFill>
                  <a:srgbClr val="A5C261"/>
                </a:solidFill>
                <a:latin typeface="Source Code Pro"/>
              </a:rPr>
              <a:t>"</a:t>
            </a:r>
            <a:r>
              <a:rPr lang="fr-FR" sz="1100" dirty="0" err="1">
                <a:solidFill>
                  <a:srgbClr val="A5C261"/>
                </a:solidFill>
                <a:latin typeface="Source Code Pro"/>
              </a:rPr>
              <a:t>SendInfoMail</a:t>
            </a:r>
            <a:r>
              <a:rPr lang="fr-FR" sz="1100" dirty="0">
                <a:solidFill>
                  <a:srgbClr val="A5C261"/>
                </a:solidFill>
                <a:latin typeface="Source Code Pro"/>
              </a:rPr>
              <a:t>" </a:t>
            </a:r>
            <a:r>
              <a:rPr lang="fr-FR" sz="1100" dirty="0" smtClean="0">
                <a:solidFill>
                  <a:srgbClr val="BABABA"/>
                </a:solidFill>
                <a:latin typeface="Source Code Pro"/>
              </a:rPr>
              <a:t>v-model</a:t>
            </a:r>
            <a:r>
              <a:rPr lang="fr-FR" sz="1100" dirty="0">
                <a:solidFill>
                  <a:srgbClr val="BABABA"/>
                </a:solidFill>
                <a:latin typeface="Source Code Pro"/>
              </a:rPr>
              <a:t>=</a:t>
            </a:r>
            <a:r>
              <a:rPr lang="fr-FR" sz="1100" dirty="0">
                <a:solidFill>
                  <a:srgbClr val="A5C261"/>
                </a:solidFill>
                <a:latin typeface="Source Code Pro"/>
              </a:rPr>
              <a:t>"</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r>
              <a:rPr lang="fr-FR" sz="1100" dirty="0" err="1">
                <a:solidFill>
                  <a:srgbClr val="A9B7C6"/>
                </a:solidFill>
                <a:latin typeface="Source Code Pro"/>
              </a:rPr>
              <a:t>Send</a:t>
            </a:r>
            <a:r>
              <a:rPr lang="fr-FR" sz="1100" dirty="0">
                <a:solidFill>
                  <a:srgbClr val="A9B7C6"/>
                </a:solidFill>
                <a:latin typeface="Source Code Pro"/>
              </a:rPr>
              <a:t> info mail</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E8BF6A"/>
                </a:solidFill>
                <a:latin typeface="Source Code Pro"/>
              </a:rPr>
              <a:t>&lt;/label&gt;</a:t>
            </a:r>
            <a:br>
              <a:rPr lang="fr-FR" sz="1100" dirty="0">
                <a:solidFill>
                  <a:srgbClr val="E8BF6A"/>
                </a:solidFill>
                <a:latin typeface="Source Code Pro"/>
              </a:rPr>
            </a:br>
            <a:r>
              <a:rPr lang="fr-FR" sz="1100" dirty="0">
                <a:solidFill>
                  <a:srgbClr val="E8BF6A"/>
                </a:solidFill>
                <a:latin typeface="Source Code Pro"/>
              </a:rPr>
              <a:t>  &lt;/div&gt;</a:t>
            </a:r>
            <a:br>
              <a:rPr lang="fr-FR" sz="1100" dirty="0">
                <a:solidFill>
                  <a:srgbClr val="E8BF6A"/>
                </a:solidFill>
                <a:latin typeface="Source Code Pro"/>
              </a:rPr>
            </a:br>
            <a:r>
              <a:rPr lang="fr-FR" sz="1100" dirty="0">
                <a:solidFill>
                  <a:srgbClr val="E8BF6A"/>
                </a:solidFill>
                <a:latin typeface="Source Code Pro"/>
              </a:rPr>
              <a:t>  &lt;p&gt;</a:t>
            </a:r>
            <a:r>
              <a:rPr lang="fr-FR" sz="1100" dirty="0">
                <a:solidFill>
                  <a:srgbClr val="A9B7C6"/>
                </a:solidFill>
                <a:latin typeface="Source Code Pro"/>
              </a:rPr>
              <a:t>{{ </a:t>
            </a:r>
            <a:r>
              <a:rPr lang="fr-FR" sz="1100" dirty="0">
                <a:solidFill>
                  <a:srgbClr val="9876AA"/>
                </a:solidFill>
                <a:latin typeface="Source Code Pro"/>
              </a:rPr>
              <a:t>user</a:t>
            </a:r>
            <a:r>
              <a:rPr lang="fr-FR" sz="1100" dirty="0">
                <a:solidFill>
                  <a:srgbClr val="A9B7C6"/>
                </a:solidFill>
                <a:latin typeface="Source Code Pro"/>
              </a:rPr>
              <a:t>.</a:t>
            </a:r>
            <a:r>
              <a:rPr lang="fr-FR" sz="1100" dirty="0">
                <a:solidFill>
                  <a:srgbClr val="9876AA"/>
                </a:solidFill>
                <a:latin typeface="Source Code Pro"/>
              </a:rPr>
              <a:t>name </a:t>
            </a:r>
            <a:r>
              <a:rPr lang="fr-FR" sz="1100" dirty="0">
                <a:solidFill>
                  <a:srgbClr val="A9B7C6"/>
                </a:solidFill>
                <a:latin typeface="Source Code Pro"/>
              </a:rPr>
              <a:t>}}</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  &lt;p </a:t>
            </a:r>
            <a:r>
              <a:rPr lang="fr-FR" sz="1100" dirty="0">
                <a:solidFill>
                  <a:srgbClr val="BABABA"/>
                </a:solidFill>
                <a:latin typeface="Source Code Pro"/>
              </a:rPr>
              <a:t>style=</a:t>
            </a:r>
            <a:r>
              <a:rPr lang="fr-FR" sz="1100" dirty="0">
                <a:solidFill>
                  <a:srgbClr val="A5C261"/>
                </a:solidFill>
                <a:latin typeface="Source Code Pro"/>
              </a:rPr>
              <a:t>"white-</a:t>
            </a:r>
            <a:r>
              <a:rPr lang="fr-FR" sz="1100" dirty="0" err="1">
                <a:solidFill>
                  <a:srgbClr val="A5C261"/>
                </a:solidFill>
                <a:latin typeface="Source Code Pro"/>
              </a:rPr>
              <a:t>space</a:t>
            </a:r>
            <a:r>
              <a:rPr lang="fr-FR" sz="1100" dirty="0">
                <a:solidFill>
                  <a:srgbClr val="A5C261"/>
                </a:solidFill>
                <a:latin typeface="Source Code Pro"/>
              </a:rPr>
              <a:t>: </a:t>
            </a:r>
            <a:r>
              <a:rPr lang="fr-FR" sz="1100" dirty="0" err="1">
                <a:solidFill>
                  <a:srgbClr val="A5C261"/>
                </a:solidFill>
                <a:latin typeface="Source Code Pro"/>
              </a:rPr>
              <a:t>pre</a:t>
            </a:r>
            <a:r>
              <a:rPr lang="fr-FR" sz="1100" dirty="0">
                <a:solidFill>
                  <a:srgbClr val="A5C261"/>
                </a:solidFill>
                <a:latin typeface="Source Code Pro"/>
              </a:rPr>
              <a:t>"</a:t>
            </a:r>
            <a:r>
              <a:rPr lang="fr-FR" sz="1100" dirty="0">
                <a:solidFill>
                  <a:srgbClr val="E8BF6A"/>
                </a:solidFill>
                <a:latin typeface="Source Code Pro"/>
              </a:rPr>
              <a:t>&gt;</a:t>
            </a:r>
            <a:r>
              <a:rPr lang="fr-FR" sz="1100" dirty="0">
                <a:solidFill>
                  <a:srgbClr val="A9B7C6"/>
                </a:solidFill>
                <a:latin typeface="Source Code Pro"/>
              </a:rPr>
              <a:t>{{ </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description</a:t>
            </a:r>
            <a:r>
              <a:rPr lang="fr-FR" sz="1100" dirty="0">
                <a:solidFill>
                  <a:srgbClr val="9876AA"/>
                </a:solidFill>
                <a:latin typeface="Source Code Pro"/>
              </a:rPr>
              <a:t> </a:t>
            </a:r>
            <a:r>
              <a:rPr lang="fr-FR" sz="1100" dirty="0">
                <a:solidFill>
                  <a:srgbClr val="A9B7C6"/>
                </a:solidFill>
                <a:latin typeface="Source Code Pro"/>
              </a:rPr>
              <a:t>}}</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  &lt;p&gt;</a:t>
            </a:r>
            <a:r>
              <a:rPr lang="fr-FR" sz="1100" dirty="0" err="1">
                <a:solidFill>
                  <a:srgbClr val="A9B7C6"/>
                </a:solidFill>
                <a:latin typeface="Source Code Pro"/>
              </a:rPr>
              <a:t>Send</a:t>
            </a:r>
            <a:r>
              <a:rPr lang="fr-FR" sz="1100" dirty="0">
                <a:solidFill>
                  <a:srgbClr val="A9B7C6"/>
                </a:solidFill>
                <a:latin typeface="Source Code Pro"/>
              </a:rPr>
              <a:t> Mail: {{ </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sendMail</a:t>
            </a:r>
            <a:r>
              <a:rPr lang="fr-FR" sz="1100" dirty="0">
                <a:solidFill>
                  <a:srgbClr val="9876AA"/>
                </a:solidFill>
                <a:latin typeface="Source Code Pro"/>
              </a:rPr>
              <a:t> </a:t>
            </a:r>
            <a:r>
              <a:rPr lang="fr-FR" sz="1100" dirty="0">
                <a:solidFill>
                  <a:srgbClr val="A9B7C6"/>
                </a:solidFill>
                <a:latin typeface="Source Code Pro"/>
              </a:rPr>
              <a:t>}}</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&lt;/div</a:t>
            </a:r>
            <a:r>
              <a:rPr lang="fr-FR" sz="1100" dirty="0" smtClean="0">
                <a:solidFill>
                  <a:srgbClr val="E8BF6A"/>
                </a:solidFill>
                <a:latin typeface="Source Code Pro"/>
              </a:rPr>
              <a:t>&gt;</a:t>
            </a:r>
            <a:endParaRPr lang="fr-FR" sz="1100" dirty="0">
              <a:solidFill>
                <a:srgbClr val="E8BF6A"/>
              </a:solidFill>
              <a:latin typeface="Source Code Pro"/>
            </a:endParaRPr>
          </a:p>
        </p:txBody>
      </p:sp>
      <p:sp>
        <p:nvSpPr>
          <p:cNvPr id="12" name="Rectangle 11"/>
          <p:cNvSpPr/>
          <p:nvPr/>
        </p:nvSpPr>
        <p:spPr>
          <a:xfrm>
            <a:off x="4218940" y="4901184"/>
            <a:ext cx="2706116" cy="243840"/>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4463808" y="5429193"/>
            <a:ext cx="2912351" cy="240087"/>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0661472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Utilisation des radio buttons</a:t>
            </a:r>
            <a:endParaRPr lang="fr-FR" sz="4000" dirty="0" smtClean="0">
              <a:effectLst>
                <a:outerShdw blurRad="38100" dist="38100" dir="2700000" algn="tl">
                  <a:srgbClr val="000000">
                    <a:alpha val="43137"/>
                  </a:srgbClr>
                </a:outerShdw>
              </a:effectLst>
            </a:endParaRPr>
          </a:p>
        </p:txBody>
      </p:sp>
      <p:sp>
        <p:nvSpPr>
          <p:cNvPr id="2" name="ZoneTexte 1"/>
          <p:cNvSpPr txBox="1"/>
          <p:nvPr/>
        </p:nvSpPr>
        <p:spPr>
          <a:xfrm>
            <a:off x="1" y="1231392"/>
            <a:ext cx="11838432" cy="646331"/>
          </a:xfrm>
          <a:prstGeom prst="rect">
            <a:avLst/>
          </a:prstGeom>
          <a:noFill/>
        </p:spPr>
        <p:txBody>
          <a:bodyPr wrap="square" rtlCol="0">
            <a:spAutoFit/>
          </a:bodyPr>
          <a:lstStyle/>
          <a:p>
            <a:r>
              <a:rPr lang="fr-FR" dirty="0" smtClean="0"/>
              <a:t>Il suffit de déclarer la même variable d’instance booléenne dans v-model des différents champs radio. Vue.js stocke automatiquement la valeur du champ sélectionné dans la variable associée dans v-model.</a:t>
            </a:r>
            <a:endParaRPr lang="fr-FR" dirty="0"/>
          </a:p>
        </p:txBody>
      </p:sp>
      <p:sp>
        <p:nvSpPr>
          <p:cNvPr id="3" name="Rectangle 2"/>
          <p:cNvSpPr/>
          <p:nvPr/>
        </p:nvSpPr>
        <p:spPr>
          <a:xfrm>
            <a:off x="134112" y="2055015"/>
            <a:ext cx="7644384" cy="1815882"/>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&lt;div </a:t>
            </a:r>
            <a:r>
              <a:rPr lang="fr-FR" sz="1400" dirty="0">
                <a:solidFill>
                  <a:srgbClr val="BABABA"/>
                </a:solidFill>
                <a:latin typeface="Source Code Pro"/>
              </a:rPr>
              <a:t>class=</a:t>
            </a:r>
            <a:r>
              <a:rPr lang="fr-FR" sz="1400" dirty="0">
                <a:solidFill>
                  <a:srgbClr val="A5C261"/>
                </a:solidFill>
                <a:latin typeface="Source Code Pro"/>
              </a:rPr>
              <a:t>"</a:t>
            </a:r>
            <a:r>
              <a:rPr lang="fr-FR" sz="1400" dirty="0" err="1">
                <a:solidFill>
                  <a:srgbClr val="A5C261"/>
                </a:solidFill>
                <a:latin typeface="Source Code Pro"/>
              </a:rPr>
              <a:t>form</a:t>
            </a:r>
            <a:r>
              <a:rPr lang="fr-FR" sz="1400" dirty="0">
                <a:solidFill>
                  <a:srgbClr val="A5C261"/>
                </a:solidFill>
                <a:latin typeface="Source Code Pro"/>
              </a:rPr>
              <a:t>-group"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&lt;label </a:t>
            </a:r>
            <a:r>
              <a:rPr lang="fr-FR" sz="1400" dirty="0">
                <a:solidFill>
                  <a:srgbClr val="BABABA"/>
                </a:solidFill>
                <a:latin typeface="Source Code Pro"/>
              </a:rPr>
              <a:t>for=</a:t>
            </a:r>
            <a:r>
              <a:rPr lang="fr-FR" sz="1400" dirty="0">
                <a:solidFill>
                  <a:srgbClr val="A5C261"/>
                </a:solidFill>
                <a:latin typeface="Source Code Pro"/>
              </a:rPr>
              <a:t>"homme"</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id=</a:t>
            </a:r>
            <a:r>
              <a:rPr lang="fr-FR" sz="1400" dirty="0">
                <a:solidFill>
                  <a:srgbClr val="A5C261"/>
                </a:solidFill>
                <a:latin typeface="Source Code Pro"/>
              </a:rPr>
              <a:t>"homme" </a:t>
            </a:r>
            <a:r>
              <a:rPr lang="fr-FR" sz="1400" dirty="0">
                <a:solidFill>
                  <a:srgbClr val="BABABA"/>
                </a:solidFill>
                <a:latin typeface="Source Code Pro"/>
              </a:rPr>
              <a:t>type=</a:t>
            </a:r>
            <a:r>
              <a:rPr lang="fr-FR" sz="1400" dirty="0">
                <a:solidFill>
                  <a:srgbClr val="A5C261"/>
                </a:solidFill>
                <a:latin typeface="Source Code Pro"/>
              </a:rPr>
              <a:t>"radio" </a:t>
            </a:r>
            <a:r>
              <a:rPr lang="fr-FR" sz="1400" dirty="0">
                <a:solidFill>
                  <a:srgbClr val="BABABA"/>
                </a:solidFill>
                <a:latin typeface="Source Code Pro"/>
              </a:rPr>
              <a:t>value=</a:t>
            </a:r>
            <a:r>
              <a:rPr lang="fr-FR" sz="1400" dirty="0">
                <a:solidFill>
                  <a:srgbClr val="A5C261"/>
                </a:solidFill>
                <a:latin typeface="Source Code Pro"/>
              </a:rPr>
              <a:t>"Homme" </a:t>
            </a:r>
            <a:r>
              <a:rPr lang="fr-FR" sz="1400" dirty="0">
                <a:solidFill>
                  <a:srgbClr val="BABABA"/>
                </a:solidFill>
                <a:latin typeface="Source Code Pro"/>
              </a:rPr>
              <a:t>v-model=</a:t>
            </a:r>
            <a:r>
              <a:rPr lang="fr-FR" sz="1400" dirty="0">
                <a:solidFill>
                  <a:srgbClr val="A5C261"/>
                </a:solidFill>
                <a:latin typeface="Source Code Pro"/>
              </a:rPr>
              <a:t>"</a:t>
            </a:r>
            <a:r>
              <a:rPr lang="fr-FR" sz="1400" dirty="0" err="1">
                <a:solidFill>
                  <a:srgbClr val="9876AA"/>
                </a:solidFill>
                <a:latin typeface="Source Code Pro"/>
              </a:rPr>
              <a:t>user</a:t>
            </a:r>
            <a:r>
              <a:rPr lang="fr-FR" sz="1400" dirty="0" err="1">
                <a:solidFill>
                  <a:srgbClr val="A9B7C6"/>
                </a:solidFill>
                <a:latin typeface="Source Code Pro"/>
              </a:rPr>
              <a:t>.</a:t>
            </a:r>
            <a:r>
              <a:rPr lang="fr-FR" sz="1400" dirty="0" err="1">
                <a:solidFill>
                  <a:srgbClr val="9876AA"/>
                </a:solidFill>
                <a:latin typeface="Source Code Pro"/>
              </a:rPr>
              <a:t>sexe</a:t>
            </a:r>
            <a:r>
              <a:rPr lang="fr-FR" sz="1400" dirty="0">
                <a:solidFill>
                  <a:srgbClr val="A5C261"/>
                </a:solidFill>
                <a:latin typeface="Source Code Pro"/>
              </a:rPr>
              <a:t>"</a:t>
            </a:r>
            <a:r>
              <a:rPr lang="fr-FR" sz="1400" dirty="0">
                <a:solidFill>
                  <a:srgbClr val="E8BF6A"/>
                </a:solidFill>
                <a:latin typeface="Source Code Pro"/>
              </a:rPr>
              <a:t>&gt; </a:t>
            </a:r>
            <a:r>
              <a:rPr lang="fr-FR" sz="1400" dirty="0">
                <a:solidFill>
                  <a:srgbClr val="A9B7C6"/>
                </a:solidFill>
                <a:latin typeface="Source Code Pro"/>
              </a:rPr>
              <a:t>Homme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E8BF6A"/>
                </a:solidFill>
                <a:latin typeface="Source Code Pro"/>
              </a:rPr>
              <a:t>&lt;/label&gt;</a:t>
            </a:r>
            <a:br>
              <a:rPr lang="fr-FR" sz="1400" dirty="0">
                <a:solidFill>
                  <a:srgbClr val="E8BF6A"/>
                </a:solidFill>
                <a:latin typeface="Source Code Pro"/>
              </a:rPr>
            </a:br>
            <a:r>
              <a:rPr lang="fr-FR" sz="1400" dirty="0">
                <a:solidFill>
                  <a:srgbClr val="E8BF6A"/>
                </a:solidFill>
                <a:latin typeface="Source Code Pro"/>
              </a:rPr>
              <a:t>  &lt;label </a:t>
            </a:r>
            <a:r>
              <a:rPr lang="fr-FR" sz="1400" dirty="0">
                <a:solidFill>
                  <a:srgbClr val="BABABA"/>
                </a:solidFill>
                <a:latin typeface="Source Code Pro"/>
              </a:rPr>
              <a:t>for=</a:t>
            </a:r>
            <a:r>
              <a:rPr lang="fr-FR" sz="1400" dirty="0">
                <a:solidFill>
                  <a:srgbClr val="A5C261"/>
                </a:solidFill>
                <a:latin typeface="Source Code Pro"/>
              </a:rPr>
              <a:t>"femme"</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id=</a:t>
            </a:r>
            <a:r>
              <a:rPr lang="fr-FR" sz="1400" dirty="0">
                <a:solidFill>
                  <a:srgbClr val="A5C261"/>
                </a:solidFill>
                <a:latin typeface="Source Code Pro"/>
              </a:rPr>
              <a:t>"femme" </a:t>
            </a:r>
            <a:r>
              <a:rPr lang="fr-FR" sz="1400" dirty="0">
                <a:solidFill>
                  <a:srgbClr val="BABABA"/>
                </a:solidFill>
                <a:latin typeface="Source Code Pro"/>
              </a:rPr>
              <a:t>type=</a:t>
            </a:r>
            <a:r>
              <a:rPr lang="fr-FR" sz="1400" dirty="0">
                <a:solidFill>
                  <a:srgbClr val="A5C261"/>
                </a:solidFill>
                <a:latin typeface="Source Code Pro"/>
              </a:rPr>
              <a:t>"radio" </a:t>
            </a:r>
            <a:r>
              <a:rPr lang="fr-FR" sz="1400" dirty="0">
                <a:solidFill>
                  <a:srgbClr val="BABABA"/>
                </a:solidFill>
                <a:latin typeface="Source Code Pro"/>
              </a:rPr>
              <a:t>value=</a:t>
            </a:r>
            <a:r>
              <a:rPr lang="fr-FR" sz="1400" dirty="0">
                <a:solidFill>
                  <a:srgbClr val="A5C261"/>
                </a:solidFill>
                <a:latin typeface="Source Code Pro"/>
              </a:rPr>
              <a:t>"Femme" </a:t>
            </a:r>
            <a:r>
              <a:rPr lang="fr-FR" sz="1400" dirty="0">
                <a:solidFill>
                  <a:srgbClr val="BABABA"/>
                </a:solidFill>
                <a:latin typeface="Source Code Pro"/>
              </a:rPr>
              <a:t>v-model=</a:t>
            </a:r>
            <a:r>
              <a:rPr lang="fr-FR" sz="1400" dirty="0">
                <a:solidFill>
                  <a:srgbClr val="A5C261"/>
                </a:solidFill>
                <a:latin typeface="Source Code Pro"/>
              </a:rPr>
              <a:t>"</a:t>
            </a:r>
            <a:r>
              <a:rPr lang="fr-FR" sz="1400" dirty="0" err="1">
                <a:solidFill>
                  <a:srgbClr val="9876AA"/>
                </a:solidFill>
                <a:latin typeface="Source Code Pro"/>
              </a:rPr>
              <a:t>user</a:t>
            </a:r>
            <a:r>
              <a:rPr lang="fr-FR" sz="1400" dirty="0" err="1">
                <a:solidFill>
                  <a:srgbClr val="A9B7C6"/>
                </a:solidFill>
                <a:latin typeface="Source Code Pro"/>
              </a:rPr>
              <a:t>.</a:t>
            </a:r>
            <a:r>
              <a:rPr lang="fr-FR" sz="1400" dirty="0" err="1">
                <a:solidFill>
                  <a:srgbClr val="9876AA"/>
                </a:solidFill>
                <a:latin typeface="Source Code Pro"/>
              </a:rPr>
              <a:t>sexe</a:t>
            </a:r>
            <a:r>
              <a:rPr lang="fr-FR" sz="1400" dirty="0">
                <a:solidFill>
                  <a:srgbClr val="A5C261"/>
                </a:solidFill>
                <a:latin typeface="Source Code Pro"/>
              </a:rPr>
              <a:t>"</a:t>
            </a:r>
            <a:r>
              <a:rPr lang="fr-FR" sz="1400" dirty="0">
                <a:solidFill>
                  <a:srgbClr val="E8BF6A"/>
                </a:solidFill>
                <a:latin typeface="Source Code Pro"/>
              </a:rPr>
              <a:t>&gt; </a:t>
            </a:r>
            <a:r>
              <a:rPr lang="fr-FR" sz="1400" dirty="0">
                <a:solidFill>
                  <a:srgbClr val="A9B7C6"/>
                </a:solidFill>
                <a:latin typeface="Source Code Pro"/>
              </a:rPr>
              <a:t>Femme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E8BF6A"/>
                </a:solidFill>
                <a:latin typeface="Source Code Pro"/>
              </a:rPr>
              <a:t>&lt;/label&gt;</a:t>
            </a:r>
            <a:br>
              <a:rPr lang="fr-FR" sz="1400" dirty="0">
                <a:solidFill>
                  <a:srgbClr val="E8BF6A"/>
                </a:solidFill>
                <a:latin typeface="Source Code Pro"/>
              </a:rPr>
            </a:br>
            <a:r>
              <a:rPr lang="fr-FR" sz="1400" dirty="0">
                <a:solidFill>
                  <a:srgbClr val="E8BF6A"/>
                </a:solidFill>
                <a:latin typeface="Source Code Pro"/>
              </a:rPr>
              <a:t>&lt;/div</a:t>
            </a:r>
            <a:r>
              <a:rPr lang="fr-FR" sz="1400" dirty="0" smtClean="0">
                <a:solidFill>
                  <a:srgbClr val="E8BF6A"/>
                </a:solidFill>
                <a:latin typeface="Source Code Pro"/>
              </a:rPr>
              <a:t>&gt;</a:t>
            </a:r>
            <a:endParaRPr lang="fr-FR" sz="1400" dirty="0">
              <a:solidFill>
                <a:srgbClr val="E8BF6A"/>
              </a:solidFill>
              <a:latin typeface="Source Code Pro"/>
            </a:endParaRPr>
          </a:p>
        </p:txBody>
      </p:sp>
      <p:sp>
        <p:nvSpPr>
          <p:cNvPr id="14" name="Rectangle 13"/>
          <p:cNvSpPr/>
          <p:nvPr/>
        </p:nvSpPr>
        <p:spPr>
          <a:xfrm>
            <a:off x="3499104" y="2499360"/>
            <a:ext cx="755904" cy="243840"/>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5078476" y="2518156"/>
            <a:ext cx="761492" cy="22504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en angle 4"/>
          <p:cNvCxnSpPr>
            <a:stCxn id="14" idx="0"/>
            <a:endCxn id="15" idx="0"/>
          </p:cNvCxnSpPr>
          <p:nvPr/>
        </p:nvCxnSpPr>
        <p:spPr>
          <a:xfrm rot="16200000" flipH="1">
            <a:off x="4658741" y="1717675"/>
            <a:ext cx="18796" cy="1582166"/>
          </a:xfrm>
          <a:prstGeom prst="bentConnector3">
            <a:avLst>
              <a:gd name="adj1" fmla="val -121621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134112" y="4315241"/>
            <a:ext cx="7968592" cy="369332"/>
          </a:xfrm>
          <a:prstGeom prst="rect">
            <a:avLst/>
          </a:prstGeom>
          <a:noFill/>
        </p:spPr>
        <p:txBody>
          <a:bodyPr wrap="none" rtlCol="0">
            <a:spAutoFit/>
          </a:bodyPr>
          <a:lstStyle/>
          <a:p>
            <a:r>
              <a:rPr lang="fr-FR" dirty="0" smtClean="0"/>
              <a:t>Il suffit d’utiliser la même variable d’instance dans tous les ‘radio’ du même groupe</a:t>
            </a:r>
            <a:endParaRPr lang="fr-FR" dirty="0"/>
          </a:p>
        </p:txBody>
      </p:sp>
    </p:spTree>
    <p:extLst>
      <p:ext uri="{BB962C8B-B14F-4D97-AF65-F5344CB8AC3E}">
        <p14:creationId xmlns:p14="http://schemas.microsoft.com/office/powerpoint/2010/main" xmlns="" val="30172418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Utilisation des </a:t>
            </a:r>
            <a:r>
              <a:rPr lang="fr-FR" sz="2800" dirty="0" err="1" smtClean="0">
                <a:effectLst>
                  <a:outerShdw blurRad="38100" dist="38100" dir="2700000" algn="tl">
                    <a:srgbClr val="000000">
                      <a:alpha val="43137"/>
                    </a:srgbClr>
                  </a:outerShdw>
                </a:effectLst>
              </a:rPr>
              <a:t>combobox</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158496" y="1170432"/>
            <a:ext cx="6172395" cy="369332"/>
          </a:xfrm>
          <a:prstGeom prst="rect">
            <a:avLst/>
          </a:prstGeom>
          <a:noFill/>
        </p:spPr>
        <p:txBody>
          <a:bodyPr wrap="none" rtlCol="0">
            <a:spAutoFit/>
          </a:bodyPr>
          <a:lstStyle/>
          <a:p>
            <a:r>
              <a:rPr lang="fr-FR" dirty="0" smtClean="0"/>
              <a:t>Comment remplir les valeurs dans une </a:t>
            </a:r>
            <a:r>
              <a:rPr lang="fr-FR" dirty="0" err="1" smtClean="0"/>
              <a:t>combobox</a:t>
            </a:r>
            <a:r>
              <a:rPr lang="fr-FR" dirty="0" smtClean="0"/>
              <a:t> (Drop down)?</a:t>
            </a:r>
            <a:endParaRPr lang="fr-FR" dirty="0"/>
          </a:p>
        </p:txBody>
      </p:sp>
      <p:sp>
        <p:nvSpPr>
          <p:cNvPr id="6" name="Rectangle 5"/>
          <p:cNvSpPr/>
          <p:nvPr/>
        </p:nvSpPr>
        <p:spPr>
          <a:xfrm>
            <a:off x="158496" y="1656096"/>
            <a:ext cx="8692896" cy="1384995"/>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&lt;label </a:t>
            </a:r>
            <a:r>
              <a:rPr lang="en-US" sz="1400" dirty="0">
                <a:solidFill>
                  <a:srgbClr val="BABABA"/>
                </a:solidFill>
                <a:latin typeface="Source Code Pro"/>
              </a:rPr>
              <a:t>for=</a:t>
            </a:r>
            <a:r>
              <a:rPr lang="en-US" sz="1400" dirty="0">
                <a:solidFill>
                  <a:srgbClr val="A5C261"/>
                </a:solidFill>
                <a:latin typeface="Source Code Pro"/>
              </a:rPr>
              <a:t>"priority"</a:t>
            </a:r>
            <a:r>
              <a:rPr lang="en-US" sz="1400" dirty="0">
                <a:solidFill>
                  <a:srgbClr val="E8BF6A"/>
                </a:solidFill>
                <a:latin typeface="Source Code Pro"/>
              </a:rPr>
              <a:t>&gt;</a:t>
            </a:r>
            <a:br>
              <a:rPr lang="en-US" sz="1400" dirty="0">
                <a:solidFill>
                  <a:srgbClr val="E8BF6A"/>
                </a:solidFill>
                <a:latin typeface="Source Code Pro"/>
              </a:rPr>
            </a:br>
            <a:r>
              <a:rPr lang="en-US" sz="1400" dirty="0">
                <a:solidFill>
                  <a:srgbClr val="E8BF6A"/>
                </a:solidFill>
                <a:latin typeface="Source Code Pro"/>
              </a:rPr>
              <a:t>  </a:t>
            </a:r>
            <a:r>
              <a:rPr lang="en-US" sz="1400" dirty="0">
                <a:solidFill>
                  <a:srgbClr val="A9B7C6"/>
                </a:solidFill>
                <a:latin typeface="Source Code Pro"/>
              </a:rPr>
              <a:t>Priority: </a:t>
            </a:r>
            <a:br>
              <a:rPr lang="en-US" sz="1400" dirty="0">
                <a:solidFill>
                  <a:srgbClr val="A9B7C6"/>
                </a:solidFill>
                <a:latin typeface="Source Code Pro"/>
              </a:rPr>
            </a:br>
            <a:r>
              <a:rPr lang="en-US" sz="1400" dirty="0">
                <a:solidFill>
                  <a:srgbClr val="A9B7C6"/>
                </a:solidFill>
                <a:latin typeface="Source Code Pro"/>
              </a:rPr>
              <a:t>  </a:t>
            </a:r>
            <a:r>
              <a:rPr lang="en-US" sz="1400" dirty="0">
                <a:solidFill>
                  <a:srgbClr val="E8BF6A"/>
                </a:solidFill>
                <a:latin typeface="Source Code Pro"/>
              </a:rPr>
              <a:t>&lt;select </a:t>
            </a:r>
            <a:r>
              <a:rPr lang="en-US" sz="1400" dirty="0">
                <a:solidFill>
                  <a:srgbClr val="BABABA"/>
                </a:solidFill>
                <a:latin typeface="Source Code Pro"/>
              </a:rPr>
              <a:t>id=</a:t>
            </a:r>
            <a:r>
              <a:rPr lang="en-US" sz="1400" dirty="0">
                <a:solidFill>
                  <a:srgbClr val="A5C261"/>
                </a:solidFill>
                <a:latin typeface="Source Code Pro"/>
              </a:rPr>
              <a:t>"priority" </a:t>
            </a:r>
            <a:r>
              <a:rPr lang="en-US" sz="1400" dirty="0">
                <a:solidFill>
                  <a:srgbClr val="BABABA"/>
                </a:solidFill>
                <a:latin typeface="Source Code Pro"/>
              </a:rPr>
              <a:t>v-model=</a:t>
            </a:r>
            <a:r>
              <a:rPr lang="en-US" sz="1400" dirty="0">
                <a:solidFill>
                  <a:srgbClr val="A5C261"/>
                </a:solidFill>
                <a:latin typeface="Source Code Pro"/>
              </a:rPr>
              <a:t>"</a:t>
            </a:r>
            <a:r>
              <a:rPr lang="en-US" sz="1400" dirty="0" err="1">
                <a:solidFill>
                  <a:srgbClr val="9876AA"/>
                </a:solidFill>
                <a:latin typeface="Source Code Pro"/>
              </a:rPr>
              <a:t>selectedPriority</a:t>
            </a:r>
            <a:r>
              <a:rPr lang="en-US" sz="1400" dirty="0">
                <a:solidFill>
                  <a:srgbClr val="A5C261"/>
                </a:solidFill>
                <a:latin typeface="Source Code Pro"/>
              </a:rPr>
              <a:t>"</a:t>
            </a:r>
            <a:r>
              <a:rPr lang="en-US" sz="1400" dirty="0">
                <a:solidFill>
                  <a:srgbClr val="E8BF6A"/>
                </a:solidFill>
                <a:latin typeface="Source Code Pro"/>
              </a:rPr>
              <a:t>&gt;</a:t>
            </a:r>
            <a:br>
              <a:rPr lang="en-US" sz="1400" dirty="0">
                <a:solidFill>
                  <a:srgbClr val="E8BF6A"/>
                </a:solidFill>
                <a:latin typeface="Source Code Pro"/>
              </a:rPr>
            </a:br>
            <a:r>
              <a:rPr lang="en-US" sz="1400" dirty="0">
                <a:solidFill>
                  <a:srgbClr val="E8BF6A"/>
                </a:solidFill>
                <a:latin typeface="Source Code Pro"/>
              </a:rPr>
              <a:t>    &lt;option </a:t>
            </a:r>
            <a:r>
              <a:rPr lang="en-US" sz="1400" dirty="0">
                <a:solidFill>
                  <a:srgbClr val="BABABA"/>
                </a:solidFill>
                <a:latin typeface="Source Code Pro"/>
              </a:rPr>
              <a:t>v-for=</a:t>
            </a:r>
            <a:r>
              <a:rPr lang="en-US" sz="1400" dirty="0">
                <a:solidFill>
                  <a:srgbClr val="A5C261"/>
                </a:solidFill>
                <a:latin typeface="Source Code Pro"/>
              </a:rPr>
              <a:t>"</a:t>
            </a:r>
            <a:r>
              <a:rPr lang="en-US" sz="1400" dirty="0">
                <a:solidFill>
                  <a:srgbClr val="A9B7C6"/>
                </a:solidFill>
                <a:latin typeface="Source Code Pro"/>
              </a:rPr>
              <a:t>priority in </a:t>
            </a:r>
            <a:r>
              <a:rPr lang="en-US" sz="1400" dirty="0">
                <a:solidFill>
                  <a:srgbClr val="9876AA"/>
                </a:solidFill>
                <a:latin typeface="Source Code Pro"/>
              </a:rPr>
              <a:t>priorities</a:t>
            </a:r>
            <a:r>
              <a:rPr lang="en-US" sz="1400" dirty="0">
                <a:solidFill>
                  <a:srgbClr val="A5C261"/>
                </a:solidFill>
                <a:latin typeface="Source Code Pro"/>
              </a:rPr>
              <a:t>" </a:t>
            </a:r>
            <a:r>
              <a:rPr lang="en-US" sz="1400" dirty="0">
                <a:solidFill>
                  <a:srgbClr val="BABABA"/>
                </a:solidFill>
                <a:latin typeface="Source Code Pro"/>
              </a:rPr>
              <a:t>:value=</a:t>
            </a:r>
            <a:r>
              <a:rPr lang="en-US" sz="1400" dirty="0">
                <a:solidFill>
                  <a:srgbClr val="A5C261"/>
                </a:solidFill>
                <a:latin typeface="Source Code Pro"/>
              </a:rPr>
              <a:t>"</a:t>
            </a:r>
            <a:r>
              <a:rPr lang="en-US" sz="1400" dirty="0">
                <a:solidFill>
                  <a:srgbClr val="A9B7C6"/>
                </a:solidFill>
                <a:latin typeface="Source Code Pro"/>
              </a:rPr>
              <a:t>priority</a:t>
            </a:r>
            <a:r>
              <a:rPr lang="en-US" sz="1400" dirty="0">
                <a:solidFill>
                  <a:srgbClr val="A5C261"/>
                </a:solidFill>
                <a:latin typeface="Source Code Pro"/>
              </a:rPr>
              <a:t>" </a:t>
            </a:r>
            <a:r>
              <a:rPr lang="en-US" sz="1400" dirty="0" smtClean="0">
                <a:solidFill>
                  <a:srgbClr val="E8BF6A"/>
                </a:solidFill>
                <a:latin typeface="Source Code Pro"/>
              </a:rPr>
              <a:t>&gt;</a:t>
            </a:r>
            <a:r>
              <a:rPr lang="en-US" sz="1400" dirty="0" smtClean="0">
                <a:solidFill>
                  <a:srgbClr val="A9B7C6"/>
                </a:solidFill>
                <a:latin typeface="Source Code Pro"/>
              </a:rPr>
              <a:t>{{ </a:t>
            </a:r>
            <a:r>
              <a:rPr lang="en-US" sz="1400" dirty="0">
                <a:solidFill>
                  <a:srgbClr val="A9B7C6"/>
                </a:solidFill>
                <a:latin typeface="Source Code Pro"/>
              </a:rPr>
              <a:t>priority }}</a:t>
            </a:r>
            <a:r>
              <a:rPr lang="en-US" sz="1400" dirty="0">
                <a:solidFill>
                  <a:srgbClr val="E8BF6A"/>
                </a:solidFill>
                <a:latin typeface="Source Code Pro"/>
              </a:rPr>
              <a:t>&lt;/option&gt;</a:t>
            </a:r>
            <a:br>
              <a:rPr lang="en-US" sz="1400" dirty="0">
                <a:solidFill>
                  <a:srgbClr val="E8BF6A"/>
                </a:solidFill>
                <a:latin typeface="Source Code Pro"/>
              </a:rPr>
            </a:br>
            <a:r>
              <a:rPr lang="en-US" sz="1400" dirty="0">
                <a:solidFill>
                  <a:srgbClr val="E8BF6A"/>
                </a:solidFill>
                <a:latin typeface="Source Code Pro"/>
              </a:rPr>
              <a:t>  &lt;/select&gt;</a:t>
            </a:r>
            <a:br>
              <a:rPr lang="en-US" sz="1400" dirty="0">
                <a:solidFill>
                  <a:srgbClr val="E8BF6A"/>
                </a:solidFill>
                <a:latin typeface="Source Code Pro"/>
              </a:rPr>
            </a:br>
            <a:r>
              <a:rPr lang="en-US" sz="1400" dirty="0">
                <a:solidFill>
                  <a:srgbClr val="E8BF6A"/>
                </a:solidFill>
                <a:latin typeface="Source Code Pro"/>
              </a:rPr>
              <a:t>&lt;/label</a:t>
            </a:r>
            <a:r>
              <a:rPr lang="en-US" sz="1400" dirty="0" smtClean="0">
                <a:solidFill>
                  <a:srgbClr val="E8BF6A"/>
                </a:solidFill>
                <a:latin typeface="Source Code Pro"/>
              </a:rPr>
              <a:t>&gt;</a:t>
            </a:r>
            <a:endParaRPr lang="en-US" sz="1400" dirty="0">
              <a:solidFill>
                <a:srgbClr val="E8BF6A"/>
              </a:solidFill>
              <a:latin typeface="Source Code Pro"/>
            </a:endParaRPr>
          </a:p>
        </p:txBody>
      </p:sp>
      <p:sp>
        <p:nvSpPr>
          <p:cNvPr id="11" name="ZoneTexte 10"/>
          <p:cNvSpPr txBox="1"/>
          <p:nvPr/>
        </p:nvSpPr>
        <p:spPr>
          <a:xfrm>
            <a:off x="158497" y="3458421"/>
            <a:ext cx="11887200" cy="646331"/>
          </a:xfrm>
          <a:prstGeom prst="rect">
            <a:avLst/>
          </a:prstGeom>
          <a:noFill/>
        </p:spPr>
        <p:txBody>
          <a:bodyPr wrap="square" rtlCol="0">
            <a:spAutoFit/>
          </a:bodyPr>
          <a:lstStyle/>
          <a:p>
            <a:r>
              <a:rPr lang="fr-FR" dirty="0" smtClean="0"/>
              <a:t>Boucler avec v-for sur les options en lisant les valeurs à partir d’un tableau. Puis déclarer le v-model dans la balise ‘select’ pour indiquer la variable d’instance dans laquelle la valeur sélectionnée sera positionnée.</a:t>
            </a:r>
            <a:endParaRPr lang="fr-FR" dirty="0"/>
          </a:p>
        </p:txBody>
      </p:sp>
      <p:sp>
        <p:nvSpPr>
          <p:cNvPr id="12" name="Rectangle 11"/>
          <p:cNvSpPr/>
          <p:nvPr/>
        </p:nvSpPr>
        <p:spPr>
          <a:xfrm>
            <a:off x="3121152" y="2348593"/>
            <a:ext cx="1292352" cy="223919"/>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657856" y="2092992"/>
            <a:ext cx="1341119" cy="255601"/>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en angle 16"/>
          <p:cNvCxnSpPr>
            <a:stCxn id="12" idx="3"/>
            <a:endCxn id="13" idx="0"/>
          </p:cNvCxnSpPr>
          <p:nvPr/>
        </p:nvCxnSpPr>
        <p:spPr>
          <a:xfrm flipH="1" flipV="1">
            <a:off x="3328416" y="2092992"/>
            <a:ext cx="1085088" cy="367561"/>
          </a:xfrm>
          <a:prstGeom prst="bentConnector4">
            <a:avLst>
              <a:gd name="adj1" fmla="val -21067"/>
              <a:gd name="adj2" fmla="val 16219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1305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Construire votre propre contrôle</a:t>
            </a:r>
            <a:endParaRPr lang="fr-FR" sz="4000" dirty="0" smtClean="0">
              <a:effectLst>
                <a:outerShdw blurRad="38100" dist="38100" dir="2700000" algn="tl">
                  <a:srgbClr val="000000">
                    <a:alpha val="43137"/>
                  </a:srgbClr>
                </a:outerShdw>
              </a:effectLst>
            </a:endParaRPr>
          </a:p>
        </p:txBody>
      </p:sp>
      <p:sp>
        <p:nvSpPr>
          <p:cNvPr id="2" name="ZoneTexte 1"/>
          <p:cNvSpPr txBox="1"/>
          <p:nvPr/>
        </p:nvSpPr>
        <p:spPr>
          <a:xfrm>
            <a:off x="390144" y="1524000"/>
            <a:ext cx="11582400" cy="4247317"/>
          </a:xfrm>
          <a:prstGeom prst="rect">
            <a:avLst/>
          </a:prstGeom>
          <a:noFill/>
        </p:spPr>
        <p:txBody>
          <a:bodyPr wrap="square" rtlCol="0">
            <a:spAutoFit/>
          </a:bodyPr>
          <a:lstStyle/>
          <a:p>
            <a:r>
              <a:rPr lang="fr-FR" dirty="0" smtClean="0"/>
              <a:t>Nous aurons besoin de comprendre ce que v-model fait en background. </a:t>
            </a:r>
          </a:p>
          <a:p>
            <a:endParaRPr lang="fr-FR" dirty="0"/>
          </a:p>
          <a:p>
            <a:r>
              <a:rPr lang="fr-FR" dirty="0" smtClean="0"/>
              <a:t>Exemple:</a:t>
            </a:r>
          </a:p>
          <a:p>
            <a:endParaRPr lang="fr-FR" dirty="0"/>
          </a:p>
          <a:p>
            <a:r>
              <a:rPr lang="fr-FR" b="1" dirty="0" smtClean="0"/>
              <a:t>&lt;input type=‘</a:t>
            </a:r>
            <a:r>
              <a:rPr lang="fr-FR" b="1" dirty="0" err="1" smtClean="0"/>
              <a:t>text</a:t>
            </a:r>
            <a:r>
              <a:rPr lang="fr-FR" b="1" dirty="0" smtClean="0"/>
              <a:t>’ v-model=‘adresse’&gt;</a:t>
            </a:r>
          </a:p>
          <a:p>
            <a:endParaRPr lang="fr-FR" dirty="0" smtClean="0"/>
          </a:p>
          <a:p>
            <a:r>
              <a:rPr lang="fr-FR" dirty="0" smtClean="0"/>
              <a:t>Fait deux chose:</a:t>
            </a:r>
          </a:p>
          <a:p>
            <a:endParaRPr lang="fr-FR" dirty="0"/>
          </a:p>
          <a:p>
            <a:pPr marL="285750" indent="-285750">
              <a:buFont typeface="Arial" panose="020B0604020202020204" pitchFamily="34" charset="0"/>
              <a:buChar char="•"/>
            </a:pPr>
            <a:r>
              <a:rPr lang="fr-FR" dirty="0" smtClean="0"/>
              <a:t>Il attache la ‘value’ de l’input à ‘adresse’ (si on change adresse, la zone de saisie change)</a:t>
            </a:r>
          </a:p>
          <a:p>
            <a:pPr marL="285750" indent="-285750">
              <a:buFont typeface="Arial" panose="020B0604020202020204" pitchFamily="34" charset="0"/>
              <a:buChar char="•"/>
            </a:pPr>
            <a:r>
              <a:rPr lang="fr-FR" dirty="0" smtClean="0"/>
              <a:t>Il intercepte l’évènement ‘input’ (saisie d’un caractère) et met la valeur du champ dans ‘adresse’ (si on change la zone de saisie, le champ adresse change</a:t>
            </a:r>
          </a:p>
          <a:p>
            <a:endParaRPr lang="fr-FR" dirty="0" smtClean="0"/>
          </a:p>
          <a:p>
            <a:r>
              <a:rPr lang="fr-FR" dirty="0" smtClean="0"/>
              <a:t>C’est l’équivalent de:</a:t>
            </a:r>
          </a:p>
          <a:p>
            <a:endParaRPr lang="fr-FR" dirty="0"/>
          </a:p>
          <a:p>
            <a:r>
              <a:rPr lang="fr-FR" b="1" dirty="0"/>
              <a:t>&lt;input type=‘</a:t>
            </a:r>
            <a:r>
              <a:rPr lang="fr-FR" b="1" dirty="0" err="1"/>
              <a:t>text</a:t>
            </a:r>
            <a:r>
              <a:rPr lang="fr-FR" b="1" dirty="0"/>
              <a:t>’ </a:t>
            </a:r>
            <a:r>
              <a:rPr lang="fr-FR" b="1" dirty="0" smtClean="0"/>
              <a:t>:value=‘</a:t>
            </a:r>
            <a:r>
              <a:rPr lang="fr-FR" b="1" dirty="0"/>
              <a:t>adresse</a:t>
            </a:r>
            <a:r>
              <a:rPr lang="fr-FR" b="1" dirty="0" smtClean="0"/>
              <a:t>’ @input=‘adresse = $</a:t>
            </a:r>
            <a:r>
              <a:rPr lang="fr-FR" b="1" dirty="0" err="1" smtClean="0"/>
              <a:t>event.target.value</a:t>
            </a:r>
            <a:r>
              <a:rPr lang="fr-FR" b="1" dirty="0" smtClean="0"/>
              <a:t>’&gt;</a:t>
            </a:r>
            <a:endParaRPr lang="fr-FR" b="1" dirty="0"/>
          </a:p>
        </p:txBody>
      </p:sp>
      <p:sp>
        <p:nvSpPr>
          <p:cNvPr id="10" name="Rectangle 9"/>
          <p:cNvSpPr/>
          <p:nvPr/>
        </p:nvSpPr>
        <p:spPr>
          <a:xfrm>
            <a:off x="2206752" y="5409216"/>
            <a:ext cx="5303520" cy="26006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206752" y="2684304"/>
            <a:ext cx="1755648" cy="22958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4"/>
          <p:cNvCxnSpPr>
            <a:stCxn id="14" idx="2"/>
            <a:endCxn id="10" idx="0"/>
          </p:cNvCxnSpPr>
          <p:nvPr/>
        </p:nvCxnSpPr>
        <p:spPr>
          <a:xfrm>
            <a:off x="3084576" y="2913888"/>
            <a:ext cx="1773936" cy="24953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1304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114010</TotalTime>
  <Words>10995</Words>
  <Application>Microsoft Office PowerPoint</Application>
  <PresentationFormat>Personnalisé</PresentationFormat>
  <Paragraphs>1276</Paragraphs>
  <Slides>152</Slides>
  <Notes>152</Notes>
  <HiddenSlides>0</HiddenSlides>
  <MMClips>0</MMClips>
  <ScaleCrop>false</ScaleCrop>
  <HeadingPairs>
    <vt:vector size="4" baseType="variant">
      <vt:variant>
        <vt:lpstr>Thème</vt:lpstr>
      </vt:variant>
      <vt:variant>
        <vt:i4>1</vt:i4>
      </vt:variant>
      <vt:variant>
        <vt:lpstr>Titres des diapositives</vt:lpstr>
      </vt:variant>
      <vt:variant>
        <vt:i4>152</vt:i4>
      </vt:variant>
    </vt:vector>
  </HeadingPairs>
  <TitlesOfParts>
    <vt:vector size="153"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lpstr>Diapositive 62</vt:lpstr>
      <vt:lpstr>Diapositive 63</vt:lpstr>
      <vt:lpstr>Diapositive 64</vt:lpstr>
      <vt:lpstr>Diapositive 65</vt:lpstr>
      <vt:lpstr>Diapositive 66</vt:lpstr>
      <vt:lpstr>Diapositive 67</vt:lpstr>
      <vt:lpstr>Diapositive 68</vt:lpstr>
      <vt:lpstr>Diapositive 69</vt:lpstr>
      <vt:lpstr>Diapositive 70</vt:lpstr>
      <vt:lpstr>Diapositive 71</vt:lpstr>
      <vt:lpstr>Diapositive 72</vt:lpstr>
      <vt:lpstr>Diapositive 73</vt:lpstr>
      <vt:lpstr>Diapositive 74</vt:lpstr>
      <vt:lpstr>Diapositive 75</vt:lpstr>
      <vt:lpstr>Diapositive 76</vt:lpstr>
      <vt:lpstr>Diapositive 77</vt:lpstr>
      <vt:lpstr>Diapositive 78</vt:lpstr>
      <vt:lpstr>Diapositive 79</vt:lpstr>
      <vt:lpstr>Diapositive 80</vt:lpstr>
      <vt:lpstr>Diapositive 81</vt:lpstr>
      <vt:lpstr>Diapositive 82</vt:lpstr>
      <vt:lpstr>Diapositive 83</vt:lpstr>
      <vt:lpstr>Diapositive 84</vt:lpstr>
      <vt:lpstr>Diapositive 85</vt:lpstr>
      <vt:lpstr>Diapositive 86</vt:lpstr>
      <vt:lpstr>Diapositive 87</vt:lpstr>
      <vt:lpstr>Diapositive 88</vt:lpstr>
      <vt:lpstr>Diapositive 89</vt:lpstr>
      <vt:lpstr>Diapositive 90</vt:lpstr>
      <vt:lpstr>Diapositive 91</vt:lpstr>
      <vt:lpstr>Diapositive 92</vt:lpstr>
      <vt:lpstr>Diapositive 93</vt:lpstr>
      <vt:lpstr>Diapositive 94</vt:lpstr>
      <vt:lpstr>Diapositive 95</vt:lpstr>
      <vt:lpstr>Diapositive 96</vt:lpstr>
      <vt:lpstr>Diapositive 97</vt:lpstr>
      <vt:lpstr>Diapositive 98</vt:lpstr>
      <vt:lpstr>Diapositive 99</vt:lpstr>
      <vt:lpstr>Diapositive 100</vt:lpstr>
      <vt:lpstr>Diapositive 101</vt:lpstr>
      <vt:lpstr>Diapositive 102</vt:lpstr>
      <vt:lpstr>Diapositive 103</vt:lpstr>
      <vt:lpstr>Diapositive 104</vt:lpstr>
      <vt:lpstr>Diapositive 105</vt:lpstr>
      <vt:lpstr>Diapositive 106</vt:lpstr>
      <vt:lpstr>Diapositive 107</vt:lpstr>
      <vt:lpstr>Diapositive 108</vt:lpstr>
      <vt:lpstr>Diapositive 109</vt:lpstr>
      <vt:lpstr>Diapositive 110</vt:lpstr>
      <vt:lpstr>Diapositive 111</vt:lpstr>
      <vt:lpstr>Diapositive 112</vt:lpstr>
      <vt:lpstr>Diapositive 113</vt:lpstr>
      <vt:lpstr>Diapositive 114</vt:lpstr>
      <vt:lpstr>Diapositive 115</vt:lpstr>
      <vt:lpstr>Diapositive 116</vt:lpstr>
      <vt:lpstr>Diapositive 117</vt:lpstr>
      <vt:lpstr>Diapositive 118</vt:lpstr>
      <vt:lpstr>Diapositive 119</vt:lpstr>
      <vt:lpstr>Diapositive 120</vt:lpstr>
      <vt:lpstr>Diapositive 121</vt:lpstr>
      <vt:lpstr>Diapositive 122</vt:lpstr>
      <vt:lpstr>Diapositive 123</vt:lpstr>
      <vt:lpstr>Diapositive 124</vt:lpstr>
      <vt:lpstr>Diapositive 125</vt:lpstr>
      <vt:lpstr>Diapositive 126</vt:lpstr>
      <vt:lpstr>Diapositive 127</vt:lpstr>
      <vt:lpstr>Diapositive 128</vt:lpstr>
      <vt:lpstr>Diapositive 129</vt:lpstr>
      <vt:lpstr>Diapositive 130</vt:lpstr>
      <vt:lpstr>Diapositive 131</vt:lpstr>
      <vt:lpstr>Diapositive 132</vt:lpstr>
      <vt:lpstr>Diapositive 133</vt:lpstr>
      <vt:lpstr>Diapositive 134</vt:lpstr>
      <vt:lpstr>Diapositive 135</vt:lpstr>
      <vt:lpstr>Diapositive 136</vt:lpstr>
      <vt:lpstr>Diapositive 137</vt:lpstr>
      <vt:lpstr>Diapositive 138</vt:lpstr>
      <vt:lpstr>Diapositive 139</vt:lpstr>
      <vt:lpstr>Diapositive 140</vt:lpstr>
      <vt:lpstr>Diapositive 141</vt:lpstr>
      <vt:lpstr>Diapositive 142</vt:lpstr>
      <vt:lpstr>Diapositive 143</vt:lpstr>
      <vt:lpstr>Diapositive 144</vt:lpstr>
      <vt:lpstr>Diapositive 145</vt:lpstr>
      <vt:lpstr>Diapositive 146</vt:lpstr>
      <vt:lpstr>Diapositive 147</vt:lpstr>
      <vt:lpstr>Diapositive 148</vt:lpstr>
      <vt:lpstr>Diapositive 149</vt:lpstr>
      <vt:lpstr>Diapositive 150</vt:lpstr>
      <vt:lpstr>Diapositive 151</vt:lpstr>
      <vt:lpstr>Diapositive 152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abdelmouhcine SEBBAN</dc:creator>
  <cp:lastModifiedBy>Abouaggad</cp:lastModifiedBy>
  <cp:revision>1382</cp:revision>
  <dcterms:created xsi:type="dcterms:W3CDTF">2018-06-09T00:54:44Z</dcterms:created>
  <dcterms:modified xsi:type="dcterms:W3CDTF">2020-05-29T17:28:24Z</dcterms:modified>
</cp:coreProperties>
</file>