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70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이 민호" initials="이민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351" autoAdjust="0"/>
    <p:restoredTop sz="89798" autoAdjust="0"/>
  </p:normalViewPr>
  <p:slideViewPr>
    <p:cSldViewPr snapToGrid="0">
      <p:cViewPr varScale="1">
        <p:scale>
          <a:sx n="100" d="100"/>
          <a:sy n="100" d="100"/>
        </p:scale>
        <p:origin x="1140" y="39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0103E17-9E06-46BC-8180-9412B420F670}" type="datetime1">
              <a:rPr lang="en-US"/>
              <a:pPr lvl="0">
                <a:defRPr/>
              </a:pPr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824EACA-38FD-4279-ABFE-B276D2ADA416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B817E00-FCD2-4039-A67B-A6AC0185B541}" type="datetime1">
              <a:rPr lang="en-US"/>
              <a:pPr lvl="0">
                <a:defRPr/>
              </a:pPr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ABF4E96-B1D0-40F9-B430-205BFCCBD9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 Light" panose="020B0600000101010101" pitchFamily="50" charset="-127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 Light" panose="020B0600000101010101" pitchFamily="50" charset="-127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나눔스퀘어 Light" panose="020B0600000101010101" pitchFamily="50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 Light" panose="020B0600000101010101" pitchFamily="50" charset="-127"/>
            </a:endParaRPr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나눔스퀘어 Light" panose="020B0600000101010101" pitchFamily="50" charset="-127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theme" Target="../theme/theme1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나눔스퀘어 Extra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나눔스퀘어 ExtraBold" panose="020B0600000101010101" pitchFamily="50" charset="-127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1" i="0" dirty="0">
              <a:solidFill>
                <a:schemeClr val="tx1"/>
              </a:solidFill>
              <a:latin typeface="나눔스퀘어 ExtraBold" panose="020B0600000101010101" pitchFamily="50" charset="-127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77608" y="6353246"/>
            <a:ext cx="835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나눔스퀘어 ExtraBold" panose="020B0600000101010101" pitchFamily="50" charset="-127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 noTextEdit="1"/>
          </p:cNvSpPr>
          <p:nvPr>
            <p:ph type="pic" sz="quarter" idx="10"/>
          </p:nvPr>
        </p:nvSpPr>
        <p:spPr/>
        <p:txBody>
          <a:bodyPr anchor="ctr"/>
          <a:lstStyle/>
          <a:p>
            <a:pPr algn="ctr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Ligh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Ligh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 rot="0"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>
                <a:latin typeface="나눔스퀘어 Light"/>
                <a:ea typeface="+mn-ea"/>
                <a:cs typeface="+mn-cs"/>
              </a:endParaRPr>
            </a:p>
          </p:txBody>
        </p:sp>
        <p:sp>
          <p:nvSpPr>
            <p:cNvPr id="8" name="Title 1"/>
            <p:cNvSpPr txBox="1"/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/>
                  <a:ea typeface="Source Sans Pro Black"/>
                  <a:cs typeface="Source Sans Pro Black"/>
                </a:defRPr>
              </a:lvl1pPr>
            </a:lstStyle>
            <a:p>
              <a:pPr lvl="0">
                <a:defRPr/>
              </a:pPr>
              <a:r>
                <a:rPr lang="ko-KR" altLang="en-US" sz="1600" b="0" spc="600">
                  <a:solidFill>
                    <a:schemeClr val="bg1"/>
                  </a:solidFill>
                  <a:latin typeface="나눔스퀘어 Light"/>
                  <a:ea typeface="+mn-ea"/>
                  <a:cs typeface="+mn-cs"/>
                </a:rPr>
                <a:t>자료구조</a:t>
              </a:r>
              <a:endParaRPr lang="ko-KR" altLang="en-US" sz="1600" b="0" spc="600">
                <a:solidFill>
                  <a:schemeClr val="bg1"/>
                </a:solidFill>
                <a:latin typeface="나눔스퀘어 Light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26661" y="1652666"/>
            <a:ext cx="5964556" cy="775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>
                <a:latin typeface="나눔스퀘어 Light"/>
                <a:ea typeface="나눔스퀘어 Light"/>
              </a:rPr>
              <a:t>폴더파일관리시스템</a:t>
            </a:r>
            <a:endParaRPr lang="ko-KR" altLang="en-US" sz="4500">
              <a:latin typeface="나눔스퀘어 Light"/>
              <a:ea typeface="나눔스퀘어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2085" y="3429000"/>
            <a:ext cx="1687829" cy="541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나눔스퀘어 Light"/>
                <a:ea typeface="나눔스퀘어 Light"/>
              </a:rPr>
              <a:t>Project 2</a:t>
            </a:r>
            <a:endParaRPr lang="en-US" altLang="ko-KR" sz="3000">
              <a:latin typeface="나눔스퀘어 Light"/>
              <a:ea typeface="나눔스퀘어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0" spc="400">
                <a:solidFill>
                  <a:schemeClr val="accent2"/>
                </a:solidFill>
                <a:latin typeface="나눔스퀘어 Light"/>
                <a:ea typeface="+mn-ea"/>
                <a:cs typeface="+mn-cs"/>
              </a:rPr>
              <a:t>2015104147</a:t>
            </a:r>
            <a:r>
              <a:rPr lang="en-US" sz="2800" b="0" spc="400">
                <a:latin typeface="나눔스퀘어 Light"/>
                <a:ea typeface="+mn-ea"/>
                <a:cs typeface="+mn-cs"/>
              </a:rPr>
              <a:t> </a:t>
            </a:r>
            <a:r>
              <a:rPr lang="ko-KR" altLang="en-US" sz="2800" b="0" spc="400">
                <a:latin typeface="나눔스퀘어 Light"/>
                <a:ea typeface="+mn-ea"/>
                <a:cs typeface="+mn-cs"/>
              </a:rPr>
              <a:t>공재호</a:t>
            </a:r>
            <a:endParaRPr lang="ko-KR" altLang="en-US" sz="2800" b="0" spc="400">
              <a:latin typeface="나눔스퀘어 Ligh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0">
            <a:off x="1037207" y="1549374"/>
            <a:ext cx="5044279" cy="2068461"/>
            <a:chOff x="950121" y="2231545"/>
            <a:chExt cx="5044279" cy="2068461"/>
          </a:xfrm>
        </p:grpSpPr>
        <p:grpSp>
          <p:nvGrpSpPr>
            <p:cNvPr id="2" name="Group 1"/>
            <p:cNvGrpSpPr/>
            <p:nvPr/>
          </p:nvGrpSpPr>
          <p:grpSpPr>
            <a:xfrm rot="0">
              <a:off x="954949" y="2231545"/>
              <a:ext cx="3211830" cy="379627"/>
              <a:chOff x="4476940" y="319593"/>
              <a:chExt cx="3211830" cy="37962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105590" y="360666"/>
                <a:ext cx="195453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600" b="0" spc="2000">
                    <a:latin typeface="나눔스퀘어 ExtraBold"/>
                  </a:rPr>
                  <a:t>Index</a:t>
                </a:r>
                <a:endParaRPr lang="en-US" sz="1050" b="0" spc="2000">
                  <a:solidFill>
                    <a:schemeClr val="tx1"/>
                  </a:solidFill>
                  <a:latin typeface="나눔스퀘어 ExtraBold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6940" y="319593"/>
                <a:ext cx="401955" cy="2965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400" b="0" spc="400">
                    <a:solidFill>
                      <a:schemeClr val="tx1"/>
                    </a:solidFill>
                    <a:latin typeface="나눔스퀘어 ExtraBold"/>
                  </a:rPr>
                  <a:t>-[</a:t>
                </a:r>
                <a:endParaRPr lang="en-US" sz="1400" b="0" spc="400">
                  <a:solidFill>
                    <a:schemeClr val="tx1"/>
                  </a:solidFill>
                  <a:latin typeface="나눔스퀘어 ExtraBold"/>
                </a:endParaRP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86815" y="319593"/>
                <a:ext cx="401955" cy="2965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400" b="0" spc="400">
                    <a:solidFill>
                      <a:schemeClr val="tx1"/>
                    </a:solidFill>
                    <a:latin typeface="나눔스퀘어 ExtraBold"/>
                  </a:rPr>
                  <a:t>]-</a:t>
                </a:r>
                <a:endParaRPr lang="en-US" sz="1400" b="0" spc="400">
                  <a:solidFill>
                    <a:schemeClr val="tx1"/>
                  </a:solidFill>
                  <a:latin typeface="나눔스퀘어 ExtraBold"/>
                </a:endParaRP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>
                  <a:solidFill>
                    <a:schemeClr val="tx1"/>
                  </a:solidFill>
                  <a:latin typeface="나눔스퀘어 Light"/>
                  <a:ea typeface="+mn-ea"/>
                  <a:cs typeface="+mn-cs"/>
                </a:rPr>
                <a:t>폴더파일관리시스템</a:t>
              </a:r>
              <a:endParaRPr lang="ko-KR" altLang="en-US" sz="3600" b="1">
                <a:solidFill>
                  <a:schemeClr val="tx1"/>
                </a:solidFill>
                <a:latin typeface="나눔스퀘어 Ligh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294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sz="1100">
                <a:solidFill>
                  <a:schemeClr val="tx1">
                    <a:alpha val="60000"/>
                  </a:schemeClr>
                </a:solidFill>
                <a:latin typeface="나눔스퀘어 Light"/>
                <a:ea typeface="Source Sans Pro"/>
                <a:cs typeface="Source Sans Pro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rot="0">
            <a:off x="7136774" y="1029097"/>
            <a:ext cx="4725276" cy="822960"/>
            <a:chOff x="7223860" y="1309772"/>
            <a:chExt cx="4725276" cy="822960"/>
          </a:xfrm>
        </p:grpSpPr>
        <p:grpSp>
          <p:nvGrpSpPr>
            <p:cNvPr id="15" name="Group 14"/>
            <p:cNvGrpSpPr/>
            <p:nvPr/>
          </p:nvGrpSpPr>
          <p:grpSpPr>
            <a:xfrm rot="0"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나눔스퀘어 Light"/>
                  <a:ea typeface="+mn-ea"/>
                  <a:cs typeface="+mn-cs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2" y="1481651"/>
              <a:ext cx="3620154" cy="444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>
                  <a:latin typeface="나눔스퀘어 Light"/>
                  <a:ea typeface="+mn-ea"/>
                  <a:cs typeface="+mn-cs"/>
                </a:rPr>
                <a:t>ADT Class Diagram</a:t>
              </a:r>
              <a:endParaRPr lang="en-US" altLang="ko-KR" sz="2400" b="1">
                <a:latin typeface="나눔스퀘어 Light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0"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 rot="0"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나눔스퀘어 Light"/>
                  <a:ea typeface="+mn-ea"/>
                  <a:cs typeface="+mn-cs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2" y="1481651"/>
              <a:ext cx="2650944" cy="4451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latin typeface="나눔스퀘어 Light"/>
                  <a:ea typeface="+mn-ea"/>
                  <a:cs typeface="+mn-cs"/>
                </a:rPr>
                <a:t>구현한 기능</a:t>
              </a:r>
              <a:endParaRPr lang="ko-KR" altLang="en-US" sz="2400" b="1">
                <a:latin typeface="나눔스퀘어 Light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나눔스퀘어 Light"/>
                  <a:ea typeface="+mn-ea"/>
                  <a:cs typeface="+mn-cs"/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2" y="1481651"/>
              <a:ext cx="26509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latin typeface="나눔스퀘어 Light"/>
                  <a:ea typeface="+mn-ea"/>
                  <a:cs typeface="+mn-cs"/>
                </a:rPr>
                <a:t>보완한 점</a:t>
              </a:r>
              <a:endParaRPr lang="ko-KR" altLang="en-US" sz="2400" b="1">
                <a:latin typeface="나눔스퀘어 Light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0"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 rot="0"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나눔스퀘어 Light"/>
                  <a:ea typeface="+mn-ea"/>
                  <a:cs typeface="+mn-cs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2" y="1481651"/>
              <a:ext cx="2650944" cy="451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latin typeface="나눔스퀘어 Light"/>
                  <a:ea typeface="+mn-ea"/>
                  <a:cs typeface="+mn-cs"/>
                </a:rPr>
                <a:t>데모 영상</a:t>
              </a:r>
              <a:endParaRPr lang="ko-KR" altLang="en-US" sz="2400" b="1">
                <a:latin typeface="나눔스퀘어 Ligh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900">
        <p:fade thruBlk="1"/>
      </p:transition>
    </mc:Choice>
    <mc:Fallback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40835" y="860103"/>
            <a:ext cx="3836618" cy="118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600" b="1">
                <a:latin typeface="나눔스퀘어 Light"/>
                <a:ea typeface="+mn-ea"/>
                <a:cs typeface="+mn-cs"/>
              </a:rPr>
              <a:t>ADT</a:t>
            </a:r>
            <a:endParaRPr lang="en-US" altLang="ko-KR" sz="3600" b="1">
              <a:latin typeface="나눔스퀘어 Light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altLang="ko-KR" sz="3600" b="1">
                <a:latin typeface="나눔스퀘어 Light"/>
                <a:ea typeface="+mn-ea"/>
                <a:cs typeface="+mn-cs"/>
              </a:rPr>
              <a:t>Class Diagram</a:t>
            </a:r>
            <a:endParaRPr lang="en-US" altLang="ko-KR" sz="3600" b="1">
              <a:latin typeface="나눔스퀘어 Ligh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 rot="0">
            <a:off x="598204" y="393951"/>
            <a:ext cx="3211830" cy="297296"/>
            <a:chOff x="4478989" y="319593"/>
            <a:chExt cx="3211830" cy="297296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5212414" y="360666"/>
              <a:ext cx="1802130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50" b="0" spc="400">
                  <a:solidFill>
                    <a:schemeClr val="tx1"/>
                  </a:solidFill>
                  <a:latin typeface="나눔스퀘어 ExtraBold"/>
                </a:rPr>
                <a:t>폴더파일관리시스템</a:t>
              </a:r>
              <a:endParaRPr lang="ko-KR" altLang="en-US" sz="1050" b="0" spc="400">
                <a:solidFill>
                  <a:schemeClr val="tx1"/>
                </a:solidFill>
                <a:latin typeface="나눔스퀘어 ExtraBold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4478989" y="319592"/>
              <a:ext cx="401955" cy="2994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spc="400">
                  <a:solidFill>
                    <a:schemeClr val="tx1"/>
                  </a:solidFill>
                  <a:latin typeface="나눔스퀘어 ExtraBold"/>
                </a:rPr>
                <a:t>-[</a:t>
              </a:r>
              <a:endParaRPr lang="en-US" sz="1400" b="0" spc="400">
                <a:solidFill>
                  <a:schemeClr val="tx1"/>
                </a:solidFill>
                <a:latin typeface="나눔스퀘어 ExtraBold"/>
              </a:endParaRP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7288864" y="319592"/>
              <a:ext cx="401955" cy="2994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spc="400">
                  <a:solidFill>
                    <a:schemeClr val="tx1"/>
                  </a:solidFill>
                  <a:latin typeface="나눔스퀘어 ExtraBold"/>
                </a:rPr>
                <a:t>]-</a:t>
              </a:r>
              <a:endParaRPr lang="en-US" sz="1400" b="0" spc="400">
                <a:solidFill>
                  <a:schemeClr val="tx1"/>
                </a:solidFill>
                <a:latin typeface="나눔스퀘어 ExtraBold"/>
              </a:endParaRPr>
            </a:p>
          </p:txBody>
        </p:sp>
      </p:grpSp>
      <p:graphicFrame>
        <p:nvGraphicFramePr>
          <p:cNvPr id="54" name="표 42"/>
          <p:cNvGraphicFramePr>
            <a:graphicFrameLocks noGrp="1"/>
          </p:cNvGraphicFramePr>
          <p:nvPr/>
        </p:nvGraphicFramePr>
        <p:xfrm>
          <a:off x="511505" y="3263904"/>
          <a:ext cx="1758749" cy="17691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8749"/>
              </a:tblGrid>
              <a:tr h="31278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Main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</a:tr>
              <a:tr h="140153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나눔고딕"/>
                          <a:ea typeface="나눔고딕"/>
                        </a:rPr>
                        <a:t>int main()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나눔고딕"/>
                          <a:ea typeface="나눔고딕"/>
                        </a:rPr>
                        <a:t>{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나눔고딕"/>
                          <a:ea typeface="나눔고딕"/>
                        </a:rPr>
                        <a:t>   Application app;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나눔고딕"/>
                          <a:ea typeface="나눔고딕"/>
                        </a:rPr>
                        <a:t>    app.Run();</a:t>
                      </a:r>
                      <a:endParaRPr lang="en-US" altLang="ko-KR" sz="1600"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600">
                          <a:latin typeface="나눔고딕"/>
                          <a:ea typeface="나눔고딕"/>
                        </a:rPr>
                        <a:t>}</a:t>
                      </a:r>
                      <a:endParaRPr lang="ko-KR" altLang="en-US" sz="1600"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1"/>
          <p:cNvGraphicFramePr>
            <a:graphicFrameLocks noGrp="1"/>
          </p:cNvGraphicFramePr>
          <p:nvPr/>
        </p:nvGraphicFramePr>
        <p:xfrm>
          <a:off x="2726757" y="3205397"/>
          <a:ext cx="2402205" cy="32574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2205"/>
              </a:tblGrid>
              <a:tr h="4227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Application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</a:tr>
              <a:tr h="254249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Run()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NewFolder()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DisplayFolder()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DeleteFolder()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⋮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⋮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PsateFile()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CutFile()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FolderType m_RootFolder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FodlerType *m_curFolder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FodlerType *stack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1"/>
          <p:cNvGraphicFramePr>
            <a:graphicFrameLocks noGrp="1"/>
          </p:cNvGraphicFramePr>
          <p:nvPr/>
        </p:nvGraphicFramePr>
        <p:xfrm>
          <a:off x="5552001" y="290157"/>
          <a:ext cx="3684070" cy="2945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84070"/>
              </a:tblGrid>
              <a:tr h="79617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template &lt;class T&gt;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DoublyLinkedList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</a:tr>
              <a:tr h="2078721">
                <a:tc>
                  <a:txBody>
                    <a:bodyPr vert="horz" lIns="91440" tIns="45720" rIns="91440" bIns="45720" anchor="t" anchorCtr="0"/>
                    <a:p>
                      <a:pPr latinLnBrk="1"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Add()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Delete()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SortedFolderName()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Display()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⋮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⋮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int m_nLength;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DoublyNodeType&lt;T&gt; *m_pList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buClr>
                          <a:schemeClr val="dk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DoublyNodeType&lt;T&gt; *m_pCurPointer;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1"/>
          <p:cNvGraphicFramePr>
            <a:graphicFrameLocks noGrp="1"/>
          </p:cNvGraphicFramePr>
          <p:nvPr/>
        </p:nvGraphicFramePr>
        <p:xfrm>
          <a:off x="6096000" y="3616896"/>
          <a:ext cx="2098239" cy="272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8239"/>
              </a:tblGrid>
              <a:tr h="44732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FolderType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</a:tr>
              <a:tr h="227402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GetFolderName()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DisplayRecord()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SetRecord()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AddFolder()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⋮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DoublyLinkedList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&lt;FolderType&gt; *fList;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DoublyLinkedList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&lt;FileType&gt; *fileList;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1"/>
          <p:cNvGraphicFramePr>
            <a:graphicFrameLocks noGrp="1"/>
          </p:cNvGraphicFramePr>
          <p:nvPr/>
        </p:nvGraphicFramePr>
        <p:xfrm>
          <a:off x="9569007" y="969064"/>
          <a:ext cx="2484086" cy="1590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4086"/>
              </a:tblGrid>
              <a:tr h="53524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template &lt;class T&gt;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DoublyNodeType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</a:tr>
              <a:tr h="94656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 info;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DoublyNodeType *pre;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DoublyNodeType *next;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1"/>
          <p:cNvGraphicFramePr>
            <a:graphicFrameLocks noGrp="1"/>
          </p:cNvGraphicFramePr>
          <p:nvPr/>
        </p:nvGraphicFramePr>
        <p:xfrm>
          <a:off x="9339271" y="3616896"/>
          <a:ext cx="2098239" cy="272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8239"/>
              </a:tblGrid>
              <a:tr h="44732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FileType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chemeClr val="lt2"/>
                    </a:solidFill>
                  </a:tcPr>
                </a:tc>
              </a:tr>
              <a:tr h="227402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GetFileName()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SetFileName()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Add()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WriteTxt()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⋮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ReadTxt()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ifstream Infile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ofstream OutFile</a:t>
                      </a:r>
                      <a:endParaRPr lang="en-US" altLang="ko-KR" sz="150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cxnSp>
        <p:nvCxnSpPr>
          <p:cNvPr id="62" name=""/>
          <p:cNvCxnSpPr>
            <a:stCxn id="54" idx="3"/>
            <a:endCxn id="55" idx="1"/>
          </p:cNvCxnSpPr>
          <p:nvPr/>
        </p:nvCxnSpPr>
        <p:spPr>
          <a:xfrm>
            <a:off x="2270254" y="4148504"/>
            <a:ext cx="456503" cy="685594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55" idx="3"/>
            <a:endCxn id="57" idx="1"/>
          </p:cNvCxnSpPr>
          <p:nvPr/>
        </p:nvCxnSpPr>
        <p:spPr>
          <a:xfrm>
            <a:off x="5128962" y="4834098"/>
            <a:ext cx="967037" cy="143470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57" idx="3"/>
            <a:endCxn id="60" idx="1"/>
          </p:cNvCxnSpPr>
          <p:nvPr/>
        </p:nvCxnSpPr>
        <p:spPr>
          <a:xfrm>
            <a:off x="8194239" y="4977568"/>
            <a:ext cx="1145031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56" idx="3"/>
            <a:endCxn id="59" idx="1"/>
          </p:cNvCxnSpPr>
          <p:nvPr/>
        </p:nvCxnSpPr>
        <p:spPr>
          <a:xfrm>
            <a:off x="9236072" y="1762665"/>
            <a:ext cx="332935" cy="1628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rot="16200000">
            <a:off x="6423074" y="3420782"/>
            <a:ext cx="387645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 rot="16200000" flipH="1">
            <a:off x="7499571" y="3423654"/>
            <a:ext cx="371684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0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5"/>
          <p:cNvGrpSpPr/>
          <p:nvPr/>
        </p:nvGrpSpPr>
        <p:grpSpPr>
          <a:xfrm rot="0">
            <a:off x="9491814" y="3328222"/>
            <a:ext cx="1997391" cy="2384049"/>
            <a:chOff x="15787481" y="6578009"/>
            <a:chExt cx="3994782" cy="4768098"/>
          </a:xfrm>
        </p:grpSpPr>
        <p:sp>
          <p:nvSpPr>
            <p:cNvPr id="30" name="Arc 40"/>
            <p:cNvSpPr/>
            <p:nvPr/>
          </p:nvSpPr>
          <p:spPr>
            <a:xfrm rot="10800000">
              <a:off x="15787481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  <p:sp>
          <p:nvSpPr>
            <p:cNvPr id="31" name="Oval 41"/>
            <p:cNvSpPr/>
            <p:nvPr/>
          </p:nvSpPr>
          <p:spPr>
            <a:xfrm rot="10800000">
              <a:off x="16955620" y="9687602"/>
              <a:ext cx="1658505" cy="165850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</p:grpSp>
      <p:grpSp>
        <p:nvGrpSpPr>
          <p:cNvPr id="32" name="Group 4"/>
          <p:cNvGrpSpPr/>
          <p:nvPr/>
        </p:nvGrpSpPr>
        <p:grpSpPr>
          <a:xfrm rot="0">
            <a:off x="8137407" y="1441558"/>
            <a:ext cx="1997391" cy="2412022"/>
            <a:chOff x="13078667" y="2804681"/>
            <a:chExt cx="3994782" cy="4824044"/>
          </a:xfrm>
        </p:grpSpPr>
        <p:sp>
          <p:nvSpPr>
            <p:cNvPr id="33" name="Arc 36"/>
            <p:cNvSpPr/>
            <p:nvPr/>
          </p:nvSpPr>
          <p:spPr>
            <a:xfrm>
              <a:off x="13078667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  <p:sp>
          <p:nvSpPr>
            <p:cNvPr id="34" name="Oval 42"/>
            <p:cNvSpPr/>
            <p:nvPr/>
          </p:nvSpPr>
          <p:spPr>
            <a:xfrm rot="10800000">
              <a:off x="14246806" y="2804681"/>
              <a:ext cx="1658505" cy="16585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5107" tIns="118841" rIns="0" bIns="0"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</p:grpSp>
      <p:grpSp>
        <p:nvGrpSpPr>
          <p:cNvPr id="35" name="Group 1"/>
          <p:cNvGrpSpPr/>
          <p:nvPr/>
        </p:nvGrpSpPr>
        <p:grpSpPr>
          <a:xfrm rot="0">
            <a:off x="6783002" y="3328222"/>
            <a:ext cx="1997391" cy="2384049"/>
            <a:chOff x="10369857" y="6578009"/>
            <a:chExt cx="3994782" cy="4768098"/>
          </a:xfrm>
        </p:grpSpPr>
        <p:sp>
          <p:nvSpPr>
            <p:cNvPr id="36" name="Arc 26"/>
            <p:cNvSpPr/>
            <p:nvPr/>
          </p:nvSpPr>
          <p:spPr>
            <a:xfrm rot="10800000">
              <a:off x="10369857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  <p:sp>
          <p:nvSpPr>
            <p:cNvPr id="37" name="Oval 43"/>
            <p:cNvSpPr/>
            <p:nvPr/>
          </p:nvSpPr>
          <p:spPr>
            <a:xfrm rot="10800000">
              <a:off x="11537995" y="9687602"/>
              <a:ext cx="1658505" cy="16585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</p:grpSp>
      <p:grpSp>
        <p:nvGrpSpPr>
          <p:cNvPr id="38" name="Group 3"/>
          <p:cNvGrpSpPr/>
          <p:nvPr/>
        </p:nvGrpSpPr>
        <p:grpSpPr>
          <a:xfrm rot="0">
            <a:off x="5414739" y="1441558"/>
            <a:ext cx="1997391" cy="2412022"/>
            <a:chOff x="7661040" y="2804681"/>
            <a:chExt cx="3994782" cy="4824044"/>
          </a:xfrm>
        </p:grpSpPr>
        <p:sp>
          <p:nvSpPr>
            <p:cNvPr id="39" name="Arc 24"/>
            <p:cNvSpPr/>
            <p:nvPr/>
          </p:nvSpPr>
          <p:spPr>
            <a:xfrm>
              <a:off x="7661040" y="3633936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  <p:sp>
          <p:nvSpPr>
            <p:cNvPr id="40" name="Oval 44"/>
            <p:cNvSpPr/>
            <p:nvPr/>
          </p:nvSpPr>
          <p:spPr>
            <a:xfrm rot="10800000">
              <a:off x="8829178" y="2804681"/>
              <a:ext cx="1658505" cy="16585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</p:grpSp>
      <p:grpSp>
        <p:nvGrpSpPr>
          <p:cNvPr id="41" name="Group 2"/>
          <p:cNvGrpSpPr/>
          <p:nvPr/>
        </p:nvGrpSpPr>
        <p:grpSpPr>
          <a:xfrm rot="0">
            <a:off x="4074186" y="3328222"/>
            <a:ext cx="1997391" cy="2384047"/>
            <a:chOff x="4952225" y="6578009"/>
            <a:chExt cx="3994782" cy="4768094"/>
          </a:xfrm>
        </p:grpSpPr>
        <p:sp>
          <p:nvSpPr>
            <p:cNvPr id="42" name="Arc 23"/>
            <p:cNvSpPr/>
            <p:nvPr/>
          </p:nvSpPr>
          <p:spPr>
            <a:xfrm rot="10800000">
              <a:off x="4952225" y="6578009"/>
              <a:ext cx="3994782" cy="3994789"/>
            </a:xfrm>
            <a:prstGeom prst="arc">
              <a:avLst>
                <a:gd name="adj1" fmla="val 7914138"/>
                <a:gd name="adj2" fmla="val 2868450"/>
              </a:avLst>
            </a:prstGeom>
            <a:ln w="88900" cap="rnd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199" b="1">
                <a:solidFill>
                  <a:schemeClr val="tx2"/>
                </a:solidFill>
                <a:latin typeface="Roboto Bold"/>
              </a:endParaRPr>
            </a:p>
          </p:txBody>
        </p:sp>
        <p:sp>
          <p:nvSpPr>
            <p:cNvPr id="43" name="Oval 45"/>
            <p:cNvSpPr/>
            <p:nvPr/>
          </p:nvSpPr>
          <p:spPr>
            <a:xfrm rot="10800000">
              <a:off x="6120362" y="9687600"/>
              <a:ext cx="1658505" cy="16585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33" tIns="118841" rIns="0" bIns="0" anchor="ctr"/>
            <a:lstStyle/>
            <a:p>
              <a:pPr algn="ctr">
                <a:defRPr/>
              </a:pPr>
              <a:endParaRPr lang="ko-KR" altLang="en-US" sz="3199" b="1">
                <a:solidFill>
                  <a:schemeClr val="tx2"/>
                </a:solidFill>
                <a:latin typeface="Roboto Bold"/>
              </a:endParaRPr>
            </a:p>
          </p:txBody>
        </p:sp>
      </p:grpSp>
      <p:sp>
        <p:nvSpPr>
          <p:cNvPr id="47" name="Shape 2783"/>
          <p:cNvSpPr/>
          <p:nvPr/>
        </p:nvSpPr>
        <p:spPr>
          <a:xfrm>
            <a:off x="8956607" y="1690375"/>
            <a:ext cx="377832" cy="326310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/>
          </a:ln>
        </p:spPr>
        <p:txBody>
          <a:bodyPr lIns="19045" tIns="19045" rIns="19045" bIns="19045" anchor="ctr"/>
          <a:lstStyle/>
          <a:p>
            <a:pPr defTabSz="228532">
              <a:defRPr xmlns:mc="http://schemas.openxmlformats.org/markup-compatibility/2006" xmlns:hp="http://schemas.haansoft.com/office/presentation/8.0" sz="3000" cap="none" mc:Ignorable="hp" hp:hslEmbossed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>
              <a:latin typeface="Roboto Bold"/>
              <a:ea typeface="Roboto Bold"/>
              <a:cs typeface="Roboto Bol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66024" y="4161031"/>
            <a:ext cx="1829006" cy="64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이름바꾸기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최근 열어본 정보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</p:txBody>
      </p:sp>
      <p:sp>
        <p:nvSpPr>
          <p:cNvPr id="50" name="Rectangle 52"/>
          <p:cNvSpPr/>
          <p:nvPr/>
        </p:nvSpPr>
        <p:spPr>
          <a:xfrm>
            <a:off x="7242810" y="3758169"/>
            <a:ext cx="1059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latin typeface="Nunito Sans"/>
                <a:ea typeface="Roboto"/>
                <a:cs typeface="Poppins"/>
              </a:rPr>
              <a:t>Step 03</a:t>
            </a:r>
            <a:endParaRPr lang="en-US" sz="2000">
              <a:solidFill>
                <a:schemeClr val="tx2"/>
              </a:solidFill>
              <a:latin typeface="Nunito Sans"/>
              <a:ea typeface="Roboto"/>
              <a:cs typeface="Poppi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2613" y="2752758"/>
            <a:ext cx="1829006" cy="921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뒤로가기</a:t>
            </a:r>
            <a:r>
              <a:rPr lang="en-US" altLang="ko-KR" sz="1400">
                <a:latin typeface="Nunito Sans Light"/>
                <a:ea typeface="Lato Light"/>
                <a:cs typeface="Poppins"/>
              </a:rPr>
              <a:t>/</a:t>
            </a:r>
            <a:r>
              <a:rPr lang="ko-KR" altLang="en-US" sz="1400">
                <a:latin typeface="Nunito Sans Light"/>
                <a:ea typeface="Lato Light"/>
                <a:cs typeface="Poppins"/>
              </a:rPr>
              <a:t>앞으로가기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하위폴더로 이동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속성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</p:txBody>
      </p:sp>
      <p:sp>
        <p:nvSpPr>
          <p:cNvPr id="52" name="Rectangle 54"/>
          <p:cNvSpPr/>
          <p:nvPr/>
        </p:nvSpPr>
        <p:spPr>
          <a:xfrm>
            <a:off x="8500109" y="2349896"/>
            <a:ext cx="1249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2"/>
                </a:solidFill>
                <a:latin typeface="Nunito Sans"/>
                <a:ea typeface="Roboto"/>
                <a:cs typeface="Poppins"/>
              </a:rPr>
              <a:t>폴더 기능</a:t>
            </a:r>
            <a:endParaRPr lang="ko-KR" altLang="en-US" sz="2000">
              <a:solidFill>
                <a:schemeClr val="tx2"/>
              </a:solidFill>
              <a:latin typeface="Nunito Sans"/>
              <a:ea typeface="Roboto"/>
              <a:cs typeface="Poppi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39290" y="4263151"/>
            <a:ext cx="1829006" cy="364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생성</a:t>
            </a:r>
            <a:r>
              <a:rPr lang="en-US" altLang="ko-KR" sz="1400">
                <a:latin typeface="Nunito Sans Light"/>
                <a:ea typeface="Lato Light"/>
                <a:cs typeface="Poppins"/>
              </a:rPr>
              <a:t>/</a:t>
            </a:r>
            <a:r>
              <a:rPr lang="ko-KR" altLang="en-US" sz="1400">
                <a:latin typeface="Nunito Sans Light"/>
                <a:ea typeface="Lato Light"/>
                <a:cs typeface="Poppins"/>
              </a:rPr>
              <a:t>삭제</a:t>
            </a:r>
            <a:r>
              <a:rPr lang="en-US" altLang="ko-KR" sz="1400">
                <a:latin typeface="Nunito Sans Light"/>
                <a:ea typeface="Lato Light"/>
                <a:cs typeface="Poppins"/>
              </a:rPr>
              <a:t>/</a:t>
            </a:r>
            <a:r>
              <a:rPr lang="ko-KR" altLang="en-US" sz="1400">
                <a:latin typeface="Nunito Sans Light"/>
                <a:ea typeface="Lato Light"/>
                <a:cs typeface="Poppins"/>
              </a:rPr>
              <a:t>검색</a:t>
            </a:r>
            <a:r>
              <a:rPr lang="en-US" altLang="ko-KR" sz="1400">
                <a:latin typeface="Nunito Sans Light"/>
                <a:ea typeface="Lato Light"/>
                <a:cs typeface="Poppins"/>
              </a:rPr>
              <a:t>/</a:t>
            </a:r>
            <a:r>
              <a:rPr lang="ko-KR" altLang="en-US" sz="1400">
                <a:latin typeface="Nunito Sans Light"/>
                <a:ea typeface="Lato Light"/>
                <a:cs typeface="Poppins"/>
              </a:rPr>
              <a:t>출력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</p:txBody>
      </p:sp>
      <p:sp>
        <p:nvSpPr>
          <p:cNvPr id="54" name="Rectangle 58"/>
          <p:cNvSpPr/>
          <p:nvPr/>
        </p:nvSpPr>
        <p:spPr>
          <a:xfrm>
            <a:off x="4509135" y="3860289"/>
            <a:ext cx="1059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latin typeface="Nunito Sans"/>
                <a:ea typeface="Roboto"/>
                <a:cs typeface="Poppins"/>
              </a:rPr>
              <a:t>Step 0</a:t>
            </a:r>
            <a:r>
              <a:rPr lang="en-US" altLang="ko-KR" sz="2000">
                <a:solidFill>
                  <a:schemeClr val="tx2"/>
                </a:solidFill>
                <a:latin typeface="Nunito Sans"/>
                <a:ea typeface="Roboto"/>
                <a:cs typeface="Poppins"/>
              </a:rPr>
              <a:t>1</a:t>
            </a:r>
            <a:endParaRPr lang="en-US" altLang="ko-KR" sz="2000">
              <a:solidFill>
                <a:schemeClr val="tx2"/>
              </a:solidFill>
              <a:latin typeface="Nunito Sans"/>
              <a:ea typeface="Roboto"/>
              <a:cs typeface="Poppi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75667" y="4161031"/>
            <a:ext cx="1829006" cy="64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en-US" altLang="ko-KR" sz="1400">
                <a:latin typeface="Nunito Sans Light"/>
                <a:ea typeface="Lato Light"/>
                <a:cs typeface="Poppins"/>
              </a:rPr>
              <a:t>TXT </a:t>
            </a:r>
            <a:r>
              <a:rPr lang="ko-KR" altLang="en-US" sz="1400">
                <a:latin typeface="Nunito Sans Light"/>
                <a:ea typeface="Lato Light"/>
                <a:cs typeface="Poppins"/>
              </a:rPr>
              <a:t>파일 이라면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읽기</a:t>
            </a:r>
            <a:r>
              <a:rPr lang="en-US" altLang="ko-KR" sz="1400">
                <a:latin typeface="Nunito Sans Light"/>
                <a:ea typeface="Lato Light"/>
                <a:cs typeface="Poppins"/>
              </a:rPr>
              <a:t>/</a:t>
            </a:r>
            <a:r>
              <a:rPr lang="ko-KR" altLang="en-US" sz="1400">
                <a:latin typeface="Nunito Sans Light"/>
                <a:ea typeface="Lato Light"/>
                <a:cs typeface="Poppins"/>
              </a:rPr>
              <a:t>쓰기 가능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</p:txBody>
      </p:sp>
      <p:sp>
        <p:nvSpPr>
          <p:cNvPr id="56" name="Rectangle 60"/>
          <p:cNvSpPr/>
          <p:nvPr/>
        </p:nvSpPr>
        <p:spPr>
          <a:xfrm>
            <a:off x="9833610" y="3758169"/>
            <a:ext cx="1249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2"/>
                </a:solidFill>
                <a:latin typeface="Nunito Sans"/>
                <a:ea typeface="Roboto"/>
                <a:cs typeface="Poppins"/>
              </a:rPr>
              <a:t>파일 기능</a:t>
            </a:r>
            <a:endParaRPr lang="ko-KR" altLang="en-US" sz="2000">
              <a:solidFill>
                <a:schemeClr val="tx2"/>
              </a:solidFill>
              <a:latin typeface="Nunito Sans"/>
              <a:ea typeface="Roboto"/>
              <a:cs typeface="Poppins"/>
            </a:endParaRPr>
          </a:p>
        </p:txBody>
      </p:sp>
      <p:sp>
        <p:nvSpPr>
          <p:cNvPr id="64" name="TextBox 27"/>
          <p:cNvSpPr txBox="1"/>
          <p:nvPr/>
        </p:nvSpPr>
        <p:spPr>
          <a:xfrm>
            <a:off x="1252514" y="2243133"/>
            <a:ext cx="3836618" cy="641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>
                <a:latin typeface="나눔스퀘어 Light"/>
                <a:ea typeface="+mn-ea"/>
                <a:cs typeface="+mn-cs"/>
              </a:rPr>
              <a:t>구현한 기능</a:t>
            </a:r>
            <a:endParaRPr lang="ko-KR" altLang="en-US" sz="3600" b="1">
              <a:latin typeface="나눔스퀘어 Light"/>
              <a:ea typeface="+mn-ea"/>
              <a:cs typeface="+mn-cs"/>
            </a:endParaRPr>
          </a:p>
        </p:txBody>
      </p:sp>
      <p:grpSp>
        <p:nvGrpSpPr>
          <p:cNvPr id="65" name="Group 29"/>
          <p:cNvGrpSpPr/>
          <p:nvPr/>
        </p:nvGrpSpPr>
        <p:grpSpPr>
          <a:xfrm rot="0">
            <a:off x="1509882" y="1776981"/>
            <a:ext cx="3211830" cy="297296"/>
            <a:chOff x="4478989" y="319593"/>
            <a:chExt cx="3211830" cy="297296"/>
          </a:xfrm>
        </p:grpSpPr>
        <p:sp>
          <p:nvSpPr>
            <p:cNvPr id="66" name="TextBox 30"/>
            <p:cNvSpPr txBox="1"/>
            <p:nvPr userDrawn="1"/>
          </p:nvSpPr>
          <p:spPr>
            <a:xfrm>
              <a:off x="5212414" y="360666"/>
              <a:ext cx="1802130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50" b="0" spc="400">
                  <a:solidFill>
                    <a:schemeClr val="tx1"/>
                  </a:solidFill>
                  <a:latin typeface="나눔스퀘어 ExtraBold"/>
                </a:rPr>
                <a:t>폴더파일관리시스템</a:t>
              </a:r>
              <a:endParaRPr lang="ko-KR" altLang="en-US" sz="1050" b="0" spc="400">
                <a:solidFill>
                  <a:schemeClr val="tx1"/>
                </a:solidFill>
                <a:latin typeface="나눔스퀘어 ExtraBold"/>
              </a:endParaRPr>
            </a:p>
          </p:txBody>
        </p:sp>
        <p:sp>
          <p:nvSpPr>
            <p:cNvPr id="67" name="TextBox 31"/>
            <p:cNvSpPr txBox="1"/>
            <p:nvPr userDrawn="1"/>
          </p:nvSpPr>
          <p:spPr>
            <a:xfrm>
              <a:off x="4478989" y="319592"/>
              <a:ext cx="401955" cy="2994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spc="400">
                  <a:solidFill>
                    <a:schemeClr val="tx1"/>
                  </a:solidFill>
                  <a:latin typeface="나눔스퀘어 ExtraBold"/>
                </a:rPr>
                <a:t>-[</a:t>
              </a:r>
              <a:endParaRPr lang="en-US" sz="1400" b="0" spc="400">
                <a:solidFill>
                  <a:schemeClr val="tx1"/>
                </a:solidFill>
                <a:latin typeface="나눔스퀘어 ExtraBold"/>
              </a:endParaRPr>
            </a:p>
          </p:txBody>
        </p:sp>
        <p:sp>
          <p:nvSpPr>
            <p:cNvPr id="68" name="TextBox 32"/>
            <p:cNvSpPr txBox="1"/>
            <p:nvPr userDrawn="1"/>
          </p:nvSpPr>
          <p:spPr>
            <a:xfrm>
              <a:off x="7288864" y="319592"/>
              <a:ext cx="401955" cy="2994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spc="400">
                  <a:solidFill>
                    <a:schemeClr val="tx1"/>
                  </a:solidFill>
                  <a:latin typeface="나눔스퀘어 ExtraBold"/>
                </a:rPr>
                <a:t>]-</a:t>
              </a:r>
              <a:endParaRPr lang="en-US" sz="1400" b="0" spc="400">
                <a:solidFill>
                  <a:schemeClr val="tx1"/>
                </a:solidFill>
                <a:latin typeface="나눔스퀘어 ExtraBold"/>
              </a:endParaRPr>
            </a:p>
          </p:txBody>
        </p:sp>
      </p:grpSp>
      <p:sp>
        <p:nvSpPr>
          <p:cNvPr id="71" name="TextBox 52"/>
          <p:cNvSpPr txBox="1"/>
          <p:nvPr/>
        </p:nvSpPr>
        <p:spPr>
          <a:xfrm>
            <a:off x="5516334" y="2714658"/>
            <a:ext cx="1829006" cy="645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복사</a:t>
            </a:r>
            <a:r>
              <a:rPr lang="en-US" altLang="ko-KR" sz="1400">
                <a:latin typeface="Nunito Sans Light"/>
                <a:ea typeface="Lato Light"/>
                <a:cs typeface="Poppins"/>
              </a:rPr>
              <a:t>/</a:t>
            </a:r>
            <a:r>
              <a:rPr lang="ko-KR" altLang="en-US" sz="1400">
                <a:latin typeface="Nunito Sans Light"/>
                <a:ea typeface="Lato Light"/>
                <a:cs typeface="Poppins"/>
              </a:rPr>
              <a:t>붙여넣기</a:t>
            </a:r>
            <a:r>
              <a:rPr lang="en-US" altLang="ko-KR" sz="1400">
                <a:latin typeface="Nunito Sans Light"/>
                <a:ea typeface="Lato Light"/>
                <a:cs typeface="Poppins"/>
              </a:rPr>
              <a:t>/</a:t>
            </a:r>
            <a:endParaRPr lang="en-US" altLang="ko-KR" sz="1400">
              <a:latin typeface="Nunito Sans Light"/>
              <a:ea typeface="Lato Light"/>
              <a:cs typeface="Poppins"/>
            </a:endParaRPr>
          </a:p>
          <a:p>
            <a:pPr algn="ctr">
              <a:lnSpc>
                <a:spcPts val="2220"/>
              </a:lnSpc>
              <a:defRPr/>
            </a:pPr>
            <a:r>
              <a:rPr lang="ko-KR" altLang="en-US" sz="1400">
                <a:latin typeface="Nunito Sans Light"/>
                <a:ea typeface="Lato Light"/>
                <a:cs typeface="Poppins"/>
              </a:rPr>
              <a:t>잘라내기</a:t>
            </a:r>
            <a:endParaRPr lang="ko-KR" altLang="en-US" sz="1400">
              <a:latin typeface="Nunito Sans Light"/>
              <a:ea typeface="Lato Light"/>
              <a:cs typeface="Poppins"/>
            </a:endParaRPr>
          </a:p>
        </p:txBody>
      </p:sp>
      <p:sp>
        <p:nvSpPr>
          <p:cNvPr id="72" name="Rectangle 58"/>
          <p:cNvSpPr/>
          <p:nvPr/>
        </p:nvSpPr>
        <p:spPr>
          <a:xfrm>
            <a:off x="5880734" y="2311796"/>
            <a:ext cx="1059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latin typeface="Nunito Sans"/>
                <a:ea typeface="Roboto"/>
                <a:cs typeface="Poppins"/>
              </a:rPr>
              <a:t>Step 0</a:t>
            </a:r>
            <a:r>
              <a:rPr lang="en-US" altLang="ko-KR" sz="2000">
                <a:solidFill>
                  <a:schemeClr val="tx2"/>
                </a:solidFill>
                <a:latin typeface="Nunito Sans"/>
                <a:ea typeface="Roboto"/>
                <a:cs typeface="Poppins"/>
              </a:rPr>
              <a:t>2</a:t>
            </a:r>
            <a:endParaRPr lang="en-US" altLang="ko-KR" sz="2000">
              <a:solidFill>
                <a:schemeClr val="tx2"/>
              </a:solidFill>
              <a:latin typeface="Nunito Sans"/>
              <a:ea typeface="Roboto"/>
              <a:cs typeface="Poppins"/>
            </a:endParaRPr>
          </a:p>
        </p:txBody>
      </p:sp>
      <p:sp>
        <p:nvSpPr>
          <p:cNvPr id="73" name="Shape 2782"/>
          <p:cNvSpPr/>
          <p:nvPr/>
        </p:nvSpPr>
        <p:spPr>
          <a:xfrm>
            <a:off x="10293118" y="5135598"/>
            <a:ext cx="378197" cy="326386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/>
          </a:ln>
        </p:spPr>
        <p:txBody>
          <a:bodyPr lIns="19045" tIns="19045" rIns="19045" bIns="19045" anchor="ctr"/>
          <a:lstStyle/>
          <a:p>
            <a:pPr defTabSz="228532">
              <a:defRPr xmlns:mc="http://schemas.openxmlformats.org/markup-compatibility/2006" xmlns:hp="http://schemas.haansoft.com/office/presentation/8.0" sz="3000" cap="none" mc:Ignorable="hp" hp:hslEmbossed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>
              <a:latin typeface="Roboto Bold"/>
              <a:ea typeface="Roboto Bold"/>
              <a:cs typeface="Robo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TextEdit="1"/>
          </p:cNvSpPr>
          <p:nvPr>
            <p:ph type="pic" sz="quarter" idx="10"/>
          </p:nvPr>
        </p:nvSpPr>
        <p:spPr/>
        <p:txBody>
          <a:bodyPr anchor="ctr"/>
          <a:lstStyle/>
          <a:p>
            <a:pPr algn="ctr"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Ligh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 rot="0"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600" b="1">
                  <a:solidFill>
                    <a:schemeClr val="bg1"/>
                  </a:solidFill>
                  <a:latin typeface="나눔스퀘어 Light"/>
                  <a:ea typeface="+mn-ea"/>
                  <a:cs typeface="+mn-cs"/>
                </a:rPr>
                <a:t>보완한 점</a:t>
              </a:r>
              <a:endParaRPr lang="ko-KR" altLang="en-US" sz="3600" b="1">
                <a:solidFill>
                  <a:schemeClr val="bg1"/>
                </a:solidFill>
                <a:latin typeface="나눔스퀘어 Light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0">
              <a:off x="5030468" y="811072"/>
              <a:ext cx="3192780" cy="307777"/>
              <a:chOff x="4482312" y="319593"/>
              <a:chExt cx="3192780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177637" y="360666"/>
                <a:ext cx="1802130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50" b="0" spc="400">
                    <a:solidFill>
                      <a:schemeClr val="lt2"/>
                    </a:solidFill>
                    <a:latin typeface="나눔스퀘어 ExtraBold"/>
                  </a:rPr>
                  <a:t>폴더파일관리시스템</a:t>
                </a:r>
                <a:endParaRPr lang="ko-KR" altLang="en-US" sz="1050" b="0" spc="400">
                  <a:solidFill>
                    <a:schemeClr val="lt2"/>
                  </a:solidFill>
                  <a:latin typeface="나눔스퀘어 ExtraBold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82312" y="319593"/>
                <a:ext cx="401955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400" b="0" spc="400">
                    <a:solidFill>
                      <a:schemeClr val="bg1"/>
                    </a:solidFill>
                    <a:latin typeface="나눔스퀘어 ExtraBold"/>
                  </a:rPr>
                  <a:t>-[</a:t>
                </a:r>
                <a:endParaRPr lang="en-US" sz="1400" b="0" spc="400">
                  <a:solidFill>
                    <a:schemeClr val="bg1"/>
                  </a:solidFill>
                  <a:latin typeface="나눔스퀘어 ExtraBold"/>
                </a:endParaRP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82661" y="319593"/>
                <a:ext cx="392431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400" b="0" spc="400">
                    <a:solidFill>
                      <a:schemeClr val="bg1"/>
                    </a:solidFill>
                    <a:latin typeface="나눔스퀘어 ExtraBold"/>
                  </a:rPr>
                  <a:t>]-</a:t>
                </a:r>
                <a:endParaRPr lang="en-US" sz="1400" b="0" spc="400">
                  <a:solidFill>
                    <a:schemeClr val="bg1"/>
                  </a:solidFill>
                  <a:latin typeface="나눔스퀘어 ExtraBold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Light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 rot="0">
            <a:off x="1619484" y="2807995"/>
            <a:ext cx="2347532" cy="1826671"/>
            <a:chOff x="1666522" y="2555102"/>
            <a:chExt cx="2347532" cy="1826671"/>
          </a:xfrm>
        </p:grpSpPr>
        <p:sp>
          <p:nvSpPr>
            <p:cNvPr id="40" name="TextBox 39"/>
            <p:cNvSpPr txBox="1"/>
            <p:nvPr/>
          </p:nvSpPr>
          <p:spPr>
            <a:xfrm>
              <a:off x="1946323" y="2555102"/>
              <a:ext cx="1811655" cy="10953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6600">
                  <a:solidFill>
                    <a:schemeClr val="bg1"/>
                  </a:solidFill>
                  <a:latin typeface="나눔스퀘어 Light"/>
                  <a:ea typeface="+mn-ea"/>
                  <a:cs typeface="+mn-cs"/>
                </a:rPr>
                <a:t>출력</a:t>
              </a:r>
              <a:endParaRPr lang="ko-KR" altLang="en-US" sz="6600">
                <a:solidFill>
                  <a:schemeClr val="bg1"/>
                </a:solidFill>
                <a:latin typeface="나눔스퀘어 Light"/>
                <a:ea typeface="+mn-ea"/>
                <a:cs typeface="+mn-cs"/>
              </a:endParaRPr>
            </a:p>
          </p:txBody>
        </p:sp>
        <p:sp>
          <p:nvSpPr>
            <p:cNvPr id="42" name="Title 1"/>
            <p:cNvSpPr txBox="1"/>
            <p:nvPr/>
          </p:nvSpPr>
          <p:spPr>
            <a:xfrm>
              <a:off x="1666522" y="4005720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/>
                  <a:ea typeface="Source Sans Pro Black"/>
                  <a:cs typeface="Source Sans Pro Black"/>
                </a:defRPr>
              </a:lvl1pPr>
            </a:lstStyle>
            <a:p>
              <a:pPr lvl="0">
                <a:defRPr/>
              </a:pPr>
              <a:r>
                <a:rPr lang="ko-KR" altLang="en-US" sz="1600" b="0" spc="400">
                  <a:solidFill>
                    <a:schemeClr val="bg1"/>
                  </a:solidFill>
                  <a:latin typeface="나눔스퀘어 ExtraBold"/>
                </a:rPr>
                <a:t>개선</a:t>
              </a:r>
              <a:endParaRPr lang="ko-KR" altLang="en-US" sz="1600" b="0" spc="400">
                <a:solidFill>
                  <a:schemeClr val="bg1"/>
                </a:solidFill>
                <a:latin typeface="나눔스퀘어 ExtraBold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413886" y="2847683"/>
            <a:ext cx="6574155" cy="190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en-US" altLang="ko-KR" sz="6600">
                <a:solidFill>
                  <a:schemeClr val="bg1"/>
                </a:solidFill>
                <a:latin typeface="나눔스퀘어 Light"/>
              </a:rPr>
              <a:t>DoublyLinkedList</a:t>
            </a:r>
            <a:endParaRPr lang="en-US" altLang="ko-KR" sz="6600">
              <a:solidFill>
                <a:schemeClr val="bg1"/>
              </a:solidFill>
              <a:latin typeface="나눔스퀘어 Light"/>
              <a:ea typeface="+mn-ea"/>
              <a:cs typeface="+mn-cs"/>
            </a:endParaRPr>
          </a:p>
          <a:p>
            <a:pPr lvl="0" algn="ctr">
              <a:lnSpc>
                <a:spcPct val="100000"/>
              </a:lnSpc>
              <a:buClr>
                <a:schemeClr val="bg1"/>
              </a:buClr>
              <a:buNone/>
              <a:defRPr/>
            </a:pPr>
            <a:r>
              <a:rPr lang="ko-KR" altLang="en-US" sz="1000" b="0">
                <a:solidFill>
                  <a:schemeClr val="bg1"/>
                </a:solidFill>
                <a:latin typeface="나눔스퀘어 Light"/>
                <a:ea typeface="+mn-ea"/>
                <a:cs typeface="+mn-cs"/>
              </a:rPr>
              <a:t> </a:t>
            </a:r>
            <a:endParaRPr lang="ko-KR" altLang="en-US" sz="2000" b="0">
              <a:solidFill>
                <a:schemeClr val="bg1"/>
              </a:solidFill>
              <a:latin typeface="나눔스퀘어 Light"/>
              <a:ea typeface="+mn-ea"/>
              <a:cs typeface="+mn-cs"/>
            </a:endParaRPr>
          </a:p>
          <a:p>
            <a:pPr lvl="0" algn="ctr">
              <a:lnSpc>
                <a:spcPct val="90000"/>
              </a:lnSpc>
              <a:buClr>
                <a:schemeClr val="bg1"/>
              </a:buClr>
              <a:buNone/>
              <a:defRPr/>
            </a:pPr>
            <a:endParaRPr lang="ko-KR" altLang="en-US" sz="1600" b="1" spc="400">
              <a:solidFill>
                <a:schemeClr val="bg1"/>
              </a:solidFill>
              <a:latin typeface="나눔스퀘어 ExtraBold"/>
              <a:ea typeface="Source Sans Pro Black"/>
              <a:cs typeface="Source Sans Pro Black"/>
            </a:endParaRPr>
          </a:p>
          <a:p>
            <a:pPr lvl="0" algn="ctr">
              <a:lnSpc>
                <a:spcPct val="90000"/>
              </a:lnSpc>
              <a:buClr>
                <a:schemeClr val="bg1"/>
              </a:buClr>
              <a:buNone/>
              <a:defRPr/>
            </a:pPr>
            <a:r>
              <a:rPr lang="ko-KR" altLang="en-US" sz="1600" b="1" spc="400">
                <a:solidFill>
                  <a:schemeClr val="bg1"/>
                </a:solidFill>
                <a:latin typeface="나눔스퀘어 ExtraBold"/>
                <a:ea typeface="Source Sans Pro Black"/>
                <a:cs typeface="Source Sans Pro Black"/>
              </a:rPr>
              <a:t>기존 </a:t>
            </a:r>
            <a:r>
              <a:rPr lang="en-US" altLang="ko-KR" sz="1600" b="1" spc="400">
                <a:solidFill>
                  <a:schemeClr val="bg1"/>
                </a:solidFill>
                <a:latin typeface="나눔스퀘어 ExtraBold"/>
                <a:ea typeface="Source Sans Pro Black"/>
                <a:cs typeface="Source Sans Pro Black"/>
              </a:rPr>
              <a:t>SinglyLinkedList</a:t>
            </a:r>
            <a:endParaRPr lang="en-US" altLang="ko-KR" sz="1600" b="1" spc="400">
              <a:solidFill>
                <a:schemeClr val="bg1"/>
              </a:solidFill>
              <a:latin typeface="나눔스퀘어 ExtraBold"/>
              <a:cs typeface="Source Sans Pro Black"/>
            </a:endParaRPr>
          </a:p>
          <a:p>
            <a:pPr lvl="0" algn="ctr">
              <a:lnSpc>
                <a:spcPct val="90000"/>
              </a:lnSpc>
              <a:buClr>
                <a:schemeClr val="bg1"/>
              </a:buClr>
              <a:buNone/>
              <a:defRPr/>
            </a:pPr>
            <a:r>
              <a:rPr lang="ko-KR" altLang="en-US" sz="1600" b="1" spc="400">
                <a:solidFill>
                  <a:schemeClr val="bg1"/>
                </a:solidFill>
                <a:latin typeface="나눔스퀘어 ExtraBold"/>
                <a:ea typeface="Source Sans Pro Black"/>
                <a:cs typeface="Source Sans Pro Black"/>
              </a:rPr>
              <a:t> </a:t>
            </a:r>
            <a:endParaRPr lang="en-US" altLang="ko-KR" sz="1600" b="1" spc="400">
              <a:solidFill>
                <a:schemeClr val="bg1"/>
              </a:solidFill>
              <a:latin typeface="나눔스퀘어 ExtraBold"/>
              <a:cs typeface="Source Sans Pro Black"/>
            </a:endParaRPr>
          </a:p>
        </p:txBody>
      </p: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Light"/>
              <a:ea typeface="+mn-ea"/>
              <a:cs typeface="+mn-cs"/>
            </a:endParaRPr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0000"/>
          </a:blip>
          <a:srcRect t="16540" b="16540"/>
          <a:stretch>
            <a:fillRect/>
          </a:stretch>
        </p:blipFill>
        <p:spPr>
          <a:xfrm>
            <a:off x="-233760" y="3960018"/>
            <a:ext cx="48814" cy="21779"/>
          </a:xfrm>
          <a:solidFill>
            <a:schemeClr val="lt2"/>
          </a:solidFill>
        </p:spPr>
      </p:pic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나눔스퀘어 Ligh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51234" y="3062209"/>
            <a:ext cx="5289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spc="400">
                <a:latin typeface="나눔스퀘어 Light"/>
                <a:ea typeface="+mn-ea"/>
                <a:cs typeface="+mn-cs"/>
              </a:rPr>
              <a:t>데모 영상</a:t>
            </a:r>
            <a:endParaRPr lang="ko-KR" altLang="en-US" sz="2800" b="0" spc="400">
              <a:latin typeface="나눔스퀘어 Ligh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560</ep:Words>
  <ep:PresentationFormat>와이드스크린</ep:PresentationFormat>
  <ep:Paragraphs>198</ep:Paragraphs>
  <ep:Slides>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2016-11-12T04:56:49.000</dcterms:created>
  <dc:creator>Asus</dc:creator>
  <cp:lastModifiedBy>공재호</cp:lastModifiedBy>
  <dcterms:modified xsi:type="dcterms:W3CDTF">2019-06-08T08:26:52.432</dcterms:modified>
  <cp:revision>202</cp:revision>
  <dc:title>PowerPoint Presentation</dc:title>
  <cp:version>1000.0000.01</cp:version>
</cp:coreProperties>
</file>