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7" r:id="rId4"/>
    <p:sldId id="265" r:id="rId5"/>
    <p:sldId id="268" r:id="rId6"/>
    <p:sldId id="269" r:id="rId7"/>
    <p:sldId id="27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DEB76-673B-4BEF-A908-74C64BA8F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3CF91D-95DC-41F1-AD9A-070EAD37E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C3AAC-3BD1-4F6D-BE23-581D56FB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CCC03-24DA-4F76-8E71-08A7972D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34DE4-2746-4D15-820E-76628259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7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CE221-2809-4665-B2A0-6CB931A8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98FB6C-F155-4ECD-9523-AE51CA538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88634-0A7D-4BEC-A870-3F2883DA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6DF75-6654-4700-9282-E9535513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19247-161C-49BD-B350-1E421BB1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0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D01746-FA68-4AAB-BBC4-E32B9AAE2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35176-BB07-4B71-8B7E-376AE9F0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C85E8-15B3-4CAA-B67D-6D6CEACA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CE69B-3E79-4597-A952-9AB7CB2B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4828F-AABA-45EA-A778-9A7BFBB5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0EC9D-5637-4123-A1E0-1204CC8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63B34-F244-4BBC-9E0D-C6C07425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9943B-2C39-4CA3-B5D1-E4260BD5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22454-99E1-4CAD-A615-91214F6A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A4465-300B-43C5-A496-A5FB9453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2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1DB78-67D3-4B30-AB75-B2DD5314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36B26-9EC7-4457-8A29-DD293627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91B24-BAE2-4F25-BC96-0ABF403E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FCD05-8796-4C43-B840-474E6CF3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DAD26-AD90-4BE8-AD36-D0215556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1F228-3BF8-4FBE-8558-DF4458DC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765F1-90B7-4D3F-8E49-D646AF9C5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EA23A-8D8B-494D-92FB-48B4C2867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B7266E-CB1F-40C8-B731-2683E830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6B015F-B218-46BB-9A45-D615F333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CADD4-BB8F-4D83-81A6-1FCD9BCD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1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FE79A-A151-4CC0-86EF-E216462F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C9015-C04A-4DFE-B2AF-C8A9573D0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184FA-AC7A-4C4B-9226-D42B288F7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BDD20F-B922-42D6-9E76-3EBFA11FF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54EBE0-BCC6-49A4-A087-0074D1CBB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915615-CEFB-4F93-AA24-DE2A012B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49B0F2-7240-4BD3-8D84-A7C21749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F0F60E-8872-4A0D-8963-391A3F9A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C9147-FB2E-43B3-B80A-781E184C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E85C22-1976-4987-8E87-5A9590E1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8A3E0F-4557-42A1-86A9-61577EA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F7AE8F-E572-4236-8F6D-79E78D5E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7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7C11D1-1071-4537-A522-B45DDB9D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D72469-5F0F-4F96-BB2A-AAA94959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9FE369-EF07-4CAE-9325-780AD1AB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1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C6094-50E4-4EB4-8108-6EE69E90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34DB8-9964-4182-94E1-CBF0F2D0C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154BE-4DCC-4856-90AF-BFA8C1AD6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6CE7D4-7232-4F54-99BC-582E4A2D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F2B1C-FBD2-4856-8195-A0433A09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332D5-A462-4958-AE70-30EE5E33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1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7F276-2D78-47C5-BB39-0A5641D3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F4C1DB-EFA4-48A0-AE42-E12DAA702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6C925-8367-400E-8827-DCA01FF3C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0D6FD5-2561-49D2-8B55-CFE8ACCA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13269-DBF6-4B88-83C6-686FE99E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D1C4E-81BF-48C7-AE61-EAE5D019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9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44A657-3BFC-44D8-835A-1E78D9D5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11E6D6-B6D2-44B9-B2DF-3FE9773C3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3483F-64A0-455A-BDF4-B261642B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E8A8-0590-4C2F-A894-08FBEA74086D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DC1B9-965D-4CD8-9559-7477767C5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5411F-A75D-4BEE-B203-64FF6378B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4043570" y="3571427"/>
            <a:ext cx="4104861" cy="412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캡스톤디자인</a:t>
            </a: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3452487" y="2903525"/>
            <a:ext cx="528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818F9302-560F-4CAF-98FE-1EE934C63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686" y="6356350"/>
            <a:ext cx="1800313" cy="501651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ea typeface="에스코어 드림 4 Regular" panose="020B0503030302020204"/>
              </a:rPr>
              <a:t>공  재  호</a:t>
            </a:r>
          </a:p>
        </p:txBody>
      </p:sp>
    </p:spTree>
    <p:extLst>
      <p:ext uri="{BB962C8B-B14F-4D97-AF65-F5344CB8AC3E}">
        <p14:creationId xmlns:p14="http://schemas.microsoft.com/office/powerpoint/2010/main" val="192131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0" y="6539949"/>
            <a:ext cx="12192000" cy="119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227452" y="506559"/>
            <a:ext cx="5263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Shapte_predictor_68_face_landmarks</a:t>
            </a:r>
            <a:endParaRPr lang="ko-KR" altLang="en-US" sz="2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9B05E-31B8-4276-9608-2EA7425876CA}"/>
              </a:ext>
            </a:extLst>
          </p:cNvPr>
          <p:cNvSpPr txBox="1"/>
          <p:nvPr/>
        </p:nvSpPr>
        <p:spPr>
          <a:xfrm>
            <a:off x="237391" y="198782"/>
            <a:ext cx="267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A.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DataSet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135085-8740-4AA6-B093-C0B0BB3FC652}"/>
              </a:ext>
            </a:extLst>
          </p:cNvPr>
          <p:cNvSpPr txBox="1"/>
          <p:nvPr/>
        </p:nvSpPr>
        <p:spPr>
          <a:xfrm>
            <a:off x="9881752" y="6216783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14757B-EF94-47A1-AC62-1C982960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626" y="2282491"/>
            <a:ext cx="5410899" cy="2565792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14E3D024-C857-4A85-89B9-37117209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41" y="2130644"/>
            <a:ext cx="3510728" cy="3341128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865C9B-164C-4B9D-813C-FEB967BC9475}"/>
              </a:ext>
            </a:extLst>
          </p:cNvPr>
          <p:cNvSpPr/>
          <p:nvPr/>
        </p:nvSpPr>
        <p:spPr>
          <a:xfrm>
            <a:off x="687914" y="1821965"/>
            <a:ext cx="4437776" cy="3900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0" y="6539949"/>
            <a:ext cx="12192000" cy="119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22ECB2-D3DF-4531-B3ED-5CCDE02195B8}"/>
              </a:ext>
            </a:extLst>
          </p:cNvPr>
          <p:cNvSpPr txBox="1"/>
          <p:nvPr/>
        </p:nvSpPr>
        <p:spPr>
          <a:xfrm>
            <a:off x="9881752" y="6216783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80A5A-C0D2-49B1-A317-AE3C6E3D7485}"/>
              </a:ext>
            </a:extLst>
          </p:cNvPr>
          <p:cNvSpPr txBox="1"/>
          <p:nvPr/>
        </p:nvSpPr>
        <p:spPr>
          <a:xfrm>
            <a:off x="227452" y="506559"/>
            <a:ext cx="598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Shapte_predictor_68_face_landmarks </a:t>
            </a:r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적용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8A1F1-B30A-4656-B57B-344280CFBA1E}"/>
              </a:ext>
            </a:extLst>
          </p:cNvPr>
          <p:cNvSpPr txBox="1"/>
          <p:nvPr/>
        </p:nvSpPr>
        <p:spPr>
          <a:xfrm>
            <a:off x="237391" y="198782"/>
            <a:ext cx="267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A.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DataSet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78FA2B2-ED33-4A24-95AA-5E518663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08" y="2278020"/>
            <a:ext cx="2525490" cy="22995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1A654B1-B4BF-4157-B83F-527A6F638CCC}"/>
              </a:ext>
            </a:extLst>
          </p:cNvPr>
          <p:cNvSpPr txBox="1"/>
          <p:nvPr/>
        </p:nvSpPr>
        <p:spPr>
          <a:xfrm>
            <a:off x="1056609" y="4649440"/>
            <a:ext cx="25254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Dlib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통한 얼굴인식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AC4B4-C094-4E33-BB8A-8FFD015C699F}"/>
              </a:ext>
            </a:extLst>
          </p:cNvPr>
          <p:cNvSpPr txBox="1"/>
          <p:nvPr/>
        </p:nvSpPr>
        <p:spPr>
          <a:xfrm>
            <a:off x="4588375" y="4649440"/>
            <a:ext cx="2871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Landmark 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적용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F96909-887C-450D-BDF7-286223DF3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375" y="2208560"/>
            <a:ext cx="2525490" cy="239794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8421F9D-1864-41D5-BC00-48AF2A31E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942" y="2208559"/>
            <a:ext cx="2642970" cy="24200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A0E4BBC-CBD6-4DEF-99A9-1BAB728FD65C}"/>
              </a:ext>
            </a:extLst>
          </p:cNvPr>
          <p:cNvSpPr txBox="1"/>
          <p:nvPr/>
        </p:nvSpPr>
        <p:spPr>
          <a:xfrm>
            <a:off x="8282567" y="4649440"/>
            <a:ext cx="2871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눈</a:t>
            </a:r>
            <a:r>
              <a:rPr lang="en-US" altLang="ko-KR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입</a:t>
            </a:r>
            <a:r>
              <a:rPr lang="en-US" altLang="ko-KR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턱 끝 따로 분리해 표현</a:t>
            </a:r>
          </a:p>
        </p:txBody>
      </p:sp>
    </p:spTree>
    <p:extLst>
      <p:ext uri="{BB962C8B-B14F-4D97-AF65-F5344CB8AC3E}">
        <p14:creationId xmlns:p14="http://schemas.microsoft.com/office/powerpoint/2010/main" val="236823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0" y="6539949"/>
            <a:ext cx="12192000" cy="119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227452" y="5065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9B05E-31B8-4276-9608-2EA7425876CA}"/>
              </a:ext>
            </a:extLst>
          </p:cNvPr>
          <p:cNvSpPr txBox="1"/>
          <p:nvPr/>
        </p:nvSpPr>
        <p:spPr>
          <a:xfrm>
            <a:off x="227452" y="19878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내용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22ECB2-D3DF-4531-B3ED-5CCDE02195B8}"/>
              </a:ext>
            </a:extLst>
          </p:cNvPr>
          <p:cNvSpPr txBox="1"/>
          <p:nvPr/>
        </p:nvSpPr>
        <p:spPr>
          <a:xfrm>
            <a:off x="9881752" y="6216783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87CA41-58E2-4B4D-8856-2D29D4AE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48" y="1852690"/>
            <a:ext cx="3510728" cy="3341128"/>
          </a:xfrm>
          <a:prstGeom prst="rect">
            <a:avLst/>
          </a:prstGeom>
          <a:noFill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C9AB27B-D9E4-447D-9F4B-C5FA7E5AA44E}"/>
              </a:ext>
            </a:extLst>
          </p:cNvPr>
          <p:cNvSpPr/>
          <p:nvPr/>
        </p:nvSpPr>
        <p:spPr>
          <a:xfrm>
            <a:off x="6483705" y="1634411"/>
            <a:ext cx="5068344" cy="371964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수직거리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A = </a:t>
            </a:r>
            <a:r>
              <a:rPr lang="en-US" altLang="ko-KR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dist.Euclidean</a:t>
            </a:r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(51, 57)</a:t>
            </a:r>
          </a:p>
          <a:p>
            <a:endParaRPr lang="en-US" altLang="ko-KR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수평거리</a:t>
            </a:r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B = </a:t>
            </a:r>
            <a:r>
              <a:rPr lang="en-US" altLang="ko-KR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dist.Euclidean</a:t>
            </a:r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(48, 54)</a:t>
            </a:r>
          </a:p>
          <a:p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-&gt; A, B</a:t>
            </a:r>
            <a:r>
              <a:rPr lang="ko-KR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값을 활용하여 하품계산</a:t>
            </a:r>
            <a:endParaRPr lang="en-US" altLang="ko-KR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현재</a:t>
            </a:r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A/B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0.8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적용</a:t>
            </a:r>
            <a:endParaRPr lang="en-US" altLang="ko-KR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D6D113-8B46-42F9-9892-ED875B03C3F2}"/>
              </a:ext>
            </a:extLst>
          </p:cNvPr>
          <p:cNvSpPr/>
          <p:nvPr/>
        </p:nvSpPr>
        <p:spPr>
          <a:xfrm>
            <a:off x="1270521" y="1544011"/>
            <a:ext cx="4437776" cy="3900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8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0" y="6539949"/>
            <a:ext cx="12192000" cy="119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227452" y="5065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눈깜빡임</a:t>
            </a:r>
            <a:endParaRPr lang="ko-KR" altLang="en-US" sz="2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9B05E-31B8-4276-9608-2EA7425876CA}"/>
              </a:ext>
            </a:extLst>
          </p:cNvPr>
          <p:cNvSpPr txBox="1"/>
          <p:nvPr/>
        </p:nvSpPr>
        <p:spPr>
          <a:xfrm>
            <a:off x="227452" y="19878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내용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22ECB2-D3DF-4531-B3ED-5CCDE02195B8}"/>
              </a:ext>
            </a:extLst>
          </p:cNvPr>
          <p:cNvSpPr txBox="1"/>
          <p:nvPr/>
        </p:nvSpPr>
        <p:spPr>
          <a:xfrm>
            <a:off x="9881752" y="6216783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87CA41-58E2-4B4D-8856-2D29D4AE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415" y="1852690"/>
            <a:ext cx="3510728" cy="3341128"/>
          </a:xfrm>
          <a:prstGeom prst="rect">
            <a:avLst/>
          </a:prstGeom>
          <a:noFill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C9AB27B-D9E4-447D-9F4B-C5FA7E5AA44E}"/>
              </a:ext>
            </a:extLst>
          </p:cNvPr>
          <p:cNvSpPr/>
          <p:nvPr/>
        </p:nvSpPr>
        <p:spPr>
          <a:xfrm>
            <a:off x="6483705" y="1634411"/>
            <a:ext cx="5068344" cy="371964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수직거리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A = </a:t>
            </a:r>
            <a:r>
              <a:rPr lang="en-US" altLang="ko-KR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dist.Euclidean</a:t>
            </a:r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(37, 40)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B = </a:t>
            </a:r>
            <a:r>
              <a:rPr lang="en-US" altLang="ko-KR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dist.Euclidean</a:t>
            </a:r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(44, 47)</a:t>
            </a:r>
          </a:p>
          <a:p>
            <a:endParaRPr lang="en-US" altLang="ko-KR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수평거리</a:t>
            </a:r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C = </a:t>
            </a:r>
            <a:r>
              <a:rPr lang="en-US" altLang="ko-KR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dist.Euclidean</a:t>
            </a:r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(36, 39)</a:t>
            </a:r>
          </a:p>
          <a:p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-&gt; A, B, C</a:t>
            </a:r>
            <a:r>
              <a:rPr lang="ko-KR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값을 활용하여 하품계산</a:t>
            </a:r>
            <a:endParaRPr lang="en-US" altLang="ko-KR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현재</a:t>
            </a:r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A+B)/(C*2)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0.25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적용</a:t>
            </a:r>
            <a:endParaRPr lang="en-US" altLang="ko-KR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D6D113-8B46-42F9-9892-ED875B03C3F2}"/>
              </a:ext>
            </a:extLst>
          </p:cNvPr>
          <p:cNvSpPr/>
          <p:nvPr/>
        </p:nvSpPr>
        <p:spPr>
          <a:xfrm>
            <a:off x="1270521" y="1544011"/>
            <a:ext cx="4437776" cy="3900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8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0" y="6539949"/>
            <a:ext cx="12192000" cy="119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227452" y="5065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고개변화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9B05E-31B8-4276-9608-2EA7425876CA}"/>
              </a:ext>
            </a:extLst>
          </p:cNvPr>
          <p:cNvSpPr txBox="1"/>
          <p:nvPr/>
        </p:nvSpPr>
        <p:spPr>
          <a:xfrm>
            <a:off x="227452" y="19878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내용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22ECB2-D3DF-4531-B3ED-5CCDE02195B8}"/>
              </a:ext>
            </a:extLst>
          </p:cNvPr>
          <p:cNvSpPr txBox="1"/>
          <p:nvPr/>
        </p:nvSpPr>
        <p:spPr>
          <a:xfrm>
            <a:off x="9881752" y="6216783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9AB27B-D9E4-447D-9F4B-C5FA7E5AA44E}"/>
              </a:ext>
            </a:extLst>
          </p:cNvPr>
          <p:cNvSpPr/>
          <p:nvPr/>
        </p:nvSpPr>
        <p:spPr>
          <a:xfrm>
            <a:off x="6483705" y="1634411"/>
            <a:ext cx="5068344" cy="371964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A = </a:t>
            </a:r>
            <a:r>
              <a:rPr lang="en-US" altLang="ko-KR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dist.Euclidean</a:t>
            </a:r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왼쪽 끝</a:t>
            </a:r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코 끝</a:t>
            </a:r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B = </a:t>
            </a:r>
            <a:r>
              <a:rPr lang="en-US" altLang="ko-KR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dist.Euclidean</a:t>
            </a:r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코 끝</a:t>
            </a:r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오른쪽 끝</a:t>
            </a:r>
            <a:r>
              <a:rPr lang="en-US" altLang="ko-K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고개 변화 확인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A8FE58B-7CF2-4D75-B844-94982ABC8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415" y="1852690"/>
            <a:ext cx="3510728" cy="3341128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E89D4F-289E-4DD0-AA98-6F42EDF67BEC}"/>
              </a:ext>
            </a:extLst>
          </p:cNvPr>
          <p:cNvSpPr/>
          <p:nvPr/>
        </p:nvSpPr>
        <p:spPr>
          <a:xfrm>
            <a:off x="1270521" y="1544011"/>
            <a:ext cx="4437776" cy="3900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1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0" y="6539949"/>
            <a:ext cx="12192000" cy="119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227452" y="5065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9B05E-31B8-4276-9608-2EA7425876CA}"/>
              </a:ext>
            </a:extLst>
          </p:cNvPr>
          <p:cNvSpPr txBox="1"/>
          <p:nvPr/>
        </p:nvSpPr>
        <p:spPr>
          <a:xfrm>
            <a:off x="227452" y="19878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내용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22ECB2-D3DF-4531-B3ED-5CCDE02195B8}"/>
              </a:ext>
            </a:extLst>
          </p:cNvPr>
          <p:cNvSpPr txBox="1"/>
          <p:nvPr/>
        </p:nvSpPr>
        <p:spPr>
          <a:xfrm>
            <a:off x="9881752" y="6216783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9AB27B-D9E4-447D-9F4B-C5FA7E5AA44E}"/>
              </a:ext>
            </a:extLst>
          </p:cNvPr>
          <p:cNvSpPr/>
          <p:nvPr/>
        </p:nvSpPr>
        <p:spPr>
          <a:xfrm>
            <a:off x="2961314" y="1663432"/>
            <a:ext cx="6484690" cy="371964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3</a:t>
            </a:r>
            <a:r>
              <a:rPr lang="ko-KR" altLang="en-US" sz="2400" dirty="0">
                <a:solidFill>
                  <a:schemeClr val="tx1"/>
                </a:solidFill>
              </a:rPr>
              <a:t>개의 기능 </a:t>
            </a:r>
            <a:r>
              <a:rPr lang="en-US" altLang="ko-KR" sz="2400" dirty="0">
                <a:solidFill>
                  <a:schemeClr val="tx1"/>
                </a:solidFill>
              </a:rPr>
              <a:t>-&gt;</a:t>
            </a:r>
            <a:r>
              <a:rPr lang="ko-KR" altLang="en-US" sz="2400" dirty="0">
                <a:solidFill>
                  <a:schemeClr val="tx1"/>
                </a:solidFill>
              </a:rPr>
              <a:t> 하나로 통합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여러 실험을 통한 더 적절한 식 찾기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DB</a:t>
            </a:r>
            <a:r>
              <a:rPr lang="ko-KR" altLang="en-US" sz="2400" dirty="0">
                <a:solidFill>
                  <a:schemeClr val="tx1"/>
                </a:solidFill>
              </a:rPr>
              <a:t>연동 후 </a:t>
            </a:r>
            <a:r>
              <a:rPr lang="en-US" altLang="ko-KR" sz="2400" dirty="0">
                <a:solidFill>
                  <a:schemeClr val="tx1"/>
                </a:solidFill>
              </a:rPr>
              <a:t>data</a:t>
            </a:r>
            <a:r>
              <a:rPr lang="ko-KR" altLang="en-US" sz="2400" dirty="0">
                <a:solidFill>
                  <a:schemeClr val="tx1"/>
                </a:solidFill>
              </a:rPr>
              <a:t>저장</a:t>
            </a:r>
            <a:r>
              <a:rPr lang="en-US" altLang="ko-KR" sz="2400" dirty="0">
                <a:solidFill>
                  <a:schemeClr val="tx1"/>
                </a:solidFill>
              </a:rPr>
              <a:t>/</a:t>
            </a:r>
            <a:r>
              <a:rPr lang="ko-KR" altLang="en-US" sz="2400" dirty="0">
                <a:solidFill>
                  <a:schemeClr val="tx1"/>
                </a:solidFill>
              </a:rPr>
              <a:t>다양한 측정결과 적용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tx1"/>
                </a:solidFill>
              </a:rPr>
              <a:t>LinearRegression</a:t>
            </a:r>
            <a:r>
              <a:rPr lang="en-US" altLang="ko-KR" sz="2400" dirty="0">
                <a:solidFill>
                  <a:schemeClr val="tx1"/>
                </a:solidFill>
              </a:rPr>
              <a:t> (</a:t>
            </a:r>
            <a:r>
              <a:rPr lang="en-US" altLang="ko-KR" sz="2400" i="0" dirty="0" err="1">
                <a:solidFill>
                  <a:srgbClr val="404248"/>
                </a:solidFill>
                <a:effectLst/>
              </a:rPr>
              <a:t>sklearn</a:t>
            </a:r>
            <a:r>
              <a:rPr lang="en-US" altLang="ko-KR" sz="2400" i="0" dirty="0">
                <a:solidFill>
                  <a:srgbClr val="404248"/>
                </a:solidFill>
                <a:effectLst/>
              </a:rPr>
              <a:t>)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EA90DD-0AEC-49CB-B5C9-82FBA49DCA80}"/>
              </a:ext>
            </a:extLst>
          </p:cNvPr>
          <p:cNvSpPr/>
          <p:nvPr/>
        </p:nvSpPr>
        <p:spPr>
          <a:xfrm>
            <a:off x="847287" y="1607365"/>
            <a:ext cx="10746298" cy="3719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7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3794729" y="2828835"/>
            <a:ext cx="4602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발표를 마치겠습니다</a:t>
            </a:r>
            <a:r>
              <a:rPr lang="en-US" altLang="ko-KR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algn="ctr"/>
            <a:r>
              <a:rPr lang="ko-KR" altLang="en-US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감사합니다</a:t>
            </a:r>
            <a:r>
              <a:rPr lang="en-US" altLang="ko-KR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36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60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243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나눔스퀘어OTF</vt:lpstr>
      <vt:lpstr>나눔스퀘어OTF 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혜주</dc:creator>
  <cp:lastModifiedBy>2015104147@office.khu.ac.kr</cp:lastModifiedBy>
  <cp:revision>15</cp:revision>
  <dcterms:created xsi:type="dcterms:W3CDTF">2020-07-01T19:32:38Z</dcterms:created>
  <dcterms:modified xsi:type="dcterms:W3CDTF">2021-10-08T07:03:26Z</dcterms:modified>
</cp:coreProperties>
</file>