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3" r:id="rId3"/>
    <p:sldId id="257" r:id="rId4"/>
    <p:sldId id="258" r:id="rId5"/>
    <p:sldId id="267" r:id="rId6"/>
    <p:sldId id="268" r:id="rId7"/>
    <p:sldId id="269" r:id="rId8"/>
    <p:sldId id="270" r:id="rId9"/>
    <p:sldId id="271" r:id="rId10"/>
    <p:sldId id="259" r:id="rId11"/>
    <p:sldId id="272" r:id="rId12"/>
    <p:sldId id="260" r:id="rId13"/>
    <p:sldId id="285" r:id="rId14"/>
    <p:sldId id="274" r:id="rId15"/>
    <p:sldId id="261" r:id="rId16"/>
    <p:sldId id="287" r:id="rId17"/>
    <p:sldId id="273" r:id="rId18"/>
    <p:sldId id="262" r:id="rId19"/>
    <p:sldId id="275" r:id="rId20"/>
    <p:sldId id="278" r:id="rId21"/>
    <p:sldId id="280" r:id="rId22"/>
    <p:sldId id="279" r:id="rId23"/>
    <p:sldId id="263" r:id="rId24"/>
    <p:sldId id="265" r:id="rId25"/>
    <p:sldId id="281" r:id="rId26"/>
    <p:sldId id="282" r:id="rId27"/>
    <p:sldId id="266" r:id="rId28"/>
  </p:sldIdLst>
  <p:sldSz cx="12192000" cy="6858000"/>
  <p:notesSz cx="7004050" cy="92900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5715579-5163-4659-9E5A-89682CA46FF6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7A3032F-B4B3-4B5D-B1A8-8DC698B18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6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5579-5163-4659-9E5A-89682CA46FF6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032F-B4B3-4B5D-B1A8-8DC698B18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8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5579-5163-4659-9E5A-89682CA46FF6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032F-B4B3-4B5D-B1A8-8DC698B18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5579-5163-4659-9E5A-89682CA46FF6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032F-B4B3-4B5D-B1A8-8DC698B18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66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5579-5163-4659-9E5A-89682CA46FF6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032F-B4B3-4B5D-B1A8-8DC698B18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01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5579-5163-4659-9E5A-89682CA46FF6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032F-B4B3-4B5D-B1A8-8DC698B18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8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5579-5163-4659-9E5A-89682CA46FF6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032F-B4B3-4B5D-B1A8-8DC698B18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1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5579-5163-4659-9E5A-89682CA46FF6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032F-B4B3-4B5D-B1A8-8DC698B18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8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5579-5163-4659-9E5A-89682CA46FF6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032F-B4B3-4B5D-B1A8-8DC698B18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4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5579-5163-4659-9E5A-89682CA46FF6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7A3032F-B4B3-4B5D-B1A8-8DC698B18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1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5715579-5163-4659-9E5A-89682CA46FF6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7A3032F-B4B3-4B5D-B1A8-8DC698B18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20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5715579-5163-4659-9E5A-89682CA46FF6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7A3032F-B4B3-4B5D-B1A8-8DC698B18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7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454E-7968-433E-A89C-696F176AF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512" y="344805"/>
            <a:ext cx="10782300" cy="2132542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Quantum Computing and U.S. Cybersecurity: A Case Study of the Breaking of RSA and Plan for Cryptographic Algorithm Transition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AAEC37-DD1B-48EF-84C4-50CEC9D0F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4561" y="2911476"/>
            <a:ext cx="9228201" cy="3470274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Helena Holland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Undergraduate Thesis Defense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University of Nebraska-Lincoln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Department of Mathematics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February 29, 2024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862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AD86-BEDD-4B16-959E-5901BC3C4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8"/>
            <a:ext cx="10782300" cy="1029758"/>
          </a:xfrm>
        </p:spPr>
        <p:txBody>
          <a:bodyPr/>
          <a:lstStyle/>
          <a:p>
            <a:r>
              <a:rPr lang="en-US" sz="6600" dirty="0">
                <a:solidFill>
                  <a:schemeClr val="tx1"/>
                </a:solidFill>
              </a:rPr>
              <a:t>Research Methodology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C4A16B5-857B-4E2B-90ED-AF42BFD8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1895475"/>
            <a:ext cx="10782300" cy="45910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Research Question: </a:t>
            </a:r>
            <a:r>
              <a:rPr lang="en-US" dirty="0">
                <a:solidFill>
                  <a:schemeClr val="tx1"/>
                </a:solidFill>
              </a:rPr>
              <a:t>How might quantum computing technology impact American cybersecurity?</a:t>
            </a:r>
          </a:p>
          <a:p>
            <a:r>
              <a:rPr lang="en-US" b="1" dirty="0">
                <a:solidFill>
                  <a:schemeClr val="tx1"/>
                </a:solidFill>
              </a:rPr>
              <a:t>Case Study Method: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RSA &amp; Shor’s Algorithm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The plan for migration to post-quantum cryptography</a:t>
            </a:r>
          </a:p>
          <a:p>
            <a:r>
              <a:rPr lang="en-US" dirty="0">
                <a:solidFill>
                  <a:schemeClr val="tx1"/>
                </a:solidFill>
              </a:rPr>
              <a:t>	- Quantum-Resistant Algorithm Standardization Process</a:t>
            </a:r>
          </a:p>
          <a:p>
            <a:r>
              <a:rPr lang="en-US" dirty="0">
                <a:solidFill>
                  <a:schemeClr val="tx1"/>
                </a:solidFill>
              </a:rPr>
              <a:t>	- National Security Memorandum 10 (NSM – 10)</a:t>
            </a:r>
          </a:p>
          <a:p>
            <a:r>
              <a:rPr lang="en-US" dirty="0">
                <a:solidFill>
                  <a:schemeClr val="tx1"/>
                </a:solidFill>
              </a:rPr>
              <a:t>	- SWOT Analysis of Algorithm Transition Plan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800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DB0D4-9050-4A72-A503-8D44CBD79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427567"/>
            <a:ext cx="10782300" cy="1515533"/>
          </a:xfrm>
        </p:spPr>
        <p:txBody>
          <a:bodyPr/>
          <a:lstStyle/>
          <a:p>
            <a:r>
              <a:rPr lang="en-US" sz="6600" dirty="0">
                <a:solidFill>
                  <a:schemeClr val="tx1"/>
                </a:solidFill>
              </a:rPr>
              <a:t>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165FA-58F0-4D2F-B02E-8C9230F90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504" y="2125133"/>
            <a:ext cx="10718292" cy="4114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RSA and Shor’s Algorithm</a:t>
            </a:r>
          </a:p>
          <a:p>
            <a:r>
              <a:rPr lang="en-US" dirty="0">
                <a:solidFill>
                  <a:schemeClr val="tx1"/>
                </a:solidFill>
              </a:rPr>
              <a:t>The American Intelligence Community’s Response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38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5304-44C2-4895-A288-2485A8FFC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7F795-4B62-44BC-98E1-78DFE19B4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7" y="2011680"/>
            <a:ext cx="10772775" cy="376618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Developed in 1977 by cryptologists Rivest, Shamir, and Adleman (RSA)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Secures online financial transactions, web browsers, email services, VPNs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RSA relies on the </a:t>
            </a:r>
            <a:r>
              <a:rPr lang="en-US" b="1" dirty="0"/>
              <a:t>factoring problem</a:t>
            </a:r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Find odd prime numbers p and q such that a large number n = </a:t>
            </a:r>
            <a:r>
              <a:rPr lang="en-US" b="1" dirty="0" err="1"/>
              <a:t>pq</a:t>
            </a: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Cracking RSA = factoring a large number n into two primes (possible for a quantum computer)</a:t>
            </a:r>
          </a:p>
        </p:txBody>
      </p:sp>
    </p:spTree>
    <p:extLst>
      <p:ext uri="{BB962C8B-B14F-4D97-AF65-F5344CB8AC3E}">
        <p14:creationId xmlns:p14="http://schemas.microsoft.com/office/powerpoint/2010/main" val="2535076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0DE34-E88C-4D23-834F-6AFE8350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86342"/>
          </a:xfrm>
        </p:spPr>
        <p:txBody>
          <a:bodyPr>
            <a:normAutofit fontScale="90000"/>
          </a:bodyPr>
          <a:lstStyle/>
          <a:p>
            <a:r>
              <a:rPr lang="en-US" dirty="0"/>
              <a:t>RSA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E2D5DC9-680E-418F-93FB-D54D65F43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485" y="1285875"/>
            <a:ext cx="8858251" cy="67943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851603-D4E0-43D2-B918-A065A1F34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5" y="1965307"/>
            <a:ext cx="8129586" cy="467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40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9E7FA-4085-4817-A88F-F0F12C7D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Algorithm Example: n = 3*11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E0CF4E-FD87-455F-BE30-CD4D58D422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6656" y="2011680"/>
                <a:ext cx="11029569" cy="471297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Suppose you are the party designated to hold the private key: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Encryption: </a:t>
                </a:r>
                <a:r>
                  <a:rPr lang="en-US" sz="2000" dirty="0"/>
                  <a:t>original message </a:t>
                </a:r>
                <a:r>
                  <a:rPr lang="en-US" sz="2000" b="1" dirty="0"/>
                  <a:t>b = 2</a:t>
                </a:r>
                <a:r>
                  <a:rPr lang="en-US" sz="2000" dirty="0"/>
                  <a:t>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 Choose two odd primes, </a:t>
                </a:r>
                <a:r>
                  <a:rPr lang="en-US" sz="2000" b="1" dirty="0"/>
                  <a:t>p = 3 </a:t>
                </a:r>
                <a:r>
                  <a:rPr lang="en-US" sz="2000" dirty="0"/>
                  <a:t>and </a:t>
                </a:r>
                <a:r>
                  <a:rPr lang="en-US" sz="2000" b="1" dirty="0"/>
                  <a:t>q = 11</a:t>
                </a:r>
                <a:r>
                  <a:rPr lang="en-US" sz="2000" dirty="0"/>
                  <a:t>. Then </a:t>
                </a:r>
                <a:r>
                  <a:rPr lang="en-US" sz="2000" b="1" dirty="0"/>
                  <a:t>n = 33 </a:t>
                </a:r>
                <a:r>
                  <a:rPr lang="en-US" sz="2000" dirty="0"/>
                  <a:t>and </a:t>
                </a:r>
                <a:r>
                  <a:rPr lang="en-US" sz="2000" b="1" dirty="0"/>
                  <a:t>(p – 1)(q – 1) = 20</a:t>
                </a:r>
                <a:r>
                  <a:rPr lang="en-US" sz="2000" dirty="0"/>
                  <a:t>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 Choose a value </a:t>
                </a:r>
                <a:r>
                  <a:rPr lang="en-US" sz="2000" b="1" dirty="0"/>
                  <a:t>e = 7 </a:t>
                </a:r>
                <a:r>
                  <a:rPr lang="en-US" sz="2000" dirty="0"/>
                  <a:t>such that 1 &lt; e &lt; 20 and </a:t>
                </a:r>
                <a:r>
                  <a:rPr lang="en-US" sz="2000" dirty="0" err="1"/>
                  <a:t>gcd</a:t>
                </a:r>
                <a:r>
                  <a:rPr lang="en-US" sz="2000" dirty="0"/>
                  <a:t>(e, 20) = 1.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 Compute a value </a:t>
                </a:r>
                <a:r>
                  <a:rPr lang="en-US" sz="2000" b="1" dirty="0"/>
                  <a:t>d = 3 </a:t>
                </a:r>
                <a:r>
                  <a:rPr lang="en-US" sz="2000" dirty="0"/>
                  <a:t>such that d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 (mod 20). (3*7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000" dirty="0"/>
                  <a:t> 1 (mod 20))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 The public key is (</a:t>
                </a:r>
                <a:r>
                  <a:rPr lang="en-US" sz="2000" dirty="0" err="1"/>
                  <a:t>e,n</a:t>
                </a:r>
                <a:r>
                  <a:rPr lang="en-US" sz="2000" dirty="0"/>
                  <a:t>) = (7,33).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 To encrypt b = 2, a party calculates </a:t>
                </a:r>
                <a:r>
                  <a:rPr lang="en-US" sz="2000" b="1" dirty="0"/>
                  <a:t>y</a:t>
                </a:r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sz="2000" dirty="0"/>
                  <a:t> (mod 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sz="2000" dirty="0"/>
                  <a:t> (mod 33) = </a:t>
                </a:r>
                <a:r>
                  <a:rPr lang="en-US" sz="2000" b="1" dirty="0"/>
                  <a:t>29</a:t>
                </a:r>
                <a:r>
                  <a:rPr lang="en-US" sz="2000" dirty="0"/>
                  <a:t>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Decryption: </a:t>
                </a:r>
                <a:r>
                  <a:rPr lang="en-US" sz="2000" dirty="0"/>
                  <a:t>We want to decrypt the ciphertext </a:t>
                </a:r>
                <a:r>
                  <a:rPr lang="en-US" sz="2000" b="1" dirty="0"/>
                  <a:t>y = 29 </a:t>
                </a:r>
                <a:r>
                  <a:rPr lang="en-US" sz="2000" dirty="0"/>
                  <a:t>to recover the original message </a:t>
                </a:r>
                <a:r>
                  <a:rPr lang="en-US" sz="2000" b="1" dirty="0"/>
                  <a:t>b = 2</a:t>
                </a:r>
                <a:r>
                  <a:rPr lang="en-US" sz="2000" dirty="0"/>
                  <a:t>. </a:t>
                </a:r>
                <a:endParaRPr lang="en-US" sz="2000" b="1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 Using the private key </a:t>
                </a:r>
                <a:r>
                  <a:rPr lang="en-US" sz="2000" b="1" dirty="0"/>
                  <a:t>d = 3</a:t>
                </a:r>
                <a:r>
                  <a:rPr lang="en-US" sz="2000" dirty="0"/>
                  <a:t>, calculate b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𝑒𝑑</m:t>
                        </m:r>
                      </m:sup>
                    </m:sSup>
                  </m:oMath>
                </a14:m>
                <a:r>
                  <a:rPr lang="en-US" sz="2000" dirty="0"/>
                  <a:t> (mod 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000" dirty="0"/>
                  <a:t> (mod n)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29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/>
                  <a:t> (mod 33) = 2.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 The original message, b = 2, has been uncovered.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Standard RSA key sizes are 1024-bit, 2048-bit, or 4096-bit, making n = </a:t>
                </a:r>
                <a:r>
                  <a:rPr lang="en-US" sz="2000" b="1" dirty="0" err="1"/>
                  <a:t>pq</a:t>
                </a:r>
                <a:r>
                  <a:rPr lang="en-US" sz="2000" b="1" dirty="0"/>
                  <a:t> computationally difficult to factor.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E0CF4E-FD87-455F-BE30-CD4D58D422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656" y="2011680"/>
                <a:ext cx="11029569" cy="4712970"/>
              </a:xfrm>
              <a:blipFill>
                <a:blip r:embed="rId2"/>
                <a:stretch>
                  <a:fillRect l="-332" t="-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84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9D86-6941-4160-B031-50DD0E69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F1383-F298-43F1-9294-BADB10A8C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crowning achievement of the last century, developed by AT&amp;T researcher Peter Shor in his 1994 paper “Polynomial –Time Algorithms for Prime Factorization and Discrete Logarithms on a Quantum Computer”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 descr="Quantum-computing pioneer warns of complacency over Internet security">
            <a:extLst>
              <a:ext uri="{FF2B5EF4-FFF2-40B4-BE49-F238E27FC236}">
                <a16:creationId xmlns:a16="http://schemas.microsoft.com/office/drawing/2014/main" id="{B7678219-30FA-42F0-9D13-0ABBEB791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5" y="3152457"/>
            <a:ext cx="3095626" cy="309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706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EA46F-88A1-43D5-851B-BE152816B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6" y="64381"/>
            <a:ext cx="10772775" cy="1658198"/>
          </a:xfrm>
        </p:spPr>
        <p:txBody>
          <a:bodyPr/>
          <a:lstStyle/>
          <a:p>
            <a:r>
              <a:rPr lang="en-US" dirty="0"/>
              <a:t>Shor’s Algorithm for Prime Factorization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F40B3-CDED-4CD6-BFFC-E9847F75C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6" y="1454467"/>
            <a:ext cx="10753725" cy="3949065"/>
          </a:xfrm>
        </p:spPr>
        <p:txBody>
          <a:bodyPr/>
          <a:lstStyle/>
          <a:p>
            <a:pPr algn="ctr"/>
            <a:r>
              <a:rPr lang="en-US" dirty="0"/>
              <a:t>A post-processing shortcut after finding the order r</a:t>
            </a:r>
          </a:p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6BE64C-739B-4C17-AAC3-63D7CEFE1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653" y="1843767"/>
            <a:ext cx="9310690" cy="471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82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1F9D-8A2B-4F00-A037-FB452DFD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RSA and Shor’s Algorithm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6BBB2C-F0D6-46FE-8E9A-0F68A97497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RSA Encryption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95A817D-71AA-40B8-B492-647CBDC6E5E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76656" y="2753083"/>
                <a:ext cx="4663440" cy="371439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n = 33, p = 3, q = 11, d = 3</a:t>
                </a:r>
              </a:p>
              <a:p>
                <a:pPr marL="0" indent="0">
                  <a:buNone/>
                </a:pPr>
                <a:r>
                  <a:rPr lang="en-US" dirty="0"/>
                  <a:t>Public key (</a:t>
                </a:r>
                <a:r>
                  <a:rPr lang="en-US" dirty="0" err="1"/>
                  <a:t>e,n</a:t>
                </a:r>
                <a:r>
                  <a:rPr lang="en-US" dirty="0"/>
                  <a:t>) = (7,33)</a:t>
                </a:r>
              </a:p>
              <a:p>
                <a:pPr marL="0" indent="0">
                  <a:buNone/>
                </a:pPr>
                <a:r>
                  <a:rPr lang="en-US" dirty="0"/>
                  <a:t>Original message: b = 2</a:t>
                </a:r>
              </a:p>
              <a:p>
                <a:pPr marL="0" indent="0">
                  <a:buNone/>
                </a:pPr>
                <a:r>
                  <a:rPr lang="en-US" dirty="0"/>
                  <a:t>Ciphertext: 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dirty="0"/>
                  <a:t> (mod 33) = 29.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800" dirty="0"/>
                  <a:t>RSA DECRYPTION KEY (q = 11)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(mod(p - 1)(q - 1))</a:t>
                </a:r>
              </a:p>
              <a:p>
                <a:pPr marL="0" indent="0">
                  <a:buNone/>
                </a:pPr>
                <a:r>
                  <a:rPr lang="en-US" dirty="0"/>
                  <a:t>     7d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1 (mod 20)</a:t>
                </a:r>
              </a:p>
              <a:p>
                <a:pPr marL="0" indent="0">
                  <a:buNone/>
                </a:pPr>
                <a:r>
                  <a:rPr lang="en-US" b="1" dirty="0"/>
                  <a:t>      d = 3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95A817D-71AA-40B8-B492-647CBDC6E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76656" y="2753083"/>
                <a:ext cx="4663440" cy="3714391"/>
              </a:xfrm>
              <a:blipFill>
                <a:blip r:embed="rId2"/>
                <a:stretch>
                  <a:fillRect l="-2353" t="-3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22E580-C889-4952-9ED7-8D83C08D0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Shor’s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E8C1570-104A-43A4-B1C3-AED00990D34D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007608" y="2750990"/>
                <a:ext cx="5507736" cy="382126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dirty="0"/>
                  <a:t> Pick a = 2 [</a:t>
                </a:r>
                <a:r>
                  <a:rPr lang="en-US" dirty="0" err="1"/>
                  <a:t>gcd</a:t>
                </a:r>
                <a:r>
                  <a:rPr lang="en-US" dirty="0"/>
                  <a:t>(2,33) = 1]:</a:t>
                </a:r>
              </a:p>
              <a:p>
                <a:pPr marL="0" lvl="2" indent="0">
                  <a:spcAft>
                    <a:spcPts val="600"/>
                  </a:spcAft>
                  <a:buNone/>
                </a:pPr>
                <a:r>
                  <a:rPr lang="en-US" dirty="0"/>
                  <a:t>          </a:t>
                </a:r>
                <a:r>
                  <a:rPr lang="en-US" sz="1900" i="0" dirty="0"/>
                  <a:t>r =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[2]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</m:oMath>
                </a14:m>
                <a:r>
                  <a:rPr lang="en-US" sz="1900" i="0" dirty="0"/>
                  <a:t>| = 10</a:t>
                </a:r>
              </a:p>
              <a:p>
                <a:pPr marL="0" lvl="2" indent="0">
                  <a:spcAft>
                    <a:spcPts val="600"/>
                  </a:spcAft>
                  <a:buNone/>
                </a:pPr>
                <a:r>
                  <a:rPr lang="en-US" sz="1900" i="0" dirty="0"/>
                  <a:t>          r is even</a:t>
                </a:r>
              </a:p>
              <a:p>
                <a:pPr marL="0" lvl="2" indent="0">
                  <a:spcAft>
                    <a:spcPts val="600"/>
                  </a:spcAft>
                  <a:buNone/>
                </a:pPr>
                <a:r>
                  <a:rPr lang="en-US" sz="1900" i="0" dirty="0"/>
                  <a:t>          </a:t>
                </a:r>
                <a:r>
                  <a:rPr lang="en-US" sz="1900" i="0" dirty="0" err="1"/>
                  <a:t>gcd</a:t>
                </a:r>
                <a:r>
                  <a:rPr lang="en-US" sz="1900" i="0" dirty="0"/>
                  <a:t>(33,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10/2</m:t>
                        </m:r>
                      </m:sup>
                    </m:sSup>
                  </m:oMath>
                </a14:m>
                <a:r>
                  <a:rPr lang="en-US" sz="1900" i="0" dirty="0"/>
                  <a:t> – 1) = </a:t>
                </a:r>
                <a:r>
                  <a:rPr lang="en-US" sz="1900" i="0" dirty="0" err="1"/>
                  <a:t>gcd</a:t>
                </a:r>
                <a:r>
                  <a:rPr lang="en-US" sz="1900" i="0" dirty="0"/>
                  <a:t>(33, 31) = 1. FAIL.</a:t>
                </a:r>
                <a:endParaRPr lang="en-US" sz="19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Pick a = 4:</a:t>
                </a:r>
              </a:p>
              <a:p>
                <a:pPr marL="0" indent="0">
                  <a:buNone/>
                </a:pPr>
                <a:r>
                  <a:rPr lang="en-US" sz="1900" dirty="0"/>
                  <a:t>          r = 5. r is odd. FAIL.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Pick a = 5: </a:t>
                </a:r>
              </a:p>
              <a:p>
                <a:pPr marL="0" indent="0">
                  <a:buNone/>
                </a:pPr>
                <a:r>
                  <a:rPr lang="en-US" sz="1900" dirty="0"/>
                  <a:t>          r = 10</a:t>
                </a:r>
              </a:p>
              <a:p>
                <a:pPr marL="0" indent="0">
                  <a:buNone/>
                </a:pPr>
                <a:r>
                  <a:rPr lang="en-US" sz="1900" dirty="0"/>
                  <a:t>          r is even</a:t>
                </a:r>
              </a:p>
              <a:p>
                <a:pPr marL="0" indent="0">
                  <a:buNone/>
                </a:pPr>
                <a:r>
                  <a:rPr lang="en-US" sz="1900" dirty="0"/>
                  <a:t>          </a:t>
                </a:r>
                <a:r>
                  <a:rPr lang="en-US" sz="1900" dirty="0" err="1"/>
                  <a:t>gcd</a:t>
                </a:r>
                <a:r>
                  <a:rPr lang="en-US" sz="1900" dirty="0"/>
                  <a:t>(33,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10/2</m:t>
                        </m:r>
                      </m:sup>
                    </m:sSup>
                  </m:oMath>
                </a14:m>
                <a:r>
                  <a:rPr lang="en-US" sz="1900" dirty="0"/>
                  <a:t> – 1) = </a:t>
                </a:r>
                <a:r>
                  <a:rPr lang="en-US" sz="1900" dirty="0" err="1"/>
                  <a:t>gcd</a:t>
                </a:r>
                <a:r>
                  <a:rPr lang="en-US" sz="1900" dirty="0"/>
                  <a:t>(33, 3124) = 11. </a:t>
                </a:r>
                <a:r>
                  <a:rPr lang="en-US" sz="1900" b="1" dirty="0"/>
                  <a:t>SUCCESS.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E8C1570-104A-43A4-B1C3-AED00990D3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007608" y="2750990"/>
                <a:ext cx="5507736" cy="3821260"/>
              </a:xfrm>
              <a:blipFill>
                <a:blip r:embed="rId3"/>
                <a:stretch>
                  <a:fillRect l="-1218" t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0774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78D3-8209-4FC5-A8A5-78F99AD8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U.S. IC’s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6142-F47C-4200-BC5F-3A723A5AE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157731"/>
            <a:ext cx="10753725" cy="40620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NSA</a:t>
            </a:r>
            <a:r>
              <a:rPr lang="en-US" dirty="0"/>
              <a:t> officially called for a transition to quantum-resistant cryptography in 2015.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Quantum-resistant algorithm development and standardization</a:t>
            </a:r>
          </a:p>
          <a:p>
            <a:pPr marL="0" indent="0">
              <a:buNone/>
            </a:pPr>
            <a:r>
              <a:rPr lang="en-US" dirty="0"/>
              <a:t>          The National Institute of Standards and Technology (</a:t>
            </a:r>
            <a:r>
              <a:rPr lang="en-US" b="1" dirty="0"/>
              <a:t>NIST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Executing a successful transition project across national systems</a:t>
            </a:r>
          </a:p>
          <a:p>
            <a:pPr marL="0" indent="0">
              <a:buNone/>
            </a:pPr>
            <a:r>
              <a:rPr lang="en-US" dirty="0"/>
              <a:t>          NSM-10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Goal = transition national security systems and critical infrastructures by </a:t>
            </a:r>
            <a:r>
              <a:rPr lang="en-US" b="1" dirty="0"/>
              <a:t>2035</a:t>
            </a:r>
          </a:p>
        </p:txBody>
      </p:sp>
      <p:pic>
        <p:nvPicPr>
          <p:cNvPr id="6146" name="Picture 2" descr="Our Insignia">
            <a:extLst>
              <a:ext uri="{FF2B5EF4-FFF2-40B4-BE49-F238E27FC236}">
                <a16:creationId xmlns:a16="http://schemas.microsoft.com/office/drawing/2014/main" id="{14BE1C99-24CE-49AD-A3B7-4FBE1FD07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4" y="579332"/>
            <a:ext cx="13525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NIST Logo">
            <a:extLst>
              <a:ext uri="{FF2B5EF4-FFF2-40B4-BE49-F238E27FC236}">
                <a16:creationId xmlns:a16="http://schemas.microsoft.com/office/drawing/2014/main" id="{461DB854-1CC8-4530-9F7C-ECB938D1A0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230226" y="499533"/>
            <a:ext cx="129540" cy="12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0" name="Picture 6" descr="NIST (National Institute of Standards and Technology) US Department of Commerce">
            <a:extLst>
              <a:ext uri="{FF2B5EF4-FFF2-40B4-BE49-F238E27FC236}">
                <a16:creationId xmlns:a16="http://schemas.microsoft.com/office/drawing/2014/main" id="{A18E1FAC-D7A9-4CB7-BB44-30449DC1B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794120"/>
            <a:ext cx="3886200" cy="92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657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ECFDF-1BFA-4463-9994-3F13774B8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42" y="0"/>
            <a:ext cx="10772775" cy="1658198"/>
          </a:xfrm>
        </p:spPr>
        <p:txBody>
          <a:bodyPr>
            <a:normAutofit/>
          </a:bodyPr>
          <a:lstStyle/>
          <a:p>
            <a:r>
              <a:rPr lang="en-US" sz="4800" dirty="0"/>
              <a:t>Quantum-Resistant Algorithm Standardization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7D473-D7D5-44BD-9D71-E94AF9C30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895104"/>
            <a:ext cx="10753725" cy="45247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b="1" dirty="0"/>
              <a:t>Solicit, evaluate, and standardize</a:t>
            </a:r>
            <a:r>
              <a:rPr lang="en-US" dirty="0"/>
              <a:t>” potential replacement algorithm designs &amp; software implementations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2015-2022: Three rounds of competition for selected algorithms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 Standardization is ongoing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Algorithm evaluation criteria: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security (algorithm diversity)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cost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performance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implementation characteristics</a:t>
            </a:r>
          </a:p>
        </p:txBody>
      </p:sp>
      <p:pic>
        <p:nvPicPr>
          <p:cNvPr id="4" name="Picture 6" descr="NIST (National Institute of Standards and Technology) US Department of Commerce">
            <a:extLst>
              <a:ext uri="{FF2B5EF4-FFF2-40B4-BE49-F238E27FC236}">
                <a16:creationId xmlns:a16="http://schemas.microsoft.com/office/drawing/2014/main" id="{D2226893-0EA0-41FF-82D5-A0FB38EA5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1196711"/>
            <a:ext cx="3886200" cy="92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52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Quantum computers take on quarks – Physics World">
            <a:extLst>
              <a:ext uri="{FF2B5EF4-FFF2-40B4-BE49-F238E27FC236}">
                <a16:creationId xmlns:a16="http://schemas.microsoft.com/office/drawing/2014/main" id="{DA50EAD2-04B2-4E03-B391-F4917DB13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217" y="308593"/>
            <a:ext cx="9859566" cy="624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519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17A93-199C-49A9-B911-0F050804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128058"/>
            <a:ext cx="10772775" cy="1658198"/>
          </a:xfrm>
        </p:spPr>
        <p:txBody>
          <a:bodyPr>
            <a:normAutofit/>
          </a:bodyPr>
          <a:lstStyle/>
          <a:p>
            <a:r>
              <a:rPr lang="en-US" sz="4000" dirty="0"/>
              <a:t>The First Set of Quantum-Resistant Algorithms Selected for Standardization (July 2022)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2F006DA-A070-4F5A-AD8B-985597FCE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826" y="2224406"/>
            <a:ext cx="7526346" cy="276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94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12">
            <a:extLst>
              <a:ext uri="{FF2B5EF4-FFF2-40B4-BE49-F238E27FC236}">
                <a16:creationId xmlns:a16="http://schemas.microsoft.com/office/drawing/2014/main" id="{53D13902-C324-406E-B7CE-A2C04D90F5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A107AC-06C0-46D4-86EA-16E3AFA409F3}"/>
              </a:ext>
            </a:extLst>
          </p:cNvPr>
          <p:cNvSpPr txBox="1"/>
          <p:nvPr/>
        </p:nvSpPr>
        <p:spPr>
          <a:xfrm>
            <a:off x="1828800" y="714375"/>
            <a:ext cx="2486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CNSA 1.0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E69E9C-58C5-414B-BAB8-9AF89ECA2ABC}"/>
              </a:ext>
            </a:extLst>
          </p:cNvPr>
          <p:cNvSpPr txBox="1"/>
          <p:nvPr/>
        </p:nvSpPr>
        <p:spPr>
          <a:xfrm>
            <a:off x="7670844" y="714375"/>
            <a:ext cx="2486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CNSA 2.0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44B7EA-17DF-4C77-AAB6-C83DFB24853D}"/>
              </a:ext>
            </a:extLst>
          </p:cNvPr>
          <p:cNvSpPr txBox="1"/>
          <p:nvPr/>
        </p:nvSpPr>
        <p:spPr>
          <a:xfrm>
            <a:off x="5598351" y="745152"/>
            <a:ext cx="7889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vs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A1348EA-9262-4D80-8D32-756E6BDC8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54" y="1592651"/>
            <a:ext cx="5635715" cy="473694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0BA114-EFA2-404C-9D97-34304C77A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73595"/>
            <a:ext cx="5919788" cy="475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42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F6075-C36F-485D-8268-9C96193B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National Security Memorandum 10 (NSM-10)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18744-21A8-4ACB-8940-41537D761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112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Biden administration’s plans for “promoting United States leadership in quantum computing while mitigating risks to vulnerable cryptographic systems”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Published in May 2022 in anticipation of NIST’s upcoming set of standards with the goal of “mitigating as much of the quantum risk as is feasible by </a:t>
            </a:r>
            <a:r>
              <a:rPr lang="en-US" b="1" dirty="0"/>
              <a:t>2035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b="1" dirty="0"/>
              <a:t>Two main emphases: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Cryptographic agility (crypto-agility)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Collaboration between government, academia, industry, and foreign allies</a:t>
            </a:r>
          </a:p>
        </p:txBody>
      </p:sp>
      <p:pic>
        <p:nvPicPr>
          <p:cNvPr id="4" name="Picture 4" descr="Responsible State Behavior in Cyberspace: Two New Reports from Parallel UN  Processes | ASIL">
            <a:extLst>
              <a:ext uri="{FF2B5EF4-FFF2-40B4-BE49-F238E27FC236}">
                <a16:creationId xmlns:a16="http://schemas.microsoft.com/office/drawing/2014/main" id="{E33F94C9-2855-4DD0-AB24-B3512FAE5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38800"/>
            <a:ext cx="121920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372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49F1-E46B-4148-9976-BF91F31D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143615"/>
            <a:ext cx="10772775" cy="1658198"/>
          </a:xfrm>
        </p:spPr>
        <p:txBody>
          <a:bodyPr>
            <a:normAutofit/>
          </a:bodyPr>
          <a:lstStyle/>
          <a:p>
            <a:r>
              <a:rPr lang="en-US" sz="4800" dirty="0"/>
              <a:t>SWOT Analysis of Algorithm Transition Plan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52A5BF-1A53-41E3-B235-F6C9841630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3757024"/>
              </p:ext>
            </p:extLst>
          </p:nvPr>
        </p:nvGraphicFramePr>
        <p:xfrm>
          <a:off x="700087" y="1697038"/>
          <a:ext cx="10753724" cy="467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431">
                  <a:extLst>
                    <a:ext uri="{9D8B030D-6E8A-4147-A177-3AD203B41FA5}">
                      <a16:colId xmlns:a16="http://schemas.microsoft.com/office/drawing/2014/main" val="4161766564"/>
                    </a:ext>
                  </a:extLst>
                </a:gridCol>
                <a:gridCol w="2688431">
                  <a:extLst>
                    <a:ext uri="{9D8B030D-6E8A-4147-A177-3AD203B41FA5}">
                      <a16:colId xmlns:a16="http://schemas.microsoft.com/office/drawing/2014/main" val="2971480664"/>
                    </a:ext>
                  </a:extLst>
                </a:gridCol>
                <a:gridCol w="2688431">
                  <a:extLst>
                    <a:ext uri="{9D8B030D-6E8A-4147-A177-3AD203B41FA5}">
                      <a16:colId xmlns:a16="http://schemas.microsoft.com/office/drawing/2014/main" val="1444169355"/>
                    </a:ext>
                  </a:extLst>
                </a:gridCol>
                <a:gridCol w="2688431">
                  <a:extLst>
                    <a:ext uri="{9D8B030D-6E8A-4147-A177-3AD203B41FA5}">
                      <a16:colId xmlns:a16="http://schemas.microsoft.com/office/drawing/2014/main" val="1580924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STRENGTHS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WEAKNESSES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OPPORTUNITIES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THREATS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802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Crypto-agility emphasis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Uncertain timing of standards and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Facilitate future adaptations (crypto-agility)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Adversary plans to steal  vulnerable, encrypted data before re-processing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04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QIS 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Diverse infrastructures require individualized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Increased QIS awareness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Large-scale disruption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349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Ongoing algorithm standardization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Minimal records of cryptography use/function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Organization of cryptography use/function and security standards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Negatively affecting system security or business functions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40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Collaboration across domains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Vulnerable to stealing encrypted data before re-processing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Stronger relationships between government, industry, standards bodies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U.S. solution export risks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45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016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145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C9EBC-2FFE-42D2-AB77-761FCC518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1372658"/>
          </a:xfrm>
        </p:spPr>
        <p:txBody>
          <a:bodyPr/>
          <a:lstStyle/>
          <a:p>
            <a:r>
              <a:rPr lang="en-US" sz="6600" dirty="0">
                <a:solidFill>
                  <a:schemeClr val="tx1"/>
                </a:solidFill>
              </a:rPr>
              <a:t>Discussion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6A1677-7EAC-4141-80AD-771FA6C3E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2377862"/>
            <a:ext cx="10718292" cy="3709671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Research Question: </a:t>
            </a:r>
            <a:r>
              <a:rPr lang="en-US" dirty="0">
                <a:solidFill>
                  <a:schemeClr val="tx1"/>
                </a:solidFill>
              </a:rPr>
              <a:t>How might quantum computing technology impact American cybersecurity?</a:t>
            </a:r>
          </a:p>
          <a:p>
            <a:r>
              <a:rPr lang="en-US" dirty="0">
                <a:solidFill>
                  <a:schemeClr val="tx1"/>
                </a:solidFill>
              </a:rPr>
              <a:t>Key Threats to Cybersecurity</a:t>
            </a:r>
          </a:p>
          <a:p>
            <a:r>
              <a:rPr lang="en-US" dirty="0">
                <a:solidFill>
                  <a:schemeClr val="tx1"/>
                </a:solidFill>
              </a:rPr>
              <a:t>Key Opportunities for Cybersecurity</a:t>
            </a:r>
          </a:p>
        </p:txBody>
      </p:sp>
    </p:spTree>
    <p:extLst>
      <p:ext uri="{BB962C8B-B14F-4D97-AF65-F5344CB8AC3E}">
        <p14:creationId xmlns:p14="http://schemas.microsoft.com/office/powerpoint/2010/main" val="448539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B92D-522D-47FF-8236-023336D5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1" y="219075"/>
            <a:ext cx="10772775" cy="1658198"/>
          </a:xfrm>
        </p:spPr>
        <p:txBody>
          <a:bodyPr/>
          <a:lstStyle/>
          <a:p>
            <a:r>
              <a:rPr lang="en-US" dirty="0"/>
              <a:t>Quantum Threats to Cybersecurity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2D17227-B9E6-4DD9-B62A-B16C8B84C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259844"/>
              </p:ext>
            </p:extLst>
          </p:nvPr>
        </p:nvGraphicFramePr>
        <p:xfrm>
          <a:off x="2032000" y="1658198"/>
          <a:ext cx="8127999" cy="44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902026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8761061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55676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398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destruction of RSA and public-key cryptography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Post-quantum migration entails large-scale disruption that may weaken security during the transition process (likely to continue)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Failure to transition would undermine military and civilian communications, critical control systems, online financial transactions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500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Incentivizes the stealing of U.S. solutions and vulnerable, encrypted information before re-processing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Motivates system attacks, adversary exploitation of information, decreased competition within industry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66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Losing the quantum 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44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958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CBB1-DE25-4626-828C-4682222A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Quantum Opportunities for Cybersecurity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BFD46D-2245-4BAA-85B7-FE03DF5DCF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9901715"/>
              </p:ext>
            </p:extLst>
          </p:nvPr>
        </p:nvGraphicFramePr>
        <p:xfrm>
          <a:off x="676275" y="2011363"/>
          <a:ext cx="10753725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4575">
                  <a:extLst>
                    <a:ext uri="{9D8B030D-6E8A-4147-A177-3AD203B41FA5}">
                      <a16:colId xmlns:a16="http://schemas.microsoft.com/office/drawing/2014/main" val="4050144526"/>
                    </a:ext>
                  </a:extLst>
                </a:gridCol>
                <a:gridCol w="3584575">
                  <a:extLst>
                    <a:ext uri="{9D8B030D-6E8A-4147-A177-3AD203B41FA5}">
                      <a16:colId xmlns:a16="http://schemas.microsoft.com/office/drawing/2014/main" val="4294156124"/>
                    </a:ext>
                  </a:extLst>
                </a:gridCol>
                <a:gridCol w="3584575">
                  <a:extLst>
                    <a:ext uri="{9D8B030D-6E8A-4147-A177-3AD203B41FA5}">
                      <a16:colId xmlns:a16="http://schemas.microsoft.com/office/drawing/2014/main" val="2899171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461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Extremely secure encryption and better system performance through QIS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process of transitioning towards quantum-resistant cryptography forces the organization of cyberspace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efficient cryptographic transitions in the future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43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Increased crypto-agility, automation, and system security going forward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Organization, documentation, and automation strengthen cybersecurity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953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NSM-10 mandates may lead to QIS advancement through government, academia, and industry partnerships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Advancement in QIS and cryptography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879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047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681D5-FA68-40BE-BDC8-3067D27A4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512" y="265642"/>
            <a:ext cx="10782300" cy="1401233"/>
          </a:xfrm>
        </p:spPr>
        <p:txBody>
          <a:bodyPr/>
          <a:lstStyle/>
          <a:p>
            <a:r>
              <a:rPr lang="en-US" sz="7200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492507-6399-4483-83CC-6C85F3D0B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1695449"/>
            <a:ext cx="10782300" cy="47339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impact of quantum computing depends largely on the success of the transition project but will make obsolete all forms of currently-employed public-key cryptography and introduce large-scale change and disruption across American digital systems.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Strengths and weaknesses of the case study 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Topics for further research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Research contribution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429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F6168-E584-4C8E-8858-456D2A31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4715C-7044-420A-8849-ABAB6C8F6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Research Question:</a:t>
            </a:r>
            <a:r>
              <a:rPr lang="en-US" dirty="0"/>
              <a:t> How might quantum computing technology impact American cybersecurity?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Background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Research Methodology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Case Study: RSA, Shor’s algorithm, American Intelligence Community’s response &amp; plan for algorithm transition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Discussion of Results &amp; Conclusion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Q&amp;A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35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215B-4DFA-4B59-A631-A941B3DD6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1353608"/>
          </a:xfrm>
        </p:spPr>
        <p:txBody>
          <a:bodyPr/>
          <a:lstStyle/>
          <a:p>
            <a:r>
              <a:rPr lang="en-US" sz="6600" dirty="0">
                <a:solidFill>
                  <a:schemeClr val="tx1"/>
                </a:solidFill>
              </a:rPr>
              <a:t>Background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945396B-5414-47B0-AA46-3E955668B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504" y="2425701"/>
            <a:ext cx="9228201" cy="377507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Quantum Computing</a:t>
            </a:r>
          </a:p>
          <a:p>
            <a:r>
              <a:rPr lang="en-US" dirty="0">
                <a:solidFill>
                  <a:schemeClr val="tx1"/>
                </a:solidFill>
              </a:rPr>
              <a:t>Public-key Cryptography</a:t>
            </a:r>
          </a:p>
          <a:p>
            <a:r>
              <a:rPr lang="en-US" dirty="0">
                <a:solidFill>
                  <a:schemeClr val="tx1"/>
                </a:solidFill>
              </a:rPr>
              <a:t>The Quantum Threat to Cybersecurity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952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A2EA1-CE1C-4621-8526-DD4010FF1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166582"/>
            <a:ext cx="10772775" cy="1658198"/>
          </a:xfrm>
        </p:spPr>
        <p:txBody>
          <a:bodyPr/>
          <a:lstStyle/>
          <a:p>
            <a:r>
              <a:rPr lang="en-US" dirty="0"/>
              <a:t>How Does a Quantum Computer Work?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CC7C2B-BA09-4DEB-80F4-173C4DACE9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1" y="1531024"/>
                <a:ext cx="11077575" cy="481262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</a:t>
                </a:r>
                <a:r>
                  <a:rPr lang="en-US" b="1" dirty="0"/>
                  <a:t>Computation: </a:t>
                </a:r>
                <a:r>
                  <a:rPr lang="en-US" dirty="0"/>
                  <a:t>input information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manipulate information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output result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</a:t>
                </a:r>
                <a:r>
                  <a:rPr lang="en-US" b="1" dirty="0"/>
                  <a:t>Quantum computation: </a:t>
                </a:r>
                <a:r>
                  <a:rPr lang="en-US" dirty="0"/>
                  <a:t>a paradigm shift, but a purely theoretical device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Classical Bits vs </a:t>
                </a:r>
                <a:r>
                  <a:rPr lang="en-US" b="1" dirty="0"/>
                  <a:t>Quantum Bits </a:t>
                </a:r>
                <a:r>
                  <a:rPr lang="en-US" dirty="0"/>
                  <a:t>(</a:t>
                </a:r>
                <a:r>
                  <a:rPr lang="en-US" b="1" dirty="0"/>
                  <a:t>Qubits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Key quantum mechanical concepts:   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superposition</a:t>
                </a:r>
              </a:p>
              <a:p>
                <a:pPr marL="4572" lvl="1" indent="0">
                  <a:buNone/>
                </a:pPr>
                <a:r>
                  <a:rPr lang="en-US" dirty="0"/>
                  <a:t>          </a:t>
                </a:r>
                <a:r>
                  <a:rPr lang="en-US" sz="2000" dirty="0"/>
                  <a:t>encoding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 vs n states in an n-qubit system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measurement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entanglement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CC7C2B-BA09-4DEB-80F4-173C4DACE9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531024"/>
                <a:ext cx="11077575" cy="4812625"/>
              </a:xfrm>
              <a:blipFill>
                <a:blip r:embed="rId2"/>
                <a:stretch>
                  <a:fillRect l="-826" t="-2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The Road to a 50-Qubit Quantum Computer and Quantum Supremacy: Challenges &amp;  Future Applications | by SDT Inc. | Medium">
            <a:extLst>
              <a:ext uri="{FF2B5EF4-FFF2-40B4-BE49-F238E27FC236}">
                <a16:creationId xmlns:a16="http://schemas.microsoft.com/office/drawing/2014/main" id="{D6B192CC-FB2A-4496-B9C4-09E7718AF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43175"/>
            <a:ext cx="6096000" cy="365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83B520B-0244-4E17-9281-D3DB6F9CD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822259"/>
              </p:ext>
            </p:extLst>
          </p:nvPr>
        </p:nvGraphicFramePr>
        <p:xfrm>
          <a:off x="5995988" y="2934652"/>
          <a:ext cx="83502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025">
                  <a:extLst>
                    <a:ext uri="{9D8B030D-6E8A-4147-A177-3AD203B41FA5}">
                      <a16:colId xmlns:a16="http://schemas.microsoft.com/office/drawing/2014/main" val="4203034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 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993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28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901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36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308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527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42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30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804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63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E793-6143-4200-9FBE-3CB7056B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Possibilities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70EAE5-6276-46AF-8CEE-04D0724DFD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6656" y="2011680"/>
                <a:ext cx="10753725" cy="441769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Precise sensors for biotech and defense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Improved geospatial technologies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Better scientific modeling, AI, machine learning, and optimization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</a:t>
                </a:r>
                <a:r>
                  <a:rPr lang="en-US" b="1" dirty="0"/>
                  <a:t>Quantum Speed-Up</a:t>
                </a:r>
              </a:p>
              <a:p>
                <a:pPr marL="4572" lvl="1" indent="0">
                  <a:buNone/>
                </a:pPr>
                <a:r>
                  <a:rPr lang="en-US" b="1" dirty="0"/>
                  <a:t>           </a:t>
                </a:r>
                <a:r>
                  <a:rPr lang="en-US" dirty="0"/>
                  <a:t>Jeopardizes modern cryptography that depends on hard problems </a:t>
                </a:r>
              </a:p>
              <a:p>
                <a:pPr marL="4572" lvl="1" indent="0">
                  <a:buNone/>
                </a:pPr>
                <a:endParaRPr lang="en-US" dirty="0"/>
              </a:p>
              <a:p>
                <a:pPr marL="4572" lvl="1" indent="0">
                  <a:buNone/>
                </a:pPr>
                <a:r>
                  <a:rPr lang="en-US" b="1" dirty="0"/>
                  <a:t>           Polynomial Time (Practical/Solvable): </a:t>
                </a:r>
                <a:r>
                  <a:rPr lang="en-US" dirty="0"/>
                  <a:t>time complexity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) for some constant k</a:t>
                </a:r>
              </a:p>
              <a:p>
                <a:pPr marL="4572" lvl="1" indent="0">
                  <a:buNone/>
                </a:pPr>
                <a:endParaRPr lang="en-US" dirty="0"/>
              </a:p>
              <a:p>
                <a:pPr marL="4572" lvl="1" indent="0">
                  <a:buNone/>
                </a:pPr>
                <a:r>
                  <a:rPr lang="en-US" b="1" dirty="0"/>
                  <a:t>           Exponential Time (Impractical): </a:t>
                </a:r>
                <a:r>
                  <a:rPr lang="en-US" dirty="0"/>
                  <a:t>time complexity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) for input of size n</a:t>
                </a:r>
              </a:p>
              <a:p>
                <a:pPr marL="4572" lvl="1" indent="0">
                  <a:buNone/>
                </a:pPr>
                <a:r>
                  <a:rPr lang="en-US" b="1" dirty="0"/>
                  <a:t>         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70EAE5-6276-46AF-8CEE-04D0724DFD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656" y="2011680"/>
                <a:ext cx="10753725" cy="4417695"/>
              </a:xfrm>
              <a:blipFill>
                <a:blip r:embed="rId2"/>
                <a:stretch>
                  <a:fillRect l="-737" t="-2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Quantum computing: Definition, facts &amp; uses | Live Science">
            <a:extLst>
              <a:ext uri="{FF2B5EF4-FFF2-40B4-BE49-F238E27FC236}">
                <a16:creationId xmlns:a16="http://schemas.microsoft.com/office/drawing/2014/main" id="{683FF092-0F2D-43D7-9A50-C7C711042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350" y="188013"/>
            <a:ext cx="4055534" cy="228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68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747C2-8797-4213-B85D-5D5B0024E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6" y="142875"/>
            <a:ext cx="10772775" cy="1658198"/>
          </a:xfrm>
        </p:spPr>
        <p:txBody>
          <a:bodyPr/>
          <a:lstStyle/>
          <a:p>
            <a:r>
              <a:rPr lang="en-US" dirty="0"/>
              <a:t>Modern Cryptography - Encryption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891450-EB54-4AE5-B876-1CF2C1A994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6656" y="1659255"/>
                <a:ext cx="10753725" cy="470344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Encryption: </a:t>
                </a:r>
                <a:r>
                  <a:rPr lang="en-US" dirty="0"/>
                  <a:t>the form of cryptography that secures confidential information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The Encryption Process: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 algn="ctr">
                  <a:buNone/>
                </a:pPr>
                <a:r>
                  <a:rPr lang="en-US" dirty="0"/>
                  <a:t>Original message (plaintext)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incomprehensible state (ciphertext)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plaintext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Key: </a:t>
                </a:r>
                <a:r>
                  <a:rPr lang="en-US" dirty="0"/>
                  <a:t>a variable that configures the algorithm at any one time and produces a corresponding ciphertext or “unlocks” the encrypted message</a:t>
                </a:r>
              </a:p>
              <a:p>
                <a:pPr marL="0" indent="0">
                  <a:buNone/>
                </a:pPr>
                <a:r>
                  <a:rPr lang="en-US" b="1" dirty="0"/>
                  <a:t>Finding the key = solving a computationally difficult math problem</a:t>
                </a:r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891450-EB54-4AE5-B876-1CF2C1A994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656" y="1659255"/>
                <a:ext cx="10753725" cy="4703445"/>
              </a:xfrm>
              <a:blipFill>
                <a:blip r:embed="rId2"/>
                <a:stretch>
                  <a:fillRect l="-850" t="-2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3988122-6DD9-4B55-9314-E5C4692B2C25}"/>
              </a:ext>
            </a:extLst>
          </p:cNvPr>
          <p:cNvSpPr txBox="1"/>
          <p:nvPr/>
        </p:nvSpPr>
        <p:spPr>
          <a:xfrm>
            <a:off x="4105084" y="3300545"/>
            <a:ext cx="1571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Encryption key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C0F3FF-E0EB-455F-9B76-44042A3DAD04}"/>
              </a:ext>
            </a:extLst>
          </p:cNvPr>
          <p:cNvSpPr txBox="1"/>
          <p:nvPr/>
        </p:nvSpPr>
        <p:spPr>
          <a:xfrm>
            <a:off x="8867584" y="3317453"/>
            <a:ext cx="1571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Decryption key</a:t>
            </a:r>
          </a:p>
        </p:txBody>
      </p:sp>
    </p:spTree>
    <p:extLst>
      <p:ext uri="{BB962C8B-B14F-4D97-AF65-F5344CB8AC3E}">
        <p14:creationId xmlns:p14="http://schemas.microsoft.com/office/powerpoint/2010/main" val="419443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A9A6-D1DC-4C44-BF08-7F5AB3A3B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6" y="118533"/>
            <a:ext cx="10772775" cy="1658198"/>
          </a:xfrm>
        </p:spPr>
        <p:txBody>
          <a:bodyPr/>
          <a:lstStyle/>
          <a:p>
            <a:r>
              <a:rPr lang="en-US" dirty="0"/>
              <a:t>Public-key Cryptography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34F8B4-F930-42C0-BB4C-01AA76687A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6656" y="1910632"/>
                <a:ext cx="11172444" cy="4624366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</a:t>
                </a:r>
                <a:r>
                  <a:rPr lang="en-US" b="1" dirty="0"/>
                  <a:t>Symmetric </a:t>
                </a:r>
                <a:r>
                  <a:rPr lang="en-US" dirty="0"/>
                  <a:t>vs </a:t>
                </a:r>
                <a:r>
                  <a:rPr lang="en-US" b="1" dirty="0"/>
                  <a:t>Asymmetric (public-key) </a:t>
                </a:r>
                <a:r>
                  <a:rPr lang="en-US" dirty="0"/>
                  <a:t>encryption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Public key (encryption), private key (decryption)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 algn="ctr">
                  <a:buNone/>
                </a:pPr>
                <a:r>
                  <a:rPr lang="en-US" dirty="0"/>
                  <a:t>Original message (plaintext)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incomprehensible state (ciphertext)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plaintext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Public-key algorithms/cryptosystems in use today:</a:t>
                </a:r>
              </a:p>
              <a:p>
                <a:pPr marL="0" indent="0">
                  <a:buNone/>
                </a:pPr>
                <a:r>
                  <a:rPr lang="en-US" dirty="0"/>
                  <a:t>	RSA  </a:t>
                </a:r>
              </a:p>
              <a:p>
                <a:pPr marL="0" indent="0">
                  <a:buNone/>
                </a:pPr>
                <a:r>
                  <a:rPr lang="en-US" dirty="0"/>
                  <a:t>	Diffie-Hellman  </a:t>
                </a:r>
              </a:p>
              <a:p>
                <a:pPr marL="0" indent="0">
                  <a:buNone/>
                </a:pPr>
                <a:r>
                  <a:rPr lang="en-US" dirty="0"/>
                  <a:t>	Elliptic curve cryptography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All of these public-key algorithms are dependent on the factoring or discrete logarithm problems for security.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34F8B4-F930-42C0-BB4C-01AA76687A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656" y="1910632"/>
                <a:ext cx="11172444" cy="4624366"/>
              </a:xfrm>
              <a:blipFill>
                <a:blip r:embed="rId2"/>
                <a:stretch>
                  <a:fillRect l="-709" t="-2899" r="-1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0" name="Picture 4" descr="Keys bunch icon on key ring golden door access vector illustration isolated  on white background, bunch of keys on keyring, key chain icon flat cartoon  style Stock Vector | Adobe Stock">
            <a:extLst>
              <a:ext uri="{FF2B5EF4-FFF2-40B4-BE49-F238E27FC236}">
                <a16:creationId xmlns:a16="http://schemas.microsoft.com/office/drawing/2014/main" id="{221E9E3B-0427-4C19-B6E7-EAD2CE3E3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035" y="252434"/>
            <a:ext cx="1759246" cy="175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E406C1-86F8-499D-990A-D78DCC885869}"/>
              </a:ext>
            </a:extLst>
          </p:cNvPr>
          <p:cNvSpPr txBox="1"/>
          <p:nvPr/>
        </p:nvSpPr>
        <p:spPr>
          <a:xfrm>
            <a:off x="4600575" y="277760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A6183-9013-41DE-919F-2609F93B1811}"/>
              </a:ext>
            </a:extLst>
          </p:cNvPr>
          <p:cNvSpPr txBox="1"/>
          <p:nvPr/>
        </p:nvSpPr>
        <p:spPr>
          <a:xfrm>
            <a:off x="9012281" y="277760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key</a:t>
            </a:r>
          </a:p>
        </p:txBody>
      </p:sp>
    </p:spTree>
    <p:extLst>
      <p:ext uri="{BB962C8B-B14F-4D97-AF65-F5344CB8AC3E}">
        <p14:creationId xmlns:p14="http://schemas.microsoft.com/office/powerpoint/2010/main" val="3079607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566E7-E3A3-4B18-BCA1-4B902653E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Quantum Threat to Cybersecurity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BD862-89C3-4CA1-93CE-38A662081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1067669" cy="4427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quantum computer can solve both the factoring and discrete logarithm problems in polynomial time using </a:t>
            </a:r>
            <a:r>
              <a:rPr lang="en-US" b="1" dirty="0"/>
              <a:t>Shor’s algorithm </a:t>
            </a:r>
            <a:r>
              <a:rPr lang="en-US" dirty="0"/>
              <a:t>(1994), rendering all forms of public-key cryptography vulnerable as soon as a quantum computer is built.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9218" name="Picture 2" descr="Broken Lock Icons - Free SVG &amp; PNG Broken Lock Images - Noun Project">
            <a:extLst>
              <a:ext uri="{FF2B5EF4-FFF2-40B4-BE49-F238E27FC236}">
                <a16:creationId xmlns:a16="http://schemas.microsoft.com/office/drawing/2014/main" id="{1DB0258A-6DA2-4512-9B3F-894BED9C0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111" y="366987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2333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16673</TotalTime>
  <Words>1559</Words>
  <Application>Microsoft Office PowerPoint</Application>
  <PresentationFormat>Widescreen</PresentationFormat>
  <Paragraphs>222</Paragraphs>
  <Slides>27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 Light</vt:lpstr>
      <vt:lpstr>Cambria Math</vt:lpstr>
      <vt:lpstr>Wingdings</vt:lpstr>
      <vt:lpstr>Metropolitan</vt:lpstr>
      <vt:lpstr>Quantum Computing and U.S. Cybersecurity: A Case Study of the Breaking of RSA and Plan for Cryptographic Algorithm Transition</vt:lpstr>
      <vt:lpstr>PowerPoint Presentation</vt:lpstr>
      <vt:lpstr>Overview</vt:lpstr>
      <vt:lpstr>Background</vt:lpstr>
      <vt:lpstr>How Does a Quantum Computer Work?</vt:lpstr>
      <vt:lpstr>Quantum Possibilities</vt:lpstr>
      <vt:lpstr>Modern Cryptography - Encryption</vt:lpstr>
      <vt:lpstr>Public-key Cryptography</vt:lpstr>
      <vt:lpstr>The Quantum Threat to Cybersecurity</vt:lpstr>
      <vt:lpstr>Research Methodology</vt:lpstr>
      <vt:lpstr>Case Study</vt:lpstr>
      <vt:lpstr>RSA</vt:lpstr>
      <vt:lpstr>RSA</vt:lpstr>
      <vt:lpstr>RSA Algorithm Example: n = 3*11</vt:lpstr>
      <vt:lpstr>Shor’s Algorithm</vt:lpstr>
      <vt:lpstr>Shor’s Algorithm for Prime Factorization</vt:lpstr>
      <vt:lpstr>Example: RSA and Shor’s Algorithm</vt:lpstr>
      <vt:lpstr>The U.S. IC’s Response</vt:lpstr>
      <vt:lpstr>Quantum-Resistant Algorithm Standardization</vt:lpstr>
      <vt:lpstr>The First Set of Quantum-Resistant Algorithms Selected for Standardization (July 2022)</vt:lpstr>
      <vt:lpstr>PowerPoint Presentation</vt:lpstr>
      <vt:lpstr>National Security Memorandum 10 (NSM-10)</vt:lpstr>
      <vt:lpstr>SWOT Analysis of Algorithm Transition Plan</vt:lpstr>
      <vt:lpstr>Discussion</vt:lpstr>
      <vt:lpstr>Quantum Threats to Cybersecurity</vt:lpstr>
      <vt:lpstr>Quantum Opportunities for Cybersecurity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Computing and U.S. Cybersecurity: A Case Study of the Breaking of RSA and Plan for Algorithm Transition</dc:title>
  <dc:creator>Helena Holland</dc:creator>
  <cp:lastModifiedBy>Helena Holland</cp:lastModifiedBy>
  <cp:revision>139</cp:revision>
  <cp:lastPrinted>2024-02-21T23:04:15Z</cp:lastPrinted>
  <dcterms:created xsi:type="dcterms:W3CDTF">2024-02-13T02:57:42Z</dcterms:created>
  <dcterms:modified xsi:type="dcterms:W3CDTF">2024-02-24T16:51:08Z</dcterms:modified>
</cp:coreProperties>
</file>