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3.png" ContentType="image/png"/>
  <Override PartName="/ppt/media/image12.png" ContentType="image/png"/>
  <Override PartName="/ppt/media/image4.png" ContentType="image/png"/>
  <Override PartName="/ppt/media/image22.png" ContentType="image/png"/>
  <Override PartName="/ppt/media/image2.png" ContentType="image/png"/>
  <Override PartName="/ppt/media/image3.png" ContentType="image/png"/>
  <Override PartName="/ppt/media/image11.png" ContentType="image/png"/>
  <Override PartName="/ppt/media/image1.jpeg" ContentType="image/jpeg"/>
  <Override PartName="/ppt/media/image6.png" ContentType="image/png"/>
  <Override PartName="/ppt/media/image5.png" ContentType="image/png"/>
  <Override PartName="/ppt/media/image7.png" ContentType="image/png"/>
  <Override PartName="/ppt/media/image14.png" ContentType="image/png"/>
  <Override PartName="/ppt/media/image10.jpeg" ContentType="image/jpeg"/>
  <Override PartName="/ppt/media/image8.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60948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3602880" y="1604520"/>
            <a:ext cx="4984920" cy="3977280"/>
          </a:xfrm>
          <a:prstGeom prst="rect">
            <a:avLst/>
          </a:prstGeom>
          <a:ln>
            <a:noFill/>
          </a:ln>
        </p:spPr>
      </p:pic>
      <p:pic>
        <p:nvPicPr>
          <p:cNvPr id="44"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623196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623196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60948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09480" y="1604520"/>
            <a:ext cx="1097244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3602880" y="1604520"/>
            <a:ext cx="4984920" cy="3977280"/>
          </a:xfrm>
          <a:prstGeom prst="rect">
            <a:avLst/>
          </a:prstGeom>
          <a:ln>
            <a:noFill/>
          </a:ln>
        </p:spPr>
      </p:pic>
      <p:pic>
        <p:nvPicPr>
          <p:cNvPr id="85"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0948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p>
            <a:endParaRPr b="0" lang="es-P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tretch/>
        </p:blipFill>
        <p:spPr>
          <a:xfrm>
            <a:off x="0" y="0"/>
            <a:ext cx="12188160" cy="6855480"/>
          </a:xfrm>
          <a:prstGeom prst="rect">
            <a:avLst/>
          </a:prstGeom>
          <a:ln>
            <a:noFill/>
          </a:ln>
        </p:spPr>
      </p:pic>
      <p:sp>
        <p:nvSpPr>
          <p:cNvPr id="1" name="CustomShape 1"/>
          <p:cNvSpPr/>
          <p:nvPr/>
        </p:nvSpPr>
        <p:spPr>
          <a:xfrm>
            <a:off x="608040" y="609480"/>
            <a:ext cx="10972080" cy="5637960"/>
          </a:xfrm>
          <a:prstGeom prst="rect">
            <a:avLst/>
          </a:prstGeom>
          <a:noFill/>
          <a:ln w="15840">
            <a:solidFill>
              <a:srgbClr val="83992a"/>
            </a:solidFill>
            <a:miter/>
          </a:ln>
        </p:spPr>
        <p:style>
          <a:lnRef idx="0"/>
          <a:fillRef idx="0"/>
          <a:effectRef idx="0"/>
          <a:fontRef idx="minor"/>
        </p:style>
      </p:sp>
      <p:pic>
        <p:nvPicPr>
          <p:cNvPr id="2" name="Picture 9" descr=""/>
          <p:cNvPicPr/>
          <p:nvPr/>
        </p:nvPicPr>
        <p:blipFill>
          <a:blip r:embed="rId4"/>
          <a:stretch/>
        </p:blipFill>
        <p:spPr>
          <a:xfrm>
            <a:off x="-15840" y="3153960"/>
            <a:ext cx="776520" cy="605880"/>
          </a:xfrm>
          <a:prstGeom prst="rect">
            <a:avLst/>
          </a:prstGeom>
          <a:ln>
            <a:noFill/>
          </a:ln>
        </p:spPr>
      </p:pic>
      <p:pic>
        <p:nvPicPr>
          <p:cNvPr id="3" name="Picture 10" descr=""/>
          <p:cNvPicPr/>
          <p:nvPr/>
        </p:nvPicPr>
        <p:blipFill>
          <a:blip r:embed="rId5"/>
          <a:stretch/>
        </p:blipFill>
        <p:spPr>
          <a:xfrm>
            <a:off x="11436840" y="3153960"/>
            <a:ext cx="776520" cy="605880"/>
          </a:xfrm>
          <a:prstGeom prst="rect">
            <a:avLst/>
          </a:prstGeom>
          <a:ln>
            <a:noFill/>
          </a:ln>
        </p:spPr>
      </p:pic>
      <p:pic>
        <p:nvPicPr>
          <p:cNvPr id="4" name="Picture 15" descr=""/>
          <p:cNvPicPr/>
          <p:nvPr/>
        </p:nvPicPr>
        <p:blipFill>
          <a:blip r:embed="rId6"/>
          <a:stretch/>
        </p:blipFill>
        <p:spPr>
          <a:xfrm>
            <a:off x="0" y="0"/>
            <a:ext cx="12188160" cy="6855480"/>
          </a:xfrm>
          <a:prstGeom prst="rect">
            <a:avLst/>
          </a:prstGeom>
          <a:ln>
            <a:noFill/>
          </a:ln>
        </p:spPr>
      </p:pic>
      <p:sp>
        <p:nvSpPr>
          <p:cNvPr id="5" name="CustomShape 2"/>
          <p:cNvSpPr/>
          <p:nvPr/>
        </p:nvSpPr>
        <p:spPr>
          <a:xfrm>
            <a:off x="2328480" y="1540800"/>
            <a:ext cx="7543080" cy="3834720"/>
          </a:xfrm>
          <a:prstGeom prst="rect">
            <a:avLst/>
          </a:prstGeom>
          <a:noFill/>
          <a:ln w="15840">
            <a:solidFill>
              <a:srgbClr val="83992a"/>
            </a:solidFill>
            <a:miter/>
          </a:ln>
        </p:spPr>
        <p:style>
          <a:lnRef idx="0"/>
          <a:fillRef idx="0"/>
          <a:effectRef idx="0"/>
          <a:fontRef idx="minor"/>
        </p:style>
      </p:sp>
      <p:pic>
        <p:nvPicPr>
          <p:cNvPr id="6" name="Picture 16" descr=""/>
          <p:cNvPicPr/>
          <p:nvPr/>
        </p:nvPicPr>
        <p:blipFill>
          <a:blip r:embed="rId7"/>
          <a:stretch/>
        </p:blipFill>
        <p:spPr>
          <a:xfrm>
            <a:off x="-16920" y="3147480"/>
            <a:ext cx="2477160" cy="612000"/>
          </a:xfrm>
          <a:prstGeom prst="rect">
            <a:avLst/>
          </a:prstGeom>
          <a:ln>
            <a:noFill/>
          </a:ln>
        </p:spPr>
      </p:pic>
      <p:pic>
        <p:nvPicPr>
          <p:cNvPr id="7" name="Picture 19" descr=""/>
          <p:cNvPicPr/>
          <p:nvPr/>
        </p:nvPicPr>
        <p:blipFill>
          <a:blip r:embed="rId8"/>
          <a:stretch/>
        </p:blipFill>
        <p:spPr>
          <a:xfrm>
            <a:off x="9736200" y="3147480"/>
            <a:ext cx="2477160" cy="612000"/>
          </a:xfrm>
          <a:prstGeom prst="rect">
            <a:avLst/>
          </a:prstGeom>
          <a:ln>
            <a:noFill/>
          </a:ln>
        </p:spPr>
      </p:pic>
      <p:sp>
        <p:nvSpPr>
          <p:cNvPr id="8" name="Line 3"/>
          <p:cNvSpPr/>
          <p:nvPr/>
        </p:nvSpPr>
        <p:spPr>
          <a:xfrm>
            <a:off x="2692080" y="3521880"/>
            <a:ext cx="6815880" cy="360"/>
          </a:xfrm>
          <a:prstGeom prst="line">
            <a:avLst/>
          </a:prstGeom>
          <a:ln w="15840">
            <a:solidFill>
              <a:srgbClr val="83992a"/>
            </a:solidFill>
            <a:round/>
          </a:ln>
        </p:spPr>
        <p:style>
          <a:lnRef idx="0"/>
          <a:fillRef idx="0"/>
          <a:effectRef idx="0"/>
          <a:fontRef idx="minor"/>
        </p:style>
      </p:sp>
      <p:sp>
        <p:nvSpPr>
          <p:cNvPr id="9" name="PlaceHolder 4"/>
          <p:cNvSpPr>
            <a:spLocks noGrp="1"/>
          </p:cNvSpPr>
          <p:nvPr>
            <p:ph type="title"/>
          </p:nvPr>
        </p:nvSpPr>
        <p:spPr>
          <a:xfrm>
            <a:off x="1295280" y="982080"/>
            <a:ext cx="9600480" cy="1303200"/>
          </a:xfrm>
          <a:prstGeom prst="rect">
            <a:avLst/>
          </a:prstGeom>
        </p:spPr>
        <p:txBody>
          <a:bodyPr lIns="0" rIns="0" tIns="0" bIns="0" anchor="ctr"/>
          <a:p>
            <a:pPr algn="ctr"/>
            <a:endParaRPr b="0" lang="es-PE" sz="4400" spc="-1" strike="noStrike">
              <a:solidFill>
                <a:srgbClr val="000000"/>
              </a:solidFill>
              <a:uFill>
                <a:solidFill>
                  <a:srgbClr val="ffffff"/>
                </a:solidFill>
              </a:uFill>
              <a:latin typeface="Arial"/>
            </a:endParaRPr>
          </a:p>
        </p:txBody>
      </p:sp>
      <p:sp>
        <p:nvSpPr>
          <p:cNvPr id="10"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s-PE" sz="3200" spc="-1" strike="noStrike">
                <a:solidFill>
                  <a:srgbClr val="000000"/>
                </a:solidFill>
                <a:uFill>
                  <a:solidFill>
                    <a:srgbClr val="ffffff"/>
                  </a:solidFill>
                </a:uFill>
                <a:latin typeface="Arial"/>
              </a:rPr>
              <a:t>Pulse para editar el formato de esquema del texto</a:t>
            </a:r>
            <a:endParaRPr b="0" lang="es-P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PE" sz="2800" spc="-1" strike="noStrike">
                <a:solidFill>
                  <a:srgbClr val="000000"/>
                </a:solidFill>
                <a:uFill>
                  <a:solidFill>
                    <a:srgbClr val="ffffff"/>
                  </a:solidFill>
                </a:uFill>
                <a:latin typeface="Arial"/>
              </a:rPr>
              <a:t>Segundo nivel del esquema</a:t>
            </a:r>
            <a:endParaRPr b="0" lang="es-P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PE" sz="2400" spc="-1" strike="noStrike">
                <a:solidFill>
                  <a:srgbClr val="000000"/>
                </a:solidFill>
                <a:uFill>
                  <a:solidFill>
                    <a:srgbClr val="ffffff"/>
                  </a:solidFill>
                </a:uFill>
                <a:latin typeface="Arial"/>
              </a:rPr>
              <a:t>Tercer nivel del esquema</a:t>
            </a:r>
            <a:endParaRPr b="0" lang="es-P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PE" sz="2000" spc="-1" strike="noStrike">
                <a:solidFill>
                  <a:srgbClr val="000000"/>
                </a:solidFill>
                <a:uFill>
                  <a:solidFill>
                    <a:srgbClr val="ffffff"/>
                  </a:solidFill>
                </a:uFill>
                <a:latin typeface="Arial"/>
              </a:rPr>
              <a:t>Cuarto nivel del esquema</a:t>
            </a:r>
            <a:endParaRPr b="0" lang="es-P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PE" sz="2000" spc="-1" strike="noStrike">
                <a:solidFill>
                  <a:srgbClr val="000000"/>
                </a:solidFill>
                <a:uFill>
                  <a:solidFill>
                    <a:srgbClr val="ffffff"/>
                  </a:solidFill>
                </a:uFill>
                <a:latin typeface="Arial"/>
              </a:rPr>
              <a:t>Quinto nivel del esquema</a:t>
            </a:r>
            <a:endParaRPr b="0" lang="es-P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PE" sz="2000" spc="-1" strike="noStrike">
                <a:solidFill>
                  <a:srgbClr val="000000"/>
                </a:solidFill>
                <a:uFill>
                  <a:solidFill>
                    <a:srgbClr val="ffffff"/>
                  </a:solidFill>
                </a:uFill>
                <a:latin typeface="Arial"/>
              </a:rPr>
              <a:t>Sexto nivel del esquema</a:t>
            </a:r>
            <a:endParaRPr b="0" lang="es-P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PE" sz="2000" spc="-1" strike="noStrike">
                <a:solidFill>
                  <a:srgbClr val="000000"/>
                </a:solidFill>
                <a:uFill>
                  <a:solidFill>
                    <a:srgbClr val="ffffff"/>
                  </a:solidFill>
                </a:uFill>
                <a:latin typeface="Arial"/>
              </a:rPr>
              <a:t>Séptimo nivel del esquema</a:t>
            </a:r>
            <a:endParaRPr b="0" lang="es-P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45" name="Picture 7" descr=""/>
          <p:cNvPicPr/>
          <p:nvPr/>
        </p:nvPicPr>
        <p:blipFill>
          <a:blip r:embed="rId3"/>
          <a:stretch/>
        </p:blipFill>
        <p:spPr>
          <a:xfrm>
            <a:off x="0" y="0"/>
            <a:ext cx="12188160" cy="6855480"/>
          </a:xfrm>
          <a:prstGeom prst="rect">
            <a:avLst/>
          </a:prstGeom>
          <a:ln>
            <a:noFill/>
          </a:ln>
        </p:spPr>
      </p:pic>
      <p:sp>
        <p:nvSpPr>
          <p:cNvPr id="46" name="CustomShape 1"/>
          <p:cNvSpPr/>
          <p:nvPr/>
        </p:nvSpPr>
        <p:spPr>
          <a:xfrm>
            <a:off x="608040" y="609480"/>
            <a:ext cx="10972080" cy="5637960"/>
          </a:xfrm>
          <a:prstGeom prst="rect">
            <a:avLst/>
          </a:prstGeom>
          <a:noFill/>
          <a:ln w="15840">
            <a:solidFill>
              <a:srgbClr val="83992a"/>
            </a:solidFill>
            <a:miter/>
          </a:ln>
        </p:spPr>
        <p:style>
          <a:lnRef idx="0"/>
          <a:fillRef idx="0"/>
          <a:effectRef idx="0"/>
          <a:fontRef idx="minor"/>
        </p:style>
      </p:sp>
      <p:pic>
        <p:nvPicPr>
          <p:cNvPr id="47" name="Picture 9" descr=""/>
          <p:cNvPicPr/>
          <p:nvPr/>
        </p:nvPicPr>
        <p:blipFill>
          <a:blip r:embed="rId4"/>
          <a:stretch/>
        </p:blipFill>
        <p:spPr>
          <a:xfrm>
            <a:off x="-15840" y="3153960"/>
            <a:ext cx="776520" cy="605880"/>
          </a:xfrm>
          <a:prstGeom prst="rect">
            <a:avLst/>
          </a:prstGeom>
          <a:ln>
            <a:noFill/>
          </a:ln>
        </p:spPr>
      </p:pic>
      <p:pic>
        <p:nvPicPr>
          <p:cNvPr id="48" name="Picture 10" descr=""/>
          <p:cNvPicPr/>
          <p:nvPr/>
        </p:nvPicPr>
        <p:blipFill>
          <a:blip r:embed="rId5"/>
          <a:stretch/>
        </p:blipFill>
        <p:spPr>
          <a:xfrm>
            <a:off x="11436840" y="3153960"/>
            <a:ext cx="776520" cy="605880"/>
          </a:xfrm>
          <a:prstGeom prst="rect">
            <a:avLst/>
          </a:prstGeom>
          <a:ln>
            <a:noFill/>
          </a:ln>
        </p:spPr>
      </p:pic>
      <p:sp>
        <p:nvSpPr>
          <p:cNvPr id="49" name="Line 2"/>
          <p:cNvSpPr/>
          <p:nvPr/>
        </p:nvSpPr>
        <p:spPr>
          <a:xfrm>
            <a:off x="1396080" y="2421360"/>
            <a:ext cx="9407160" cy="360"/>
          </a:xfrm>
          <a:prstGeom prst="line">
            <a:avLst/>
          </a:prstGeom>
          <a:ln w="15840">
            <a:solidFill>
              <a:srgbClr val="83992a"/>
            </a:solidFill>
            <a:round/>
          </a:ln>
        </p:spPr>
        <p:style>
          <a:lnRef idx="0"/>
          <a:fillRef idx="0"/>
          <a:effectRef idx="0"/>
          <a:fontRef idx="minor"/>
        </p:style>
      </p:sp>
      <p:sp>
        <p:nvSpPr>
          <p:cNvPr id="50" name="PlaceHolder 3"/>
          <p:cNvSpPr>
            <a:spLocks noGrp="1"/>
          </p:cNvSpPr>
          <p:nvPr>
            <p:ph type="title"/>
          </p:nvPr>
        </p:nvSpPr>
        <p:spPr>
          <a:xfrm>
            <a:off x="609480" y="273600"/>
            <a:ext cx="10972440" cy="1144800"/>
          </a:xfrm>
          <a:prstGeom prst="rect">
            <a:avLst/>
          </a:prstGeom>
        </p:spPr>
        <p:txBody>
          <a:bodyPr lIns="0" rIns="0" tIns="0" bIns="0" anchor="ctr"/>
          <a:p>
            <a:pPr algn="ctr"/>
            <a:r>
              <a:rPr b="0" lang="es-PE" sz="4400" spc="-1" strike="noStrike">
                <a:solidFill>
                  <a:srgbClr val="000000"/>
                </a:solidFill>
                <a:uFill>
                  <a:solidFill>
                    <a:srgbClr val="ffffff"/>
                  </a:solidFill>
                </a:uFill>
                <a:latin typeface="Arial"/>
              </a:rPr>
              <a:t>Pulse para editar el formato del texto de título</a:t>
            </a:r>
            <a:endParaRPr b="0" lang="es-PE" sz="44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s-PE" sz="3200" spc="-1" strike="noStrike">
                <a:solidFill>
                  <a:srgbClr val="000000"/>
                </a:solidFill>
                <a:uFill>
                  <a:solidFill>
                    <a:srgbClr val="ffffff"/>
                  </a:solidFill>
                </a:uFill>
                <a:latin typeface="Arial"/>
              </a:rPr>
              <a:t>Pulse para editar el formato de esquema del texto</a:t>
            </a:r>
            <a:endParaRPr b="0" lang="es-P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PE" sz="2800" spc="-1" strike="noStrike">
                <a:solidFill>
                  <a:srgbClr val="000000"/>
                </a:solidFill>
                <a:uFill>
                  <a:solidFill>
                    <a:srgbClr val="ffffff"/>
                  </a:solidFill>
                </a:uFill>
                <a:latin typeface="Arial"/>
              </a:rPr>
              <a:t>Segundo nivel del esquema</a:t>
            </a:r>
            <a:endParaRPr b="0" lang="es-P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PE" sz="2400" spc="-1" strike="noStrike">
                <a:solidFill>
                  <a:srgbClr val="000000"/>
                </a:solidFill>
                <a:uFill>
                  <a:solidFill>
                    <a:srgbClr val="ffffff"/>
                  </a:solidFill>
                </a:uFill>
                <a:latin typeface="Arial"/>
              </a:rPr>
              <a:t>Tercer nivel del esquema</a:t>
            </a:r>
            <a:endParaRPr b="0" lang="es-P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PE" sz="2000" spc="-1" strike="noStrike">
                <a:solidFill>
                  <a:srgbClr val="000000"/>
                </a:solidFill>
                <a:uFill>
                  <a:solidFill>
                    <a:srgbClr val="ffffff"/>
                  </a:solidFill>
                </a:uFill>
                <a:latin typeface="Arial"/>
              </a:rPr>
              <a:t>Cuarto nivel del esquema</a:t>
            </a:r>
            <a:endParaRPr b="0" lang="es-P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PE" sz="2000" spc="-1" strike="noStrike">
                <a:solidFill>
                  <a:srgbClr val="000000"/>
                </a:solidFill>
                <a:uFill>
                  <a:solidFill>
                    <a:srgbClr val="ffffff"/>
                  </a:solidFill>
                </a:uFill>
                <a:latin typeface="Arial"/>
              </a:rPr>
              <a:t>Quinto nivel del esquema</a:t>
            </a:r>
            <a:endParaRPr b="0" lang="es-P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PE" sz="2000" spc="-1" strike="noStrike">
                <a:solidFill>
                  <a:srgbClr val="000000"/>
                </a:solidFill>
                <a:uFill>
                  <a:solidFill>
                    <a:srgbClr val="ffffff"/>
                  </a:solidFill>
                </a:uFill>
                <a:latin typeface="Arial"/>
              </a:rPr>
              <a:t>Sexto nivel del esquema</a:t>
            </a:r>
            <a:endParaRPr b="0" lang="es-P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PE" sz="2000" spc="-1" strike="noStrike">
                <a:solidFill>
                  <a:srgbClr val="000000"/>
                </a:solidFill>
                <a:uFill>
                  <a:solidFill>
                    <a:srgbClr val="ffffff"/>
                  </a:solidFill>
                </a:uFill>
                <a:latin typeface="Arial"/>
              </a:rPr>
              <a:t>Séptimo nivel del esquema</a:t>
            </a:r>
            <a:endParaRPr b="0" lang="es-P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67400" y="992880"/>
            <a:ext cx="10675800" cy="3383280"/>
          </a:xfrm>
          <a:prstGeom prst="rect">
            <a:avLst/>
          </a:prstGeom>
          <a:noFill/>
          <a:ln>
            <a:noFill/>
          </a:ln>
        </p:spPr>
        <p:style>
          <a:lnRef idx="0"/>
          <a:fillRef idx="0"/>
          <a:effectRef idx="0"/>
          <a:fontRef idx="minor"/>
        </p:style>
        <p:txBody>
          <a:bodyPr lIns="90000" rIns="90000" tIns="45000" bIns="45000"/>
          <a:p>
            <a:pPr algn="ctr">
              <a:lnSpc>
                <a:spcPct val="100000"/>
              </a:lnSpc>
            </a:pPr>
            <a:endParaRPr b="0" lang="es-PE" sz="1800" spc="-1" strike="noStrike">
              <a:solidFill>
                <a:srgbClr val="000000"/>
              </a:solidFill>
              <a:uFill>
                <a:solidFill>
                  <a:srgbClr val="ffffff"/>
                </a:solidFill>
              </a:uFill>
              <a:latin typeface="Arial"/>
            </a:endParaRPr>
          </a:p>
          <a:p>
            <a:pPr algn="ctr">
              <a:lnSpc>
                <a:spcPct val="100000"/>
              </a:lnSpc>
            </a:pPr>
            <a:r>
              <a:rPr b="1" lang="es-PE" sz="5400" spc="-1" strike="noStrike">
                <a:solidFill>
                  <a:srgbClr val="22384f"/>
                </a:solidFill>
                <a:uFill>
                  <a:solidFill>
                    <a:srgbClr val="ffffff"/>
                  </a:solidFill>
                </a:uFill>
                <a:latin typeface="Garamond"/>
                <a:ea typeface="DejaVu Sans"/>
              </a:rPr>
              <a:t>              </a:t>
            </a:r>
            <a:endParaRPr b="0" lang="es-PE" sz="1800" spc="-1" strike="noStrike">
              <a:solidFill>
                <a:srgbClr val="000000"/>
              </a:solidFill>
              <a:uFill>
                <a:solidFill>
                  <a:srgbClr val="ffffff"/>
                </a:solidFill>
              </a:uFill>
              <a:latin typeface="Arial"/>
            </a:endParaRPr>
          </a:p>
          <a:p>
            <a:pPr algn="ctr">
              <a:lnSpc>
                <a:spcPct val="100000"/>
              </a:lnSpc>
            </a:pPr>
            <a:r>
              <a:rPr b="1" lang="es-PE" sz="5400" spc="-1" strike="noStrike">
                <a:solidFill>
                  <a:srgbClr val="22384f"/>
                </a:solidFill>
                <a:uFill>
                  <a:solidFill>
                    <a:srgbClr val="ffffff"/>
                  </a:solidFill>
                </a:uFill>
                <a:latin typeface="Garamond"/>
                <a:ea typeface="DejaVu Sans"/>
              </a:rPr>
              <a:t>             </a:t>
            </a:r>
            <a:r>
              <a:rPr b="1" lang="es-PE" sz="5400" spc="-1" strike="noStrike">
                <a:solidFill>
                  <a:srgbClr val="22384f"/>
                </a:solidFill>
                <a:uFill>
                  <a:solidFill>
                    <a:srgbClr val="ffffff"/>
                  </a:solidFill>
                </a:uFill>
                <a:latin typeface="Garamond"/>
                <a:ea typeface="DejaVu Sans"/>
              </a:rPr>
              <a:t>INYECCIÓN DE    DEPENDENCIA</a:t>
            </a:r>
            <a:endParaRPr b="0" lang="es-P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62920" y="792000"/>
            <a:ext cx="6111000" cy="547128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83992a"/>
              </a:buClr>
              <a:buSzPct val="115000"/>
              <a:buFont typeface="Arial"/>
              <a:buChar char="•"/>
            </a:pPr>
            <a:r>
              <a:rPr b="1" i="1" lang="es-PE" sz="3200" spc="-1" strike="noStrike" u="sng">
                <a:solidFill>
                  <a:srgbClr val="262626"/>
                </a:solidFill>
                <a:uFill>
                  <a:solidFill>
                    <a:srgbClr val="ffffff"/>
                  </a:solidFill>
                </a:uFill>
                <a:latin typeface="Garamond"/>
              </a:rPr>
              <a:t>INYECCIÓN POR SETTER:</a:t>
            </a:r>
            <a:r>
              <a:rPr b="1" lang="es-PE" sz="3200" spc="-1" strike="noStrike">
                <a:solidFill>
                  <a:srgbClr val="262626"/>
                </a:solidFill>
                <a:uFill>
                  <a:solidFill>
                    <a:srgbClr val="ffffff"/>
                  </a:solidFill>
                </a:uFill>
                <a:latin typeface="Garamond"/>
              </a:rPr>
              <a:t> </a:t>
            </a:r>
            <a:endParaRPr b="0" lang="es-PE" sz="1800" spc="-1" strike="noStrike">
              <a:solidFill>
                <a:srgbClr val="000000"/>
              </a:solidFill>
              <a:uFill>
                <a:solidFill>
                  <a:srgbClr val="ffffff"/>
                </a:solidFill>
              </a:uFill>
              <a:latin typeface="Arial"/>
            </a:endParaRPr>
          </a:p>
          <a:p>
            <a:pPr algn="just">
              <a:lnSpc>
                <a:spcPct val="100000"/>
              </a:lnSpc>
            </a:pPr>
            <a:r>
              <a:rPr b="0" lang="es-PE" sz="2400" spc="-1" strike="noStrike">
                <a:solidFill>
                  <a:srgbClr val="262626"/>
                </a:solidFill>
                <a:uFill>
                  <a:solidFill>
                    <a:srgbClr val="ffffff"/>
                  </a:solidFill>
                </a:uFill>
                <a:latin typeface="Andalus"/>
              </a:rPr>
              <a:t>	</a:t>
            </a:r>
            <a:r>
              <a:rPr b="0" lang="es-PE" sz="2400" spc="-1" strike="noStrike">
                <a:solidFill>
                  <a:srgbClr val="262626"/>
                </a:solidFill>
                <a:uFill>
                  <a:solidFill>
                    <a:srgbClr val="ffffff"/>
                  </a:solidFill>
                </a:uFill>
                <a:latin typeface="Andalus"/>
              </a:rPr>
              <a:t>En este comúnmente se utiliza la convención de definir el método que se utiliza para inyectar una dependencia, el contenedor llamará a los métodos setter de nuestra clase. Los objetos de la clase tendrán setters.</a:t>
            </a:r>
            <a:endParaRPr b="0" lang="es-PE" sz="1800" spc="-1" strike="noStrike">
              <a:solidFill>
                <a:srgbClr val="000000"/>
              </a:solidFill>
              <a:uFill>
                <a:solidFill>
                  <a:srgbClr val="ffffff"/>
                </a:solidFill>
              </a:uFill>
              <a:latin typeface="Arial"/>
            </a:endParaRPr>
          </a:p>
          <a:p>
            <a:pPr algn="just">
              <a:lnSpc>
                <a:spcPct val="100000"/>
              </a:lnSpc>
            </a:pPr>
            <a:endParaRPr b="0" lang="es-PE" sz="1800" spc="-1" strike="noStrike">
              <a:solidFill>
                <a:srgbClr val="000000"/>
              </a:solidFill>
              <a:uFill>
                <a:solidFill>
                  <a:srgbClr val="ffffff"/>
                </a:solidFill>
              </a:uFill>
              <a:latin typeface="Arial"/>
            </a:endParaRPr>
          </a:p>
          <a:p>
            <a:pPr algn="just">
              <a:lnSpc>
                <a:spcPct val="100000"/>
              </a:lnSpc>
            </a:pPr>
            <a:r>
              <a:rPr b="0" lang="es-PE" sz="2400" spc="-1" strike="noStrike">
                <a:solidFill>
                  <a:srgbClr val="262626"/>
                </a:solidFill>
                <a:uFill>
                  <a:solidFill>
                    <a:srgbClr val="ffffff"/>
                  </a:solidFill>
                </a:uFill>
                <a:latin typeface="Andalus"/>
              </a:rPr>
              <a:t>Cuando se registra una dependencia o se crea un nuevo objeto, se puede proporcionar una configuración que usará el contenedor para inyectar las dependencias a través de sus correspondientes setters y propiedades.</a:t>
            </a:r>
            <a:endParaRPr b="0" lang="es-PE" sz="1800" spc="-1" strike="noStrike">
              <a:solidFill>
                <a:srgbClr val="000000"/>
              </a:solidFill>
              <a:uFill>
                <a:solidFill>
                  <a:srgbClr val="ffffff"/>
                </a:solidFill>
              </a:uFill>
              <a:latin typeface="Arial"/>
            </a:endParaRPr>
          </a:p>
          <a:p>
            <a:pPr algn="just">
              <a:lnSpc>
                <a:spcPct val="100000"/>
              </a:lnSpc>
            </a:pPr>
            <a:endParaRPr b="0" lang="es-PE" sz="1800" spc="-1" strike="noStrike">
              <a:solidFill>
                <a:srgbClr val="000000"/>
              </a:solidFill>
              <a:uFill>
                <a:solidFill>
                  <a:srgbClr val="ffffff"/>
                </a:solidFill>
              </a:uFill>
              <a:latin typeface="Arial"/>
            </a:endParaRPr>
          </a:p>
        </p:txBody>
      </p:sp>
      <p:pic>
        <p:nvPicPr>
          <p:cNvPr id="103" name="Imagen 1" descr=""/>
          <p:cNvPicPr/>
          <p:nvPr/>
        </p:nvPicPr>
        <p:blipFill>
          <a:blip r:embed="rId1"/>
          <a:srcRect l="2341" t="0" r="13219" b="0"/>
          <a:stretch/>
        </p:blipFill>
        <p:spPr>
          <a:xfrm>
            <a:off x="6957360" y="2376000"/>
            <a:ext cx="4634280" cy="244764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850920" y="665280"/>
            <a:ext cx="4904640" cy="549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4800" spc="-1" strike="noStrike">
                <a:solidFill>
                  <a:srgbClr val="f2e1b3"/>
                </a:solidFill>
                <a:uFill>
                  <a:solidFill>
                    <a:srgbClr val="ffffff"/>
                  </a:solidFill>
                </a:uFill>
                <a:latin typeface="Garamond"/>
              </a:rPr>
              <a:t>	</a:t>
            </a:r>
            <a:r>
              <a:rPr b="0" lang="es-PE" sz="4800" spc="-1" strike="noStrike">
                <a:solidFill>
                  <a:srgbClr val="f2e1b3"/>
                </a:solidFill>
                <a:uFill>
                  <a:solidFill>
                    <a:srgbClr val="ffffff"/>
                  </a:solidFill>
                </a:uFill>
                <a:latin typeface="Garamond"/>
              </a:rPr>
              <a:t>	</a:t>
            </a:r>
            <a:r>
              <a:rPr b="0" lang="es-PE" sz="4800" spc="-1" strike="noStrike">
                <a:solidFill>
                  <a:srgbClr val="f2e1b3"/>
                </a:solidFill>
                <a:uFill>
                  <a:solidFill>
                    <a:srgbClr val="ffffff"/>
                  </a:solidFill>
                </a:uFill>
                <a:latin typeface="Garamond"/>
              </a:rPr>
              <a:t>	</a:t>
            </a:r>
            <a:r>
              <a:rPr b="0" lang="es-PE" sz="4800" spc="-1" strike="noStrike">
                <a:solidFill>
                  <a:srgbClr val="f2e1b3"/>
                </a:solidFill>
                <a:uFill>
                  <a:solidFill>
                    <a:srgbClr val="ffffff"/>
                  </a:solidFill>
                </a:uFill>
                <a:latin typeface="Garamond"/>
              </a:rPr>
              <a:t>	</a:t>
            </a:r>
            <a:r>
              <a:rPr b="0" lang="es-PE" sz="4800" spc="-1" strike="noStrike">
                <a:solidFill>
                  <a:srgbClr val="f2e1b3"/>
                </a:solidFill>
                <a:uFill>
                  <a:solidFill>
                    <a:srgbClr val="ffffff"/>
                  </a:solidFill>
                </a:uFill>
                <a:latin typeface="Garamond"/>
              </a:rPr>
              <a:t>	</a:t>
            </a:r>
            <a:r>
              <a:rPr b="0" lang="es-PE" sz="6000" spc="-1" strike="noStrike">
                <a:solidFill>
                  <a:srgbClr val="a45a1d"/>
                </a:solidFill>
                <a:uFill>
                  <a:solidFill>
                    <a:srgbClr val="ffffff"/>
                  </a:solidFill>
                </a:uFill>
                <a:latin typeface="Garamond"/>
              </a:rPr>
              <a:t>EJEMPLO</a:t>
            </a:r>
            <a:r>
              <a:rPr b="0" lang="es-PE" sz="4400" spc="-1" strike="noStrike">
                <a:solidFill>
                  <a:srgbClr val="262626"/>
                </a:solidFill>
                <a:uFill>
                  <a:solidFill>
                    <a:srgbClr val="ffffff"/>
                  </a:solidFill>
                </a:uFill>
                <a:latin typeface="Garamond"/>
              </a:rPr>
              <a:t> </a:t>
            </a:r>
            <a:endParaRPr b="0" lang="es-PE" sz="1800" spc="-1" strike="noStrike">
              <a:solidFill>
                <a:srgbClr val="000000"/>
              </a:solidFill>
              <a:uFill>
                <a:solidFill>
                  <a:srgbClr val="ffffff"/>
                </a:solidFill>
              </a:uFill>
              <a:latin typeface="Arial"/>
            </a:endParaRPr>
          </a:p>
        </p:txBody>
      </p:sp>
      <p:sp>
        <p:nvSpPr>
          <p:cNvPr id="105" name="CustomShape 2"/>
          <p:cNvSpPr/>
          <p:nvPr/>
        </p:nvSpPr>
        <p:spPr>
          <a:xfrm>
            <a:off x="691560" y="1207800"/>
            <a:ext cx="3467520" cy="4796640"/>
          </a:xfrm>
          <a:prstGeom prst="rect">
            <a:avLst/>
          </a:prstGeom>
          <a:noFill/>
          <a:ln>
            <a:noFill/>
          </a:ln>
        </p:spPr>
        <p:style>
          <a:lnRef idx="0"/>
          <a:fillRef idx="0"/>
          <a:effectRef idx="0"/>
          <a:fontRef idx="minor"/>
        </p:style>
        <p:txBody>
          <a:bodyPr lIns="90000" rIns="90000" tIns="45000" bIns="45000"/>
          <a:p>
            <a:pPr algn="just">
              <a:lnSpc>
                <a:spcPct val="100000"/>
              </a:lnSpc>
            </a:pPr>
            <a:r>
              <a:rPr b="0" lang="es-PE" sz="2400" spc="-1" strike="noStrike">
                <a:solidFill>
                  <a:srgbClr val="262626"/>
                </a:solidFill>
                <a:uFill>
                  <a:solidFill>
                    <a:srgbClr val="ffffff"/>
                  </a:solidFill>
                </a:uFill>
                <a:latin typeface="Consolas"/>
              </a:rPr>
              <a:t>Como ejemplo práctico, supongamos que tenemos una estructura A, la cual tiene una dependencia del tipo BI, la cual es una interfaz tal, podemos crear una estructura B que implemente la interfaz BI y añadirla a la estructura A. Finalmente imaginemos que la implementación B es creada internamente por A.</a:t>
            </a:r>
            <a:endParaRPr b="0" lang="es-PE" sz="1800" spc="-1" strike="noStrike">
              <a:solidFill>
                <a:srgbClr val="000000"/>
              </a:solidFill>
              <a:uFill>
                <a:solidFill>
                  <a:srgbClr val="ffffff"/>
                </a:solidFill>
              </a:uFill>
              <a:latin typeface="Arial"/>
            </a:endParaRPr>
          </a:p>
        </p:txBody>
      </p:sp>
      <p:pic>
        <p:nvPicPr>
          <p:cNvPr id="106" name="Imagen 3" descr=""/>
          <p:cNvPicPr/>
          <p:nvPr/>
        </p:nvPicPr>
        <p:blipFill>
          <a:blip r:embed="rId1"/>
          <a:stretch/>
        </p:blipFill>
        <p:spPr>
          <a:xfrm>
            <a:off x="4135680" y="1653480"/>
            <a:ext cx="4663440" cy="3782160"/>
          </a:xfrm>
          <a:prstGeom prst="rect">
            <a:avLst/>
          </a:prstGeom>
          <a:ln>
            <a:noFill/>
          </a:ln>
        </p:spPr>
      </p:pic>
      <p:sp>
        <p:nvSpPr>
          <p:cNvPr id="107" name="CustomShape 3"/>
          <p:cNvSpPr/>
          <p:nvPr/>
        </p:nvSpPr>
        <p:spPr>
          <a:xfrm>
            <a:off x="8712000" y="1699560"/>
            <a:ext cx="2703960" cy="4204080"/>
          </a:xfrm>
          <a:prstGeom prst="rect">
            <a:avLst/>
          </a:prstGeom>
          <a:noFill/>
          <a:ln>
            <a:noFill/>
          </a:ln>
        </p:spPr>
        <p:style>
          <a:lnRef idx="0"/>
          <a:fillRef idx="0"/>
          <a:effectRef idx="0"/>
          <a:fontRef idx="minor"/>
        </p:style>
        <p:txBody>
          <a:bodyPr lIns="90000" rIns="90000" tIns="45000" bIns="45000"/>
          <a:p>
            <a:pPr algn="just">
              <a:lnSpc>
                <a:spcPct val="100000"/>
              </a:lnSpc>
            </a:pPr>
            <a:r>
              <a:rPr b="0" lang="es-PE" sz="1800" spc="-1" strike="noStrike">
                <a:solidFill>
                  <a:srgbClr val="000000"/>
                </a:solidFill>
                <a:uFill>
                  <a:solidFill>
                    <a:srgbClr val="ffffff"/>
                  </a:solidFill>
                </a:uFill>
                <a:latin typeface="Consolas"/>
                <a:ea typeface="DejaVu Sans"/>
              </a:rPr>
              <a:t>A crea directamente a B, lo que provoca un fuerte acoplamiento entre ambas estructuras y, por lo tanto, una menor flexibilidad en el código. Una respuesta a este problema es seguir el principio de inversión de control</a:t>
            </a:r>
            <a:endParaRPr b="0" lang="es-PE"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4400" spc="-1" strike="noStrike">
                <a:solidFill>
                  <a:srgbClr val="262626"/>
                </a:solidFill>
                <a:uFill>
                  <a:solidFill>
                    <a:srgbClr val="ffffff"/>
                  </a:solidFill>
                </a:uFill>
                <a:latin typeface="Garamond"/>
              </a:rPr>
              <a:t>¿Por qué Javascript?</a:t>
            </a:r>
            <a:endParaRPr b="0" lang="es-PE" sz="1800" spc="-1" strike="noStrike">
              <a:solidFill>
                <a:srgbClr val="000000"/>
              </a:solidFill>
              <a:uFill>
                <a:solidFill>
                  <a:srgbClr val="ffffff"/>
                </a:solidFill>
              </a:uFill>
              <a:latin typeface="Arial"/>
            </a:endParaRPr>
          </a:p>
        </p:txBody>
      </p:sp>
      <p:sp>
        <p:nvSpPr>
          <p:cNvPr id="109" name="CustomShape 2"/>
          <p:cNvSpPr/>
          <p:nvPr/>
        </p:nvSpPr>
        <p:spPr>
          <a:xfrm>
            <a:off x="1295280" y="2297520"/>
            <a:ext cx="9600480" cy="396612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Garamond"/>
              </a:rPr>
              <a:t>Siempre se trata de comparar Javascript un lenguaje dinámico con otros lenguajes por ejemplo C# un lenguaje estático.</a:t>
            </a:r>
            <a:endParaRPr b="0" lang="es-PE" sz="1800" spc="-1" strike="noStrike">
              <a:solidFill>
                <a:srgbClr val="000000"/>
              </a:solidFill>
              <a:uFill>
                <a:solidFill>
                  <a:srgbClr val="ffffff"/>
                </a:solidFill>
              </a:uFill>
              <a:latin typeface="Arial"/>
            </a:endParaRPr>
          </a:p>
          <a:p>
            <a:pPr marL="285840" indent="-285120" algn="just">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Garamond"/>
              </a:rPr>
              <a:t>En el caso de un lenguaje dinámico como Javascript, en el que es posible los métodos de una clase  , se puede conseguir cambiar la implementación fácilmente sin necesidad ni de crear interfaces (que, de hecho, no existen), ni nuevas implementaciones de interfaces (es lógico, si no existen, es difícil crear nuevas implementaciones).</a:t>
            </a:r>
            <a:endParaRPr b="0" lang="es-PE"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r>
              <a:rPr b="0" lang="es-PE" sz="2200" spc="-1" strike="noStrike">
                <a:solidFill>
                  <a:srgbClr val="000000"/>
                </a:solidFill>
                <a:uFill>
                  <a:solidFill>
                    <a:srgbClr val="ffffff"/>
                  </a:solidFill>
                </a:uFill>
                <a:latin typeface="Garamond"/>
              </a:rPr>
              <a:t>.</a:t>
            </a:r>
            <a:endParaRPr b="0" lang="es-PE" sz="1800" spc="-1" strike="noStrike">
              <a:solidFill>
                <a:srgbClr val="000000"/>
              </a:solidFill>
              <a:uFill>
                <a:solidFill>
                  <a:srgbClr val="ffffff"/>
                </a:solidFill>
              </a:uFill>
              <a:latin typeface="Arial"/>
            </a:endParaRPr>
          </a:p>
          <a:p>
            <a:pPr algn="ctr">
              <a:lnSpc>
                <a:spcPct val="100000"/>
              </a:lnSpc>
            </a:pPr>
            <a:r>
              <a:rPr b="0" lang="es-PE" sz="3200" spc="-1" strike="noStrike">
                <a:solidFill>
                  <a:srgbClr val="000000"/>
                </a:solidFill>
                <a:uFill>
                  <a:solidFill>
                    <a:srgbClr val="ffffff"/>
                  </a:solidFill>
                </a:uFill>
                <a:latin typeface="Andalus"/>
              </a:rPr>
              <a:t>La inyección de dependencias consiste en pasar a un objeto sus dependencias como parámetros en el constructor, lo que se puede hacer sin problemas en Javascript.</a:t>
            </a:r>
            <a:endParaRPr b="0" lang="es-PE" sz="1800" spc="-1" strike="noStrike">
              <a:solidFill>
                <a:srgbClr val="000000"/>
              </a:solidFill>
              <a:uFill>
                <a:solidFill>
                  <a:srgbClr val="ffffff"/>
                </a:solidFill>
              </a:uFill>
              <a:latin typeface="Arial"/>
            </a:endParaRPr>
          </a:p>
        </p:txBody>
      </p:sp>
      <p:pic>
        <p:nvPicPr>
          <p:cNvPr id="111" name="Imagen 3" descr=""/>
          <p:cNvPicPr/>
          <p:nvPr/>
        </p:nvPicPr>
        <p:blipFill>
          <a:blip r:embed="rId1"/>
          <a:stretch/>
        </p:blipFill>
        <p:spPr>
          <a:xfrm>
            <a:off x="1905480" y="2500560"/>
            <a:ext cx="7019280" cy="37044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4400" spc="-1" strike="noStrike">
                <a:solidFill>
                  <a:srgbClr val="a23c33"/>
                </a:solidFill>
                <a:uFill>
                  <a:solidFill>
                    <a:srgbClr val="ffffff"/>
                  </a:solidFill>
                </a:uFill>
                <a:latin typeface="comic"/>
              </a:rPr>
              <a:t>INVERSION DE CONTROL</a:t>
            </a:r>
            <a:endParaRPr b="0" lang="es-PE" sz="1800" spc="-1" strike="noStrike">
              <a:solidFill>
                <a:srgbClr val="000000"/>
              </a:solidFill>
              <a:uFill>
                <a:solidFill>
                  <a:srgbClr val="ffffff"/>
                </a:solidFill>
              </a:uFill>
              <a:latin typeface="Arial"/>
            </a:endParaRPr>
          </a:p>
        </p:txBody>
      </p:sp>
      <p:sp>
        <p:nvSpPr>
          <p:cNvPr id="113" name="CustomShape 2"/>
          <p:cNvSpPr/>
          <p:nvPr/>
        </p:nvSpPr>
        <p:spPr>
          <a:xfrm>
            <a:off x="720000" y="2448000"/>
            <a:ext cx="10439640" cy="403164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83992a"/>
              </a:buClr>
              <a:buSzPct val="115000"/>
              <a:buFont typeface="Arial"/>
              <a:buChar char="•"/>
            </a:pPr>
            <a:r>
              <a:rPr b="0" i="1" lang="es-PE" sz="2400" spc="-1" strike="noStrike">
                <a:solidFill>
                  <a:srgbClr val="262626"/>
                </a:solidFill>
                <a:uFill>
                  <a:solidFill>
                    <a:srgbClr val="ffffff"/>
                  </a:solidFill>
                </a:uFill>
                <a:latin typeface="Garamond"/>
              </a:rPr>
              <a:t>La inversión de control (IoC)</a:t>
            </a:r>
            <a:r>
              <a:rPr b="0" lang="es-PE" sz="2400" spc="-1" strike="noStrike">
                <a:solidFill>
                  <a:srgbClr val="262626"/>
                </a:solidFill>
                <a:uFill>
                  <a:solidFill>
                    <a:srgbClr val="ffffff"/>
                  </a:solidFill>
                </a:uFill>
                <a:latin typeface="Garamond"/>
              </a:rPr>
              <a:t> es un patrón de diseño de software y se implementa de varias maneras.</a:t>
            </a:r>
            <a:endParaRPr b="0" lang="es-PE" sz="1800" spc="-1" strike="noStrike">
              <a:solidFill>
                <a:srgbClr val="000000"/>
              </a:solidFill>
              <a:uFill>
                <a:solidFill>
                  <a:srgbClr val="ffffff"/>
                </a:solidFill>
              </a:uFill>
              <a:latin typeface="Arial"/>
            </a:endParaRPr>
          </a:p>
          <a:p>
            <a:pPr marL="285840" indent="-285120" algn="just">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Garamond"/>
              </a:rPr>
              <a:t>IoC es un principio de diseño que recomienda la inversión de diferentes tipos de controles en el diseño orientado a objetos para lograr un acoplamiento flexible entre las clases de aplicación. En este caso, el control se refiere a cualquier responsabilidad adicional que tenga una clase, además de su responsabilidad principal, como el control sobre el flujo de una aplicación o el control sobre la creación y vinculación de objetos dependientes.</a:t>
            </a:r>
            <a:endParaRPr b="0" lang="es-PE" sz="1800" spc="-1" strike="noStrike">
              <a:solidFill>
                <a:srgbClr val="000000"/>
              </a:solidFill>
              <a:uFill>
                <a:solidFill>
                  <a:srgbClr val="ffffff"/>
                </a:solidFill>
              </a:uFill>
              <a:latin typeface="Arial"/>
            </a:endParaRPr>
          </a:p>
          <a:p>
            <a:pPr algn="just">
              <a:lnSpc>
                <a:spcPct val="100000"/>
              </a:lnSpc>
            </a:pPr>
            <a:endParaRPr b="0" lang="es-PE"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024920" y="869760"/>
            <a:ext cx="9600480" cy="331812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Garamond"/>
              </a:rPr>
              <a:t>No podemos lograr clases débilmente acopladas usando solo IoC. Junto con IoC, también necesitamos usar DIP, DI y el contenedor IoC.</a:t>
            </a:r>
            <a:endParaRPr b="0" lang="es-PE" sz="1800" spc="-1" strike="noStrike">
              <a:solidFill>
                <a:srgbClr val="000000"/>
              </a:solidFill>
              <a:uFill>
                <a:solidFill>
                  <a:srgbClr val="ffffff"/>
                </a:solidFill>
              </a:uFill>
              <a:latin typeface="Arial"/>
            </a:endParaRPr>
          </a:p>
        </p:txBody>
      </p:sp>
      <p:pic>
        <p:nvPicPr>
          <p:cNvPr id="115" name="Imagen 5" descr=""/>
          <p:cNvPicPr/>
          <p:nvPr/>
        </p:nvPicPr>
        <p:blipFill>
          <a:blip r:embed="rId1"/>
          <a:stretch/>
        </p:blipFill>
        <p:spPr>
          <a:xfrm>
            <a:off x="1292400" y="2088000"/>
            <a:ext cx="9795240" cy="39326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4400" spc="-1" strike="noStrike" u="sng">
                <a:solidFill>
                  <a:srgbClr val="a45a1d"/>
                </a:solidFill>
                <a:uFill>
                  <a:solidFill>
                    <a:srgbClr val="ffffff"/>
                  </a:solidFill>
                </a:uFill>
                <a:latin typeface="comic"/>
              </a:rPr>
              <a:t>CONTENEDORES</a:t>
            </a:r>
            <a:endParaRPr b="0" lang="es-PE" sz="1800" spc="-1" strike="noStrike">
              <a:solidFill>
                <a:srgbClr val="000000"/>
              </a:solidFill>
              <a:uFill>
                <a:solidFill>
                  <a:srgbClr val="ffffff"/>
                </a:solidFill>
              </a:uFill>
              <a:latin typeface="Arial"/>
            </a:endParaRPr>
          </a:p>
        </p:txBody>
      </p:sp>
      <p:sp>
        <p:nvSpPr>
          <p:cNvPr id="117"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Garamond"/>
              </a:rPr>
              <a:t>El Contenedor es responsable de administrar el ciclo de vida del objeto (crear los objetos, conectarlos, configurarlos y administrar su ciclo de vida completo desde la creación hasta la destrucción). El objetivo principal de la Inversión de control y la Inyección de dependencias es eliminar las dependencias de una aplicación. Esto hace que el sistema esté más desacoplado y sea más fácil de mantener.</a:t>
            </a:r>
            <a:endParaRPr b="0" lang="es-PE"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053880" y="1394640"/>
            <a:ext cx="6005520" cy="914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s-PE" sz="5400" spc="-1" strike="noStrike">
                <a:solidFill>
                  <a:srgbClr val="83992a"/>
                </a:solidFill>
                <a:uFill>
                  <a:solidFill>
                    <a:srgbClr val="ffffff"/>
                  </a:solidFill>
                </a:uFill>
                <a:latin typeface="Garamond"/>
                <a:ea typeface="DejaVu Sans"/>
              </a:rPr>
              <a:t>INTEGRANTES</a:t>
            </a:r>
            <a:endParaRPr b="0" lang="es-PE" sz="1800" spc="-1" strike="noStrike">
              <a:solidFill>
                <a:srgbClr val="000000"/>
              </a:solidFill>
              <a:uFill>
                <a:solidFill>
                  <a:srgbClr val="ffffff"/>
                </a:solidFill>
              </a:uFill>
              <a:latin typeface="Arial"/>
            </a:endParaRPr>
          </a:p>
        </p:txBody>
      </p:sp>
      <p:sp>
        <p:nvSpPr>
          <p:cNvPr id="88" name="CustomShape 2"/>
          <p:cNvSpPr/>
          <p:nvPr/>
        </p:nvSpPr>
        <p:spPr>
          <a:xfrm>
            <a:off x="1442520" y="3490200"/>
            <a:ext cx="9555480" cy="19188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ea typeface="DejaVu Sans"/>
              </a:rPr>
              <a:t>GERALD PALOMINO</a:t>
            </a:r>
            <a:endParaRPr b="0" lang="es-PE" sz="1800" spc="-1" strike="noStrike">
              <a:solidFill>
                <a:srgbClr val="000000"/>
              </a:solidFill>
              <a:uFill>
                <a:solidFill>
                  <a:srgbClr val="ffffff"/>
                </a:solidFill>
              </a:uFill>
              <a:latin typeface="Arial"/>
            </a:endParaRPr>
          </a:p>
          <a:p>
            <a:pPr marL="285840" indent="-28512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ea typeface="DejaVu Sans"/>
              </a:rPr>
              <a:t>MELISSA NUÑEZ</a:t>
            </a:r>
            <a:endParaRPr b="0" lang="es-PE" sz="1800" spc="-1" strike="noStrike">
              <a:solidFill>
                <a:srgbClr val="000000"/>
              </a:solidFill>
              <a:uFill>
                <a:solidFill>
                  <a:srgbClr val="ffffff"/>
                </a:solidFill>
              </a:uFill>
              <a:latin typeface="Arial"/>
            </a:endParaRPr>
          </a:p>
          <a:p>
            <a:pPr marL="285840" indent="-28512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ea typeface="DejaVu Sans"/>
              </a:rPr>
              <a:t>DANIEL POZO</a:t>
            </a:r>
            <a:endParaRPr b="0" lang="es-PE" sz="1800" spc="-1" strike="noStrike">
              <a:solidFill>
                <a:srgbClr val="000000"/>
              </a:solidFill>
              <a:uFill>
                <a:solidFill>
                  <a:srgbClr val="ffffff"/>
                </a:solidFill>
              </a:uFill>
              <a:latin typeface="Arial"/>
            </a:endParaRPr>
          </a:p>
          <a:p>
            <a:pPr marL="285840" indent="-28512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ea typeface="DejaVu Sans"/>
              </a:rPr>
              <a:t>DANIEL SARMIENTO</a:t>
            </a:r>
            <a:endParaRPr b="0" lang="es-PE" sz="1800" spc="-1" strike="noStrike">
              <a:solidFill>
                <a:srgbClr val="000000"/>
              </a:solidFill>
              <a:uFill>
                <a:solidFill>
                  <a:srgbClr val="ffffff"/>
                </a:solidFill>
              </a:uFill>
              <a:latin typeface="Arial"/>
            </a:endParaRPr>
          </a:p>
          <a:p>
            <a:pPr marL="285840" indent="-28512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ea typeface="DejaVu Sans"/>
              </a:rPr>
              <a:t>JESÚS CONDOR</a:t>
            </a:r>
            <a:endParaRPr b="0" lang="es-PE"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34800" y="1059120"/>
            <a:ext cx="10396080" cy="1151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6000" spc="-1" strike="noStrike" u="sng">
                <a:solidFill>
                  <a:srgbClr val="a45a1d"/>
                </a:solidFill>
                <a:uFill>
                  <a:solidFill>
                    <a:srgbClr val="ffffff"/>
                  </a:solidFill>
                </a:uFill>
                <a:latin typeface="comic"/>
              </a:rPr>
              <a:t>CONCEPTO</a:t>
            </a:r>
            <a:endParaRPr b="0" lang="es-PE" sz="1800" spc="-1" strike="noStrike">
              <a:solidFill>
                <a:srgbClr val="000000"/>
              </a:solidFill>
              <a:uFill>
                <a:solidFill>
                  <a:srgbClr val="ffffff"/>
                </a:solidFill>
              </a:uFill>
              <a:latin typeface="Arial"/>
            </a:endParaRPr>
          </a:p>
        </p:txBody>
      </p:sp>
      <p:sp>
        <p:nvSpPr>
          <p:cNvPr id="90" name="CustomShape 2"/>
          <p:cNvSpPr/>
          <p:nvPr/>
        </p:nvSpPr>
        <p:spPr>
          <a:xfrm>
            <a:off x="914400" y="2472840"/>
            <a:ext cx="10216080" cy="3574800"/>
          </a:xfrm>
          <a:prstGeom prst="rect">
            <a:avLst/>
          </a:prstGeom>
          <a:noFill/>
          <a:ln>
            <a:noFill/>
          </a:ln>
        </p:spPr>
        <p:style>
          <a:lnRef idx="0"/>
          <a:fillRef idx="0"/>
          <a:effectRef idx="0"/>
          <a:fontRef idx="minor"/>
        </p:style>
        <p:txBody>
          <a:bodyPr lIns="90000" rIns="90000" tIns="45000" bIns="45000"/>
          <a:p>
            <a:pPr marL="285840" indent="-285120" algn="just">
              <a:lnSpc>
                <a:spcPct val="100000"/>
              </a:lnSpc>
              <a:buClr>
                <a:srgbClr val="83992a"/>
              </a:buClr>
              <a:buSzPct val="115000"/>
              <a:buFont typeface="Arial"/>
              <a:buChar char="•"/>
            </a:pPr>
            <a:r>
              <a:rPr b="0" lang="es-PE" sz="12780" spc="-1" strike="noStrike">
                <a:solidFill>
                  <a:srgbClr val="262626"/>
                </a:solidFill>
                <a:uFill>
                  <a:solidFill>
                    <a:srgbClr val="ffffff"/>
                  </a:solidFill>
                </a:uFill>
                <a:latin typeface="Andalus"/>
              </a:rPr>
              <a:t> </a:t>
            </a:r>
            <a:r>
              <a:rPr b="0" lang="es-PE" sz="12780" spc="-1" strike="noStrike">
                <a:solidFill>
                  <a:srgbClr val="262626"/>
                </a:solidFill>
                <a:uFill>
                  <a:solidFill>
                    <a:srgbClr val="ffffff"/>
                  </a:solidFill>
                </a:uFill>
                <a:latin typeface="Andalus"/>
              </a:rPr>
              <a:t>La inyección de dependencias es un patrón de diseño que nos permite construir software con poco acoplamiento. Básicamente, el patrón funciona con un objeto que se encarga de construir las dependencias que una clase necesita y se las suministra, de ahí el término “inyección”. </a:t>
            </a:r>
            <a:endParaRPr b="0" lang="es-PE" sz="1800" spc="-1" strike="noStrike">
              <a:solidFill>
                <a:srgbClr val="000000"/>
              </a:solidFill>
              <a:uFill>
                <a:solidFill>
                  <a:srgbClr val="ffffff"/>
                </a:solidFill>
              </a:uFill>
              <a:latin typeface="Arial"/>
            </a:endParaRPr>
          </a:p>
          <a:p>
            <a:pPr marL="285840" indent="-285120" algn="just">
              <a:lnSpc>
                <a:spcPct val="100000"/>
              </a:lnSpc>
              <a:buClr>
                <a:srgbClr val="83992a"/>
              </a:buClr>
              <a:buSzPct val="115000"/>
              <a:buFont typeface="Arial"/>
              <a:buChar char="•"/>
            </a:pPr>
            <a:r>
              <a:rPr b="0" lang="es-PE" sz="12780" spc="-1" strike="noStrike">
                <a:solidFill>
                  <a:srgbClr val="262626"/>
                </a:solidFill>
                <a:uFill>
                  <a:solidFill>
                    <a:srgbClr val="ffffff"/>
                  </a:solidFill>
                </a:uFill>
                <a:latin typeface="Andalus"/>
              </a:rPr>
              <a:t> </a:t>
            </a:r>
            <a:r>
              <a:rPr b="0" lang="es-PE" sz="12780" spc="-1" strike="noStrike">
                <a:solidFill>
                  <a:srgbClr val="262626"/>
                </a:solidFill>
                <a:uFill>
                  <a:solidFill>
                    <a:srgbClr val="ffffff"/>
                  </a:solidFill>
                </a:uFill>
                <a:latin typeface="Andalus"/>
              </a:rPr>
              <a:t>Esto implica que la clase ya no crea directamente los objetos que necesita, sino que los recibe de otra clase.</a:t>
            </a:r>
            <a:endParaRPr b="0" lang="es-PE" sz="1800" spc="-1" strike="noStrike">
              <a:solidFill>
                <a:srgbClr val="000000"/>
              </a:solidFill>
              <a:uFill>
                <a:solidFill>
                  <a:srgbClr val="ffffff"/>
                </a:solidFill>
              </a:uFill>
              <a:latin typeface="Arial"/>
            </a:endParaRPr>
          </a:p>
          <a:p>
            <a:pPr marL="285840" indent="-285120" algn="just">
              <a:lnSpc>
                <a:spcPct val="100000"/>
              </a:lnSpc>
              <a:buClr>
                <a:srgbClr val="83992a"/>
              </a:buClr>
              <a:buSzPct val="115000"/>
              <a:buFont typeface="Arial"/>
              <a:buChar char="•"/>
            </a:pPr>
            <a:r>
              <a:rPr b="0" lang="es-PE" sz="12780" spc="-1" strike="noStrike">
                <a:solidFill>
                  <a:srgbClr val="262626"/>
                </a:solidFill>
                <a:uFill>
                  <a:solidFill>
                    <a:srgbClr val="ffffff"/>
                  </a:solidFill>
                </a:uFill>
                <a:latin typeface="Andalus"/>
              </a:rPr>
              <a:t> </a:t>
            </a:r>
            <a:r>
              <a:rPr b="0" lang="es-PE" sz="12780" spc="-1" strike="noStrike">
                <a:solidFill>
                  <a:srgbClr val="262626"/>
                </a:solidFill>
                <a:uFill>
                  <a:solidFill>
                    <a:srgbClr val="ffffff"/>
                  </a:solidFill>
                </a:uFill>
                <a:latin typeface="Andalus"/>
              </a:rPr>
              <a:t>En la mayoría de los frameworks actuales se aplica la Inyección de dependencias como parte de las herramientas y modelos que facilitan al programador. Como cualquier patrón de diseño de software trata de solucionar de una manera elegante un problema habitual en el desarrollo de software, por lo que también es idóneo utilizar este patrón en el desarrollo de proyectos a pequeña escala.</a:t>
            </a:r>
            <a:endParaRPr b="0" lang="es-PE" sz="1800" spc="-1" strike="noStrike">
              <a:solidFill>
                <a:srgbClr val="000000"/>
              </a:solidFill>
              <a:uFill>
                <a:solidFill>
                  <a:srgbClr val="ffffff"/>
                </a:solidFill>
              </a:uFill>
              <a:latin typeface="Arial"/>
            </a:endParaRPr>
          </a:p>
          <a:p>
            <a:pPr algn="just">
              <a:lnSpc>
                <a:spcPct val="100000"/>
              </a:lnSpc>
            </a:pPr>
            <a:endParaRPr b="0" lang="es-PE" sz="1800" spc="-1" strike="noStrike">
              <a:solidFill>
                <a:srgbClr val="000000"/>
              </a:solidFill>
              <a:uFill>
                <a:solidFill>
                  <a:srgbClr val="ffffff"/>
                </a:solidFill>
              </a:uFill>
              <a:latin typeface="Arial"/>
            </a:endParaRPr>
          </a:p>
          <a:p>
            <a:pPr algn="just">
              <a:lnSpc>
                <a:spcPct val="100000"/>
              </a:lnSpc>
            </a:pPr>
            <a:endParaRPr b="0" lang="es-PE" sz="1800" spc="-1" strike="noStrike">
              <a:solidFill>
                <a:srgbClr val="000000"/>
              </a:solidFill>
              <a:uFill>
                <a:solidFill>
                  <a:srgbClr val="ffffff"/>
                </a:solidFill>
              </a:uFill>
              <a:latin typeface="Arial"/>
            </a:endParaRPr>
          </a:p>
          <a:p>
            <a:pPr algn="just">
              <a:lnSpc>
                <a:spcPct val="100000"/>
              </a:lnSpc>
            </a:pPr>
            <a:endParaRPr b="0" lang="es-P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96040" y="908280"/>
            <a:ext cx="10695600" cy="331812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3992a"/>
              </a:buClr>
              <a:buSzPct val="115000"/>
              <a:buFont typeface="Arial"/>
              <a:buChar char="•"/>
            </a:pPr>
            <a:r>
              <a:rPr b="0" i="1" lang="es-PE" sz="2400" spc="-1" strike="noStrike">
                <a:solidFill>
                  <a:srgbClr val="262626"/>
                </a:solidFill>
                <a:uFill>
                  <a:solidFill>
                    <a:srgbClr val="ffffff"/>
                  </a:solidFill>
                </a:uFill>
                <a:latin typeface="Garamond"/>
              </a:rPr>
              <a:t>La inyección de dependencia (DI)</a:t>
            </a:r>
            <a:r>
              <a:rPr b="0" lang="es-PE" sz="2400" spc="-1" strike="noStrike">
                <a:solidFill>
                  <a:srgbClr val="262626"/>
                </a:solidFill>
                <a:uFill>
                  <a:solidFill>
                    <a:srgbClr val="ffffff"/>
                  </a:solidFill>
                </a:uFill>
                <a:latin typeface="Garamond"/>
              </a:rPr>
              <a:t> proporciona objetos que una clase necesita. Entonces, en lugar de que las dependencias se construyan, se inyectan por algún medio externo. Por ejemplo, tenemos una clase llamada "Cliente" que usa una clase "Registrador" para registrar errores. Entonces, en lugar de crear el "Logger" desde dentro de la clase, podemos inyectar lo mismo a través de un constructor</a:t>
            </a:r>
            <a:endParaRPr b="0" lang="es-PE" sz="1800" spc="-1" strike="noStrike">
              <a:solidFill>
                <a:srgbClr val="000000"/>
              </a:solidFill>
              <a:uFill>
                <a:solidFill>
                  <a:srgbClr val="ffffff"/>
                </a:solidFill>
              </a:uFill>
              <a:latin typeface="Arial"/>
            </a:endParaRPr>
          </a:p>
        </p:txBody>
      </p:sp>
      <p:pic>
        <p:nvPicPr>
          <p:cNvPr id="92" name="Imagen 3" descr=""/>
          <p:cNvPicPr/>
          <p:nvPr/>
        </p:nvPicPr>
        <p:blipFill>
          <a:blip r:embed="rId1"/>
          <a:srcRect l="0" t="15315" r="0" b="0"/>
          <a:stretch/>
        </p:blipFill>
        <p:spPr>
          <a:xfrm>
            <a:off x="3024000" y="3672000"/>
            <a:ext cx="6139080" cy="2519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24400" y="747000"/>
            <a:ext cx="9559080" cy="1633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6000" spc="-1" strike="noStrike" u="sng">
                <a:solidFill>
                  <a:srgbClr val="a45a1d"/>
                </a:solidFill>
                <a:uFill>
                  <a:solidFill>
                    <a:srgbClr val="ffffff"/>
                  </a:solidFill>
                </a:uFill>
                <a:latin typeface="comic"/>
              </a:rPr>
              <a:t>VENTAJAS</a:t>
            </a:r>
            <a:r>
              <a:rPr b="0" lang="es-PE" sz="6000" spc="-1" strike="noStrike">
                <a:solidFill>
                  <a:srgbClr val="a45a1d"/>
                </a:solidFill>
                <a:uFill>
                  <a:solidFill>
                    <a:srgbClr val="ffffff"/>
                  </a:solidFill>
                </a:uFill>
                <a:latin typeface="comic"/>
              </a:rPr>
              <a:t> </a:t>
            </a:r>
            <a:endParaRPr b="0" lang="es-PE" sz="1800" spc="-1" strike="noStrike">
              <a:solidFill>
                <a:srgbClr val="000000"/>
              </a:solidFill>
              <a:uFill>
                <a:solidFill>
                  <a:srgbClr val="ffffff"/>
                </a:solidFill>
              </a:uFill>
              <a:latin typeface="Arial"/>
            </a:endParaRPr>
          </a:p>
        </p:txBody>
      </p:sp>
      <p:sp>
        <p:nvSpPr>
          <p:cNvPr id="94" name="CustomShape 2"/>
          <p:cNvSpPr/>
          <p:nvPr/>
        </p:nvSpPr>
        <p:spPr>
          <a:xfrm>
            <a:off x="824400" y="2517840"/>
            <a:ext cx="10576440" cy="36738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Andalus"/>
              </a:rPr>
              <a:t>Una de las grandes ventajas es el </a:t>
            </a:r>
            <a:r>
              <a:rPr b="1" lang="es-PE" sz="2400" spc="-1" strike="noStrike">
                <a:solidFill>
                  <a:srgbClr val="262626"/>
                </a:solidFill>
                <a:uFill>
                  <a:solidFill>
                    <a:srgbClr val="ffffff"/>
                  </a:solidFill>
                </a:uFill>
                <a:latin typeface="Andalus"/>
              </a:rPr>
              <a:t>bajo acoplamiento </a:t>
            </a:r>
            <a:r>
              <a:rPr b="0" lang="es-PE" sz="2400" spc="-1" strike="noStrike">
                <a:solidFill>
                  <a:srgbClr val="262626"/>
                </a:solidFill>
                <a:uFill>
                  <a:solidFill>
                    <a:srgbClr val="ffffff"/>
                  </a:solidFill>
                </a:uFill>
                <a:latin typeface="Andalus"/>
              </a:rPr>
              <a:t>entre los componentes, lo cual es una gran ayuda sobretodo en la mantenibilidad del software.</a:t>
            </a:r>
            <a:endParaRPr b="0" lang="es-PE" sz="1800" spc="-1" strike="noStrike">
              <a:solidFill>
                <a:srgbClr val="000000"/>
              </a:solidFill>
              <a:uFill>
                <a:solidFill>
                  <a:srgbClr val="ffffff"/>
                </a:solidFill>
              </a:uFill>
              <a:latin typeface="Arial"/>
            </a:endParaRPr>
          </a:p>
          <a:p>
            <a:pPr marL="285840" indent="-285120">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Andalus"/>
              </a:rPr>
              <a:t>Ya que es un patrón de diseño por ende es </a:t>
            </a:r>
            <a:r>
              <a:rPr b="1" lang="es-PE" sz="2400" spc="-1" strike="noStrike">
                <a:solidFill>
                  <a:srgbClr val="262626"/>
                </a:solidFill>
                <a:uFill>
                  <a:solidFill>
                    <a:srgbClr val="ffffff"/>
                  </a:solidFill>
                </a:uFill>
                <a:latin typeface="Andalus"/>
              </a:rPr>
              <a:t>fácil de adaptar</a:t>
            </a:r>
            <a:r>
              <a:rPr b="0" lang="es-PE" sz="2400" spc="-1" strike="noStrike">
                <a:solidFill>
                  <a:srgbClr val="262626"/>
                </a:solidFill>
                <a:uFill>
                  <a:solidFill>
                    <a:srgbClr val="ffffff"/>
                  </a:solidFill>
                </a:uFill>
                <a:latin typeface="Andalus"/>
              </a:rPr>
              <a:t> en múltiples lenguajes de programación, y son soluciones ya probadas a problemas recurrentes en el desarrollo de software.</a:t>
            </a:r>
            <a:endParaRPr b="0" lang="es-PE" sz="1800" spc="-1" strike="noStrike">
              <a:solidFill>
                <a:srgbClr val="000000"/>
              </a:solidFill>
              <a:uFill>
                <a:solidFill>
                  <a:srgbClr val="ffffff"/>
                </a:solidFill>
              </a:uFill>
              <a:latin typeface="Arial"/>
            </a:endParaRPr>
          </a:p>
          <a:p>
            <a:pPr marL="285840" indent="-285120">
              <a:lnSpc>
                <a:spcPct val="100000"/>
              </a:lnSpc>
              <a:buClr>
                <a:srgbClr val="83992a"/>
              </a:buClr>
              <a:buSzPct val="115000"/>
              <a:buFont typeface="Arial"/>
              <a:buChar char="•"/>
            </a:pPr>
            <a:r>
              <a:rPr b="0" lang="es-PE" sz="2400" spc="-1" strike="noStrike">
                <a:solidFill>
                  <a:srgbClr val="262626"/>
                </a:solidFill>
                <a:uFill>
                  <a:solidFill>
                    <a:srgbClr val="ffffff"/>
                  </a:solidFill>
                </a:uFill>
                <a:latin typeface="Andalus"/>
              </a:rPr>
              <a:t>El software se hace </a:t>
            </a:r>
            <a:r>
              <a:rPr b="1" lang="es-PE" sz="2400" spc="-1" strike="noStrike">
                <a:solidFill>
                  <a:srgbClr val="262626"/>
                </a:solidFill>
                <a:uFill>
                  <a:solidFill>
                    <a:srgbClr val="ffffff"/>
                  </a:solidFill>
                </a:uFill>
                <a:latin typeface="Andalus"/>
              </a:rPr>
              <a:t>más mantenible a medida que va creciendo</a:t>
            </a:r>
            <a:r>
              <a:rPr b="0" lang="es-PE" sz="2400" spc="-1" strike="noStrike">
                <a:solidFill>
                  <a:srgbClr val="262626"/>
                </a:solidFill>
                <a:uFill>
                  <a:solidFill>
                    <a:srgbClr val="ffffff"/>
                  </a:solidFill>
                </a:uFill>
                <a:latin typeface="Andalus"/>
              </a:rPr>
              <a:t>, ya que si se implementa una buena arquitectura con DI, la responsabilidad de cada uno de los componentes será muy clara y un cambio podrá ser mas fácil de implementar.</a:t>
            </a:r>
            <a:endParaRPr b="0" lang="es-PE" sz="1800" spc="-1" strike="noStrike">
              <a:solidFill>
                <a:srgbClr val="000000"/>
              </a:solidFill>
              <a:uFill>
                <a:solidFill>
                  <a:srgbClr val="ffffff"/>
                </a:solidFill>
              </a:uFill>
              <a:latin typeface="Arial"/>
            </a:endParaRPr>
          </a:p>
          <a:p>
            <a:pPr>
              <a:lnSpc>
                <a:spcPct val="100000"/>
              </a:lnSpc>
            </a:pPr>
            <a:endParaRPr b="0" lang="es-PE" sz="1800" spc="-1" strike="noStrike">
              <a:solidFill>
                <a:srgbClr val="000000"/>
              </a:solidFill>
              <a:uFill>
                <a:solidFill>
                  <a:srgbClr val="ffffff"/>
                </a:solidFill>
              </a:uFill>
              <a:latin typeface="Arial"/>
            </a:endParaRPr>
          </a:p>
          <a:p>
            <a:pPr>
              <a:lnSpc>
                <a:spcPct val="100000"/>
              </a:lnSpc>
            </a:pPr>
            <a:endParaRPr b="0" lang="es-PE"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s-PE" sz="5400" spc="-1" strike="noStrike" u="sng">
                <a:solidFill>
                  <a:srgbClr val="a45a1d"/>
                </a:solidFill>
                <a:uFill>
                  <a:solidFill>
                    <a:srgbClr val="ffffff"/>
                  </a:solidFill>
                </a:uFill>
                <a:latin typeface="comic"/>
              </a:rPr>
              <a:t>DESVENTAJAS</a:t>
            </a:r>
            <a:r>
              <a:rPr b="0" lang="es-PE" sz="4400" spc="-1" strike="noStrike">
                <a:solidFill>
                  <a:srgbClr val="a45a1d"/>
                </a:solidFill>
                <a:uFill>
                  <a:solidFill>
                    <a:srgbClr val="ffffff"/>
                  </a:solidFill>
                </a:uFill>
                <a:latin typeface="comic"/>
              </a:rPr>
              <a:t> </a:t>
            </a:r>
            <a:endParaRPr b="0" lang="es-PE" sz="1800" spc="-1" strike="noStrike">
              <a:solidFill>
                <a:srgbClr val="000000"/>
              </a:solidFill>
              <a:uFill>
                <a:solidFill>
                  <a:srgbClr val="ffffff"/>
                </a:solidFill>
              </a:uFill>
              <a:latin typeface="Arial"/>
            </a:endParaRPr>
          </a:p>
        </p:txBody>
      </p:sp>
      <p:sp>
        <p:nvSpPr>
          <p:cNvPr id="96" name="CustomShape 2"/>
          <p:cNvSpPr/>
          <p:nvPr/>
        </p:nvSpPr>
        <p:spPr>
          <a:xfrm>
            <a:off x="1085040" y="2527200"/>
            <a:ext cx="10393920" cy="33105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3992a"/>
              </a:buClr>
              <a:buSzPct val="115000"/>
              <a:buFont typeface="Arial"/>
              <a:buChar char="•"/>
            </a:pPr>
            <a:r>
              <a:rPr b="0" lang="es-PE" sz="2800" spc="-1" strike="noStrike">
                <a:solidFill>
                  <a:srgbClr val="262626"/>
                </a:solidFill>
                <a:uFill>
                  <a:solidFill>
                    <a:srgbClr val="ffffff"/>
                  </a:solidFill>
                </a:uFill>
                <a:latin typeface="Andalus"/>
              </a:rPr>
              <a:t>Ya que se </a:t>
            </a:r>
            <a:r>
              <a:rPr b="1" lang="es-PE" sz="2800" spc="-1" strike="noStrike">
                <a:solidFill>
                  <a:srgbClr val="262626"/>
                </a:solidFill>
                <a:uFill>
                  <a:solidFill>
                    <a:srgbClr val="ffffff"/>
                  </a:solidFill>
                </a:uFill>
                <a:latin typeface="Andalus"/>
              </a:rPr>
              <a:t>necesita escribir una abstracción de servicios</a:t>
            </a:r>
            <a:r>
              <a:rPr b="0" lang="es-PE" sz="2800" spc="-1" strike="noStrike">
                <a:solidFill>
                  <a:srgbClr val="262626"/>
                </a:solidFill>
                <a:uFill>
                  <a:solidFill>
                    <a:srgbClr val="ffffff"/>
                  </a:solidFill>
                </a:uFill>
                <a:latin typeface="Andalus"/>
              </a:rPr>
              <a:t> además de su implementación, a veces podrías pensar que escribes código innecesariamente. Y no solo eso, porque luego de eso tienes que configurar tú el inyector. Sin mencionar que, si usas alguna librería, </a:t>
            </a:r>
            <a:r>
              <a:rPr b="1" lang="es-PE" sz="2800" spc="-1" strike="noStrike">
                <a:solidFill>
                  <a:srgbClr val="262626"/>
                </a:solidFill>
                <a:uFill>
                  <a:solidFill>
                    <a:srgbClr val="ffffff"/>
                  </a:solidFill>
                </a:uFill>
                <a:latin typeface="Andalus"/>
              </a:rPr>
              <a:t>es muy probable que tengas que ejecutar tu aplicación para verificar que todas las dependencias se resuelvan correctamente</a:t>
            </a:r>
            <a:r>
              <a:rPr b="0" lang="es-PE" sz="2800" spc="-1" strike="noStrike">
                <a:solidFill>
                  <a:srgbClr val="262626"/>
                </a:solidFill>
                <a:uFill>
                  <a:solidFill>
                    <a:srgbClr val="ffffff"/>
                  </a:solidFill>
                </a:uFill>
                <a:latin typeface="Andalus"/>
              </a:rPr>
              <a:t> en tiempo de ejecución.</a:t>
            </a:r>
            <a:endParaRPr b="0" lang="es-PE" sz="1800" spc="-1" strike="noStrike">
              <a:solidFill>
                <a:srgbClr val="000000"/>
              </a:solidFill>
              <a:uFill>
                <a:solidFill>
                  <a:srgbClr val="ffffff"/>
                </a:solidFill>
              </a:uFill>
              <a:latin typeface="Arial"/>
            </a:endParaRPr>
          </a:p>
          <a:p>
            <a:pPr>
              <a:lnSpc>
                <a:spcPct val="100000"/>
              </a:lnSpc>
            </a:pPr>
            <a:endParaRPr b="0" lang="es-PE"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944720" y="2846160"/>
            <a:ext cx="8150400" cy="1736640"/>
          </a:xfrm>
          <a:prstGeom prst="rect">
            <a:avLst/>
          </a:prstGeom>
          <a:noFill/>
          <a:ln>
            <a:noFill/>
          </a:ln>
        </p:spPr>
        <p:style>
          <a:lnRef idx="0"/>
          <a:fillRef idx="0"/>
          <a:effectRef idx="0"/>
          <a:fontRef idx="minor"/>
        </p:style>
        <p:txBody>
          <a:bodyPr lIns="90000" rIns="90000" tIns="45000" bIns="45000"/>
          <a:p>
            <a:pPr algn="ctr">
              <a:lnSpc>
                <a:spcPct val="100000"/>
              </a:lnSpc>
            </a:pPr>
            <a:r>
              <a:rPr b="1" lang="es-PE" sz="5400" spc="-1" strike="noStrike">
                <a:solidFill>
                  <a:srgbClr val="83992a"/>
                </a:solidFill>
                <a:uFill>
                  <a:solidFill>
                    <a:srgbClr val="ffffff"/>
                  </a:solidFill>
                </a:uFill>
                <a:latin typeface="Garamond"/>
                <a:ea typeface="DejaVu Sans"/>
              </a:rPr>
              <a:t>TIPOS DE INYECCIÓN</a:t>
            </a:r>
            <a:endParaRPr b="0" lang="es-PE"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068840" y="798480"/>
            <a:ext cx="4442400" cy="54597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3992a"/>
              </a:buClr>
              <a:buSzPct val="115000"/>
              <a:buFont typeface="Arial"/>
              <a:buChar char="•"/>
            </a:pPr>
            <a:r>
              <a:rPr b="1" i="1" lang="es-PE" sz="3600" spc="-1" strike="noStrike" u="sng">
                <a:solidFill>
                  <a:srgbClr val="262626"/>
                </a:solidFill>
                <a:uFill>
                  <a:solidFill>
                    <a:srgbClr val="ffffff"/>
                  </a:solidFill>
                </a:uFill>
                <a:latin typeface="Garamond"/>
              </a:rPr>
              <a:t>INYECCIÓN POR INTERFAZ</a:t>
            </a:r>
            <a:r>
              <a:rPr b="1" lang="es-PE" sz="3600" spc="-1" strike="noStrike" u="sng">
                <a:solidFill>
                  <a:srgbClr val="262626"/>
                </a:solidFill>
                <a:uFill>
                  <a:solidFill>
                    <a:srgbClr val="ffffff"/>
                  </a:solidFill>
                </a:uFill>
                <a:latin typeface="Garamond"/>
              </a:rPr>
              <a:t>: </a:t>
            </a:r>
            <a:endParaRPr b="0" lang="es-PE" sz="1800" spc="-1" strike="noStrike">
              <a:solidFill>
                <a:srgbClr val="000000"/>
              </a:solidFill>
              <a:uFill>
                <a:solidFill>
                  <a:srgbClr val="ffffff"/>
                </a:solidFill>
              </a:uFill>
              <a:latin typeface="Arial"/>
            </a:endParaRPr>
          </a:p>
          <a:p>
            <a:pPr>
              <a:lnSpc>
                <a:spcPct val="100000"/>
              </a:lnSpc>
            </a:pPr>
            <a:r>
              <a:rPr b="0" lang="es-PE" sz="2400" spc="-1" strike="noStrike">
                <a:solidFill>
                  <a:srgbClr val="262626"/>
                </a:solidFill>
                <a:uFill>
                  <a:solidFill>
                    <a:srgbClr val="ffffff"/>
                  </a:solidFill>
                </a:uFill>
                <a:latin typeface="Garamond"/>
              </a:rPr>
              <a:t>	</a:t>
            </a:r>
            <a:r>
              <a:rPr b="0" lang="es-PE" sz="2400" spc="-1" strike="noStrike">
                <a:solidFill>
                  <a:srgbClr val="262626"/>
                </a:solidFill>
                <a:uFill>
                  <a:solidFill>
                    <a:srgbClr val="ffffff"/>
                  </a:solidFill>
                </a:uFill>
                <a:latin typeface="Consolas"/>
              </a:rPr>
              <a:t>Esta consiste en definir una interfaz, es decir realiza a través de un método la cual se usa para realizar la inyección. Dicha interfaz debe ser implementada por aquella clase que desee obtener la o las referencias definidas en la interfaz.</a:t>
            </a:r>
            <a:endParaRPr b="0" lang="es-PE" sz="1800" spc="-1" strike="noStrike">
              <a:solidFill>
                <a:srgbClr val="000000"/>
              </a:solidFill>
              <a:uFill>
                <a:solidFill>
                  <a:srgbClr val="ffffff"/>
                </a:solidFill>
              </a:uFill>
              <a:latin typeface="Arial"/>
            </a:endParaRPr>
          </a:p>
          <a:p>
            <a:pPr>
              <a:lnSpc>
                <a:spcPct val="100000"/>
              </a:lnSpc>
            </a:pPr>
            <a:endParaRPr b="0" lang="es-PE" sz="1800" spc="-1" strike="noStrike">
              <a:solidFill>
                <a:srgbClr val="000000"/>
              </a:solidFill>
              <a:uFill>
                <a:solidFill>
                  <a:srgbClr val="ffffff"/>
                </a:solidFill>
              </a:uFill>
              <a:latin typeface="Arial"/>
            </a:endParaRPr>
          </a:p>
        </p:txBody>
      </p:sp>
      <p:pic>
        <p:nvPicPr>
          <p:cNvPr id="99" name="Imagen 3" descr=""/>
          <p:cNvPicPr/>
          <p:nvPr/>
        </p:nvPicPr>
        <p:blipFill>
          <a:blip r:embed="rId1"/>
          <a:srcRect l="0" t="0" r="7943" b="0"/>
          <a:stretch/>
        </p:blipFill>
        <p:spPr>
          <a:xfrm>
            <a:off x="5607720" y="1699920"/>
            <a:ext cx="5767560" cy="33570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88080" y="669600"/>
            <a:ext cx="10532520" cy="41079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3992a"/>
              </a:buClr>
              <a:buSzPct val="115000"/>
              <a:buFont typeface="Arial"/>
              <a:buChar char="•"/>
            </a:pPr>
            <a:r>
              <a:rPr b="1" i="1" lang="es-PE" sz="4000" spc="-1" strike="noStrike" u="sng">
                <a:solidFill>
                  <a:srgbClr val="262626"/>
                </a:solidFill>
                <a:uFill>
                  <a:solidFill>
                    <a:srgbClr val="ffffff"/>
                  </a:solidFill>
                </a:uFill>
                <a:latin typeface="Garamond"/>
              </a:rPr>
              <a:t>INYECCIÓN POR CONSTRUCTOR</a:t>
            </a:r>
            <a:r>
              <a:rPr b="1" lang="es-PE" sz="4000" spc="-1" strike="noStrike" u="sng">
                <a:solidFill>
                  <a:srgbClr val="262626"/>
                </a:solidFill>
                <a:uFill>
                  <a:solidFill>
                    <a:srgbClr val="ffffff"/>
                  </a:solidFill>
                </a:uFill>
                <a:latin typeface="Garamond"/>
              </a:rPr>
              <a:t>: </a:t>
            </a:r>
            <a:endParaRPr b="0" lang="es-PE" sz="1800" spc="-1" strike="noStrike">
              <a:solidFill>
                <a:srgbClr val="000000"/>
              </a:solidFill>
              <a:uFill>
                <a:solidFill>
                  <a:srgbClr val="ffffff"/>
                </a:solidFill>
              </a:uFill>
              <a:latin typeface="Arial"/>
            </a:endParaRPr>
          </a:p>
          <a:p>
            <a:pPr>
              <a:lnSpc>
                <a:spcPct val="100000"/>
              </a:lnSpc>
            </a:pPr>
            <a:r>
              <a:rPr b="0" lang="es-PE" sz="2000" spc="-1" strike="noStrike">
                <a:solidFill>
                  <a:srgbClr val="262626"/>
                </a:solidFill>
                <a:uFill>
                  <a:solidFill>
                    <a:srgbClr val="ffffff"/>
                  </a:solidFill>
                </a:uFill>
                <a:latin typeface="Consolas"/>
              </a:rPr>
              <a:t>	</a:t>
            </a:r>
            <a:r>
              <a:rPr b="0" lang="es-PE" sz="2000" spc="-1" strike="noStrike">
                <a:solidFill>
                  <a:srgbClr val="262626"/>
                </a:solidFill>
                <a:uFill>
                  <a:solidFill>
                    <a:srgbClr val="ffffff"/>
                  </a:solidFill>
                </a:uFill>
                <a:latin typeface="Consolas"/>
              </a:rPr>
              <a:t>Utiliza un constructor para decidir cómo inyectar las dependencias necesarias. El contenedor invocará al constructor con argumentos, cada uno de los cuales representa una dependencia que queremos establecer, es decir, todas las dependencias se declaran en un solo paso. Esto ayuda a comprender si la clase depende de demasiados servicios. La inyección de constructor es la mejor práctica para inyectar dependencias.</a:t>
            </a:r>
            <a:endParaRPr b="0" lang="es-PE" sz="1800" spc="-1" strike="noStrike">
              <a:solidFill>
                <a:srgbClr val="000000"/>
              </a:solidFill>
              <a:uFill>
                <a:solidFill>
                  <a:srgbClr val="ffffff"/>
                </a:solidFill>
              </a:uFill>
              <a:latin typeface="Arial"/>
            </a:endParaRPr>
          </a:p>
          <a:p>
            <a:pPr>
              <a:lnSpc>
                <a:spcPct val="100000"/>
              </a:lnSpc>
            </a:pPr>
            <a:endParaRPr b="0" lang="es-PE" sz="1800" spc="-1" strike="noStrike">
              <a:solidFill>
                <a:srgbClr val="000000"/>
              </a:solidFill>
              <a:uFill>
                <a:solidFill>
                  <a:srgbClr val="ffffff"/>
                </a:solidFill>
              </a:uFill>
              <a:latin typeface="Arial"/>
            </a:endParaRPr>
          </a:p>
          <a:p>
            <a:pPr>
              <a:lnSpc>
                <a:spcPct val="100000"/>
              </a:lnSpc>
            </a:pPr>
            <a:endParaRPr b="0" lang="es-PE" sz="1800" spc="-1" strike="noStrike">
              <a:solidFill>
                <a:srgbClr val="000000"/>
              </a:solidFill>
              <a:uFill>
                <a:solidFill>
                  <a:srgbClr val="ffffff"/>
                </a:solidFill>
              </a:uFill>
              <a:latin typeface="Arial"/>
            </a:endParaRPr>
          </a:p>
        </p:txBody>
      </p:sp>
      <p:pic>
        <p:nvPicPr>
          <p:cNvPr id="101" name="Imagen 1" descr=""/>
          <p:cNvPicPr/>
          <p:nvPr/>
        </p:nvPicPr>
        <p:blipFill>
          <a:blip r:embed="rId1"/>
          <a:srcRect l="0" t="10981" r="0" b="7500"/>
          <a:stretch/>
        </p:blipFill>
        <p:spPr>
          <a:xfrm>
            <a:off x="3383640" y="3888360"/>
            <a:ext cx="5077080" cy="21592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1312</TotalTime>
  <Application>LibreOffice/5.1.6.2$Linux_X86_64 LibreOffice_project/10m0$Build-2</Application>
  <Company>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2019-07-05T11:03:27Z</dcterms:created>
  <dc:creator>Full name</dc:creator>
  <dc:description/>
  <dc:language>es-PE</dc:language>
  <cp:lastModifiedBy/>
  <dcterms:modified xsi:type="dcterms:W3CDTF">2019-12-13T16:40:07Z</dcterms:modified>
  <cp:revision>51</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Panorámica</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