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67"/>
  </p:notesMasterIdLst>
  <p:sldIdLst>
    <p:sldId id="384" r:id="rId2"/>
    <p:sldId id="256" r:id="rId3"/>
    <p:sldId id="370" r:id="rId4"/>
    <p:sldId id="385" r:id="rId5"/>
    <p:sldId id="371" r:id="rId6"/>
    <p:sldId id="395" r:id="rId7"/>
    <p:sldId id="363" r:id="rId8"/>
    <p:sldId id="367" r:id="rId9"/>
    <p:sldId id="364" r:id="rId10"/>
    <p:sldId id="386" r:id="rId11"/>
    <p:sldId id="387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7" r:id="rId40"/>
    <p:sldId id="298" r:id="rId41"/>
    <p:sldId id="299" r:id="rId42"/>
    <p:sldId id="300" r:id="rId43"/>
    <p:sldId id="303" r:id="rId44"/>
    <p:sldId id="308" r:id="rId45"/>
    <p:sldId id="309" r:id="rId46"/>
    <p:sldId id="310" r:id="rId47"/>
    <p:sldId id="312" r:id="rId48"/>
    <p:sldId id="315" r:id="rId49"/>
    <p:sldId id="316" r:id="rId50"/>
    <p:sldId id="317" r:id="rId51"/>
    <p:sldId id="318" r:id="rId52"/>
    <p:sldId id="321" r:id="rId53"/>
    <p:sldId id="322" r:id="rId54"/>
    <p:sldId id="323" r:id="rId55"/>
    <p:sldId id="332" r:id="rId56"/>
    <p:sldId id="333" r:id="rId57"/>
    <p:sldId id="380" r:id="rId58"/>
    <p:sldId id="334" r:id="rId59"/>
    <p:sldId id="335" r:id="rId60"/>
    <p:sldId id="336" r:id="rId61"/>
    <p:sldId id="337" r:id="rId62"/>
    <p:sldId id="338" r:id="rId63"/>
    <p:sldId id="396" r:id="rId64"/>
    <p:sldId id="398" r:id="rId65"/>
    <p:sldId id="399" r:id="rId6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162ABB-EB27-4617-91C8-067A35F8564E}">
  <a:tblStyle styleId="{76162ABB-EB27-4617-91C8-067A35F856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9" autoAdjust="0"/>
    <p:restoredTop sz="85207" autoAdjust="0"/>
  </p:normalViewPr>
  <p:slideViewPr>
    <p:cSldViewPr snapToGrid="0">
      <p:cViewPr varScale="1">
        <p:scale>
          <a:sx n="77" d="100"/>
          <a:sy n="77" d="100"/>
        </p:scale>
        <p:origin x="62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chart.com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itish_and_American_keyboards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3q9MM__h-M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us/app/contacts/id1069512615#?platform=iphone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Introduce yourself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/>
              <a:t>ان شاء الله که وخت خوب و پربرکت خواهیم داشت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149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3b88704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d3b88704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fba800c4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4fba800c4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1c0602a7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1c0602a7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1c0602a7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1c0602a7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1c0602a78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1c0602a78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1c0602a78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1c0602a78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1c0602a78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1c0602a78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1c0602a78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1c0602a78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c0602a78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1c0602a78_1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1c0602a78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1c0602a78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1c0602a78_1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1c0602a78_1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But why 1, 10, and 100?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1c0602a78_1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1c0602a78_1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1c0602a78_1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1c0602a78_1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4fba800c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4fba800c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1c0602a78_1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1c0602a78_1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1c0602a78_1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1c0602a78_1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1c0602a78_1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1c0602a78_1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1c0602a78_1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1c0602a78_1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1c0602a78_1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1c0602a78_1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1c0602a78_1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1c0602a78_1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Introduce yourself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/>
              <a:t>ان شاء الله که وخت خوب و پربرکت خواهیم داشت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752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1c0602a78_1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1c0602a78_1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1c0602a78_1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1c0602a78_1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09d1a31b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09d1a31b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09d1a31b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09d1a31b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1bd77602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1bd77602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09d1a31b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09d1a31b6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09d1a31b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09d1a31b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94fba800c4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94fba800c4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https://asciichart.com/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c4a7e6be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c4a7e6be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4fba800c4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4fba800c4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Name, education, experience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Ask student to introduce themselves? How many of them have prior programming experience? School or university?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938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09d1a31b6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09d1a31b6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https://en.wikipedia.org/wiki/British_and_American_keyboards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 to represent other symbols?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09d1a31b6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09d1a31b6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09d1a31b6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09d1a31b6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be #484921ff, but brightened for projectors.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09d1a31b6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09d1a31b6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1c0602a78_1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1c0602a78_1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1c0602a78_1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41c0602a78_1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09d1a31b6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09d1a31b6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09d1a31b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09d1a31b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409d1a31b6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409d1a31b6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4fba800c4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4fba800c4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https://youtu.be/p3q9MM__h-M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teaching: only tells you how to do something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Training: correct your mistakes and guides you through each step. </a:t>
            </a:r>
          </a:p>
        </p:txBody>
      </p:sp>
    </p:spTree>
    <p:extLst>
      <p:ext uri="{BB962C8B-B14F-4D97-AF65-F5344CB8AC3E}">
        <p14:creationId xmlns:p14="http://schemas.microsoft.com/office/powerpoint/2010/main" val="24519172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16215f433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16215f433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16215f433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16215f433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94fba800c4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94fba800c4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https://apps.apple.com/us/app/contacts/id1069512615#?platform=iphone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409d1a31b6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409d1a31b6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1907da2b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1907da2b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1907da2b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1907da2b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8882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41907da2b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41907da2b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1907da2b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1907da2b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1907da2bc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41907da2bc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41907da2b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41907da2b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teaching: only tells you how to do something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Training: correct your mistakes and guides you through each step. </a:t>
            </a:r>
          </a:p>
        </p:txBody>
      </p:sp>
    </p:spTree>
    <p:extLst>
      <p:ext uri="{BB962C8B-B14F-4D97-AF65-F5344CB8AC3E}">
        <p14:creationId xmlns:p14="http://schemas.microsoft.com/office/powerpoint/2010/main" val="36221032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41907da2b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41907da2b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16215f433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16215f433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026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16215f433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16215f433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151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teaching philosophy: learn by doing. </a:t>
            </a:r>
          </a:p>
          <a:p>
            <a:r>
              <a:rPr lang="fa-IR" dirty="0"/>
              <a:t>چطور در یک شهر نو بلد میشوید. </a:t>
            </a:r>
          </a:p>
          <a:p>
            <a:r>
              <a:rPr lang="fa-IR" dirty="0"/>
              <a:t>اول چیز های را یاد بگیر که زیاد سروکار داشته باشی همرایش.</a:t>
            </a:r>
            <a:endParaRPr lang="en-US" dirty="0"/>
          </a:p>
          <a:p>
            <a:r>
              <a:rPr lang="en-US" dirty="0"/>
              <a:t>Course suggestion: learning how to learn on Coursera.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26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Introduce yourself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/>
              <a:t>ان شاء الله که وخت خوب و پربرکت خواهیم داشت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296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6215f433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6215f433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Representations: counting on hand, counting with decimal, but computers only have 0s and 1s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Basically computer does 5 basic operations that are input, output, process, storing and controlling.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44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" name="Google Shape;15;p3">
            <a:extLst>
              <a:ext uri="{FF2B5EF4-FFF2-40B4-BE49-F238E27FC236}">
                <a16:creationId xmlns:a16="http://schemas.microsoft.com/office/drawing/2014/main" id="{5A2C4E12-F81D-CC35-4E06-36BC432BE472}"/>
              </a:ext>
            </a:extLst>
          </p:cNvPr>
          <p:cNvSpPr txBox="1">
            <a:spLocks/>
          </p:cNvSpPr>
          <p:nvPr userDrawn="1"/>
        </p:nvSpPr>
        <p:spPr>
          <a:xfrm>
            <a:off x="7178892" y="4663217"/>
            <a:ext cx="1721108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© 2022 Milestone Institute</a:t>
            </a:r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hand-with-fingers-splaye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sz78_07Xg-U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jp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s-AF" sz="3200" dirty="0"/>
              <a:t>بسم الله الرحمن الرحیم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6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Computer Science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8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8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input →  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17" name="Google Shape;117;p28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 → output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3" name="Google Shape;117;p28">
            <a:extLst>
              <a:ext uri="{FF2B5EF4-FFF2-40B4-BE49-F238E27FC236}">
                <a16:creationId xmlns:a16="http://schemas.microsoft.com/office/drawing/2014/main" id="{681518D5-65FA-8138-9452-7E2B9462B4E4}"/>
              </a:ext>
            </a:extLst>
          </p:cNvPr>
          <p:cNvSpPr txBox="1"/>
          <p:nvPr/>
        </p:nvSpPr>
        <p:spPr>
          <a:xfrm>
            <a:off x="3461850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Process</a:t>
            </a:r>
            <a:endParaRPr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4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 txBox="1"/>
          <p:nvPr/>
        </p:nvSpPr>
        <p:spPr>
          <a:xfrm>
            <a:off x="2641464" y="1581962"/>
            <a:ext cx="3861072" cy="19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3800" b="1" dirty="0"/>
              <a:t>🖐️</a:t>
            </a:r>
            <a:endParaRPr lang="en-US" sz="13800" b="1" dirty="0">
              <a:hlinkClick r:id="rId3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38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39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5" name="Google Shape;175;p39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0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40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2" name="Google Shape;182;p40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3" name="Google Shape;183;p40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0" name="Google Shape;190;p41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1" name="Google Shape;191;p41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2" name="Google Shape;192;p41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 × 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42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9" name="Google Shape;199;p42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0" name="Google Shape;200;p42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1" name="Google Shape;201;p42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 × 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2" name="Google Shape;202;p42"/>
          <p:cNvSpPr txBox="1"/>
          <p:nvPr/>
        </p:nvSpPr>
        <p:spPr>
          <a:xfrm>
            <a:off x="4045319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 × 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3" name="Google Shape;203;p42"/>
          <p:cNvSpPr txBox="1"/>
          <p:nvPr/>
        </p:nvSpPr>
        <p:spPr>
          <a:xfrm>
            <a:off x="3398833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43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0" name="Google Shape;210;p43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1" name="Google Shape;211;p43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2" name="Google Shape;212;p43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 × 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3" name="Google Shape;213;p43"/>
          <p:cNvSpPr txBox="1"/>
          <p:nvPr/>
        </p:nvSpPr>
        <p:spPr>
          <a:xfrm>
            <a:off x="4045319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 × 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4" name="Google Shape;214;p43"/>
          <p:cNvSpPr txBox="1"/>
          <p:nvPr/>
        </p:nvSpPr>
        <p:spPr>
          <a:xfrm>
            <a:off x="5505014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 × 3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5" name="Google Shape;215;p43"/>
          <p:cNvSpPr txBox="1"/>
          <p:nvPr/>
        </p:nvSpPr>
        <p:spPr>
          <a:xfrm>
            <a:off x="3398833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6" name="Google Shape;216;p43"/>
          <p:cNvSpPr txBox="1"/>
          <p:nvPr/>
        </p:nvSpPr>
        <p:spPr>
          <a:xfrm>
            <a:off x="4829159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1810492"/>
            <a:ext cx="8520600" cy="15225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CS101</a:t>
            </a:r>
            <a:br>
              <a:rPr lang="en" sz="4800" dirty="0"/>
            </a:br>
            <a:r>
              <a:rPr lang="en" sz="4800" dirty="0"/>
              <a:t>Introduction to </a:t>
            </a:r>
            <a:br>
              <a:rPr lang="en" sz="4800" dirty="0"/>
            </a:br>
            <a:r>
              <a:rPr lang="en" sz="4800" dirty="0"/>
              <a:t>Computer Science</a:t>
            </a:r>
            <a:endParaRPr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44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3" name="Google Shape;223;p44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4" name="Google Shape;224;p44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5" name="Google Shape;225;p44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6" name="Google Shape;226;p44"/>
          <p:cNvSpPr txBox="1"/>
          <p:nvPr/>
        </p:nvSpPr>
        <p:spPr>
          <a:xfrm>
            <a:off x="4045319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7" name="Google Shape;227;p44"/>
          <p:cNvSpPr txBox="1"/>
          <p:nvPr/>
        </p:nvSpPr>
        <p:spPr>
          <a:xfrm>
            <a:off x="5505014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3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8" name="Google Shape;228;p44"/>
          <p:cNvSpPr txBox="1"/>
          <p:nvPr/>
        </p:nvSpPr>
        <p:spPr>
          <a:xfrm>
            <a:off x="3398833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9" name="Google Shape;229;p44"/>
          <p:cNvSpPr txBox="1"/>
          <p:nvPr/>
        </p:nvSpPr>
        <p:spPr>
          <a:xfrm>
            <a:off x="4829159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46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1" name="Google Shape;241;p46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2" name="Google Shape;242;p46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248" name="Google Shape;248;p47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r>
              <a:rPr lang="en" sz="1800" baseline="30000">
                <a:solidFill>
                  <a:srgbClr val="FFFFFF"/>
                </a:solidFill>
              </a:rPr>
              <a:t>2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49" name="Google Shape;249;p47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r>
              <a:rPr lang="en" sz="1800" baseline="30000">
                <a:solidFill>
                  <a:srgbClr val="FFFFFF"/>
                </a:solidFill>
              </a:rPr>
              <a:t>1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50" name="Google Shape;250;p47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r>
              <a:rPr lang="en" sz="1800" baseline="30000">
                <a:solidFill>
                  <a:srgbClr val="FFFFFF"/>
                </a:solidFill>
              </a:rPr>
              <a:t>0</a:t>
            </a:r>
            <a:endParaRPr sz="1800" baseline="3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256" name="Google Shape;256;p48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r>
              <a:rPr lang="en" sz="1800" baseline="30000">
                <a:solidFill>
                  <a:srgbClr val="FFFFFF"/>
                </a:solidFill>
              </a:rPr>
              <a:t>2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57" name="Google Shape;257;p48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r>
              <a:rPr lang="en" sz="1800" baseline="30000">
                <a:solidFill>
                  <a:srgbClr val="FFFFFF"/>
                </a:solidFill>
              </a:rPr>
              <a:t>1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58" name="Google Shape;258;p48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r>
              <a:rPr lang="en" sz="1800" baseline="30000">
                <a:solidFill>
                  <a:srgbClr val="FFFFFF"/>
                </a:solidFill>
              </a:rPr>
              <a:t>0</a:t>
            </a:r>
            <a:endParaRPr sz="1800" baseline="3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264" name="Google Shape;264;p49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65" name="Google Shape;265;p49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66" name="Google Shape;266;p49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 baseline="3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50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3" name="Google Shape;273;p50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4" name="Google Shape;274;p50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1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001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51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1" name="Google Shape;281;p51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2" name="Google Shape;282;p51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010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52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9" name="Google Shape;289;p52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0" name="Google Shape;290;p52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011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53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Google Shape;297;p53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8" name="Google Shape;298;p53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Welcome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57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4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54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5" name="Google Shape;305;p54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6" name="Google Shape;306;p54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55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3" name="Google Shape;313;p55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4" name="Google Shape;314;p55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56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1" name="Google Shape;321;p56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2" name="Google Shape;322;p56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7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57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9" name="Google Shape;329;p57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" name="Google Shape;330;p57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65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0"/>
          <p:cNvSpPr txBox="1"/>
          <p:nvPr/>
        </p:nvSpPr>
        <p:spPr>
          <a:xfrm>
            <a:off x="1026300" y="1780500"/>
            <a:ext cx="70914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01000001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5" name="Google Shape;355;p62"/>
          <p:cNvGraphicFramePr/>
          <p:nvPr/>
        </p:nvGraphicFramePr>
        <p:xfrm>
          <a:off x="383063" y="2026950"/>
          <a:ext cx="8377875" cy="109722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7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67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68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70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71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75" y="728387"/>
            <a:ext cx="8447252" cy="368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6C79-6E2D-13DF-F07C-8639BE40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3B7DF-A96A-4D61-A15F-DB4BE1D8B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>
                <a:solidFill>
                  <a:schemeClr val="tx1"/>
                </a:solidFill>
              </a:rPr>
              <a:t>Course Structure</a:t>
            </a:r>
          </a:p>
          <a:p>
            <a:r>
              <a:rPr lang="en-US" dirty="0">
                <a:solidFill>
                  <a:schemeClr val="tx1"/>
                </a:solidFill>
              </a:rPr>
              <a:t>Algorithms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823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Google Shape;380;p67"/>
          <p:cNvGraphicFramePr/>
          <p:nvPr/>
        </p:nvGraphicFramePr>
        <p:xfrm>
          <a:off x="952500" y="1750738"/>
          <a:ext cx="7239000" cy="164583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" name="Google Shape;385;p68"/>
          <p:cNvGraphicFramePr/>
          <p:nvPr/>
        </p:nvGraphicFramePr>
        <p:xfrm>
          <a:off x="952500" y="1750738"/>
          <a:ext cx="7239000" cy="164583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01001000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01001001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00100001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00163"/>
            <a:ext cx="7620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Unicode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" name="Google Shape;430;p77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B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" name="Google Shape;440;p79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81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63" y="152400"/>
            <a:ext cx="79340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63" y="152400"/>
            <a:ext cx="79340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51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63" y="152400"/>
            <a:ext cx="79340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87" descr="Source: https://youtu.be/p3q9MM__h-M" title="Grumpy Cloud FLIPBOOK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0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90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97" name="Google Shape;497;p90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503" name="Google Shape;503;p91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B50830-7975-9E76-8784-F060264AF9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77"/>
          <a:stretch/>
        </p:blipFill>
        <p:spPr>
          <a:xfrm>
            <a:off x="1814755" y="452848"/>
            <a:ext cx="5514489" cy="423780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0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2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2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endParaRPr sz="22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</a:t>
            </a:r>
            <a:r>
              <a:rPr lang="en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endParaRPr sz="22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</a:t>
            </a:r>
            <a:r>
              <a:rPr lang="en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Definition</a:t>
            </a:r>
            <a:endParaRPr sz="22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570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3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</a:t>
            </a:r>
            <a:r>
              <a:rPr lang="en-US" sz="2200" dirty="0">
                <a:solidFill>
                  <a:srgbClr val="FFFF00"/>
                </a:solidFill>
                <a:latin typeface="Consolas"/>
                <a:sym typeface="Consolas"/>
              </a:rPr>
              <a:t>Pick up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middle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Look at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the Definition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middle of left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middle of right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Quit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4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word is on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Course Structure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104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5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word is on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word is earlier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word is later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6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functions</a:t>
            </a:r>
            <a:endParaRPr dirty="0">
              <a:solidFill>
                <a:srgbClr val="FFFF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dirty="0">
                <a:solidFill>
                  <a:srgbClr val="FFFFFF"/>
                </a:solidFill>
              </a:rPr>
              <a:t>arguments, return values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conditionals</a:t>
            </a:r>
            <a:endParaRPr dirty="0"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Boolean expressions</a:t>
            </a:r>
            <a:endParaRPr dirty="0"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loops</a:t>
            </a:r>
            <a:endParaRPr dirty="0"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variables</a:t>
            </a:r>
            <a:endParaRPr dirty="0"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</a:rPr>
              <a:t>...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0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90"/>
          <p:cNvSpPr txBox="1"/>
          <p:nvPr/>
        </p:nvSpPr>
        <p:spPr>
          <a:xfrm>
            <a:off x="442619" y="2195550"/>
            <a:ext cx="2736759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Source Code </a:t>
            </a:r>
            <a:r>
              <a:rPr lang="en" sz="3600" dirty="0">
                <a:solidFill>
                  <a:srgbClr val="FFFFFF"/>
                </a:solidFill>
              </a:rPr>
              <a:t>→  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497" name="Google Shape;497;p90"/>
          <p:cNvSpPr txBox="1"/>
          <p:nvPr/>
        </p:nvSpPr>
        <p:spPr>
          <a:xfrm>
            <a:off x="5886057" y="2159344"/>
            <a:ext cx="3257943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 → </a:t>
            </a:r>
            <a:r>
              <a:rPr lang="en" sz="2000" dirty="0">
                <a:solidFill>
                  <a:srgbClr val="FFFFFF"/>
                </a:solidFill>
              </a:rPr>
              <a:t>machine code</a:t>
            </a:r>
            <a:endParaRPr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0096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0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90"/>
          <p:cNvSpPr txBox="1"/>
          <p:nvPr/>
        </p:nvSpPr>
        <p:spPr>
          <a:xfrm>
            <a:off x="442619" y="2195550"/>
            <a:ext cx="2736759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Source Code </a:t>
            </a:r>
            <a:r>
              <a:rPr lang="en" sz="3600" dirty="0">
                <a:solidFill>
                  <a:srgbClr val="FFFFFF"/>
                </a:solidFill>
              </a:rPr>
              <a:t>→  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497" name="Google Shape;497;p90"/>
          <p:cNvSpPr txBox="1"/>
          <p:nvPr/>
        </p:nvSpPr>
        <p:spPr>
          <a:xfrm>
            <a:off x="5886057" y="2159344"/>
            <a:ext cx="3257943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 → </a:t>
            </a:r>
            <a:r>
              <a:rPr lang="en" sz="2000" dirty="0">
                <a:solidFill>
                  <a:srgbClr val="FFFFFF"/>
                </a:solidFill>
              </a:rPr>
              <a:t>machine code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613F4-F8DE-AF7E-B4D4-70016A5F8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681" y="1832674"/>
            <a:ext cx="1478151" cy="147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3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F569D6-DBA8-1EA8-FDFC-71272690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713D-3D94-95CC-5F51-16120735A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Bash</a:t>
            </a:r>
          </a:p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102901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339D-112B-1376-54C7-86D37A22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3DD94-9CE8-00BE-FFA1-84FF1CDDA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Algorithms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Data Structure</a:t>
            </a:r>
          </a:p>
          <a:p>
            <a:r>
              <a:rPr lang="en-US" dirty="0"/>
              <a:t>Python 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HTML, CSS,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Flask</a:t>
            </a:r>
          </a:p>
          <a:p>
            <a:r>
              <a:rPr lang="en-US" dirty="0"/>
              <a:t>Cyber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5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Teaching vs Training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9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B41A66-59E4-073D-641C-50148544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</p:spPr>
        <p:txBody>
          <a:bodyPr/>
          <a:lstStyle/>
          <a:p>
            <a:pPr algn="ctr"/>
            <a:r>
              <a:rPr lang="fa-IR" sz="6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عالم بی عمل – درخت بی ثمر</a:t>
            </a:r>
            <a:endParaRPr lang="en-US" sz="6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98378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959</Words>
  <Application>Microsoft Office PowerPoint</Application>
  <PresentationFormat>On-screen Show (16:9)</PresentationFormat>
  <Paragraphs>283</Paragraphs>
  <Slides>65</Slides>
  <Notes>62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Arabic Typesetting</vt:lpstr>
      <vt:lpstr>Arial</vt:lpstr>
      <vt:lpstr>Consolas</vt:lpstr>
      <vt:lpstr>Simple Dark</vt:lpstr>
      <vt:lpstr>بسم الله الرحمن الرحیم</vt:lpstr>
      <vt:lpstr>CS101 Introduction to  Computer Science</vt:lpstr>
      <vt:lpstr>Welcome</vt:lpstr>
      <vt:lpstr>Agenda </vt:lpstr>
      <vt:lpstr>Introduction</vt:lpstr>
      <vt:lpstr>Course Structure</vt:lpstr>
      <vt:lpstr>Outline</vt:lpstr>
      <vt:lpstr>Teaching vs Training</vt:lpstr>
      <vt:lpstr>عالم بی عمل – درخت بی ثمر</vt:lpstr>
      <vt:lpstr>Computer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ASCII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Unicode</vt:lpstr>
      <vt:lpstr>PowerPoint Presentation</vt:lpstr>
      <vt:lpstr>RGB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PowerPoint Presentation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CS50</dc:title>
  <dc:creator>milestone</dc:creator>
  <cp:lastModifiedBy>milestone</cp:lastModifiedBy>
  <cp:revision>204</cp:revision>
  <dcterms:modified xsi:type="dcterms:W3CDTF">2025-04-27T22:43:35Z</dcterms:modified>
</cp:coreProperties>
</file>