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7" r:id="rId5"/>
    <p:sldId id="258" r:id="rId6"/>
    <p:sldId id="270" r:id="rId7"/>
    <p:sldId id="268" r:id="rId8"/>
    <p:sldId id="269" r:id="rId9"/>
    <p:sldId id="272" r:id="rId10"/>
    <p:sldId id="273" r:id="rId11"/>
    <p:sldId id="260" r:id="rId12"/>
    <p:sldId id="261" r:id="rId13"/>
    <p:sldId id="264" r:id="rId14"/>
    <p:sldId id="274" r:id="rId15"/>
    <p:sldId id="263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B0FA-6DCA-4A87-AD24-BF6C356B10E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B1241-A6C7-4768-9A9E-71700911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 data obtained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Mapped using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Point out – New Hampshire</a:t>
            </a:r>
          </a:p>
          <a:p>
            <a:r>
              <a:rPr lang="en-US" dirty="0"/>
              <a:t>Point out – Utah</a:t>
            </a:r>
          </a:p>
          <a:p>
            <a:r>
              <a:rPr lang="en-US" dirty="0"/>
              <a:t>Point out –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in Unemployment -&gt; decrease in personal income -&gt; decrease in yearly 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correlation if 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 per capita move inline with income per capita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in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otpedia.org/" TargetMode="External"/><Relationship Id="rId2" Type="http://schemas.openxmlformats.org/officeDocument/2006/relationships/hyperlink" Target="https://alcoholpolicy.niaaa.nih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latlong.net/" TargetMode="External"/><Relationship Id="rId4" Type="http://schemas.openxmlformats.org/officeDocument/2006/relationships/hyperlink" Target="https://www.openicpsr.org/openicps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7B14-9392-4195-925D-EA3B77123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 State regulations affect alcohol consumption?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E8C1-4F80-48BC-8F49-CF7DF49F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Aseem Mangaokar</a:t>
            </a:r>
          </a:p>
          <a:p>
            <a:r>
              <a:rPr lang="en-US" dirty="0"/>
              <a:t>Jonathan Barajas</a:t>
            </a:r>
          </a:p>
          <a:p>
            <a:r>
              <a:rPr lang="en-US" dirty="0" err="1"/>
              <a:t>Amila</a:t>
            </a:r>
            <a:r>
              <a:rPr lang="en-US" dirty="0"/>
              <a:t> </a:t>
            </a:r>
            <a:r>
              <a:rPr lang="en-US" dirty="0" err="1"/>
              <a:t>Mevic</a:t>
            </a:r>
            <a:endParaRPr lang="en-US" dirty="0"/>
          </a:p>
          <a:p>
            <a:r>
              <a:rPr lang="en-US" dirty="0" err="1"/>
              <a:t>Taulant</a:t>
            </a:r>
            <a:r>
              <a:rPr lang="en-US" dirty="0"/>
              <a:t> </a:t>
            </a:r>
            <a:r>
              <a:rPr lang="en-US" dirty="0" err="1"/>
              <a:t>Krasniqi</a:t>
            </a:r>
            <a:endParaRPr lang="en-US" dirty="0"/>
          </a:p>
          <a:p>
            <a:r>
              <a:rPr lang="en-US" dirty="0"/>
              <a:t>Menes Muhammad</a:t>
            </a:r>
          </a:p>
        </p:txBody>
      </p:sp>
    </p:spTree>
    <p:extLst>
      <p:ext uri="{BB962C8B-B14F-4D97-AF65-F5344CB8AC3E}">
        <p14:creationId xmlns:p14="http://schemas.microsoft.com/office/powerpoint/2010/main" val="3234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4B2-CF2E-4373-8A72-6888C1A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ECD86E-4CB9-43C2-AC3C-E1875892D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74" y="1786972"/>
            <a:ext cx="7895052" cy="4183737"/>
          </a:xfrm>
        </p:spPr>
      </p:pic>
    </p:spTree>
    <p:extLst>
      <p:ext uri="{BB962C8B-B14F-4D97-AF65-F5344CB8AC3E}">
        <p14:creationId xmlns:p14="http://schemas.microsoft.com/office/powerpoint/2010/main" val="78480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E83D-AFD4-4F00-85B1-54BF8EB7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map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C184CC3-9048-49AC-8213-A9FDD196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188233"/>
            <a:ext cx="10131425" cy="3556272"/>
          </a:xfrm>
        </p:spPr>
      </p:pic>
    </p:spTree>
    <p:extLst>
      <p:ext uri="{BB962C8B-B14F-4D97-AF65-F5344CB8AC3E}">
        <p14:creationId xmlns:p14="http://schemas.microsoft.com/office/powerpoint/2010/main" val="25633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B5F-0EC1-4E1D-B4F4-EA1901D3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8615" cy="416767"/>
          </a:xfrm>
        </p:spPr>
        <p:txBody>
          <a:bodyPr>
            <a:normAutofit fontScale="90000"/>
          </a:bodyPr>
          <a:lstStyle/>
          <a:p>
            <a:r>
              <a:rPr lang="en-US" dirty="0"/>
              <a:t>Liquor license fees by state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07F124-249E-47D0-B7FA-F8C542EA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5523"/>
            <a:ext cx="8192278" cy="2897328"/>
          </a:xfrm>
        </p:spPr>
      </p:pic>
      <p:pic>
        <p:nvPicPr>
          <p:cNvPr id="6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D65657-E60C-407C-86C0-9BBF572A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764" y="4963644"/>
            <a:ext cx="2615236" cy="1894356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67F65C-AA4D-4A54-8FAA-CC8DE85D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6462"/>
            <a:ext cx="8192278" cy="3122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4C06E-7D59-43C1-9492-A9A5CB89D77D}"/>
              </a:ext>
            </a:extLst>
          </p:cNvPr>
          <p:cNvSpPr txBox="1"/>
          <p:nvPr/>
        </p:nvSpPr>
        <p:spPr>
          <a:xfrm>
            <a:off x="0" y="3410484"/>
            <a:ext cx="496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FEES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56889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AC5-9B47-4B2F-8F92-3A64A502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2886"/>
            <a:ext cx="3446106" cy="752669"/>
          </a:xfrm>
        </p:spPr>
        <p:txBody>
          <a:bodyPr>
            <a:normAutofit/>
          </a:bodyPr>
          <a:lstStyle/>
          <a:p>
            <a:r>
              <a:rPr lang="en-US" sz="2400" dirty="0"/>
              <a:t>Unemployment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7CE2589-F6C7-423B-B2F5-DEA2E6D8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298396"/>
            <a:ext cx="5972407" cy="25596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8903B6-09D7-4980-AA3E-4BBDF70FFED6}"/>
              </a:ext>
            </a:extLst>
          </p:cNvPr>
          <p:cNvSpPr txBox="1">
            <a:spLocks/>
          </p:cNvSpPr>
          <p:nvPr/>
        </p:nvSpPr>
        <p:spPr>
          <a:xfrm>
            <a:off x="7258633" y="2065525"/>
            <a:ext cx="5096140" cy="590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Personal Income vs. Consumption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983DB4-58EC-4B76-85FC-EC2534BC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60" y="2506920"/>
            <a:ext cx="5096140" cy="2559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83D06-B5FB-4C3D-B1CA-540EFC2009BB}"/>
              </a:ext>
            </a:extLst>
          </p:cNvPr>
          <p:cNvSpPr txBox="1"/>
          <p:nvPr/>
        </p:nvSpPr>
        <p:spPr>
          <a:xfrm>
            <a:off x="5025345" y="3392868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0FA19-7845-4026-B6C2-F1912FC363FE}"/>
              </a:ext>
            </a:extLst>
          </p:cNvPr>
          <p:cNvSpPr txBox="1">
            <a:spLocks/>
          </p:cNvSpPr>
          <p:nvPr/>
        </p:nvSpPr>
        <p:spPr>
          <a:xfrm>
            <a:off x="-105747" y="514470"/>
            <a:ext cx="10131425" cy="369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Yearly Drinks per Capita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3E49FFA-246E-4D38-9BA2-0D90E1D2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4306"/>
            <a:ext cx="5952502" cy="2557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FC85C-A356-4DA6-BB46-A8125D7A30EF}"/>
              </a:ext>
            </a:extLst>
          </p:cNvPr>
          <p:cNvSpPr txBox="1"/>
          <p:nvPr/>
        </p:nvSpPr>
        <p:spPr>
          <a:xfrm>
            <a:off x="11255084" y="5066523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2119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5AB7-7B6D-4A79-9C4C-AC908A3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BB510E0-FBA2-43A5-A8C0-1C628762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11203681" cy="39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95D-2010-48F1-B768-E4AE28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D9C281-95B3-4EE5-8A18-FAE5BBEF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649" y="2196071"/>
            <a:ext cx="3675272" cy="246585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66FCCB-19EC-433C-83CD-149CC7CE9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29" y="2196071"/>
            <a:ext cx="3675271" cy="246585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15BED98-1D2F-4ACA-B1DD-CA612105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7030"/>
            <a:ext cx="3673842" cy="2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5F1-8B0D-4693-BD30-4D13D58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III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4E3DBA1-82CE-43BF-A61C-F23EEF05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061" y="1936265"/>
            <a:ext cx="8515878" cy="364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2B847-BAE2-4667-B5D3-BF4A243554DB}"/>
              </a:ext>
            </a:extLst>
          </p:cNvPr>
          <p:cNvSpPr txBox="1"/>
          <p:nvPr/>
        </p:nvSpPr>
        <p:spPr>
          <a:xfrm>
            <a:off x="9438724" y="5585927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38448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84A-548F-4A6F-99AD-3D86535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B715AD5-DD44-4919-8ED6-8C3A49D9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642" y="1657791"/>
            <a:ext cx="5244358" cy="2247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1601D-79A8-4C57-A80D-864EB33DEBF9}"/>
              </a:ext>
            </a:extLst>
          </p:cNvPr>
          <p:cNvSpPr txBox="1"/>
          <p:nvPr/>
        </p:nvSpPr>
        <p:spPr>
          <a:xfrm>
            <a:off x="5285822" y="3905373"/>
            <a:ext cx="134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740797E-C843-4750-B9A4-3F9C9665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9" y="4231855"/>
            <a:ext cx="5244355" cy="224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45C3B-FD2A-4EF0-9CA8-6506236869C9}"/>
              </a:ext>
            </a:extLst>
          </p:cNvPr>
          <p:cNvSpPr txBox="1"/>
          <p:nvPr/>
        </p:nvSpPr>
        <p:spPr>
          <a:xfrm>
            <a:off x="5306469" y="6440693"/>
            <a:ext cx="13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Georgia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AB0697B-BA5D-4616-B1E2-AE607878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19" y="2966248"/>
            <a:ext cx="5244358" cy="2247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4C9A6-AF4B-47CE-8143-76DD163A6648}"/>
              </a:ext>
            </a:extLst>
          </p:cNvPr>
          <p:cNvSpPr txBox="1"/>
          <p:nvPr/>
        </p:nvSpPr>
        <p:spPr>
          <a:xfrm>
            <a:off x="10353367" y="5170979"/>
            <a:ext cx="21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</a:t>
            </a:r>
          </a:p>
        </p:txBody>
      </p:sp>
    </p:spTree>
    <p:extLst>
      <p:ext uri="{BB962C8B-B14F-4D97-AF65-F5344CB8AC3E}">
        <p14:creationId xmlns:p14="http://schemas.microsoft.com/office/powerpoint/2010/main" val="200770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3E4-7DFD-42FE-ABD6-7AA12807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9474-F87E-498A-B755-12EAF891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US" dirty="0"/>
              <a:t>Why do some states drink less than others?</a:t>
            </a:r>
          </a:p>
          <a:p>
            <a:r>
              <a:rPr lang="en-US" dirty="0"/>
              <a:t>What non-economic factors affect drinking habits from state to state?</a:t>
            </a:r>
          </a:p>
          <a:p>
            <a:r>
              <a:rPr lang="en-US" dirty="0"/>
              <a:t>Economics of alcohol products</a:t>
            </a:r>
          </a:p>
        </p:txBody>
      </p:sp>
    </p:spTree>
    <p:extLst>
      <p:ext uri="{BB962C8B-B14F-4D97-AF65-F5344CB8AC3E}">
        <p14:creationId xmlns:p14="http://schemas.microsoft.com/office/powerpoint/2010/main" val="6123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419-45DF-45D2-8DA7-CE071A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AE99-F394-4B4C-AB4A-9409373A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Initially:</a:t>
            </a:r>
          </a:p>
          <a:p>
            <a:pPr lvl="1"/>
            <a:r>
              <a:rPr lang="en-US" dirty="0"/>
              <a:t>Higher taxes and fees should correlate with lower alcohol consumption</a:t>
            </a:r>
          </a:p>
          <a:p>
            <a:r>
              <a:rPr lang="en-US" dirty="0"/>
              <a:t>Conclusively</a:t>
            </a:r>
          </a:p>
          <a:p>
            <a:pPr lvl="1"/>
            <a:r>
              <a:rPr lang="en-US" dirty="0"/>
              <a:t>Taxes and fees do not affect alcohol consumption in a significant way</a:t>
            </a:r>
          </a:p>
          <a:p>
            <a:r>
              <a:rPr lang="en-US" dirty="0"/>
              <a:t>Required modification of the scope of the exercise, using more economic indicators</a:t>
            </a:r>
          </a:p>
          <a:p>
            <a:pPr lvl="1"/>
            <a:r>
              <a:rPr lang="en-US" dirty="0"/>
              <a:t>Personal Income per Capita</a:t>
            </a:r>
          </a:p>
          <a:p>
            <a:pPr lvl="1"/>
            <a:r>
              <a:rPr lang="en-US" dirty="0"/>
              <a:t>National Unemployment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1EB2-622B-4ECF-A2A0-DF1A4E4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the effects of state policy on alcohol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1116-BA06-4A9E-9ADE-EA9BE7D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  <a:p>
            <a:r>
              <a:rPr lang="en-US" dirty="0"/>
              <a:t>Liquor License Fees</a:t>
            </a:r>
          </a:p>
          <a:p>
            <a:r>
              <a:rPr lang="en-US" dirty="0"/>
              <a:t>Alcohol Consumption Over Time</a:t>
            </a:r>
          </a:p>
          <a:p>
            <a:r>
              <a:rPr lang="en-US" dirty="0"/>
              <a:t>National Unemployment Rate</a:t>
            </a:r>
          </a:p>
          <a:p>
            <a:r>
              <a:rPr lang="en-US" dirty="0"/>
              <a:t>Gross Personal Income</a:t>
            </a:r>
          </a:p>
        </p:txBody>
      </p:sp>
    </p:spTree>
    <p:extLst>
      <p:ext uri="{BB962C8B-B14F-4D97-AF65-F5344CB8AC3E}">
        <p14:creationId xmlns:p14="http://schemas.microsoft.com/office/powerpoint/2010/main" val="40178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421-8268-4547-A47C-7D3D780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F88C-8718-4416-954D-72437B0A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Alcohol Policy Information System - </a:t>
            </a:r>
            <a:r>
              <a:rPr lang="en-US" dirty="0">
                <a:hlinkClick r:id="rId2"/>
              </a:rPr>
              <a:t>https://alcoholpolicy.niaaa.nih.gov/</a:t>
            </a:r>
            <a:endParaRPr lang="en-US" dirty="0"/>
          </a:p>
          <a:p>
            <a:r>
              <a:rPr lang="en-US" dirty="0"/>
              <a:t>Ballotpedia - </a:t>
            </a:r>
            <a:r>
              <a:rPr lang="en-US" dirty="0">
                <a:hlinkClick r:id="rId3"/>
              </a:rPr>
              <a:t>https://ballotpedia.org/</a:t>
            </a:r>
            <a:endParaRPr lang="en-US" dirty="0"/>
          </a:p>
          <a:p>
            <a:r>
              <a:rPr lang="en-US" dirty="0" err="1"/>
              <a:t>openICPSR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https://www.openicpsr.org/openicpsr/</a:t>
            </a:r>
            <a:endParaRPr lang="en-US" dirty="0"/>
          </a:p>
          <a:p>
            <a:r>
              <a:rPr lang="en-US" dirty="0" err="1"/>
              <a:t>LatLong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https://www.latlong.net/</a:t>
            </a:r>
            <a:endParaRPr lang="en-US" dirty="0"/>
          </a:p>
          <a:p>
            <a:r>
              <a:rPr lang="en-US" dirty="0"/>
              <a:t>Kaggle - </a:t>
            </a:r>
            <a:r>
              <a:rPr lang="en-US" dirty="0">
                <a:hlinkClick r:id="rId6"/>
              </a:rPr>
              <a:t>https://www.kaggle.com/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87D0-6737-4BB6-B370-22027ECA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A6F-05F2-4DB5-84C5-F18C9757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shows that while alcohol consumption varies slightly by state, it does so to a lesser degree than do taxes and fees on alcohol products, and does not bear a strong correlation to either fees or taxes on the same</a:t>
            </a:r>
          </a:p>
          <a:p>
            <a:r>
              <a:rPr lang="en-US" dirty="0"/>
              <a:t>Methods of data analysis and visualization:</a:t>
            </a:r>
          </a:p>
          <a:p>
            <a:pPr lvl="1"/>
            <a:r>
              <a:rPr lang="en-US" dirty="0" err="1"/>
              <a:t>Hvplots</a:t>
            </a:r>
            <a:endParaRPr lang="en-US" dirty="0"/>
          </a:p>
          <a:p>
            <a:pPr lvl="2"/>
            <a:r>
              <a:rPr lang="en-US" dirty="0"/>
              <a:t>Scatter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Stacked Bar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Seaborn (</a:t>
            </a:r>
            <a:r>
              <a:rPr lang="en-US" dirty="0" err="1"/>
              <a:t>lmplot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7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449-2DE2-4839-A756-6C33BF5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pic>
        <p:nvPicPr>
          <p:cNvPr id="5" name="Content Placeholder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0BFD8B0-8DCA-4FAA-9231-425C8875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88" y="2141538"/>
            <a:ext cx="6288049" cy="3649662"/>
          </a:xfrm>
        </p:spPr>
      </p:pic>
    </p:spTree>
    <p:extLst>
      <p:ext uri="{BB962C8B-B14F-4D97-AF65-F5344CB8AC3E}">
        <p14:creationId xmlns:p14="http://schemas.microsoft.com/office/powerpoint/2010/main" val="316905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BD61-C61C-4A7B-9760-77050FE1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23405B-F56F-4440-96D4-3BBA56C3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30" y="2141538"/>
            <a:ext cx="7249764" cy="3649662"/>
          </a:xfrm>
        </p:spPr>
      </p:pic>
    </p:spTree>
    <p:extLst>
      <p:ext uri="{BB962C8B-B14F-4D97-AF65-F5344CB8AC3E}">
        <p14:creationId xmlns:p14="http://schemas.microsoft.com/office/powerpoint/2010/main" val="42749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F73C-CF9F-48B7-8216-147EF40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II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AF9D35-9A65-4FA3-A9F4-40730F5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79" y="2141538"/>
            <a:ext cx="6544467" cy="3649662"/>
          </a:xfrm>
        </p:spPr>
      </p:pic>
    </p:spTree>
    <p:extLst>
      <p:ext uri="{BB962C8B-B14F-4D97-AF65-F5344CB8AC3E}">
        <p14:creationId xmlns:p14="http://schemas.microsoft.com/office/powerpoint/2010/main" val="49637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0727-76FB-40C4-904E-0C493DA6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E1D3FA-7340-4D5C-8379-34E42B89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50" y="1973587"/>
            <a:ext cx="7765325" cy="3649662"/>
          </a:xfrm>
        </p:spPr>
      </p:pic>
    </p:spTree>
    <p:extLst>
      <p:ext uri="{BB962C8B-B14F-4D97-AF65-F5344CB8AC3E}">
        <p14:creationId xmlns:p14="http://schemas.microsoft.com/office/powerpoint/2010/main" val="14975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167</TotalTime>
  <Words>352</Words>
  <Application>Microsoft Office PowerPoint</Application>
  <PresentationFormat>Widescreen</PresentationFormat>
  <Paragraphs>79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How do  State regulations affect alcohol consumption?</vt:lpstr>
      <vt:lpstr>Hypothesis</vt:lpstr>
      <vt:lpstr>How do we measure the effects of state policy on alcohol consumption?</vt:lpstr>
      <vt:lpstr>Data SOURCES</vt:lpstr>
      <vt:lpstr>Key Findings</vt:lpstr>
      <vt:lpstr>Data cleansing</vt:lpstr>
      <vt:lpstr>Data Cleansing I </vt:lpstr>
      <vt:lpstr>Data Cleansing II</vt:lpstr>
      <vt:lpstr>BeautifulSoup Library</vt:lpstr>
      <vt:lpstr>Mapbox api</vt:lpstr>
      <vt:lpstr>Consumption map</vt:lpstr>
      <vt:lpstr>Liquor license fees by state</vt:lpstr>
      <vt:lpstr>Unemployment</vt:lpstr>
      <vt:lpstr>Conclusions I</vt:lpstr>
      <vt:lpstr>CONCLUSIONS - II</vt:lpstr>
      <vt:lpstr>CONCLUSIONS - III</vt:lpstr>
      <vt:lpstr>Outliers</vt:lpstr>
      <vt:lpstr>Implications of Our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 State regulations affect alcohol consumption?</dc:title>
  <dc:creator>Aseem Mangaokar</dc:creator>
  <cp:lastModifiedBy>Aseem Mangaokar</cp:lastModifiedBy>
  <cp:revision>13</cp:revision>
  <dcterms:created xsi:type="dcterms:W3CDTF">2021-06-19T17:36:55Z</dcterms:created>
  <dcterms:modified xsi:type="dcterms:W3CDTF">2021-06-23T00:41:08Z</dcterms:modified>
</cp:coreProperties>
</file>