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>
        <p:scale>
          <a:sx n="70" d="100"/>
          <a:sy n="70" d="100"/>
        </p:scale>
        <p:origin x="1171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5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0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0848CC-E2E0-4C2C-8D1C-56D83478C5D9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2DE0-2FDB-41D6-B714-0E98574AB3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yolov5/" TargetMode="External"/><Relationship Id="rId7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www.kaggle.com/datasets/diyer22/retail-product-checkout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4.x/index.html" TargetMode="External"/><Relationship Id="rId5" Type="http://schemas.openxmlformats.org/officeDocument/2006/relationships/hyperlink" Target="https://cocodataset.org/#home" TargetMode="External"/><Relationship Id="rId4" Type="http://schemas.openxmlformats.org/officeDocument/2006/relationships/hyperlink" Target="https://ieeexplore.ieee.org/document/778045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iyer22/retail-product-checkout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7EF89-5AFE-23F2-DDEF-425683E72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Developing an Item Recognition System using Deep Learning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Project-I (CS47005) Presentation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878581-8743-9DD4-D871-BF83D3BFD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sz="6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Presented by: Aseem Anand (Roll No: 19CS10013)</a:t>
            </a:r>
          </a:p>
          <a:p>
            <a:pPr algn="r"/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 the supervision of: Professor </a:t>
            </a:r>
            <a:r>
              <a:rPr lang="en-US" sz="6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Pabitra</a:t>
            </a:r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Mitra</a:t>
            </a:r>
          </a:p>
          <a:p>
            <a:pPr algn="r"/>
            <a:endParaRPr lang="en-US" sz="6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Department of Computer Science and Engineering, IIT Kharagpur</a:t>
            </a:r>
          </a:p>
          <a:p>
            <a:pPr algn="r"/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sz="6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Date: November 7,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C58EE-858F-BAF9-F4FD-C62C1AD5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Detection and Recognition 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1DEC7-E1B1-26CF-6329-994D06E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38" y="1985817"/>
            <a:ext cx="3004563" cy="510310"/>
          </a:xfrm>
        </p:spPr>
        <p:txBody>
          <a:bodyPr>
            <a:normAutofit/>
          </a:bodyPr>
          <a:lstStyle/>
          <a:p>
            <a:r>
              <a:rPr lang="en-US" dirty="0" smtClean="0"/>
              <a:t>Example outputs: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8" y="2730728"/>
            <a:ext cx="335280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1" y="2730728"/>
            <a:ext cx="3345873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28" y="2730728"/>
            <a:ext cx="327890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69A78-CF8A-B17F-ADC3-FE868C9D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Performance 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0BF82-4005-1664-1247-B9FD5AAC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845734"/>
            <a:ext cx="10448109" cy="402336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Interpretation </a:t>
            </a:r>
            <a:r>
              <a:rPr lang="en-US" sz="2800" b="1" dirty="0"/>
              <a:t>of the Metrics</a:t>
            </a:r>
            <a:r>
              <a:rPr lang="en-US" sz="2800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model achieved a mean average precision (mAP@0.5) of </a:t>
            </a:r>
            <a:r>
              <a:rPr lang="en-US" b="1" dirty="0"/>
              <a:t>0.746</a:t>
            </a:r>
            <a:r>
              <a:rPr lang="en-US" dirty="0"/>
              <a:t>, demonstrating its ability to detect objects with good accuracy at loose localization thresholds.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mAP@0.5:0.95 value of </a:t>
            </a:r>
            <a:r>
              <a:rPr lang="en-US" b="1" dirty="0"/>
              <a:t>0.628</a:t>
            </a:r>
            <a:r>
              <a:rPr lang="en-US" dirty="0"/>
              <a:t> indicates decent overall localization performance, though tighter bounding box placements need refinement.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precision of 0.651</a:t>
            </a:r>
            <a:r>
              <a:rPr lang="en-US" dirty="0"/>
              <a:t> reflects the model's ability to minimize false positives, while a </a:t>
            </a:r>
            <a:r>
              <a:rPr lang="en-US" b="1" dirty="0"/>
              <a:t>recall of 0.728</a:t>
            </a:r>
            <a:r>
              <a:rPr lang="en-US" dirty="0"/>
              <a:t> suggests it successfully identifies most true positives, but some objects are missed.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7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 smtClean="0"/>
          </a:p>
          <a:p>
            <a:r>
              <a:rPr lang="en-US" sz="2800" b="1" dirty="0" smtClean="0"/>
              <a:t>Strengths </a:t>
            </a:r>
            <a:r>
              <a:rPr lang="en-US" sz="2800" b="1" dirty="0"/>
              <a:t>of the Model: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Balanced precision and recall make the model suitable for practical applications, ensuring reliable object detection with minimal false positives or negatives.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Consistent performance across all 17 classes indicates the model generalizes well and does not exhibit significant bias toward or against specific object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performs particularly well in scenarios where moderately accurate localization is sufficient, such as inventory management and surveillance.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222222"/>
                </a:solidFill>
                <a:latin typeface="Arial" panose="020B0604020202020204" pitchFamily="34" charset="0"/>
              </a:rPr>
              <a:t>Performance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sz="2800" b="1" dirty="0" smtClean="0"/>
              <a:t>Areas </a:t>
            </a:r>
            <a:r>
              <a:rPr lang="en-US" sz="2800" b="1" dirty="0"/>
              <a:t>Where the Model Struggled and Potential Reasons: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gap between mAP@0.5 and mAP@0.5:0.95 suggests the model struggles with tight bounding box placement, especially for small or occluded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Lower recall in specific challenging scenarios, such as detecting objects in cluttered environments, may contribute to missed detections.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Similar-looking items (e.g., items with comparable shapes, colors, or packaging) could confuse the model, leading to false positives or inaccurate bounding boxes.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model's performance under poor lighting conditions or with partially visible objects might be suboptimal, as such situations require more robust feature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51393-8B70-0007-5B33-46D33CFB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Improvements and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6AD98-A0C3-306C-8250-1DB14B46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745522"/>
          </a:xfrm>
        </p:spPr>
        <p:txBody>
          <a:bodyPr>
            <a:normAutofit/>
          </a:bodyPr>
          <a:lstStyle/>
          <a:p>
            <a:r>
              <a:rPr lang="en-IN" dirty="0"/>
              <a:t>Model Refinement:</a:t>
            </a:r>
            <a:br>
              <a:rPr lang="en-IN" dirty="0"/>
            </a:br>
            <a:r>
              <a:rPr lang="en-IN" dirty="0"/>
              <a:t>Hyperparameter Tuning: Adjust learning rates, batch sizes, etc.</a:t>
            </a:r>
            <a:br>
              <a:rPr lang="en-IN" dirty="0"/>
            </a:br>
            <a:r>
              <a:rPr lang="en-IN" dirty="0"/>
              <a:t>Model Architecture: Experiment with different neural network architectures.</a:t>
            </a:r>
          </a:p>
          <a:p>
            <a:r>
              <a:rPr lang="en-IN" dirty="0"/>
              <a:t>Data Augmentation:</a:t>
            </a:r>
            <a:br>
              <a:rPr lang="en-IN" dirty="0"/>
            </a:br>
            <a:r>
              <a:rPr lang="en-IN" dirty="0"/>
              <a:t>Incorporate more diverse transformations.</a:t>
            </a:r>
            <a:br>
              <a:rPr lang="en-IN" dirty="0"/>
            </a:br>
            <a:r>
              <a:rPr lang="en-IN" dirty="0"/>
              <a:t>Generate synthetic data to balance classes.</a:t>
            </a:r>
          </a:p>
          <a:p>
            <a:r>
              <a:rPr lang="en-IN" dirty="0"/>
              <a:t>Exclude Irrelevant Features:</a:t>
            </a:r>
            <a:br>
              <a:rPr lang="en-IN" dirty="0"/>
            </a:br>
            <a:r>
              <a:rPr lang="en-IN" dirty="0"/>
              <a:t>Implement advanced segmentation techniques to better isolate items.</a:t>
            </a:r>
            <a:br>
              <a:rPr lang="en-IN" dirty="0"/>
            </a:br>
            <a:r>
              <a:rPr lang="en-IN" dirty="0"/>
              <a:t>Use attention mechanisms to focus the model on items rather than backgrounds.</a:t>
            </a:r>
          </a:p>
        </p:txBody>
      </p:sp>
    </p:spTree>
    <p:extLst>
      <p:ext uri="{BB962C8B-B14F-4D97-AF65-F5344CB8AC3E}">
        <p14:creationId xmlns:p14="http://schemas.microsoft.com/office/powerpoint/2010/main" val="8947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6982F-ABAE-A007-D782-3822E4A4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Potential 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996B3-ACA5-E99E-E7CC-D62E60DC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9285"/>
            <a:ext cx="10018713" cy="435219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Deployment: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Optimize the model for deployment on edge devices or mobile platforms.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Broader Applications: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Retail Automation: Automated checkout systems, inventory management.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Robotics: Integrate with robotic systems for item picking and sorting.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Augmented Reality: Use in AR applications for item recognition and information overlay.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Integration with Other Modalities: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Combine with text recognition (OCR) for items with labels or barcodes.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multi-modal data (e.g., combining visual and textual data).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3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49FB0-80F1-97E8-41B1-48F9D033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445" y="0"/>
            <a:ext cx="10018713" cy="1752599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77DEAB-E79D-861C-DD76-EA82B772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725" y="2004647"/>
            <a:ext cx="10018713" cy="3921369"/>
          </a:xfrm>
        </p:spPr>
        <p:txBody>
          <a:bodyPr>
            <a:normAutofit/>
          </a:bodyPr>
          <a:lstStyle/>
          <a:p>
            <a:r>
              <a:rPr lang="en-US" dirty="0"/>
              <a:t>Project Achievements:</a:t>
            </a:r>
            <a:br>
              <a:rPr lang="en-US" dirty="0"/>
            </a:br>
            <a:r>
              <a:rPr lang="en-US" dirty="0"/>
              <a:t>Developed a system capable of recognizing specific items in complex images.</a:t>
            </a:r>
            <a:br>
              <a:rPr lang="en-US" dirty="0"/>
            </a:br>
            <a:r>
              <a:rPr lang="en-US" dirty="0"/>
              <a:t>Addressed challenges related to dataset complexities and irrelevant features.</a:t>
            </a:r>
          </a:p>
          <a:p>
            <a:r>
              <a:rPr lang="en-US" dirty="0"/>
              <a:t>Key Takeaways:</a:t>
            </a:r>
            <a:br>
              <a:rPr lang="en-US" dirty="0"/>
            </a:br>
            <a:r>
              <a:rPr lang="en-US" dirty="0"/>
              <a:t>Importance of data preprocessing in model performance.</a:t>
            </a:r>
            <a:br>
              <a:rPr lang="en-US" dirty="0"/>
            </a:br>
            <a:r>
              <a:rPr lang="en-US" dirty="0"/>
              <a:t>Effectiveness of combining object detection with feature matching.</a:t>
            </a:r>
          </a:p>
          <a:p>
            <a:r>
              <a:rPr lang="en-US" dirty="0"/>
              <a:t>Impact:</a:t>
            </a:r>
            <a:br>
              <a:rPr lang="en-US" dirty="0"/>
            </a:br>
            <a:r>
              <a:rPr lang="en-US" dirty="0"/>
              <a:t>Potential to improve efficiency in industries like retail and automation.</a:t>
            </a:r>
            <a:br>
              <a:rPr lang="en-US" dirty="0"/>
            </a:br>
            <a:r>
              <a:rPr lang="en-US" dirty="0"/>
              <a:t>Foundation for future research and development in item recognition systems.</a:t>
            </a:r>
          </a:p>
        </p:txBody>
      </p:sp>
    </p:spTree>
    <p:extLst>
      <p:ext uri="{BB962C8B-B14F-4D97-AF65-F5344CB8AC3E}">
        <p14:creationId xmlns:p14="http://schemas.microsoft.com/office/powerpoint/2010/main" val="20614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80080B-BA1F-4E00-7F31-35B26730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81643"/>
            <a:ext cx="10018713" cy="1752599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4DFF1E-FE19-EC45-9B22-60EF76D7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2808"/>
            <a:ext cx="10018713" cy="5029199"/>
          </a:xfrm>
        </p:spPr>
        <p:txBody>
          <a:bodyPr>
            <a:normAutofit lnSpcReduction="10000"/>
          </a:bodyPr>
          <a:lstStyle/>
          <a:p>
            <a:pPr marL="421005" marR="73025" algn="just">
              <a:lnSpc>
                <a:spcPct val="147000"/>
              </a:lnSpc>
              <a:spcBef>
                <a:spcPts val="995"/>
              </a:spcBef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Kaggle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 Retail Product Checkout Dataset: </a:t>
            </a:r>
            <a:r>
              <a:rPr lang="en-IN" sz="1800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Kaggle</a:t>
            </a:r>
            <a:r>
              <a:rPr lang="en-IN" sz="1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 Dataset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r>
              <a:rPr lang="en-IN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YOLOv5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Documentation: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Ultralytics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YOLOv5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ResNet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Paper: He, K., Zhang, X., Ren, S., &amp; Sun, J. (2016). Deep Residual Learning for Image Recognition. Proceedings of the IEEE Conference on Computer Vision and Pattern Recognition (CVPR), 770-778. 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Deep Residual Learning for Image Recognition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COCO Dataset: Lin, T.-Y., et al. (2014). Microsoft COCO: Common Objects in Context.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arXiv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preprint arXiv:1405.0312.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COCO Dataset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OpenCV Documentation: </a:t>
            </a:r>
            <a:r>
              <a:rPr lang="en-IN" sz="1800" u="sng" dirty="0" err="1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OpenCV</a:t>
            </a:r>
            <a:endParaRPr lang="en-IN" sz="1800" u="sng" dirty="0" smtClean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r>
              <a:rPr lang="en-IN" sz="1800" dirty="0" err="1"/>
              <a:t>PyTorch</a:t>
            </a:r>
            <a:r>
              <a:rPr lang="en-IN" sz="1800" dirty="0"/>
              <a:t> Documentation: </a:t>
            </a:r>
            <a:r>
              <a:rPr lang="en-IN" sz="1800" u="sng" dirty="0" err="1">
                <a:hlinkClick r:id="rId7"/>
              </a:rPr>
              <a:t>PyTorch</a:t>
            </a:r>
            <a:endParaRPr lang="en-US" sz="1800" dirty="0"/>
          </a:p>
          <a:p>
            <a:pPr marL="535305" marR="73025" indent="-342900" algn="just">
              <a:lnSpc>
                <a:spcPct val="147000"/>
              </a:lnSpc>
              <a:spcBef>
                <a:spcPts val="995"/>
              </a:spcBef>
              <a:buFont typeface="+mj-lt"/>
              <a:buAutoNum type="arabicPeriod"/>
            </a:pPr>
            <a:endParaRPr lang="en-IN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9220F-B691-0C1B-BA8F-DE358BCC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Thank-you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B4C0C1-6C0D-95DC-3169-E91BF8FE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Email: aseem.anand.0609@gmail.com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5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88F0B-2CAC-0209-1C67-00DED6DB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8" y="286603"/>
            <a:ext cx="10842172" cy="1450757"/>
          </a:xfrm>
        </p:spPr>
        <p:txBody>
          <a:bodyPr>
            <a:normAutofit fontScale="90000"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system to identify specific items within images containing multiple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5204AB-B4E4-A22C-7326-85DEB0AA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57" y="2253342"/>
            <a:ext cx="10018713" cy="376897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9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Challenges: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Irrelevant Features: Exclude stands and backgrounds from influencing item recognition.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Large Number of Classes: Over 1,000 items with high intra-class similarity.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Similar Appearances: Items that look alike make classification difficult.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Importance: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Enhances object detection accuracy in cluttered environments.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Applicable in retail, automation, robotics, and more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926EC-6CAC-2A2E-C61F-430E9AC9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198A2B-5969-5C7B-5AF7-0903F507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4115"/>
            <a:ext cx="1001871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 Used: Retail Product Dataset (or specify the exact name).</a:t>
            </a:r>
          </a:p>
          <a:p>
            <a:r>
              <a:rPr lang="en-US" dirty="0"/>
              <a:t>Contents:</a:t>
            </a:r>
            <a:br>
              <a:rPr lang="en-US" dirty="0"/>
            </a:br>
            <a:r>
              <a:rPr lang="en-US" dirty="0"/>
              <a:t>Total Images: Over 50,000.</a:t>
            </a:r>
            <a:br>
              <a:rPr lang="en-US" dirty="0"/>
            </a:br>
            <a:r>
              <a:rPr lang="en-US" dirty="0"/>
              <a:t>Number of Classes: 200 unique item classes.</a:t>
            </a: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Data </a:t>
            </a:r>
            <a:r>
              <a:rPr lang="en-IN" b="0" i="0" dirty="0">
                <a:solidFill>
                  <a:srgbClr val="222222"/>
                </a:solidFill>
                <a:effectLst/>
              </a:rPr>
              <a:t>Characteristics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:</a:t>
            </a:r>
            <a:br>
              <a:rPr lang="en-IN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222222"/>
                </a:solidFill>
                <a:effectLst/>
              </a:rPr>
              <a:t>Images with multiple objects.</a:t>
            </a:r>
            <a:br>
              <a:rPr lang="en-US" b="0" i="0" dirty="0">
                <a:solidFill>
                  <a:srgbClr val="222222"/>
                </a:solidFill>
                <a:effectLst/>
              </a:rPr>
            </a:br>
            <a:r>
              <a:rPr lang="en-US" b="0" i="0" dirty="0">
                <a:solidFill>
                  <a:srgbClr val="222222"/>
                </a:solidFill>
                <a:effectLst/>
              </a:rPr>
              <a:t>Annotations provided in COCO format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Sources: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linkClick r:id="rId2"/>
              </a:rPr>
              <a:t>Ka</a:t>
            </a:r>
            <a:r>
              <a:rPr lang="en-IN" dirty="0" err="1">
                <a:effectLst/>
                <a:ea typeface="Calibri" panose="020F0502020204030204" pitchFamily="34" charset="0"/>
                <a:hlinkClick r:id="rId2"/>
              </a:rPr>
              <a:t>ggle</a:t>
            </a:r>
            <a:r>
              <a:rPr lang="en-IN" dirty="0">
                <a:effectLst/>
                <a:ea typeface="Calibri" panose="020F0502020204030204" pitchFamily="34" charset="0"/>
                <a:hlinkClick r:id="rId2"/>
              </a:rPr>
              <a:t> Retail Product Checkout Dataset</a:t>
            </a:r>
            <a:r>
              <a:rPr lang="en-IN" sz="1800" dirty="0">
                <a:effectLst/>
                <a:ea typeface="Calibri" panose="020F0502020204030204" pitchFamily="34" charset="0"/>
                <a:hlinkClick r:id="rId2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hlinkClick r:id="rId2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Collected from retail environments to reflect real-world scenarios.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9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5CA76-4B20-B532-B4A2-63B8CE17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AA901D-666B-13B0-481B-3CE37AF9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6531"/>
            <a:ext cx="10018713" cy="43434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Diversity and Similarity: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 intra-class similarity (items within a class look very similar).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Low inter-class variability (different classes may appear similar).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Presence of Stands: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Items are placed on uniform stands that dominate the image space.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Stands may distract the model from focusing on the items.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 Quality Variations: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Differences in lighting conditions.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Varied image resolutions and perspectives.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B458C-7873-8726-306A-FFA366E5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5187E-26D2-4AD8-2898-C4FB6EB0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26133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Annotation Conversion: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Transformed COCO annotations to YOLO format for compatibility.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Excluding Irrelevant Features: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Adjusted bounding boxes to exclude stands.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 image preprocessing techniques.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Handling Class Imbalance: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Used data augmentation.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 weighted loss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3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92C01-96A5-7B71-BB43-8ACE4B5D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D776F3-BAD2-0685-D54D-EC1CB2BC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2908"/>
            <a:ext cx="10018713" cy="419392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 Detection Model: YOLOv5.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Extraction Model: ResNet50.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Workflow Overview: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Detect objects in the target image using YOLOv5.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Extract features from detected objects using ResNet50.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Extract features from the query item.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Compare features to find matches.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Goal: Accurately identify and localize specific items within complex images.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08AED4-798F-FD2D-0114-FEDFB870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2900"/>
            <a:ext cx="10018713" cy="1310054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 Detection with YOLOv5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86EEE8-F502-90EB-23A8-7793D374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515"/>
            <a:ext cx="10018713" cy="458958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YOLOv5?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object detection capability.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 accuracy with efficient computation.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Training Details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Number of training cycles (50 epochs).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Batch Size: Number of images processed together (16).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 Size: Resized images to 640x640 pixels.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Training Process: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Used data augmentation techniques like flipping, scaling.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Monitored validation loss to prevent overfitting.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Challenges Addressed: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Excluding stands from detection.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Managing large numbers of classes.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5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40EB1-710E-5705-468B-B7AC4922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691472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Extraction and Matching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049A29-745D-8416-CA90-14DE32C7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9815"/>
            <a:ext cx="10018713" cy="462475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Extractor: Pre-trained ResNet50 model.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Removed the final classification layer to use ResNet50 as a feature extractor.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Extracted high-level features from images.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Matching: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Calculated cosine similarity between feature vectors.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Set a similarity threshold to determine matches (e.g., 0.8).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Advantages: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Captures intricate details of items.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Improves the accuracy of item recognition by focusing on features rather than entire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0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3AF1A9-8F6D-6ADB-DE42-5CEFC7B2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Results: Model Performance Metrics</a:t>
            </a:r>
            <a:b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F23F7-C024-4427-AF5A-5AF5CCF5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731520"/>
            <a:ext cx="6855691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Metrics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Accuracy</a:t>
            </a:r>
            <a:r>
              <a:rPr lang="en-US" sz="2400" dirty="0"/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0.651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Precision: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0.728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Mean Average Precision (</a:t>
            </a:r>
            <a:r>
              <a:rPr lang="en-US" sz="2400" dirty="0" err="1"/>
              <a:t>mAP</a:t>
            </a:r>
            <a:r>
              <a:rPr lang="en-US" sz="2400" dirty="0"/>
              <a:t>):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0.746 </a:t>
            </a:r>
            <a:r>
              <a:rPr lang="en-US" sz="2400" dirty="0" smtClean="0"/>
              <a:t>mAP@0.5:0.95 </a:t>
            </a:r>
            <a:r>
              <a:rPr lang="en-US" sz="2400" dirty="0"/>
              <a:t>(mean): 0.628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01554"/>
              </p:ext>
            </p:extLst>
          </p:nvPr>
        </p:nvGraphicFramePr>
        <p:xfrm>
          <a:off x="3853544" y="0"/>
          <a:ext cx="8338456" cy="679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0"/>
                <a:gridCol w="870857"/>
                <a:gridCol w="1143000"/>
                <a:gridCol w="1052805"/>
                <a:gridCol w="917510"/>
                <a:gridCol w="1088571"/>
                <a:gridCol w="1567543"/>
              </a:tblGrid>
              <a:tr h="602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Box(P)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mAP50-95</a:t>
                      </a:r>
                    </a:p>
                  </a:txBody>
                  <a:tcPr marL="7620" marR="7620" marT="7620" marB="0" anchor="b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12_puffed_food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13_dried_fruit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14_dried_fruit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15_dried_fruit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16_dried_fruit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</a:t>
                      </a:r>
                    </a:p>
                  </a:txBody>
                  <a:tcPr marL="7620" marR="7620" marT="7620" marB="0" anchor="ctr"/>
                </a:tc>
              </a:tr>
              <a:tr h="3442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17_dried_fruit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2032</TotalTime>
  <Words>619</Words>
  <Application>Microsoft Office PowerPoint</Application>
  <PresentationFormat>Widescreen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Developing an Item Recognition System using Deep Learning  Project-I (CS47005) Presentation</vt:lpstr>
      <vt:lpstr>Develop a system to identify specific items within images containing multiple objects</vt:lpstr>
      <vt:lpstr>Dataset Overview</vt:lpstr>
      <vt:lpstr>Data Challenges</vt:lpstr>
      <vt:lpstr>Data Preparation</vt:lpstr>
      <vt:lpstr>System Architecture</vt:lpstr>
      <vt:lpstr>Object Detection with YOLOv5</vt:lpstr>
      <vt:lpstr>Feature Extraction and Matching</vt:lpstr>
      <vt:lpstr>Results: Model Performance Metrics </vt:lpstr>
      <vt:lpstr>Detection and Recognition Examples</vt:lpstr>
      <vt:lpstr>Performance Analysis</vt:lpstr>
      <vt:lpstr>Performance Analysis</vt:lpstr>
      <vt:lpstr>Performance Analysis</vt:lpstr>
      <vt:lpstr>Improvements and Enhancements</vt:lpstr>
      <vt:lpstr>Potential Goals</vt:lpstr>
      <vt:lpstr>Conclusion</vt:lpstr>
      <vt:lpstr>References</vt:lpstr>
      <vt:lpstr>Thank-you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Item Recognition System using Deep Learning  Project-I (CS47005) Presentation</dc:title>
  <dc:creator>krushik raj</dc:creator>
  <cp:lastModifiedBy>Microsoft account</cp:lastModifiedBy>
  <cp:revision>11</cp:revision>
  <dcterms:created xsi:type="dcterms:W3CDTF">2024-11-06T18:56:20Z</dcterms:created>
  <dcterms:modified xsi:type="dcterms:W3CDTF">2024-11-16T06:07:49Z</dcterms:modified>
</cp:coreProperties>
</file>