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FDEDE03-4CCC-415C-BB71-19CE480A0A27}">
  <a:tblStyle styleId="{3FDEDE03-4CCC-415C-BB71-19CE480A0A27}" styleName="Table_0"/>
</a:tblStyleLst>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flipH="1" rot="10800000">
            <a:off x="0" y="3093234"/>
            <a:ext cx="8458200" cy="7124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9" name="Shape 9"/>
          <p:cNvSpPr txBox="1"/>
          <p:nvPr>
            <p:ph type="ctrTitle"/>
          </p:nvPr>
        </p:nvSpPr>
        <p:spPr>
          <a:xfrm>
            <a:off x="685800" y="1300757"/>
            <a:ext cx="7772400" cy="1684199"/>
          </a:xfrm>
          <a:prstGeom prst="rect">
            <a:avLst/>
          </a:prstGeom>
        </p:spPr>
        <p:txBody>
          <a:bodyPr anchorCtr="0" anchor="b" bIns="91425" lIns="91425" rIns="91425" tIns="91425"/>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0" name="Shape 10"/>
          <p:cNvSpPr txBox="1"/>
          <p:nvPr>
            <p:ph idx="1" type="subTitle"/>
          </p:nvPr>
        </p:nvSpPr>
        <p:spPr>
          <a:xfrm>
            <a:off x="685800" y="3093357"/>
            <a:ext cx="7772400" cy="712499"/>
          </a:xfrm>
          <a:prstGeom prst="rect">
            <a:avLst/>
          </a:prstGeom>
        </p:spPr>
        <p:txBody>
          <a:bodyPr anchorCtr="0" anchor="ctr" bIns="91425" lIns="91425" rIns="91425" tIns="91425"/>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3" name="Shape 13"/>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460499"/>
            <a:ext cx="82296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x="0" y="0"/>
          <a:ext cx="0" cy="0"/>
          <a:chOff x="0" y="0"/>
          <a:chExt cx="0" cy="0"/>
        </a:xfrm>
      </p:grpSpPr>
      <p:sp>
        <p:nvSpPr>
          <p:cNvPr id="16" name="Shape 16"/>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7" name="Shape 17"/>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460499"/>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56667" y="1461908"/>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x="0" y="0"/>
          <a:ext cx="0" cy="0"/>
          <a:chOff x="0" y="0"/>
          <a:chExt cx="0" cy="0"/>
        </a:xfrm>
      </p:grpSpPr>
      <p:sp>
        <p:nvSpPr>
          <p:cNvPr id="21" name="Shape 21"/>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2" name="Shape 22"/>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x="0" y="0"/>
          <a:ext cx="0" cy="0"/>
          <a:chOff x="0" y="0"/>
          <a:chExt cx="0" cy="0"/>
        </a:xfrm>
      </p:grpSpPr>
      <p:sp>
        <p:nvSpPr>
          <p:cNvPr id="24" name="Shape 24"/>
          <p:cNvSpPr/>
          <p:nvPr/>
        </p:nvSpPr>
        <p:spPr>
          <a:xfrm>
            <a:off x="0" y="4406309"/>
            <a:ext cx="8686800" cy="5195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5" name="Shape 25"/>
          <p:cNvSpPr txBox="1"/>
          <p:nvPr>
            <p:ph idx="1" type="body"/>
          </p:nvPr>
        </p:nvSpPr>
        <p:spPr>
          <a:xfrm>
            <a:off x="457200" y="4406309"/>
            <a:ext cx="8229600" cy="519599"/>
          </a:xfrm>
          <a:prstGeom prst="rect">
            <a:avLst/>
          </a:prstGeom>
        </p:spPr>
        <p:txBody>
          <a:bodyPr anchorCtr="0" anchor="ctr" bIns="91425" lIns="91425" rIns="91425" tIns="91425"/>
          <a:lstStyle>
            <a:lvl1pPr>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7"/>
            <a:ext cx="8229600" cy="1141499"/>
          </a:xfrm>
          <a:prstGeom prst="rect">
            <a:avLst/>
          </a:prstGeom>
          <a:noFill/>
          <a:ln>
            <a:noFill/>
          </a:ln>
        </p:spPr>
        <p:txBody>
          <a:bodyPr anchorCtr="0" anchor="b" bIns="91425" lIns="91425" rIns="91425" tIns="91425"/>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x="457200" y="1460499"/>
            <a:ext cx="8229600" cy="3465299"/>
          </a:xfrm>
          <a:prstGeom prst="rect">
            <a:avLst/>
          </a:prstGeom>
          <a:noFill/>
          <a:ln>
            <a:noFill/>
          </a:ln>
        </p:spPr>
        <p:txBody>
          <a:bodyPr anchorCtr="0" anchor="t" bIns="91425" lIns="91425" rIns="91425" tIns="91425"/>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2" Type="http://schemas.openxmlformats.org/officeDocument/2006/relationships/image" Target="../media/image03.png"/><Relationship Id="rId2" Type="http://schemas.openxmlformats.org/officeDocument/2006/relationships/notesSlide" Target="../notesSlides/notesSlide9.xml"/><Relationship Id="rId1" Type="http://schemas.openxmlformats.org/officeDocument/2006/relationships/slideLayout" Target="../slideLayouts/slideLayout2.xml"/><Relationship Id="rId10" Type="http://schemas.openxmlformats.org/officeDocument/2006/relationships/hyperlink" Target="http://en.wikipedia.org/wiki/Conjugate_transpose" TargetMode="External"/><Relationship Id="rId4" Type="http://schemas.openxmlformats.org/officeDocument/2006/relationships/hyperlink" Target="http://en.wikipedia.org/wiki/Field_(mathematics)" TargetMode="External"/><Relationship Id="rId11" Type="http://schemas.openxmlformats.org/officeDocument/2006/relationships/hyperlink" Target="http://en.wikipedia.org/wiki/Singular_value" TargetMode="External"/><Relationship Id="rId3" Type="http://schemas.openxmlformats.org/officeDocument/2006/relationships/hyperlink" Target="http://en.wikipedia.org/wiki/Matrix_(mathematics)" TargetMode="External"/><Relationship Id="rId9" Type="http://schemas.openxmlformats.org/officeDocument/2006/relationships/hyperlink" Target="http://en.wikipedia.org/wiki/Diagonal_matrix" TargetMode="External"/><Relationship Id="rId6" Type="http://schemas.openxmlformats.org/officeDocument/2006/relationships/hyperlink" Target="http://en.wikipedia.org/wiki/Complex_number" TargetMode="External"/><Relationship Id="rId5" Type="http://schemas.openxmlformats.org/officeDocument/2006/relationships/hyperlink" Target="http://en.wikipedia.org/wiki/Real_number" TargetMode="External"/><Relationship Id="rId8" Type="http://schemas.openxmlformats.org/officeDocument/2006/relationships/hyperlink" Target="http://en.wikipedia.org/wiki/Orthogonal_matrix" TargetMode="External"/><Relationship Id="rId7" Type="http://schemas.openxmlformats.org/officeDocument/2006/relationships/hyperlink" Target="http://en.wikipedia.org/wiki/Unitary_matri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x="0" y="0"/>
          <a:ext cx="0" cy="0"/>
          <a:chOff x="0" y="0"/>
          <a:chExt cx="0" cy="0"/>
        </a:xfrm>
      </p:grpSpPr>
      <p:sp>
        <p:nvSpPr>
          <p:cNvPr id="28" name="Shape 28"/>
          <p:cNvSpPr txBox="1"/>
          <p:nvPr>
            <p:ph type="ctrTitle"/>
          </p:nvPr>
        </p:nvSpPr>
        <p:spPr>
          <a:xfrm>
            <a:off x="685800" y="1300757"/>
            <a:ext cx="7772400" cy="1684199"/>
          </a:xfrm>
          <a:prstGeom prst="rect">
            <a:avLst/>
          </a:prstGeom>
        </p:spPr>
        <p:txBody>
          <a:bodyPr anchorCtr="0" anchor="b" bIns="91425" lIns="91425" rIns="91425" tIns="91425">
            <a:noAutofit/>
          </a:bodyPr>
          <a:lstStyle/>
          <a:p>
            <a:pPr>
              <a:spcBef>
                <a:spcPts val="0"/>
              </a:spcBef>
              <a:buNone/>
            </a:pPr>
            <a:r>
              <a:rPr lang="en-GB" sz="4800"/>
              <a:t>Movie recommendation system</a:t>
            </a:r>
          </a:p>
        </p:txBody>
      </p:sp>
      <p:sp>
        <p:nvSpPr>
          <p:cNvPr id="29" name="Shape 29"/>
          <p:cNvSpPr txBox="1"/>
          <p:nvPr>
            <p:ph idx="1" type="subTitle"/>
          </p:nvPr>
        </p:nvSpPr>
        <p:spPr>
          <a:xfrm>
            <a:off x="685800" y="3093357"/>
            <a:ext cx="7772400" cy="712499"/>
          </a:xfrm>
          <a:prstGeom prst="rect">
            <a:avLst/>
          </a:prstGeom>
        </p:spPr>
        <p:txBody>
          <a:bodyPr anchorCtr="0" anchor="ctr" bIns="91425" lIns="91425" rIns="91425" tIns="91425">
            <a:noAutofit/>
          </a:bodyPr>
          <a:lstStyle/>
          <a:p>
            <a:pPr indent="-419100" lvl="0" marL="457200">
              <a:spcBef>
                <a:spcPts val="0"/>
              </a:spcBef>
              <a:buClr>
                <a:schemeClr val="lt2"/>
              </a:buClr>
              <a:buSzPct val="100000"/>
              <a:buFont typeface="Arial"/>
              <a:buChar char="-"/>
            </a:pPr>
            <a:r>
              <a:rPr lang="en-GB"/>
              <a:t>Machine Learning Project</a:t>
            </a:r>
          </a:p>
        </p:txBody>
      </p:sp>
      <p:sp>
        <p:nvSpPr>
          <p:cNvPr id="30" name="Shape 30"/>
          <p:cNvSpPr txBox="1"/>
          <p:nvPr/>
        </p:nvSpPr>
        <p:spPr>
          <a:xfrm>
            <a:off x="849675" y="4027875"/>
            <a:ext cx="7472100" cy="784799"/>
          </a:xfrm>
          <a:prstGeom prst="rect">
            <a:avLst/>
          </a:prstGeom>
          <a:noFill/>
          <a:ln>
            <a:noFill/>
          </a:ln>
        </p:spPr>
        <p:txBody>
          <a:bodyPr anchorCtr="0" anchor="t" bIns="91425" lIns="91425" rIns="91425" tIns="91425">
            <a:noAutofit/>
          </a:bodyPr>
          <a:lstStyle/>
          <a:p>
            <a:pPr rtl="0">
              <a:spcBef>
                <a:spcPts val="0"/>
              </a:spcBef>
              <a:buNone/>
            </a:pPr>
            <a:r>
              <a:rPr lang="en-GB"/>
              <a:t>Aseem Patni - 12CS10008			Nishkarsh Shastri - 12CS10034</a:t>
            </a:r>
            <a:br>
              <a:rPr lang="en-GB"/>
            </a:br>
            <a:r>
              <a:rPr lang="en-GB"/>
              <a:t>Ashutosh Baheti-12CS10012		Pramesh Gupta - 12CS10036</a:t>
            </a:r>
          </a:p>
          <a:p>
            <a:pPr>
              <a:spcBef>
                <a:spcPts val="0"/>
              </a:spcBef>
              <a:buNone/>
            </a:pPr>
            <a:r>
              <a:rPr lang="en-GB"/>
              <a:t>Eashaan Baberwal- 12EC30010</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Why SVD?</a:t>
            </a:r>
          </a:p>
        </p:txBody>
      </p:sp>
      <p:sp>
        <p:nvSpPr>
          <p:cNvPr id="85" name="Shape 85"/>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rPr lang="en-GB"/>
              <a:t>Challenges faced with Collaborative Filtering:</a:t>
            </a:r>
          </a:p>
          <a:p>
            <a:pPr indent="-419100" lvl="0" marL="457200" rtl="0">
              <a:spcBef>
                <a:spcPts val="0"/>
              </a:spcBef>
              <a:buClr>
                <a:schemeClr val="dk2"/>
              </a:buClr>
              <a:buSzPct val="100000"/>
              <a:buFont typeface="Arial"/>
              <a:buChar char="●"/>
            </a:pPr>
            <a:r>
              <a:rPr lang="en-GB"/>
              <a:t>Sparsity - No relation between users can be found.</a:t>
            </a:r>
          </a:p>
          <a:p>
            <a:pPr indent="-419100" lvl="0" marL="457200" rtl="0">
              <a:spcBef>
                <a:spcPts val="0"/>
              </a:spcBef>
              <a:buClr>
                <a:schemeClr val="dk2"/>
              </a:buClr>
              <a:buSzPct val="100000"/>
              <a:buFont typeface="Arial"/>
              <a:buChar char="●"/>
            </a:pPr>
            <a:r>
              <a:rPr lang="en-GB"/>
              <a:t>Scalability- Nearest neighbour computing algorithm’s running time increases with number of users and ratings.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How SVD helped ?</a:t>
            </a:r>
          </a:p>
        </p:txBody>
      </p:sp>
      <p:pic>
        <p:nvPicPr>
          <p:cNvPr id="91" name="Shape 91"/>
          <p:cNvPicPr preferRelativeResize="0"/>
          <p:nvPr/>
        </p:nvPicPr>
        <p:blipFill>
          <a:blip r:embed="rId3">
            <a:alphaModFix/>
          </a:blip>
          <a:stretch>
            <a:fillRect/>
          </a:stretch>
        </p:blipFill>
        <p:spPr>
          <a:xfrm>
            <a:off x="864100" y="1448050"/>
            <a:ext cx="6844275" cy="36954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Benefits of SVD</a:t>
            </a:r>
          </a:p>
        </p:txBody>
      </p:sp>
      <p:sp>
        <p:nvSpPr>
          <p:cNvPr id="97" name="Shape 97"/>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GB"/>
              <a:t>SVD is used to reduce dimensionality, so neighbourhood formation happens in reduced user space.</a:t>
            </a:r>
          </a:p>
          <a:p>
            <a:pPr indent="-419100" lvl="0" marL="457200">
              <a:spcBef>
                <a:spcPts val="0"/>
              </a:spcBef>
              <a:buClr>
                <a:schemeClr val="dk2"/>
              </a:buClr>
              <a:buSzPct val="100000"/>
              <a:buFont typeface="Arial"/>
              <a:buChar char="●"/>
            </a:pPr>
            <a:r>
              <a:rPr lang="en-GB"/>
              <a:t>It helps models to find the low rank approx dataset matrix while retaining the critical latent factors and ignoring noise.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Implementation</a:t>
            </a:r>
          </a:p>
        </p:txBody>
      </p:sp>
      <p:sp>
        <p:nvSpPr>
          <p:cNvPr id="103" name="Shape 103"/>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342900" lvl="0" marL="457200" rtl="0">
              <a:lnSpc>
                <a:spcPct val="120000"/>
              </a:lnSpc>
              <a:spcBef>
                <a:spcPts val="2400"/>
              </a:spcBef>
              <a:spcAft>
                <a:spcPts val="1200"/>
              </a:spcAft>
              <a:buClr>
                <a:schemeClr val="dk2"/>
              </a:buClr>
              <a:buSzPct val="100000"/>
              <a:buFont typeface="Arial"/>
              <a:buChar char="●"/>
            </a:pPr>
            <a:r>
              <a:rPr lang="en-GB" sz="1800"/>
              <a:t>Implemented using python- Ocelma-python recsys.</a:t>
            </a:r>
          </a:p>
          <a:p>
            <a:pPr indent="-342900" lvl="0" marL="457200" rtl="0">
              <a:lnSpc>
                <a:spcPct val="120000"/>
              </a:lnSpc>
              <a:spcBef>
                <a:spcPts val="2400"/>
              </a:spcBef>
              <a:spcAft>
                <a:spcPts val="1200"/>
              </a:spcAft>
              <a:buClr>
                <a:schemeClr val="dk2"/>
              </a:buClr>
              <a:buSzPct val="150000"/>
              <a:buFont typeface="Arial"/>
              <a:buChar char="●"/>
            </a:pPr>
            <a:r>
              <a:rPr lang="en-GB" sz="1200">
                <a:solidFill>
                  <a:schemeClr val="dk1"/>
                </a:solidFill>
              </a:rPr>
              <a:t>To compute the prediction, it uses this equation (u=USERID, i=ITEMID):</a:t>
            </a:r>
            <a:br>
              <a:rPr lang="en-GB" sz="1200">
                <a:solidFill>
                  <a:schemeClr val="dk1"/>
                </a:solidFill>
              </a:rPr>
            </a:br>
            <a:r>
              <a:rPr lang="en-GB" sz="1200">
                <a:solidFill>
                  <a:schemeClr val="dk1"/>
                </a:solidFill>
              </a:rPr>
              <a:t>denotes the set of k items rated by u, which are most similar to i.</a:t>
            </a:r>
          </a:p>
          <a:p>
            <a:pPr indent="0" lvl="0" marL="0" rtl="0">
              <a:lnSpc>
                <a:spcPct val="120000"/>
              </a:lnSpc>
              <a:spcBef>
                <a:spcPts val="2400"/>
              </a:spcBef>
              <a:spcAft>
                <a:spcPts val="1200"/>
              </a:spcAft>
              <a:buNone/>
            </a:pPr>
            <a:r>
              <a:t/>
            </a:r>
            <a:endParaRPr sz="1200">
              <a:solidFill>
                <a:schemeClr val="dk1"/>
              </a:solidFill>
            </a:endParaRPr>
          </a:p>
        </p:txBody>
      </p:sp>
      <p:pic>
        <p:nvPicPr>
          <p:cNvPr id="104" name="Shape 104"/>
          <p:cNvPicPr preferRelativeResize="0"/>
          <p:nvPr/>
        </p:nvPicPr>
        <p:blipFill>
          <a:blip r:embed="rId3">
            <a:alphaModFix/>
          </a:blip>
          <a:stretch>
            <a:fillRect/>
          </a:stretch>
        </p:blipFill>
        <p:spPr>
          <a:xfrm>
            <a:off x="2673450" y="2953650"/>
            <a:ext cx="2415974" cy="662450"/>
          </a:xfrm>
          <a:prstGeom prst="rect">
            <a:avLst/>
          </a:prstGeom>
          <a:noFill/>
          <a:ln>
            <a:noFill/>
          </a:ln>
        </p:spPr>
      </p:pic>
      <p:pic>
        <p:nvPicPr>
          <p:cNvPr id="105" name="Shape 105"/>
          <p:cNvPicPr preferRelativeResize="0"/>
          <p:nvPr/>
        </p:nvPicPr>
        <p:blipFill>
          <a:blip r:embed="rId4">
            <a:alphaModFix/>
          </a:blip>
          <a:stretch>
            <a:fillRect/>
          </a:stretch>
        </p:blipFill>
        <p:spPr>
          <a:xfrm>
            <a:off x="1821825" y="4505125"/>
            <a:ext cx="542925" cy="18097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sz="3000"/>
              <a:t>SVD Recommendation for a User- Testing</a:t>
            </a:r>
          </a:p>
        </p:txBody>
      </p:sp>
      <p:sp>
        <p:nvSpPr>
          <p:cNvPr id="111" name="Shape 111"/>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rPr lang="en-GB" sz="2400"/>
              <a:t>Removed 10 top rated entries for the user.</a:t>
            </a:r>
          </a:p>
          <a:p>
            <a:pPr rtl="0">
              <a:spcBef>
                <a:spcPts val="0"/>
              </a:spcBef>
              <a:buNone/>
            </a:pPr>
            <a:r>
              <a:rPr lang="en-GB" sz="2400"/>
              <a:t>When we ran SVD, we obtained 4 of those in recommended list based on other movies watched.</a:t>
            </a:r>
          </a:p>
          <a:p>
            <a:pPr rtl="0">
              <a:spcBef>
                <a:spcPts val="0"/>
              </a:spcBef>
              <a:buNone/>
            </a:pPr>
            <a:r>
              <a:t/>
            </a:r>
            <a:endParaRPr/>
          </a:p>
          <a:p>
            <a:pPr rtl="0">
              <a:spcBef>
                <a:spcPts val="0"/>
              </a:spcBef>
              <a:buNone/>
            </a:pPr>
            <a:r>
              <a:rPr lang="en-GB" sz="1400"/>
              <a:t>The recommendations were found to be quite accurate based on personal choice.</a:t>
            </a:r>
          </a:p>
          <a:p>
            <a:pPr rtl="0">
              <a:spcBef>
                <a:spcPts val="0"/>
              </a:spcBef>
              <a:buNone/>
            </a:pPr>
            <a:r>
              <a:rPr lang="en-GB" sz="1400"/>
              <a:t>When an alternate method of accurate rating was implemented the subsequent result obtained was:</a:t>
            </a:r>
          </a:p>
          <a:p>
            <a:pPr rtl="0">
              <a:spcBef>
                <a:spcPts val="0"/>
              </a:spcBef>
              <a:buNone/>
            </a:pPr>
            <a:r>
              <a:t/>
            </a:r>
            <a:endParaRPr sz="1400"/>
          </a:p>
          <a:p>
            <a:pPr>
              <a:spcBef>
                <a:spcPts val="0"/>
              </a:spcBef>
              <a:buNone/>
            </a:pPr>
            <a:r>
              <a:rPr lang="en-GB" sz="1200">
                <a:solidFill>
                  <a:schemeClr val="dk1"/>
                </a:solidFill>
              </a:rPr>
              <a:t>Movielens 1M dataset (number of ratings in the Test dataset: 209,908):</a:t>
            </a:r>
          </a:p>
        </p:txBody>
      </p:sp>
      <p:graphicFrame>
        <p:nvGraphicFramePr>
          <p:cNvPr id="112" name="Shape 112"/>
          <p:cNvGraphicFramePr/>
          <p:nvPr/>
        </p:nvGraphicFramePr>
        <p:xfrm>
          <a:off x="5613575" y="4228000"/>
          <a:ext cx="3000000" cy="3000000"/>
        </p:xfrm>
        <a:graphic>
          <a:graphicData uri="http://schemas.openxmlformats.org/drawingml/2006/table">
            <a:tbl>
              <a:tblPr>
                <a:solidFill>
                  <a:srgbClr val="FFFFFF"/>
                </a:solidFill>
                <a:tableStyleId>{3FDEDE03-4CCC-415C-BB71-19CE480A0A27}</a:tableStyleId>
              </a:tblPr>
              <a:tblGrid>
                <a:gridCol w="914400"/>
                <a:gridCol w="676275"/>
                <a:gridCol w="1343025"/>
              </a:tblGrid>
              <a:tr h="190500">
                <a:tc>
                  <a:txBody>
                    <a:bodyPr>
                      <a:noAutofit/>
                    </a:bodyPr>
                    <a:lstStyle/>
                    <a:p>
                      <a:pPr lvl="0" rtl="0">
                        <a:spcBef>
                          <a:spcPts val="0"/>
                        </a:spcBef>
                        <a:buNone/>
                      </a:pPr>
                      <a:r>
                        <a:rPr lang="en-GB" sz="1200"/>
                        <a:t> </a:t>
                      </a:r>
                    </a:p>
                  </a:txBody>
                  <a:tcPr marT="9525" marB="9525" marR="76200" marL="47625">
                    <a:lnB cap="flat">
                      <a:solidFill>
                        <a:srgbClr val="AAAAAA"/>
                      </a:solidFill>
                      <a:prstDash val="solid"/>
                      <a:round/>
                      <a:headEnd len="med" w="med" type="none"/>
                      <a:tailEnd len="med" w="med" type="none"/>
                    </a:lnB>
                  </a:tcPr>
                </a:tc>
                <a:tc>
                  <a:txBody>
                    <a:bodyPr>
                      <a:noAutofit/>
                    </a:bodyPr>
                    <a:lstStyle/>
                    <a:p>
                      <a:pPr lvl="0" rtl="0">
                        <a:spcBef>
                          <a:spcPts val="0"/>
                        </a:spcBef>
                        <a:buNone/>
                      </a:pPr>
                      <a:r>
                        <a:rPr b="1" lang="en-GB" sz="1200"/>
                        <a:t>SVD</a:t>
                      </a:r>
                    </a:p>
                  </a:txBody>
                  <a:tcPr marT="9525" marB="9525" marR="76200" marL="47625">
                    <a:lnB cap="flat">
                      <a:solidFill>
                        <a:srgbClr val="AAAAAA"/>
                      </a:solidFill>
                      <a:prstDash val="solid"/>
                      <a:round/>
                      <a:headEnd len="med" w="med" type="none"/>
                      <a:tailEnd len="med" w="med" type="none"/>
                    </a:lnB>
                  </a:tcPr>
                </a:tc>
                <a:tc>
                  <a:txBody>
                    <a:bodyPr>
                      <a:noAutofit/>
                    </a:bodyPr>
                    <a:lstStyle/>
                    <a:p>
                      <a:pPr lvl="0" rtl="0">
                        <a:spcBef>
                          <a:spcPts val="0"/>
                        </a:spcBef>
                        <a:buNone/>
                      </a:pPr>
                      <a:r>
                        <a:rPr b="1" lang="en-GB" sz="1200"/>
                        <a:t>SVD Neigh.</a:t>
                      </a:r>
                    </a:p>
                  </a:txBody>
                  <a:tcPr marT="9525" marB="9525" marR="76200" marL="47625">
                    <a:lnB cap="flat">
                      <a:solidFill>
                        <a:srgbClr val="AAAAAA"/>
                      </a:solidFill>
                      <a:prstDash val="solid"/>
                      <a:round/>
                      <a:headEnd len="med" w="med" type="none"/>
                      <a:tailEnd len="med" w="med" type="none"/>
                    </a:lnB>
                  </a:tcPr>
                </a:tc>
              </a:tr>
              <a:tr h="200025">
                <a:tc>
                  <a:txBody>
                    <a:bodyPr>
                      <a:noAutofit/>
                    </a:bodyPr>
                    <a:lstStyle/>
                    <a:p>
                      <a:pPr lvl="0" rtl="0">
                        <a:spcBef>
                          <a:spcPts val="0"/>
                        </a:spcBef>
                        <a:buNone/>
                      </a:pPr>
                      <a:r>
                        <a:rPr b="1" lang="en-GB" sz="1200"/>
                        <a:t>RMSE</a:t>
                      </a:r>
                    </a:p>
                  </a:txBody>
                  <a:tcPr marT="9525" marB="9525" marR="76200" marL="47625">
                    <a:lnT cap="flat">
                      <a:solidFill>
                        <a:srgbClr val="AAAAAA"/>
                      </a:solidFill>
                      <a:prstDash val="solid"/>
                      <a:round/>
                      <a:headEnd len="med" w="med" type="none"/>
                      <a:tailEnd len="med" w="med" type="none"/>
                    </a:lnT>
                    <a:lnB cap="flat">
                      <a:solidFill>
                        <a:srgbClr val="AAAAAA"/>
                      </a:solidFill>
                      <a:prstDash val="solid"/>
                      <a:round/>
                      <a:headEnd len="med" w="med" type="none"/>
                      <a:tailEnd len="med" w="med" type="none"/>
                    </a:lnB>
                  </a:tcPr>
                </a:tc>
                <a:tc>
                  <a:txBody>
                    <a:bodyPr>
                      <a:noAutofit/>
                    </a:bodyPr>
                    <a:lstStyle/>
                    <a:p>
                      <a:pPr lvl="0" rtl="0">
                        <a:spcBef>
                          <a:spcPts val="0"/>
                        </a:spcBef>
                        <a:buNone/>
                      </a:pPr>
                      <a:r>
                        <a:rPr lang="en-GB" sz="1200"/>
                        <a:t>0.91811</a:t>
                      </a:r>
                    </a:p>
                  </a:txBody>
                  <a:tcPr marT="9525" marB="9525" marR="76200" marL="47625">
                    <a:lnT cap="flat">
                      <a:solidFill>
                        <a:srgbClr val="AAAAAA"/>
                      </a:solidFill>
                      <a:prstDash val="solid"/>
                      <a:round/>
                      <a:headEnd len="med" w="med" type="none"/>
                      <a:tailEnd len="med" w="med" type="none"/>
                    </a:lnT>
                    <a:lnB cap="flat">
                      <a:solidFill>
                        <a:srgbClr val="AAAAAA"/>
                      </a:solidFill>
                      <a:prstDash val="solid"/>
                      <a:round/>
                      <a:headEnd len="med" w="med" type="none"/>
                      <a:tailEnd len="med" w="med" type="none"/>
                    </a:lnB>
                  </a:tcPr>
                </a:tc>
                <a:tc>
                  <a:txBody>
                    <a:bodyPr>
                      <a:noAutofit/>
                    </a:bodyPr>
                    <a:lstStyle/>
                    <a:p>
                      <a:pPr lvl="0" rtl="0">
                        <a:spcBef>
                          <a:spcPts val="0"/>
                        </a:spcBef>
                        <a:buNone/>
                      </a:pPr>
                      <a:r>
                        <a:rPr lang="en-GB" sz="1200"/>
                        <a:t>0.875496</a:t>
                      </a:r>
                    </a:p>
                  </a:txBody>
                  <a:tcPr marT="9525" marB="9525" marR="76200" marL="47625">
                    <a:lnT cap="flat">
                      <a:solidFill>
                        <a:srgbClr val="AAAAAA"/>
                      </a:solidFill>
                      <a:prstDash val="solid"/>
                      <a:round/>
                      <a:headEnd len="med" w="med" type="none"/>
                      <a:tailEnd len="med" w="med" type="none"/>
                    </a:lnT>
                    <a:lnB cap="flat">
                      <a:solidFill>
                        <a:srgbClr val="AAAAAA"/>
                      </a:solidFill>
                      <a:prstDash val="solid"/>
                      <a:round/>
                      <a:headEnd len="med" w="med" type="none"/>
                      <a:tailEnd len="med" w="med" type="none"/>
                    </a:lnB>
                  </a:tcPr>
                </a:tc>
              </a:tr>
              <a:tr h="200025">
                <a:tc>
                  <a:txBody>
                    <a:bodyPr>
                      <a:noAutofit/>
                    </a:bodyPr>
                    <a:lstStyle/>
                    <a:p>
                      <a:pPr lvl="0" rtl="0">
                        <a:spcBef>
                          <a:spcPts val="0"/>
                        </a:spcBef>
                        <a:buNone/>
                      </a:pPr>
                      <a:r>
                        <a:rPr b="1" lang="en-GB" sz="1200"/>
                        <a:t>MAE</a:t>
                      </a:r>
                    </a:p>
                  </a:txBody>
                  <a:tcPr marT="9525" marB="9525" marR="76200" marL="47625">
                    <a:lnT cap="flat">
                      <a:solidFill>
                        <a:srgbClr val="AAAAAA"/>
                      </a:solidFill>
                      <a:prstDash val="solid"/>
                      <a:round/>
                      <a:headEnd len="med" w="med" type="none"/>
                      <a:tailEnd len="med" w="med" type="none"/>
                    </a:lnT>
                    <a:lnB cap="flat" w="9525">
                      <a:solidFill>
                        <a:srgbClr val="AAAAAA"/>
                      </a:solidFill>
                      <a:prstDash val="solid"/>
                      <a:round/>
                      <a:headEnd len="med" w="med" type="none"/>
                      <a:tailEnd len="med" w="med" type="none"/>
                    </a:lnB>
                  </a:tcPr>
                </a:tc>
                <a:tc>
                  <a:txBody>
                    <a:bodyPr>
                      <a:noAutofit/>
                    </a:bodyPr>
                    <a:lstStyle/>
                    <a:p>
                      <a:pPr lvl="0" rtl="0">
                        <a:spcBef>
                          <a:spcPts val="0"/>
                        </a:spcBef>
                        <a:buNone/>
                      </a:pPr>
                      <a:r>
                        <a:rPr lang="en-GB" sz="1200"/>
                        <a:t>0.71703</a:t>
                      </a:r>
                    </a:p>
                  </a:txBody>
                  <a:tcPr marT="9525" marB="9525" marR="76200" marL="47625">
                    <a:lnT cap="flat">
                      <a:solidFill>
                        <a:srgbClr val="AAAAAA"/>
                      </a:solidFill>
                      <a:prstDash val="solid"/>
                      <a:round/>
                      <a:headEnd len="med" w="med" type="none"/>
                      <a:tailEnd len="med" w="med" type="none"/>
                    </a:lnT>
                    <a:lnB cap="flat" w="9525">
                      <a:solidFill>
                        <a:srgbClr val="AAAAAA"/>
                      </a:solidFill>
                      <a:prstDash val="solid"/>
                      <a:round/>
                      <a:headEnd len="med" w="med" type="none"/>
                      <a:tailEnd len="med" w="med" type="none"/>
                    </a:lnB>
                  </a:tcPr>
                </a:tc>
                <a:tc>
                  <a:txBody>
                    <a:bodyPr>
                      <a:noAutofit/>
                    </a:bodyPr>
                    <a:lstStyle/>
                    <a:p>
                      <a:pPr lvl="0" rtl="0">
                        <a:spcBef>
                          <a:spcPts val="0"/>
                        </a:spcBef>
                        <a:buNone/>
                      </a:pPr>
                      <a:r>
                        <a:rPr lang="en-GB" sz="1200"/>
                        <a:t>0.684173</a:t>
                      </a:r>
                    </a:p>
                  </a:txBody>
                  <a:tcPr marT="9525" marB="9525" marR="76200" marL="47625">
                    <a:lnT cap="flat">
                      <a:solidFill>
                        <a:srgbClr val="AAAAAA"/>
                      </a:solidFill>
                      <a:prstDash val="solid"/>
                      <a:round/>
                      <a:headEnd len="med" w="med" type="none"/>
                      <a:tailEnd len="med" w="med" type="none"/>
                    </a:lnT>
                    <a:lnB cap="flat" w="9525">
                      <a:solidFill>
                        <a:srgbClr val="AAAAAA"/>
                      </a:solidFill>
                      <a:prstDash val="solid"/>
                      <a:round/>
                      <a:headEnd len="med" w="med" type="none"/>
                      <a:tailEnd len="med" w="med" type="none"/>
                    </a:lnB>
                  </a:tcPr>
                </a:tc>
              </a:tr>
            </a:tbl>
          </a:graphicData>
        </a:graphic>
      </p:graphicFrame>
      <p:sp>
        <p:nvSpPr>
          <p:cNvPr id="113" name="Shape 113"/>
          <p:cNvSpPr txBox="1"/>
          <p:nvPr/>
        </p:nvSpPr>
        <p:spPr>
          <a:xfrm>
            <a:off x="3035375" y="4373650"/>
            <a:ext cx="3000000" cy="3000000"/>
          </a:xfrm>
          <a:prstGeom prst="rect">
            <a:avLst/>
          </a:prstGeom>
          <a:noFill/>
          <a:ln>
            <a:noFill/>
          </a:ln>
        </p:spPr>
        <p:txBody>
          <a:bodyPr anchorCtr="0" anchor="ctr" bIns="91425" lIns="91425" rIns="91425" tIns="91425">
            <a:noAutofit/>
          </a:bodyPr>
          <a:lstStyle/>
          <a:p>
            <a:pPr lvl="0" rtl="0" algn="just">
              <a:lnSpc>
                <a:spcPct val="141818"/>
              </a:lnSpc>
              <a:spcBef>
                <a:spcPts val="0"/>
              </a:spcBef>
              <a:buNone/>
            </a:pPr>
            <a:r>
              <a:t/>
            </a:r>
            <a:endParaRPr sz="12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sz="2400"/>
              <a:t>Using the recommendation  system widely used.</a:t>
            </a:r>
          </a:p>
        </p:txBody>
      </p:sp>
      <p:sp>
        <p:nvSpPr>
          <p:cNvPr id="119" name="Shape 119"/>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rPr lang="en-GB"/>
              <a:t>GraphLabs was used for checking the standard of the recommendations. The initial testing was done by testing the output of self built system with that of the GraphLabs one. The SVD was more accurate than naive CF approach.</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GraphLabs Result</a:t>
            </a:r>
          </a:p>
        </p:txBody>
      </p:sp>
      <p:sp>
        <p:nvSpPr>
          <p:cNvPr id="125" name="Shape 125"/>
          <p:cNvSpPr txBox="1"/>
          <p:nvPr>
            <p:ph idx="1" type="body"/>
          </p:nvPr>
        </p:nvSpPr>
        <p:spPr>
          <a:xfrm>
            <a:off x="294975" y="1557000"/>
            <a:ext cx="3435299" cy="3465299"/>
          </a:xfrm>
          <a:prstGeom prst="rect">
            <a:avLst/>
          </a:prstGeom>
        </p:spPr>
        <p:txBody>
          <a:bodyPr anchorCtr="0" anchor="t" bIns="91425" lIns="91425" rIns="91425" tIns="91425">
            <a:noAutofit/>
          </a:bodyPr>
          <a:lstStyle/>
          <a:p>
            <a:pPr rtl="0">
              <a:spcBef>
                <a:spcPts val="0"/>
              </a:spcBef>
              <a:buNone/>
            </a:pPr>
            <a:r>
              <a:rPr lang="en-GB"/>
              <a:t>On random split between training and test case</a:t>
            </a:r>
          </a:p>
          <a:p>
            <a:pPr rtl="0">
              <a:spcBef>
                <a:spcPts val="0"/>
              </a:spcBef>
              <a:buNone/>
            </a:pPr>
            <a:r>
              <a:t/>
            </a:r>
            <a:endParaRPr/>
          </a:p>
          <a:p>
            <a:pPr>
              <a:spcBef>
                <a:spcPts val="0"/>
              </a:spcBef>
              <a:buNone/>
            </a:pPr>
            <a:r>
              <a:t/>
            </a:r>
            <a:endParaRPr sz="800"/>
          </a:p>
        </p:txBody>
      </p:sp>
      <p:pic>
        <p:nvPicPr>
          <p:cNvPr id="126" name="Shape 126"/>
          <p:cNvPicPr preferRelativeResize="0"/>
          <p:nvPr/>
        </p:nvPicPr>
        <p:blipFill>
          <a:blip r:embed="rId3">
            <a:alphaModFix/>
          </a:blip>
          <a:stretch>
            <a:fillRect/>
          </a:stretch>
        </p:blipFill>
        <p:spPr>
          <a:xfrm>
            <a:off x="4619525" y="1304600"/>
            <a:ext cx="3236075" cy="382247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Running</a:t>
            </a:r>
          </a:p>
        </p:txBody>
      </p:sp>
      <p:sp>
        <p:nvSpPr>
          <p:cNvPr id="132" name="Shape 132"/>
          <p:cNvSpPr txBox="1"/>
          <p:nvPr>
            <p:ph idx="1" type="body"/>
          </p:nvPr>
        </p:nvSpPr>
        <p:spPr>
          <a:xfrm>
            <a:off x="457200" y="1460499"/>
            <a:ext cx="8229600" cy="3465299"/>
          </a:xfrm>
          <a:prstGeom prst="rect">
            <a:avLst/>
          </a:prstGeom>
        </p:spPr>
        <p:txBody>
          <a:bodyPr anchorCtr="0" anchor="t" bIns="91425" lIns="91425" rIns="91425" tIns="91425">
            <a:noAutofit/>
          </a:bodyPr>
          <a:lstStyle/>
          <a:p>
            <a:pPr rtl="0">
              <a:spcBef>
                <a:spcPts val="0"/>
              </a:spcBef>
              <a:buNone/>
            </a:pPr>
            <a:r>
              <a:rPr lang="en-GB" sz="1400"/>
              <a:t>Movies watched by user no 8</a:t>
            </a:r>
          </a:p>
          <a:p>
            <a:pPr lvl="0" rtl="0">
              <a:spcBef>
                <a:spcPts val="0"/>
              </a:spcBef>
              <a:buClr>
                <a:schemeClr val="dk1"/>
              </a:buClr>
              <a:buSzPct val="100000"/>
              <a:buFont typeface="Arial"/>
              <a:buNone/>
            </a:pPr>
            <a:r>
              <a:rPr lang="en-GB" sz="1100"/>
              <a:t>['608', 'Fargo (1996)', 'Crime|Drama|Thriller'] (608, 5.4379336606517334)</a:t>
            </a:r>
          </a:p>
          <a:p>
            <a:pPr lvl="0" rtl="0">
              <a:spcBef>
                <a:spcPts val="0"/>
              </a:spcBef>
              <a:buClr>
                <a:schemeClr val="dk1"/>
              </a:buClr>
              <a:buSzPct val="100000"/>
              <a:buFont typeface="Arial"/>
              <a:buNone/>
            </a:pPr>
            <a:r>
              <a:rPr lang="en-GB" sz="1100"/>
              <a:t>['2571', 'Matrix', ' The (1999)', 'Action|Sci-Fi|Thriller'] (2571, 5.3864636642597699)</a:t>
            </a:r>
          </a:p>
          <a:p>
            <a:pPr lvl="0" rtl="0">
              <a:spcBef>
                <a:spcPts val="0"/>
              </a:spcBef>
              <a:buClr>
                <a:schemeClr val="dk1"/>
              </a:buClr>
              <a:buSzPct val="100000"/>
              <a:buFont typeface="Arial"/>
              <a:buNone/>
            </a:pPr>
            <a:r>
              <a:rPr lang="en-GB" sz="1100"/>
              <a:t>['2858', 'American Beauty (1999)', 'Comedy|Drama'] (2858, 5.3047273466526796)</a:t>
            </a:r>
          </a:p>
          <a:p>
            <a:pPr lvl="0" rtl="0">
              <a:spcBef>
                <a:spcPts val="0"/>
              </a:spcBef>
              <a:buClr>
                <a:schemeClr val="dk1"/>
              </a:buClr>
              <a:buSzPct val="100000"/>
              <a:buFont typeface="Arial"/>
              <a:buNone/>
            </a:pPr>
            <a:r>
              <a:rPr lang="en-GB" sz="1100"/>
              <a:t>['296', 'Pulp Fiction (1994)', 'Crime|Drama'] (296, 5.2707903742082411)</a:t>
            </a:r>
          </a:p>
          <a:p>
            <a:pPr lvl="0" rtl="0">
              <a:spcBef>
                <a:spcPts val="0"/>
              </a:spcBef>
              <a:buClr>
                <a:schemeClr val="dk1"/>
              </a:buClr>
              <a:buSzPct val="100000"/>
              <a:buFont typeface="Arial"/>
              <a:buNone/>
            </a:pPr>
            <a:r>
              <a:rPr lang="en-GB" sz="1100"/>
              <a:t>['589', 'Terminator 2: Judgment Day (1991)', 'Action|Sci-Fi|Thriller'] (589, 5.139567599364347)</a:t>
            </a:r>
          </a:p>
          <a:p>
            <a:pPr lvl="0" rtl="0">
              <a:spcBef>
                <a:spcPts val="0"/>
              </a:spcBef>
              <a:buClr>
                <a:schemeClr val="dk1"/>
              </a:buClr>
              <a:buSzPct val="100000"/>
              <a:buFont typeface="Arial"/>
              <a:buNone/>
            </a:pPr>
            <a:r>
              <a:rPr lang="en-GB" sz="1100"/>
              <a:t>['110', 'Braveheart (1995)', 'Action|Drama|War'] (110, 5.1320697329809599)</a:t>
            </a:r>
          </a:p>
          <a:p>
            <a:pPr lvl="0" rtl="0">
              <a:spcBef>
                <a:spcPts val="0"/>
              </a:spcBef>
              <a:buClr>
                <a:schemeClr val="dk1"/>
              </a:buClr>
              <a:buSzPct val="100000"/>
              <a:buFont typeface="Arial"/>
              <a:buNone/>
            </a:pPr>
            <a:r>
              <a:rPr lang="en-GB" sz="1100"/>
              <a:t>['1265', 'Groundhog Day (1993)', 'Comedy|Romance'] (1265, 5.0816431984831372)</a:t>
            </a:r>
          </a:p>
          <a:p>
            <a:pPr lvl="0" rtl="0">
              <a:spcBef>
                <a:spcPts val="0"/>
              </a:spcBef>
              <a:buClr>
                <a:schemeClr val="dk1"/>
              </a:buClr>
              <a:buSzPct val="100000"/>
              <a:buFont typeface="Arial"/>
              <a:buNone/>
            </a:pPr>
            <a:r>
              <a:rPr lang="en-GB" sz="1100"/>
              <a:t>['2762', 'Sixth Sense', ' The (1999)', 'Thriller'] (2762, 4.9716432379545061)</a:t>
            </a:r>
          </a:p>
          <a:p>
            <a:pPr lvl="0" rtl="0">
              <a:spcBef>
                <a:spcPts val="0"/>
              </a:spcBef>
              <a:buClr>
                <a:schemeClr val="dk1"/>
              </a:buClr>
              <a:buSzPct val="100000"/>
              <a:buFont typeface="Arial"/>
              <a:buNone/>
            </a:pPr>
            <a:r>
              <a:rPr lang="en-GB" sz="1100"/>
              <a:t>['2019', 'Seven Samurai (The Magnificent Seven) (Shichinin no samurai) (1954)', 'Action|Drama'] (2019, 4.9547897752324532)</a:t>
            </a:r>
          </a:p>
          <a:p>
            <a:pPr lvl="0" rtl="0">
              <a:spcBef>
                <a:spcPts val="0"/>
              </a:spcBef>
              <a:buClr>
                <a:schemeClr val="dk1"/>
              </a:buClr>
              <a:buSzPct val="100000"/>
              <a:buFont typeface="Arial"/>
              <a:buNone/>
            </a:pPr>
            <a:r>
              <a:rPr lang="en-GB" sz="1100"/>
              <a:t>['527', "Schindler's List (1993)", 'Drama|War'] (527, 4.9540942298500497)</a:t>
            </a:r>
          </a:p>
          <a:p>
            <a:pPr lvl="0" rtl="0">
              <a:spcBef>
                <a:spcPts val="0"/>
              </a:spcBef>
              <a:buClr>
                <a:schemeClr val="dk1"/>
              </a:buClr>
              <a:buFont typeface="Arial"/>
              <a:buNone/>
            </a:pPr>
            <a:r>
              <a:t/>
            </a:r>
            <a:endParaRPr/>
          </a:p>
          <a:p>
            <a:pPr>
              <a:spcBef>
                <a:spcPts val="0"/>
              </a:spcBef>
              <a:buNone/>
            </a:pPr>
            <a:r>
              <a:t/>
            </a:r>
            <a:endParaRPr sz="11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Recommendation by CF</a:t>
            </a:r>
          </a:p>
        </p:txBody>
      </p:sp>
      <p:sp>
        <p:nvSpPr>
          <p:cNvPr id="138" name="Shape 13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b="1" lang="en-GB" sz="1100"/>
              <a:t>getRecommendations(‘8’, 10)</a:t>
            </a:r>
            <a:r>
              <a:rPr lang="en-GB" sz="1100"/>
              <a:t>:</a:t>
            </a:r>
          </a:p>
          <a:p>
            <a:pPr lvl="0" rtl="0">
              <a:spcBef>
                <a:spcPts val="0"/>
              </a:spcBef>
              <a:buNone/>
            </a:pPr>
            <a:r>
              <a:t/>
            </a:r>
            <a:endParaRPr sz="1100"/>
          </a:p>
          <a:p>
            <a:pPr lvl="0" rtl="0">
              <a:spcBef>
                <a:spcPts val="0"/>
              </a:spcBef>
              <a:buClr>
                <a:schemeClr val="dk1"/>
              </a:buClr>
              <a:buSzPct val="100000"/>
              <a:buFont typeface="Arial"/>
              <a:buNone/>
            </a:pPr>
            <a:r>
              <a:rPr lang="en-GB" sz="1100"/>
              <a:t>Ulysses (Ulisse) (1954) 5.0</a:t>
            </a:r>
          </a:p>
          <a:p>
            <a:pPr lvl="0" rtl="0">
              <a:spcBef>
                <a:spcPts val="0"/>
              </a:spcBef>
              <a:buClr>
                <a:schemeClr val="dk1"/>
              </a:buClr>
              <a:buSzPct val="100000"/>
              <a:buFont typeface="Arial"/>
              <a:buNone/>
            </a:pPr>
            <a:r>
              <a:rPr lang="en-GB" sz="1100"/>
              <a:t>Schlafes Bruder (Brother of Sleep) (1995) 5.0</a:t>
            </a:r>
          </a:p>
          <a:p>
            <a:pPr lvl="0" rtl="0">
              <a:spcBef>
                <a:spcPts val="0"/>
              </a:spcBef>
              <a:buClr>
                <a:schemeClr val="dk1"/>
              </a:buClr>
              <a:buSzPct val="100000"/>
              <a:buFont typeface="Arial"/>
              <a:buNone/>
            </a:pPr>
            <a:r>
              <a:rPr lang="en-GB" sz="1100"/>
              <a:t>One Little Indian (1973) 5.0</a:t>
            </a:r>
          </a:p>
          <a:p>
            <a:pPr lvl="0" rtl="0">
              <a:spcBef>
                <a:spcPts val="0"/>
              </a:spcBef>
              <a:buClr>
                <a:schemeClr val="dk1"/>
              </a:buClr>
              <a:buSzPct val="100000"/>
              <a:buFont typeface="Arial"/>
              <a:buNone/>
            </a:pPr>
            <a:r>
              <a:rPr lang="en-GB" sz="1100"/>
              <a:t>Mamma Roma (1962) 5.0</a:t>
            </a:r>
          </a:p>
          <a:p>
            <a:pPr lvl="0" rtl="0">
              <a:spcBef>
                <a:spcPts val="0"/>
              </a:spcBef>
              <a:buClr>
                <a:schemeClr val="dk1"/>
              </a:buClr>
              <a:buSzPct val="100000"/>
              <a:buFont typeface="Arial"/>
              <a:buNone/>
            </a:pPr>
            <a:r>
              <a:rPr lang="en-GB" sz="1100"/>
              <a:t>Inheritors, The (Die Siebtelbauern) (1998) 5.0</a:t>
            </a:r>
          </a:p>
          <a:p>
            <a:pPr lvl="0" rtl="0">
              <a:spcBef>
                <a:spcPts val="0"/>
              </a:spcBef>
              <a:buClr>
                <a:schemeClr val="dk1"/>
              </a:buClr>
              <a:buSzPct val="100000"/>
              <a:buFont typeface="Arial"/>
              <a:buNone/>
            </a:pPr>
            <a:r>
              <a:rPr lang="en-GB" sz="1100"/>
              <a:t>Gate of Heavenly Peace, The (1995) 5.0</a:t>
            </a:r>
          </a:p>
          <a:p>
            <a:pPr lvl="0" rtl="0">
              <a:spcBef>
                <a:spcPts val="0"/>
              </a:spcBef>
              <a:buClr>
                <a:schemeClr val="dk1"/>
              </a:buClr>
              <a:buSzPct val="100000"/>
              <a:buFont typeface="Arial"/>
              <a:buNone/>
            </a:pPr>
            <a:r>
              <a:rPr lang="en-GB" sz="1100"/>
              <a:t>Dingo (1992) 5.0</a:t>
            </a:r>
          </a:p>
          <a:p>
            <a:pPr lvl="0" rtl="0">
              <a:spcBef>
                <a:spcPts val="0"/>
              </a:spcBef>
              <a:buClr>
                <a:schemeClr val="dk1"/>
              </a:buClr>
              <a:buSzPct val="100000"/>
              <a:buFont typeface="Arial"/>
              <a:buNone/>
            </a:pPr>
            <a:r>
              <a:rPr lang="en-GB" sz="1100"/>
              <a:t>Callejn de los milagros, El (1995) 5.0</a:t>
            </a:r>
          </a:p>
          <a:p>
            <a:pPr lvl="0" rtl="0">
              <a:spcBef>
                <a:spcPts val="0"/>
              </a:spcBef>
              <a:buClr>
                <a:schemeClr val="dk1"/>
              </a:buClr>
              <a:buSzPct val="100000"/>
              <a:buFont typeface="Arial"/>
              <a:buNone/>
            </a:pPr>
            <a:r>
              <a:rPr lang="en-GB" sz="1100"/>
              <a:t>Bittersweet Motel (2000) 5.0</a:t>
            </a:r>
          </a:p>
          <a:p>
            <a:pPr lvl="0">
              <a:spcBef>
                <a:spcPts val="0"/>
              </a:spcBef>
              <a:buNone/>
            </a:pPr>
            <a:r>
              <a:rPr lang="en-GB" sz="1100"/>
              <a:t>Angela (1995) 5.0</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Recommendation by SVD</a:t>
            </a:r>
          </a:p>
        </p:txBody>
      </p:sp>
      <p:sp>
        <p:nvSpPr>
          <p:cNvPr id="144" name="Shape 144"/>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sz="1100"/>
          </a:p>
          <a:p>
            <a:pPr lvl="0" rtl="0">
              <a:spcBef>
                <a:spcPts val="0"/>
              </a:spcBef>
              <a:buNone/>
            </a:pPr>
            <a:r>
              <a:t/>
            </a:r>
            <a:endParaRPr sz="1100"/>
          </a:p>
          <a:p>
            <a:pPr lvl="0" rtl="0">
              <a:spcBef>
                <a:spcPts val="0"/>
              </a:spcBef>
              <a:buClr>
                <a:schemeClr val="dk1"/>
              </a:buClr>
              <a:buSzPct val="100000"/>
              <a:buFont typeface="Arial"/>
              <a:buNone/>
            </a:pPr>
            <a:r>
              <a:rPr lang="en-GB" sz="1100"/>
              <a:t>Seven Samurai (The Magnificent Seven) (Shichinin no samurai) (1954) (923, 4.9287137958077594)</a:t>
            </a:r>
          </a:p>
          <a:p>
            <a:pPr lvl="0" rtl="0">
              <a:spcBef>
                <a:spcPts val="0"/>
              </a:spcBef>
              <a:buClr>
                <a:schemeClr val="dk1"/>
              </a:buClr>
              <a:buSzPct val="100000"/>
              <a:buFont typeface="Arial"/>
              <a:buNone/>
            </a:pPr>
            <a:r>
              <a:rPr lang="en-GB" sz="1100"/>
              <a:t>Citizen Kane (1941) (50, 4.9242963920621534)</a:t>
            </a:r>
          </a:p>
          <a:p>
            <a:pPr lvl="0" rtl="0">
              <a:spcBef>
                <a:spcPts val="0"/>
              </a:spcBef>
              <a:buClr>
                <a:schemeClr val="dk1"/>
              </a:buClr>
              <a:buSzPct val="100000"/>
              <a:buFont typeface="Arial"/>
              <a:buNone/>
            </a:pPr>
            <a:r>
              <a:rPr lang="en-GB" sz="1100"/>
              <a:t>Usual Suspects (2905, 4.9238567835180778)</a:t>
            </a:r>
          </a:p>
          <a:p>
            <a:pPr lvl="0" rtl="0">
              <a:spcBef>
                <a:spcPts val="0"/>
              </a:spcBef>
              <a:buClr>
                <a:schemeClr val="dk1"/>
              </a:buClr>
              <a:buSzPct val="100000"/>
              <a:buFont typeface="Arial"/>
              <a:buNone/>
            </a:pPr>
            <a:r>
              <a:rPr lang="en-GB" sz="1100"/>
              <a:t>Sanjuro (1962) (745, 4.8954304543938703)</a:t>
            </a:r>
          </a:p>
          <a:p>
            <a:pPr lvl="0" rtl="0">
              <a:spcBef>
                <a:spcPts val="0"/>
              </a:spcBef>
              <a:buClr>
                <a:schemeClr val="dk1"/>
              </a:buClr>
              <a:buSzPct val="100000"/>
              <a:buFont typeface="Arial"/>
              <a:buNone/>
            </a:pPr>
            <a:r>
              <a:rPr lang="en-GB" sz="1100"/>
              <a:t>Close Shave (1240, 4.8886972268093798)</a:t>
            </a:r>
          </a:p>
          <a:p>
            <a:pPr lvl="0" rtl="0">
              <a:spcBef>
                <a:spcPts val="0"/>
              </a:spcBef>
              <a:buClr>
                <a:schemeClr val="dk1"/>
              </a:buClr>
              <a:buSzPct val="100000"/>
              <a:buFont typeface="Arial"/>
              <a:buNone/>
            </a:pPr>
            <a:r>
              <a:rPr lang="en-GB" sz="1100"/>
              <a:t>Terminator (318, 4.8879722434534596)</a:t>
            </a:r>
          </a:p>
          <a:p>
            <a:pPr lvl="0" rtl="0">
              <a:spcBef>
                <a:spcPts val="0"/>
              </a:spcBef>
              <a:buClr>
                <a:schemeClr val="dk1"/>
              </a:buClr>
              <a:buSzPct val="100000"/>
              <a:buFont typeface="Arial"/>
              <a:buNone/>
            </a:pPr>
            <a:r>
              <a:rPr lang="en-GB" sz="1100"/>
              <a:t>Shawshank Redemption (904, 4.8840041756003512)</a:t>
            </a:r>
          </a:p>
          <a:p>
            <a:pPr lvl="0" rtl="0">
              <a:spcBef>
                <a:spcPts val="0"/>
              </a:spcBef>
              <a:buClr>
                <a:schemeClr val="dk1"/>
              </a:buClr>
              <a:buSzPct val="100000"/>
              <a:buFont typeface="Arial"/>
              <a:buNone/>
            </a:pPr>
            <a:r>
              <a:rPr lang="en-GB" sz="1100"/>
              <a:t>Rear Window (1954) (1148, 4.8634391226529923)</a:t>
            </a:r>
          </a:p>
          <a:p>
            <a:pPr lvl="0" rtl="0">
              <a:spcBef>
                <a:spcPts val="0"/>
              </a:spcBef>
              <a:buClr>
                <a:schemeClr val="dk1"/>
              </a:buClr>
              <a:buSzPct val="100000"/>
              <a:buFont typeface="Arial"/>
              <a:buNone/>
            </a:pPr>
            <a:r>
              <a:rPr lang="en-GB" sz="1100"/>
              <a:t>Wrong Trousers</a:t>
            </a:r>
          </a:p>
          <a:p>
            <a:pPr lvl="0" rtl="0">
              <a:spcBef>
                <a:spcPts val="0"/>
              </a:spcBef>
              <a:buClr>
                <a:schemeClr val="dk1"/>
              </a:buClr>
              <a:buFont typeface="Arial"/>
              <a:buNone/>
            </a:pPr>
            <a:r>
              <a:t/>
            </a:r>
            <a:endParaRPr sz="1100"/>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Base Strategy</a:t>
            </a:r>
          </a:p>
        </p:txBody>
      </p:sp>
      <p:sp>
        <p:nvSpPr>
          <p:cNvPr id="36" name="Shape 36"/>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nSpc>
                <a:spcPct val="115000"/>
              </a:lnSpc>
              <a:spcBef>
                <a:spcPts val="700"/>
              </a:spcBef>
              <a:buClr>
                <a:schemeClr val="dk1"/>
              </a:buClr>
              <a:buSzPct val="61111"/>
              <a:buFont typeface="Arial"/>
              <a:buNone/>
            </a:pPr>
            <a:r>
              <a:rPr lang="en-GB" sz="1800">
                <a:solidFill>
                  <a:schemeClr val="dk1"/>
                </a:solidFill>
              </a:rPr>
              <a:t>A movie recommendation works on the following concept:</a:t>
            </a:r>
          </a:p>
          <a:p>
            <a:pPr lvl="0" rtl="0">
              <a:lnSpc>
                <a:spcPct val="115000"/>
              </a:lnSpc>
              <a:spcBef>
                <a:spcPts val="0"/>
              </a:spcBef>
              <a:buClr>
                <a:schemeClr val="dk1"/>
              </a:buClr>
              <a:buSzPct val="61111"/>
              <a:buFont typeface="Arial"/>
              <a:buNone/>
            </a:pPr>
            <a:r>
              <a:rPr lang="en-GB" sz="1800">
                <a:solidFill>
                  <a:schemeClr val="dk1"/>
                </a:solidFill>
              </a:rPr>
              <a:t>A set of users initially rated some subset of movies (e.g., on the scale of 1 to 5) that they have already seen.</a:t>
            </a:r>
          </a:p>
          <a:p>
            <a:pPr lvl="0" rtl="0">
              <a:lnSpc>
                <a:spcPct val="115000"/>
              </a:lnSpc>
              <a:spcBef>
                <a:spcPts val="0"/>
              </a:spcBef>
              <a:buClr>
                <a:schemeClr val="dk1"/>
              </a:buClr>
              <a:buSzPct val="61111"/>
              <a:buFont typeface="Arial"/>
              <a:buNone/>
            </a:pPr>
            <a:r>
              <a:rPr lang="en-GB" sz="1800">
                <a:solidFill>
                  <a:schemeClr val="dk1"/>
                </a:solidFill>
              </a:rPr>
              <a:t>These ratings serve as the input. The recommendation system uses these known ratings to predict the ratings that each user would give to those not rated movies by him.</a:t>
            </a:r>
          </a:p>
          <a:p>
            <a:pPr>
              <a:spcBef>
                <a:spcPts val="0"/>
              </a:spcBef>
              <a:buNone/>
            </a:pPr>
            <a:r>
              <a:rPr lang="en-GB" sz="1800">
                <a:solidFill>
                  <a:schemeClr val="dk1"/>
                </a:solidFill>
              </a:rPr>
              <a:t>Recommendations of movies given to each user based on the predicted ratings.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sz="2400"/>
              <a:t>Recommendation by GraphLabs</a:t>
            </a:r>
          </a:p>
        </p:txBody>
      </p:sp>
      <p:pic>
        <p:nvPicPr>
          <p:cNvPr id="150" name="Shape 150"/>
          <p:cNvPicPr preferRelativeResize="0"/>
          <p:nvPr/>
        </p:nvPicPr>
        <p:blipFill>
          <a:blip r:embed="rId3">
            <a:alphaModFix/>
          </a:blip>
          <a:stretch>
            <a:fillRect/>
          </a:stretch>
        </p:blipFill>
        <p:spPr>
          <a:xfrm>
            <a:off x="1571775" y="1909075"/>
            <a:ext cx="4991099" cy="28274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Dataset Used</a:t>
            </a:r>
          </a:p>
        </p:txBody>
      </p:sp>
      <p:sp>
        <p:nvSpPr>
          <p:cNvPr id="42" name="Shape 42"/>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GB"/>
              <a:t>The MovieLens data of  1 million ratings from 6000 users and 4000 movies.</a:t>
            </a:r>
          </a:p>
          <a:p>
            <a:pPr indent="-419100" lvl="0" marL="457200">
              <a:spcBef>
                <a:spcPts val="0"/>
              </a:spcBef>
              <a:buClr>
                <a:schemeClr val="dk2"/>
              </a:buClr>
              <a:buSzPct val="100000"/>
              <a:buFont typeface="Arial"/>
              <a:buChar char="●"/>
            </a:pPr>
            <a:r>
              <a:rPr lang="en-GB"/>
              <a:t>The dataset contains ratings of movies on the scale of 1-5. Along with them, the genres associated with movies are also present.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Graphical representation</a:t>
            </a:r>
          </a:p>
        </p:txBody>
      </p:sp>
      <p:pic>
        <p:nvPicPr>
          <p:cNvPr id="48" name="Shape 48"/>
          <p:cNvPicPr preferRelativeResize="0"/>
          <p:nvPr/>
        </p:nvPicPr>
        <p:blipFill>
          <a:blip r:embed="rId3">
            <a:alphaModFix/>
          </a:blip>
          <a:stretch>
            <a:fillRect/>
          </a:stretch>
        </p:blipFill>
        <p:spPr>
          <a:xfrm>
            <a:off x="1218241" y="1415800"/>
            <a:ext cx="6243358" cy="36829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Prediction strategy</a:t>
            </a:r>
          </a:p>
        </p:txBody>
      </p:sp>
      <p:sp>
        <p:nvSpPr>
          <p:cNvPr id="54" name="Shape 54"/>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nSpc>
                <a:spcPct val="115000"/>
              </a:lnSpc>
              <a:spcBef>
                <a:spcPts val="700"/>
              </a:spcBef>
              <a:buClr>
                <a:schemeClr val="dk1"/>
              </a:buClr>
              <a:buSzPct val="36666"/>
              <a:buFont typeface="Arial"/>
              <a:buNone/>
            </a:pPr>
            <a:r>
              <a:rPr lang="en-GB"/>
              <a:t>Approach Used : </a:t>
            </a:r>
            <a:r>
              <a:rPr lang="en-GB">
                <a:solidFill>
                  <a:srgbClr val="0000FF"/>
                </a:solidFill>
              </a:rPr>
              <a:t>Item Prediction</a:t>
            </a:r>
            <a:r>
              <a:rPr lang="en-GB"/>
              <a:t>, </a:t>
            </a:r>
            <a:r>
              <a:rPr lang="en-GB">
                <a:solidFill>
                  <a:schemeClr val="dk1"/>
                </a:solidFill>
              </a:rPr>
              <a:t>Predict a ranked list of movies that a user is likely to see.</a:t>
            </a:r>
          </a:p>
          <a:p>
            <a:pPr>
              <a:spcBef>
                <a:spcPts val="0"/>
              </a:spcBef>
              <a:buNone/>
            </a:pPr>
            <a:r>
              <a:rPr lang="en-GB"/>
              <a:t>Alternative approach: </a:t>
            </a:r>
            <a:r>
              <a:rPr lang="en-GB">
                <a:solidFill>
                  <a:srgbClr val="3333CC"/>
                </a:solidFill>
              </a:rPr>
              <a:t>Rating prediction</a:t>
            </a:r>
            <a:r>
              <a:rPr lang="en-GB">
                <a:solidFill>
                  <a:schemeClr val="dk1"/>
                </a:solidFill>
              </a:rPr>
              <a:t>, i.e., predict the rating score that a user is likely to give to a movie that he has not seen or used before.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Basic approach</a:t>
            </a:r>
          </a:p>
        </p:txBody>
      </p:sp>
      <p:sp>
        <p:nvSpPr>
          <p:cNvPr id="60" name="Shape 60"/>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19100" lvl="0" marL="457200" rtl="0">
              <a:lnSpc>
                <a:spcPct val="115000"/>
              </a:lnSpc>
              <a:spcBef>
                <a:spcPts val="700"/>
              </a:spcBef>
              <a:buClr>
                <a:srgbClr val="3333CC"/>
              </a:buClr>
              <a:buSzPct val="100000"/>
              <a:buFont typeface="Arial"/>
              <a:buChar char="●"/>
            </a:pPr>
            <a:r>
              <a:rPr lang="en-GB">
                <a:solidFill>
                  <a:srgbClr val="3333CC"/>
                </a:solidFill>
              </a:rPr>
              <a:t>Collaborative filtering (or collaborative recommendations):</a:t>
            </a:r>
          </a:p>
          <a:p>
            <a:pPr lvl="0" rtl="0">
              <a:lnSpc>
                <a:spcPct val="115000"/>
              </a:lnSpc>
              <a:spcBef>
                <a:spcPts val="0"/>
              </a:spcBef>
              <a:buClr>
                <a:schemeClr val="dk1"/>
              </a:buClr>
              <a:buSzPct val="42307"/>
              <a:buFont typeface="Arial"/>
              <a:buNone/>
            </a:pPr>
            <a:r>
              <a:rPr lang="en-GB" sz="2600">
                <a:solidFill>
                  <a:schemeClr val="dk1"/>
                </a:solidFill>
              </a:rPr>
              <a:t>The user will be recommended movies that people with similar tastes and preferences liked in the past.</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A naive CF approach</a:t>
            </a:r>
          </a:p>
        </p:txBody>
      </p:sp>
      <p:sp>
        <p:nvSpPr>
          <p:cNvPr id="66" name="Shape 66"/>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GB"/>
              <a:t>Implemented collaborative filtering which calculates similarity between users by their movies watched.</a:t>
            </a:r>
          </a:p>
          <a:p>
            <a:pPr indent="-419100" lvl="0" marL="457200" rtl="0">
              <a:spcBef>
                <a:spcPts val="0"/>
              </a:spcBef>
              <a:buClr>
                <a:schemeClr val="dk2"/>
              </a:buClr>
              <a:buSzPct val="100000"/>
              <a:buFont typeface="Arial"/>
              <a:buChar char="●"/>
            </a:pPr>
            <a:r>
              <a:rPr lang="en-GB"/>
              <a:t>The ratings are given to the movies with similarity as weight.</a:t>
            </a:r>
          </a:p>
          <a:p>
            <a:pPr indent="-419100" lvl="0" marL="457200" rtl="0">
              <a:spcBef>
                <a:spcPts val="0"/>
              </a:spcBef>
              <a:buClr>
                <a:schemeClr val="dk2"/>
              </a:buClr>
              <a:buSzPct val="100000"/>
              <a:buFont typeface="Arial"/>
              <a:buChar char="●"/>
            </a:pPr>
            <a:r>
              <a:rPr lang="en-GB"/>
              <a:t>Recommend top rated movies.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sz="3000"/>
              <a:t>SVD- Singular Value Decompositiion</a:t>
            </a:r>
          </a:p>
        </p:txBody>
      </p:sp>
      <p:sp>
        <p:nvSpPr>
          <p:cNvPr id="72" name="Shape 72"/>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GB"/>
              <a:t>Incremental SVD approach was used.</a:t>
            </a:r>
          </a:p>
          <a:p>
            <a:pPr indent="-419100" lvl="0" marL="457200" rtl="0">
              <a:spcBef>
                <a:spcPts val="0"/>
              </a:spcBef>
              <a:buClr>
                <a:schemeClr val="dk2"/>
              </a:buClr>
              <a:buSzPct val="100000"/>
              <a:buFont typeface="Arial"/>
              <a:buChar char="-"/>
            </a:pPr>
            <a:r>
              <a:rPr lang="en-GB"/>
              <a:t>Motivation for application</a:t>
            </a:r>
          </a:p>
          <a:p>
            <a:pPr indent="-393700" lvl="0" marL="457200" rtl="0">
              <a:lnSpc>
                <a:spcPct val="115000"/>
              </a:lnSpc>
              <a:spcBef>
                <a:spcPts val="0"/>
              </a:spcBef>
              <a:buClr>
                <a:schemeClr val="dk1"/>
              </a:buClr>
              <a:buSzPct val="100000"/>
              <a:buFont typeface="Arial"/>
              <a:buChar char="-"/>
            </a:pPr>
            <a:r>
              <a:rPr lang="en-GB" sz="2600">
                <a:solidFill>
                  <a:schemeClr val="dk1"/>
                </a:solidFill>
              </a:rPr>
              <a:t>Simon Funk at his blog site for netflix prize competition.</a:t>
            </a:r>
          </a:p>
          <a:p>
            <a:pPr indent="-393700" lvl="0" marL="457200" rtl="0">
              <a:lnSpc>
                <a:spcPct val="115000"/>
              </a:lnSpc>
              <a:spcBef>
                <a:spcPts val="0"/>
              </a:spcBef>
              <a:buClr>
                <a:schemeClr val="dk1"/>
              </a:buClr>
              <a:buSzPct val="100000"/>
              <a:buFont typeface="Arial"/>
              <a:buChar char="-"/>
            </a:pPr>
            <a:r>
              <a:rPr lang="en-GB" sz="2600">
                <a:solidFill>
                  <a:schemeClr val="dk1"/>
                </a:solidFill>
              </a:rPr>
              <a:t>The mathematics of SVD is explained in the next slide.</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GB"/>
              <a:t>SVD - From Wiki</a:t>
            </a:r>
          </a:p>
        </p:txBody>
      </p:sp>
      <p:sp>
        <p:nvSpPr>
          <p:cNvPr id="78" name="Shape 7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nSpc>
                <a:spcPct val="169697"/>
              </a:lnSpc>
              <a:spcBef>
                <a:spcPts val="0"/>
              </a:spcBef>
              <a:spcAft>
                <a:spcPts val="600"/>
              </a:spcAft>
              <a:buNone/>
            </a:pPr>
            <a:r>
              <a:rPr lang="en-GB" sz="1100">
                <a:solidFill>
                  <a:srgbClr val="252525"/>
                </a:solidFill>
              </a:rPr>
              <a:t>Suppose </a:t>
            </a:r>
            <a:r>
              <a:rPr b="1" lang="en-GB" sz="1300">
                <a:solidFill>
                  <a:srgbClr val="252525"/>
                </a:solidFill>
                <a:latin typeface="Times New Roman"/>
                <a:ea typeface="Times New Roman"/>
                <a:cs typeface="Times New Roman"/>
                <a:sym typeface="Times New Roman"/>
              </a:rPr>
              <a:t>M</a:t>
            </a:r>
            <a:r>
              <a:rPr lang="en-GB" sz="1100">
                <a:solidFill>
                  <a:srgbClr val="252525"/>
                </a:solidFill>
              </a:rPr>
              <a:t> is an </a:t>
            </a:r>
            <a:r>
              <a:rPr i="1" lang="en-GB" sz="1300">
                <a:solidFill>
                  <a:srgbClr val="252525"/>
                </a:solidFill>
                <a:latin typeface="Times New Roman"/>
                <a:ea typeface="Times New Roman"/>
                <a:cs typeface="Times New Roman"/>
                <a:sym typeface="Times New Roman"/>
              </a:rPr>
              <a:t>m</a:t>
            </a:r>
            <a:r>
              <a:rPr lang="en-GB" sz="1300">
                <a:solidFill>
                  <a:srgbClr val="252525"/>
                </a:solidFill>
                <a:latin typeface="Times New Roman"/>
                <a:ea typeface="Times New Roman"/>
                <a:cs typeface="Times New Roman"/>
                <a:sym typeface="Times New Roman"/>
              </a:rPr>
              <a:t> × </a:t>
            </a:r>
            <a:r>
              <a:rPr i="1" lang="en-GB" sz="1300">
                <a:solidFill>
                  <a:srgbClr val="252525"/>
                </a:solidFill>
                <a:latin typeface="Times New Roman"/>
                <a:ea typeface="Times New Roman"/>
                <a:cs typeface="Times New Roman"/>
                <a:sym typeface="Times New Roman"/>
              </a:rPr>
              <a:t>n</a:t>
            </a:r>
            <a:r>
              <a:rPr lang="en-GB" sz="1100">
                <a:solidFill>
                  <a:srgbClr val="252525"/>
                </a:solidFill>
              </a:rPr>
              <a:t> </a:t>
            </a:r>
            <a:r>
              <a:rPr lang="en-GB" sz="1100">
                <a:solidFill>
                  <a:srgbClr val="0B0080"/>
                </a:solidFill>
                <a:hlinkClick r:id="rId3"/>
              </a:rPr>
              <a:t>matrix</a:t>
            </a:r>
            <a:r>
              <a:rPr lang="en-GB" sz="1100">
                <a:solidFill>
                  <a:srgbClr val="252525"/>
                </a:solidFill>
              </a:rPr>
              <a:t> whose entries come from the </a:t>
            </a:r>
            <a:r>
              <a:rPr lang="en-GB" sz="1100">
                <a:solidFill>
                  <a:srgbClr val="0B0080"/>
                </a:solidFill>
                <a:hlinkClick r:id="rId4"/>
              </a:rPr>
              <a:t>field</a:t>
            </a:r>
            <a:r>
              <a:rPr lang="en-GB" sz="1100">
                <a:solidFill>
                  <a:srgbClr val="252525"/>
                </a:solidFill>
              </a:rPr>
              <a:t> </a:t>
            </a:r>
            <a:r>
              <a:rPr i="1" lang="en-GB" sz="1300">
                <a:solidFill>
                  <a:srgbClr val="252525"/>
                </a:solidFill>
                <a:latin typeface="Times New Roman"/>
                <a:ea typeface="Times New Roman"/>
                <a:cs typeface="Times New Roman"/>
                <a:sym typeface="Times New Roman"/>
              </a:rPr>
              <a:t>K</a:t>
            </a:r>
            <a:r>
              <a:rPr lang="en-GB" sz="1100">
                <a:solidFill>
                  <a:srgbClr val="252525"/>
                </a:solidFill>
              </a:rPr>
              <a:t>, which is either the field of </a:t>
            </a:r>
            <a:r>
              <a:rPr lang="en-GB" sz="1100">
                <a:solidFill>
                  <a:srgbClr val="0B0080"/>
                </a:solidFill>
                <a:hlinkClick r:id="rId5"/>
              </a:rPr>
              <a:t>real numbers</a:t>
            </a:r>
            <a:r>
              <a:rPr lang="en-GB" sz="1100">
                <a:solidFill>
                  <a:srgbClr val="252525"/>
                </a:solidFill>
              </a:rPr>
              <a:t> or the field of </a:t>
            </a:r>
            <a:r>
              <a:rPr lang="en-GB" sz="1100">
                <a:solidFill>
                  <a:srgbClr val="0B0080"/>
                </a:solidFill>
                <a:hlinkClick r:id="rId6"/>
              </a:rPr>
              <a:t>complex numbers</a:t>
            </a:r>
            <a:r>
              <a:rPr lang="en-GB" sz="1100">
                <a:solidFill>
                  <a:srgbClr val="252525"/>
                </a:solidFill>
              </a:rPr>
              <a:t>. Then there exists a factorization of the form</a:t>
            </a:r>
          </a:p>
          <a:p>
            <a:pPr lvl="0" rtl="0">
              <a:lnSpc>
                <a:spcPct val="169697"/>
              </a:lnSpc>
              <a:spcBef>
                <a:spcPts val="0"/>
              </a:spcBef>
              <a:spcAft>
                <a:spcPts val="600"/>
              </a:spcAft>
              <a:buClr>
                <a:schemeClr val="dk1"/>
              </a:buClr>
              <a:buFont typeface="Arial"/>
              <a:buNone/>
            </a:pPr>
            <a:r>
              <a:t/>
            </a:r>
            <a:endParaRPr sz="1100">
              <a:solidFill>
                <a:srgbClr val="252525"/>
              </a:solidFill>
            </a:endParaRPr>
          </a:p>
          <a:p>
            <a:pPr lvl="0" rtl="0">
              <a:lnSpc>
                <a:spcPct val="169697"/>
              </a:lnSpc>
              <a:spcBef>
                <a:spcPts val="0"/>
              </a:spcBef>
              <a:spcAft>
                <a:spcPts val="600"/>
              </a:spcAft>
              <a:buClr>
                <a:schemeClr val="dk1"/>
              </a:buClr>
              <a:buSzPct val="100000"/>
              <a:buFont typeface="Arial"/>
              <a:buNone/>
            </a:pPr>
            <a:r>
              <a:rPr lang="en-GB" sz="1100">
                <a:solidFill>
                  <a:srgbClr val="252525"/>
                </a:solidFill>
              </a:rPr>
              <a:t>where </a:t>
            </a:r>
            <a:r>
              <a:rPr b="1" lang="en-GB" sz="1300">
                <a:solidFill>
                  <a:srgbClr val="252525"/>
                </a:solidFill>
                <a:latin typeface="Times New Roman"/>
                <a:ea typeface="Times New Roman"/>
                <a:cs typeface="Times New Roman"/>
                <a:sym typeface="Times New Roman"/>
              </a:rPr>
              <a:t>U</a:t>
            </a:r>
            <a:r>
              <a:rPr lang="en-GB" sz="1100">
                <a:solidFill>
                  <a:srgbClr val="252525"/>
                </a:solidFill>
              </a:rPr>
              <a:t> is an </a:t>
            </a:r>
            <a:r>
              <a:rPr i="1" lang="en-GB" sz="1300">
                <a:solidFill>
                  <a:srgbClr val="252525"/>
                </a:solidFill>
                <a:latin typeface="Times New Roman"/>
                <a:ea typeface="Times New Roman"/>
                <a:cs typeface="Times New Roman"/>
                <a:sym typeface="Times New Roman"/>
              </a:rPr>
              <a:t>m</a:t>
            </a:r>
            <a:r>
              <a:rPr lang="en-GB" sz="1300">
                <a:solidFill>
                  <a:srgbClr val="252525"/>
                </a:solidFill>
                <a:latin typeface="Times New Roman"/>
                <a:ea typeface="Times New Roman"/>
                <a:cs typeface="Times New Roman"/>
                <a:sym typeface="Times New Roman"/>
              </a:rPr>
              <a:t> × </a:t>
            </a:r>
            <a:r>
              <a:rPr i="1" lang="en-GB" sz="1300">
                <a:solidFill>
                  <a:srgbClr val="252525"/>
                </a:solidFill>
                <a:latin typeface="Times New Roman"/>
                <a:ea typeface="Times New Roman"/>
                <a:cs typeface="Times New Roman"/>
                <a:sym typeface="Times New Roman"/>
              </a:rPr>
              <a:t>m</a:t>
            </a:r>
            <a:r>
              <a:rPr lang="en-GB" sz="1100">
                <a:solidFill>
                  <a:srgbClr val="252525"/>
                </a:solidFill>
              </a:rPr>
              <a:t> </a:t>
            </a:r>
            <a:r>
              <a:rPr lang="en-GB" sz="1100">
                <a:solidFill>
                  <a:srgbClr val="0B0080"/>
                </a:solidFill>
                <a:hlinkClick r:id="rId7"/>
              </a:rPr>
              <a:t>unitary matrix</a:t>
            </a:r>
            <a:r>
              <a:rPr lang="en-GB" sz="1100">
                <a:solidFill>
                  <a:srgbClr val="252525"/>
                </a:solidFill>
              </a:rPr>
              <a:t> over </a:t>
            </a:r>
            <a:r>
              <a:rPr i="1" lang="en-GB" sz="1300">
                <a:solidFill>
                  <a:srgbClr val="252525"/>
                </a:solidFill>
                <a:latin typeface="Times New Roman"/>
                <a:ea typeface="Times New Roman"/>
                <a:cs typeface="Times New Roman"/>
                <a:sym typeface="Times New Roman"/>
              </a:rPr>
              <a:t>K</a:t>
            </a:r>
            <a:r>
              <a:rPr lang="en-GB" sz="1100">
                <a:solidFill>
                  <a:srgbClr val="252525"/>
                </a:solidFill>
              </a:rPr>
              <a:t> (</a:t>
            </a:r>
            <a:r>
              <a:rPr lang="en-GB" sz="1100">
                <a:solidFill>
                  <a:srgbClr val="0B0080"/>
                </a:solidFill>
                <a:hlinkClick r:id="rId8"/>
              </a:rPr>
              <a:t>orthogonal matrix</a:t>
            </a:r>
            <a:r>
              <a:rPr lang="en-GB" sz="1100">
                <a:solidFill>
                  <a:srgbClr val="252525"/>
                </a:solidFill>
              </a:rPr>
              <a:t> if </a:t>
            </a:r>
            <a:r>
              <a:rPr i="1" lang="en-GB" sz="1300">
                <a:solidFill>
                  <a:srgbClr val="252525"/>
                </a:solidFill>
                <a:latin typeface="Times New Roman"/>
                <a:ea typeface="Times New Roman"/>
                <a:cs typeface="Times New Roman"/>
                <a:sym typeface="Times New Roman"/>
              </a:rPr>
              <a:t>K</a:t>
            </a:r>
            <a:r>
              <a:rPr lang="en-GB" sz="1300">
                <a:solidFill>
                  <a:srgbClr val="252525"/>
                </a:solidFill>
                <a:latin typeface="Times New Roman"/>
                <a:ea typeface="Times New Roman"/>
                <a:cs typeface="Times New Roman"/>
                <a:sym typeface="Times New Roman"/>
              </a:rPr>
              <a:t> = </a:t>
            </a:r>
            <a:r>
              <a:rPr b="1" lang="en-GB" sz="1300">
                <a:solidFill>
                  <a:srgbClr val="252525"/>
                </a:solidFill>
                <a:latin typeface="Times New Roman"/>
                <a:ea typeface="Times New Roman"/>
                <a:cs typeface="Times New Roman"/>
                <a:sym typeface="Times New Roman"/>
              </a:rPr>
              <a:t>R</a:t>
            </a:r>
            <a:r>
              <a:rPr lang="en-GB" sz="1100">
                <a:solidFill>
                  <a:srgbClr val="252525"/>
                </a:solidFill>
              </a:rPr>
              <a:t>), </a:t>
            </a:r>
            <a:r>
              <a:rPr b="1" lang="en-GB" sz="1300">
                <a:solidFill>
                  <a:srgbClr val="252525"/>
                </a:solidFill>
                <a:latin typeface="Times New Roman"/>
                <a:ea typeface="Times New Roman"/>
                <a:cs typeface="Times New Roman"/>
                <a:sym typeface="Times New Roman"/>
              </a:rPr>
              <a:t>Σ</a:t>
            </a:r>
            <a:r>
              <a:rPr lang="en-GB" sz="1100">
                <a:solidFill>
                  <a:srgbClr val="252525"/>
                </a:solidFill>
              </a:rPr>
              <a:t> is an </a:t>
            </a:r>
            <a:r>
              <a:rPr i="1" lang="en-GB" sz="1300">
                <a:solidFill>
                  <a:srgbClr val="252525"/>
                </a:solidFill>
                <a:latin typeface="Times New Roman"/>
                <a:ea typeface="Times New Roman"/>
                <a:cs typeface="Times New Roman"/>
                <a:sym typeface="Times New Roman"/>
              </a:rPr>
              <a:t>m</a:t>
            </a:r>
            <a:r>
              <a:rPr lang="en-GB" sz="1300">
                <a:solidFill>
                  <a:srgbClr val="252525"/>
                </a:solidFill>
                <a:latin typeface="Times New Roman"/>
                <a:ea typeface="Times New Roman"/>
                <a:cs typeface="Times New Roman"/>
                <a:sym typeface="Times New Roman"/>
              </a:rPr>
              <a:t> × </a:t>
            </a:r>
            <a:r>
              <a:rPr i="1" lang="en-GB" sz="1300">
                <a:solidFill>
                  <a:srgbClr val="252525"/>
                </a:solidFill>
                <a:latin typeface="Times New Roman"/>
                <a:ea typeface="Times New Roman"/>
                <a:cs typeface="Times New Roman"/>
                <a:sym typeface="Times New Roman"/>
              </a:rPr>
              <a:t>n</a:t>
            </a:r>
            <a:r>
              <a:rPr lang="en-GB" sz="1100">
                <a:solidFill>
                  <a:srgbClr val="252525"/>
                </a:solidFill>
              </a:rPr>
              <a:t> </a:t>
            </a:r>
            <a:r>
              <a:rPr lang="en-GB" sz="1100">
                <a:solidFill>
                  <a:srgbClr val="0B0080"/>
                </a:solidFill>
                <a:hlinkClick r:id="rId9"/>
              </a:rPr>
              <a:t>diagonal matrix</a:t>
            </a:r>
            <a:r>
              <a:rPr lang="en-GB" sz="1100">
                <a:solidFill>
                  <a:srgbClr val="252525"/>
                </a:solidFill>
              </a:rPr>
              <a:t> with non-negative real numbers on the diagonal, and the </a:t>
            </a:r>
            <a:r>
              <a:rPr i="1" lang="en-GB" sz="1300">
                <a:solidFill>
                  <a:srgbClr val="252525"/>
                </a:solidFill>
                <a:latin typeface="Times New Roman"/>
                <a:ea typeface="Times New Roman"/>
                <a:cs typeface="Times New Roman"/>
                <a:sym typeface="Times New Roman"/>
              </a:rPr>
              <a:t>n</a:t>
            </a:r>
            <a:r>
              <a:rPr lang="en-GB" sz="1300">
                <a:solidFill>
                  <a:srgbClr val="252525"/>
                </a:solidFill>
                <a:latin typeface="Times New Roman"/>
                <a:ea typeface="Times New Roman"/>
                <a:cs typeface="Times New Roman"/>
                <a:sym typeface="Times New Roman"/>
              </a:rPr>
              <a:t> × </a:t>
            </a:r>
            <a:r>
              <a:rPr i="1" lang="en-GB" sz="1300">
                <a:solidFill>
                  <a:srgbClr val="252525"/>
                </a:solidFill>
                <a:latin typeface="Times New Roman"/>
                <a:ea typeface="Times New Roman"/>
                <a:cs typeface="Times New Roman"/>
                <a:sym typeface="Times New Roman"/>
              </a:rPr>
              <a:t>n</a:t>
            </a:r>
            <a:r>
              <a:rPr lang="en-GB" sz="1100">
                <a:solidFill>
                  <a:srgbClr val="252525"/>
                </a:solidFill>
              </a:rPr>
              <a:t> unitary matrix </a:t>
            </a:r>
            <a:r>
              <a:rPr b="1" lang="en-GB" sz="1300">
                <a:solidFill>
                  <a:srgbClr val="252525"/>
                </a:solidFill>
                <a:latin typeface="Times New Roman"/>
                <a:ea typeface="Times New Roman"/>
                <a:cs typeface="Times New Roman"/>
                <a:sym typeface="Times New Roman"/>
              </a:rPr>
              <a:t>V</a:t>
            </a:r>
            <a:r>
              <a:rPr baseline="30000" lang="en-GB" sz="1700">
                <a:solidFill>
                  <a:srgbClr val="252525"/>
                </a:solidFill>
                <a:latin typeface="Times New Roman"/>
                <a:ea typeface="Times New Roman"/>
                <a:cs typeface="Times New Roman"/>
                <a:sym typeface="Times New Roman"/>
              </a:rPr>
              <a:t>∗</a:t>
            </a:r>
            <a:r>
              <a:rPr lang="en-GB" sz="1100">
                <a:solidFill>
                  <a:srgbClr val="252525"/>
                </a:solidFill>
              </a:rPr>
              <a:t> denotes the </a:t>
            </a:r>
            <a:r>
              <a:rPr lang="en-GB" sz="1100">
                <a:solidFill>
                  <a:srgbClr val="0B0080"/>
                </a:solidFill>
                <a:hlinkClick r:id="rId10"/>
              </a:rPr>
              <a:t>conjugate transpose</a:t>
            </a:r>
            <a:r>
              <a:rPr lang="en-GB" sz="1100">
                <a:solidFill>
                  <a:srgbClr val="252525"/>
                </a:solidFill>
              </a:rPr>
              <a:t> of the </a:t>
            </a:r>
            <a:r>
              <a:rPr i="1" lang="en-GB" sz="1300">
                <a:solidFill>
                  <a:srgbClr val="252525"/>
                </a:solidFill>
                <a:latin typeface="Times New Roman"/>
                <a:ea typeface="Times New Roman"/>
                <a:cs typeface="Times New Roman"/>
                <a:sym typeface="Times New Roman"/>
              </a:rPr>
              <a:t>n</a:t>
            </a:r>
            <a:r>
              <a:rPr lang="en-GB" sz="1300">
                <a:solidFill>
                  <a:srgbClr val="252525"/>
                </a:solidFill>
                <a:latin typeface="Times New Roman"/>
                <a:ea typeface="Times New Roman"/>
                <a:cs typeface="Times New Roman"/>
                <a:sym typeface="Times New Roman"/>
              </a:rPr>
              <a:t> × </a:t>
            </a:r>
            <a:r>
              <a:rPr i="1" lang="en-GB" sz="1300">
                <a:solidFill>
                  <a:srgbClr val="252525"/>
                </a:solidFill>
                <a:latin typeface="Times New Roman"/>
                <a:ea typeface="Times New Roman"/>
                <a:cs typeface="Times New Roman"/>
                <a:sym typeface="Times New Roman"/>
              </a:rPr>
              <a:t>n</a:t>
            </a:r>
            <a:r>
              <a:rPr lang="en-GB" sz="1100">
                <a:solidFill>
                  <a:srgbClr val="252525"/>
                </a:solidFill>
              </a:rPr>
              <a:t> unitary matrix </a:t>
            </a:r>
            <a:r>
              <a:rPr b="1" lang="en-GB" sz="1300">
                <a:solidFill>
                  <a:srgbClr val="252525"/>
                </a:solidFill>
                <a:latin typeface="Times New Roman"/>
                <a:ea typeface="Times New Roman"/>
                <a:cs typeface="Times New Roman"/>
                <a:sym typeface="Times New Roman"/>
              </a:rPr>
              <a:t>V</a:t>
            </a:r>
            <a:r>
              <a:rPr lang="en-GB" sz="1100">
                <a:solidFill>
                  <a:srgbClr val="252525"/>
                </a:solidFill>
              </a:rPr>
              <a:t>. Such a factorization is called a singular value decomposition of </a:t>
            </a:r>
            <a:r>
              <a:rPr b="1" lang="en-GB" sz="1300">
                <a:solidFill>
                  <a:srgbClr val="252525"/>
                </a:solidFill>
                <a:latin typeface="Times New Roman"/>
                <a:ea typeface="Times New Roman"/>
                <a:cs typeface="Times New Roman"/>
                <a:sym typeface="Times New Roman"/>
              </a:rPr>
              <a:t>M</a:t>
            </a:r>
            <a:r>
              <a:rPr lang="en-GB" sz="1100">
                <a:solidFill>
                  <a:srgbClr val="252525"/>
                </a:solidFill>
              </a:rPr>
              <a:t>.</a:t>
            </a:r>
          </a:p>
          <a:p>
            <a:pPr lvl="0" rtl="0">
              <a:lnSpc>
                <a:spcPct val="169697"/>
              </a:lnSpc>
              <a:spcBef>
                <a:spcPts val="0"/>
              </a:spcBef>
              <a:spcAft>
                <a:spcPts val="600"/>
              </a:spcAft>
              <a:buClr>
                <a:schemeClr val="dk1"/>
              </a:buClr>
              <a:buSzPct val="100000"/>
              <a:buFont typeface="Arial"/>
              <a:buNone/>
            </a:pPr>
            <a:r>
              <a:rPr lang="en-GB" sz="1100">
                <a:solidFill>
                  <a:srgbClr val="252525"/>
                </a:solidFill>
              </a:rPr>
              <a:t>The diagonal entries </a:t>
            </a:r>
            <a:r>
              <a:rPr i="1" lang="en-GB" sz="1300">
                <a:solidFill>
                  <a:srgbClr val="252525"/>
                </a:solidFill>
                <a:latin typeface="Times New Roman"/>
                <a:ea typeface="Times New Roman"/>
                <a:cs typeface="Times New Roman"/>
                <a:sym typeface="Times New Roman"/>
              </a:rPr>
              <a:t>σ</a:t>
            </a:r>
            <a:r>
              <a:rPr baseline="-25000" i="1" lang="en-GB" sz="1700">
                <a:solidFill>
                  <a:srgbClr val="252525"/>
                </a:solidFill>
                <a:latin typeface="Times New Roman"/>
                <a:ea typeface="Times New Roman"/>
                <a:cs typeface="Times New Roman"/>
                <a:sym typeface="Times New Roman"/>
              </a:rPr>
              <a:t>i</a:t>
            </a:r>
            <a:r>
              <a:rPr lang="en-GB" sz="1100">
                <a:solidFill>
                  <a:srgbClr val="252525"/>
                </a:solidFill>
              </a:rPr>
              <a:t> of </a:t>
            </a:r>
            <a:r>
              <a:rPr b="1" lang="en-GB" sz="1300">
                <a:solidFill>
                  <a:srgbClr val="252525"/>
                </a:solidFill>
                <a:latin typeface="Times New Roman"/>
                <a:ea typeface="Times New Roman"/>
                <a:cs typeface="Times New Roman"/>
                <a:sym typeface="Times New Roman"/>
              </a:rPr>
              <a:t>Σ</a:t>
            </a:r>
            <a:r>
              <a:rPr lang="en-GB" sz="1100">
                <a:solidFill>
                  <a:srgbClr val="252525"/>
                </a:solidFill>
              </a:rPr>
              <a:t> are known as the </a:t>
            </a:r>
            <a:r>
              <a:rPr b="1" lang="en-GB" sz="1100">
                <a:solidFill>
                  <a:srgbClr val="0B0080"/>
                </a:solidFill>
                <a:hlinkClick r:id="rId11"/>
              </a:rPr>
              <a:t>singular values</a:t>
            </a:r>
            <a:r>
              <a:rPr lang="en-GB" sz="1100">
                <a:solidFill>
                  <a:srgbClr val="252525"/>
                </a:solidFill>
              </a:rPr>
              <a:t> of </a:t>
            </a:r>
            <a:r>
              <a:rPr b="1" lang="en-GB" sz="1300">
                <a:solidFill>
                  <a:srgbClr val="252525"/>
                </a:solidFill>
                <a:latin typeface="Times New Roman"/>
                <a:ea typeface="Times New Roman"/>
                <a:cs typeface="Times New Roman"/>
                <a:sym typeface="Times New Roman"/>
              </a:rPr>
              <a:t>M</a:t>
            </a:r>
            <a:r>
              <a:rPr lang="en-GB" sz="1100">
                <a:solidFill>
                  <a:srgbClr val="252525"/>
                </a:solidFill>
              </a:rPr>
              <a:t>. A common convention is to list the singular values in descending order. In this case, the diagonal matrix </a:t>
            </a:r>
            <a:r>
              <a:rPr b="1" lang="en-GB" sz="1300">
                <a:solidFill>
                  <a:srgbClr val="252525"/>
                </a:solidFill>
                <a:latin typeface="Times New Roman"/>
                <a:ea typeface="Times New Roman"/>
                <a:cs typeface="Times New Roman"/>
                <a:sym typeface="Times New Roman"/>
              </a:rPr>
              <a:t>Σ</a:t>
            </a:r>
            <a:r>
              <a:rPr lang="en-GB" sz="1100">
                <a:solidFill>
                  <a:srgbClr val="252525"/>
                </a:solidFill>
              </a:rPr>
              <a:t> is uniquely determined by </a:t>
            </a:r>
            <a:r>
              <a:rPr b="1" lang="en-GB" sz="1300">
                <a:solidFill>
                  <a:srgbClr val="252525"/>
                </a:solidFill>
                <a:latin typeface="Times New Roman"/>
                <a:ea typeface="Times New Roman"/>
                <a:cs typeface="Times New Roman"/>
                <a:sym typeface="Times New Roman"/>
              </a:rPr>
              <a:t>M</a:t>
            </a:r>
            <a:r>
              <a:rPr lang="en-GB" sz="1100">
                <a:solidFill>
                  <a:srgbClr val="252525"/>
                </a:solidFill>
              </a:rPr>
              <a:t> (though the matrices </a:t>
            </a:r>
            <a:r>
              <a:rPr b="1" lang="en-GB" sz="1300">
                <a:solidFill>
                  <a:srgbClr val="252525"/>
                </a:solidFill>
                <a:latin typeface="Times New Roman"/>
                <a:ea typeface="Times New Roman"/>
                <a:cs typeface="Times New Roman"/>
                <a:sym typeface="Times New Roman"/>
              </a:rPr>
              <a:t>U</a:t>
            </a:r>
            <a:r>
              <a:rPr lang="en-GB" sz="1100">
                <a:solidFill>
                  <a:srgbClr val="252525"/>
                </a:solidFill>
              </a:rPr>
              <a:t> and </a:t>
            </a:r>
            <a:r>
              <a:rPr b="1" lang="en-GB" sz="1300">
                <a:solidFill>
                  <a:srgbClr val="252525"/>
                </a:solidFill>
                <a:latin typeface="Times New Roman"/>
                <a:ea typeface="Times New Roman"/>
                <a:cs typeface="Times New Roman"/>
                <a:sym typeface="Times New Roman"/>
              </a:rPr>
              <a:t>V</a:t>
            </a:r>
            <a:r>
              <a:rPr lang="en-GB" sz="1100">
                <a:solidFill>
                  <a:srgbClr val="252525"/>
                </a:solidFill>
              </a:rPr>
              <a:t> are not).</a:t>
            </a:r>
          </a:p>
          <a:p>
            <a:pPr>
              <a:spcBef>
                <a:spcPts val="0"/>
              </a:spcBef>
              <a:buNone/>
            </a:pPr>
            <a:r>
              <a:t/>
            </a:r>
            <a:endParaRPr/>
          </a:p>
        </p:txBody>
      </p:sp>
      <p:pic>
        <p:nvPicPr>
          <p:cNvPr id="79" name="Shape 79"/>
          <p:cNvPicPr preferRelativeResize="0"/>
          <p:nvPr/>
        </p:nvPicPr>
        <p:blipFill>
          <a:blip r:embed="rId12">
            <a:alphaModFix/>
          </a:blip>
          <a:stretch>
            <a:fillRect/>
          </a:stretch>
        </p:blipFill>
        <p:spPr>
          <a:xfrm>
            <a:off x="577600" y="2283700"/>
            <a:ext cx="1431799" cy="2594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