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89" r:id="rId24"/>
    <p:sldId id="292" r:id="rId25"/>
    <p:sldId id="288" r:id="rId26"/>
    <p:sldId id="290" r:id="rId27"/>
    <p:sldId id="291" r:id="rId28"/>
    <p:sldId id="280" r:id="rId29"/>
    <p:sldId id="281" r:id="rId30"/>
    <p:sldId id="294" r:id="rId31"/>
    <p:sldId id="283" r:id="rId32"/>
    <p:sldId id="282" r:id="rId33"/>
    <p:sldId id="295" r:id="rId34"/>
    <p:sldId id="293" r:id="rId35"/>
    <p:sldId id="284" r:id="rId36"/>
    <p:sldId id="285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99461-C816-41A9-B0F5-A09329A1EB61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1FA81-6D34-426D-B3F6-E8107F9D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7AEE-C603-4E56-B9B0-4AB1DA8185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4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EBD5-EE42-4163-835D-A57A228AF7AF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3EBD5-EE42-4163-835D-A57A228AF7AF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E413-CC3B-4A3F-9584-39C42D3F6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4876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Semop</a:t>
            </a:r>
            <a:r>
              <a:rPr lang="en-US" b="1" dirty="0" smtClean="0"/>
              <a:t>() </a:t>
            </a:r>
            <a:r>
              <a:rPr lang="en-US" dirty="0" smtClean="0"/>
              <a:t>system call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Compares S with </a:t>
            </a:r>
            <a:r>
              <a:rPr lang="en-US" dirty="0" err="1" smtClean="0"/>
              <a:t>sem_op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Takes an action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Either proceed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Or the process gets blocked (switch from running to waiting)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5905500" y="4876800"/>
            <a:ext cx="304800" cy="1371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0800" y="5345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Atomic 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953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 and </a:t>
            </a:r>
            <a:r>
              <a:rPr lang="en-US" dirty="0" err="1" smtClean="0"/>
              <a:t>sem_op</a:t>
            </a:r>
            <a:r>
              <a:rPr lang="en-US" dirty="0" smtClean="0"/>
              <a:t> both are positive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(2+3) and update the value of semaphore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Semop</a:t>
            </a:r>
            <a:r>
              <a:rPr lang="en-US" dirty="0" smtClean="0"/>
              <a:t>() returns and s becomes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Proceed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 smtClean="0"/>
              <a:t>&gt;0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7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69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876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sem_op</a:t>
            </a:r>
            <a:r>
              <a:rPr lang="en-US" dirty="0" smtClean="0"/>
              <a:t> is </a:t>
            </a:r>
            <a:r>
              <a:rPr lang="en-US" dirty="0" err="1" smtClean="0"/>
              <a:t>negetive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if 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|</a:t>
            </a:r>
            <a:r>
              <a:rPr lang="en-US" dirty="0" err="1" smtClean="0"/>
              <a:t>sem_op</a:t>
            </a:r>
            <a:r>
              <a:rPr lang="en-US" dirty="0" smtClean="0"/>
              <a:t>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Update the value of S=</a:t>
            </a:r>
            <a:r>
              <a:rPr lang="en-US" dirty="0" err="1" smtClean="0"/>
              <a:t>S+sem_op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Semop</a:t>
            </a:r>
            <a:r>
              <a:rPr lang="en-US" dirty="0" smtClean="0"/>
              <a:t>() returns and s becomes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Proceed!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/>
              <a:t>&lt;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7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69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876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sem_op</a:t>
            </a:r>
            <a:r>
              <a:rPr lang="en-US" dirty="0" smtClean="0"/>
              <a:t> is </a:t>
            </a:r>
            <a:r>
              <a:rPr lang="en-US" dirty="0" err="1" smtClean="0"/>
              <a:t>negetive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if S </a:t>
            </a:r>
            <a:r>
              <a:rPr lang="en-US" dirty="0">
                <a:sym typeface="Symbol"/>
              </a:rPr>
              <a:t></a:t>
            </a:r>
            <a:r>
              <a:rPr lang="en-US" dirty="0" smtClean="0"/>
              <a:t>|</a:t>
            </a:r>
            <a:r>
              <a:rPr lang="en-US" dirty="0" err="1" smtClean="0"/>
              <a:t>sem_op</a:t>
            </a:r>
            <a:r>
              <a:rPr lang="en-US" dirty="0" smtClean="0"/>
              <a:t>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Blocked!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Until 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|</a:t>
            </a:r>
            <a:r>
              <a:rPr lang="en-US" dirty="0" err="1" smtClean="0"/>
              <a:t>sem_op</a:t>
            </a:r>
            <a:r>
              <a:rPr lang="en-US" dirty="0" smtClean="0"/>
              <a:t>|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/>
              <a:t>&lt;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7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69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8768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sem_op</a:t>
            </a:r>
            <a:r>
              <a:rPr lang="en-US" dirty="0" smtClean="0"/>
              <a:t> is 0 (special case)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if S </a:t>
            </a:r>
            <a:r>
              <a:rPr lang="en-US" dirty="0" smtClean="0">
                <a:sym typeface="Symbol"/>
              </a:rPr>
              <a:t>==0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If true, return (proceed)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Else (S is positive 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Block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 smtClean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sembuf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ushort</a:t>
            </a:r>
            <a:r>
              <a:rPr lang="en-US" sz="1800" dirty="0" smtClean="0"/>
              <a:t> </a:t>
            </a:r>
            <a:r>
              <a:rPr lang="en-US" sz="1800" dirty="0" err="1" smtClean="0"/>
              <a:t>sem_num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short	 </a:t>
            </a:r>
            <a:r>
              <a:rPr lang="en-US" sz="1800" dirty="0" err="1" smtClean="0"/>
              <a:t>sem_op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short </a:t>
            </a:r>
            <a:r>
              <a:rPr lang="en-US" sz="1800" dirty="0" err="1" smtClean="0"/>
              <a:t>sem_flg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00400" y="2438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220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semaphore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2819400" y="3124200"/>
            <a:ext cx="1295400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3505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 IPC_NOWAIT,  SEM_UNDO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24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semop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semid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sembuf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*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sops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unsigned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nsops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362200"/>
            <a:ext cx="33528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Set.c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(“%d”, &amp;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Semid</a:t>
            </a:r>
            <a:r>
              <a:rPr lang="en-US" dirty="0" smtClean="0"/>
              <a:t>=</a:t>
            </a:r>
            <a:r>
              <a:rPr lang="en-US" dirty="0" err="1" smtClean="0"/>
              <a:t>semget</a:t>
            </a:r>
            <a:r>
              <a:rPr lang="en-US" dirty="0" smtClean="0"/>
              <a:t>(20, 1, IPC…);</a:t>
            </a:r>
          </a:p>
          <a:p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0, SETVAL,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362200"/>
            <a:ext cx="3886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Run.c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sembuf</a:t>
            </a:r>
            <a:r>
              <a:rPr lang="en-US" dirty="0" smtClean="0"/>
              <a:t> sop;</a:t>
            </a:r>
          </a:p>
          <a:p>
            <a:r>
              <a:rPr lang="en-US" dirty="0" err="1" smtClean="0"/>
              <a:t>Semid</a:t>
            </a:r>
            <a:r>
              <a:rPr lang="en-US" dirty="0" smtClean="0"/>
              <a:t>=</a:t>
            </a:r>
            <a:r>
              <a:rPr lang="en-US" dirty="0" err="1" smtClean="0"/>
              <a:t>semget</a:t>
            </a:r>
            <a:r>
              <a:rPr lang="en-US" dirty="0" smtClean="0"/>
              <a:t>(20, 1, …);</a:t>
            </a:r>
          </a:p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Sop_sem_flg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Semop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&amp;sop, 1);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Main()</a:t>
            </a:r>
          </a:p>
          <a:p>
            <a:pPr marL="0" indent="0">
              <a:buNone/>
            </a:pPr>
            <a:r>
              <a:rPr lang="en-US" sz="2400" dirty="0" smtClean="0"/>
              <a:t>{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sembuf</a:t>
            </a:r>
            <a:r>
              <a:rPr lang="en-US" sz="2400" dirty="0" smtClean="0"/>
              <a:t> sop;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semid</a:t>
            </a:r>
            <a:r>
              <a:rPr lang="en-US" sz="2400" dirty="0" smtClean="0"/>
              <a:t>()=</a:t>
            </a:r>
            <a:r>
              <a:rPr lang="en-US" sz="2400" dirty="0" err="1" smtClean="0"/>
              <a:t>semget</a:t>
            </a:r>
            <a:r>
              <a:rPr lang="en-US" sz="2400" dirty="0" smtClean="0"/>
              <a:t>(20, 1, IPC_CREAT|0666);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0, SETVAL, 1);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pid</a:t>
            </a:r>
            <a:r>
              <a:rPr lang="en-US" sz="2400" dirty="0" smtClean="0"/>
              <a:t>=fork();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if(</a:t>
            </a:r>
            <a:r>
              <a:rPr lang="en-US" sz="2400" dirty="0" err="1" smtClean="0"/>
              <a:t>pid</a:t>
            </a:r>
            <a:r>
              <a:rPr lang="en-US" sz="2400" dirty="0" smtClean="0"/>
              <a:t>==0)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352800"/>
            <a:ext cx="28194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=-1;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=0;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</a:t>
            </a:r>
            <a:r>
              <a:rPr lang="en-US" b="1" dirty="0" err="1" smtClean="0"/>
              <a:t>semid</a:t>
            </a:r>
            <a:r>
              <a:rPr lang="en-US" b="1" dirty="0" smtClean="0"/>
              <a:t>, &amp;sop, 1);</a:t>
            </a:r>
          </a:p>
          <a:p>
            <a:r>
              <a:rPr lang="en-US" dirty="0" smtClean="0"/>
              <a:t>CRITICAL SECTION</a:t>
            </a:r>
          </a:p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(semop,&amp;sop,1);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2362200" y="4724400"/>
            <a:ext cx="2590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449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process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7924800" y="3505200"/>
            <a:ext cx="1524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001000" y="4800600"/>
            <a:ext cx="1524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5800" y="4114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05800" y="5498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Main()</a:t>
            </a:r>
          </a:p>
          <a:p>
            <a:pPr marL="0" indent="0">
              <a:buNone/>
            </a:pPr>
            <a:r>
              <a:rPr lang="en-US" sz="2400" dirty="0" smtClean="0"/>
              <a:t>{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sembuf</a:t>
            </a:r>
            <a:r>
              <a:rPr lang="en-US" sz="2400" dirty="0" smtClean="0"/>
              <a:t> sop;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semid</a:t>
            </a:r>
            <a:r>
              <a:rPr lang="en-US" sz="2400" dirty="0" smtClean="0"/>
              <a:t>()=</a:t>
            </a:r>
            <a:r>
              <a:rPr lang="en-US" sz="2400" dirty="0" err="1" smtClean="0"/>
              <a:t>semget</a:t>
            </a:r>
            <a:r>
              <a:rPr lang="en-US" sz="2400" dirty="0" smtClean="0"/>
              <a:t>(20, 1, IPC_CREAT|0666);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0, SETVAL, 1);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pid</a:t>
            </a:r>
            <a:r>
              <a:rPr lang="en-US" sz="2400" dirty="0" smtClean="0"/>
              <a:t>=fork();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if(</a:t>
            </a:r>
            <a:r>
              <a:rPr lang="en-US" sz="2400" dirty="0" err="1" smtClean="0"/>
              <a:t>pid</a:t>
            </a:r>
            <a:r>
              <a:rPr lang="en-US" sz="2400" dirty="0" smtClean="0"/>
              <a:t>==0)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	Child process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else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352800"/>
            <a:ext cx="28194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=-1;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=0;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</a:t>
            </a:r>
            <a:r>
              <a:rPr lang="en-US" b="1" dirty="0" err="1" smtClean="0"/>
              <a:t>semid</a:t>
            </a:r>
            <a:r>
              <a:rPr lang="en-US" b="1" dirty="0" smtClean="0"/>
              <a:t>, &amp;sop, 1);</a:t>
            </a:r>
          </a:p>
          <a:p>
            <a:r>
              <a:rPr lang="en-US" dirty="0" smtClean="0"/>
              <a:t>CRITICAL SECTION</a:t>
            </a:r>
          </a:p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(semop,&amp;sop,1);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2362200" y="4724400"/>
            <a:ext cx="2590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0" y="449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process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05800" y="4114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924800" y="3505200"/>
            <a:ext cx="1524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7924800" y="4800600"/>
            <a:ext cx="152400" cy="990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05800" y="5498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SEM_UNDO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438400"/>
            <a:ext cx="28194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=-1;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=0;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</a:t>
            </a:r>
            <a:r>
              <a:rPr lang="en-US" b="1" dirty="0" err="1" smtClean="0"/>
              <a:t>semid</a:t>
            </a:r>
            <a:r>
              <a:rPr lang="en-US" b="1" dirty="0" smtClean="0"/>
              <a:t>, &amp;sop, 1);</a:t>
            </a:r>
          </a:p>
          <a:p>
            <a:r>
              <a:rPr lang="en-US" dirty="0" smtClean="0"/>
              <a:t>CRITICAL SECTION</a:t>
            </a:r>
          </a:p>
          <a:p>
            <a:r>
              <a:rPr lang="en-US" dirty="0" err="1" smtClean="0"/>
              <a:t>Sop.sem_num</a:t>
            </a:r>
            <a:r>
              <a:rPr lang="en-US" dirty="0" smtClean="0"/>
              <a:t>=0;</a:t>
            </a:r>
          </a:p>
          <a:p>
            <a:r>
              <a:rPr lang="en-US" dirty="0" err="1" smtClean="0"/>
              <a:t>Sop.sem_op</a:t>
            </a:r>
            <a:r>
              <a:rPr lang="en-US" dirty="0" smtClean="0"/>
              <a:t>=1;</a:t>
            </a:r>
          </a:p>
          <a:p>
            <a:r>
              <a:rPr lang="en-US" dirty="0" err="1" smtClean="0"/>
              <a:t>Sop.sem_flg</a:t>
            </a:r>
            <a:r>
              <a:rPr lang="en-US" dirty="0" smtClean="0"/>
              <a:t>=0</a:t>
            </a:r>
          </a:p>
          <a:p>
            <a:r>
              <a:rPr lang="en-US" b="1" dirty="0" err="1" smtClean="0"/>
              <a:t>Semop</a:t>
            </a:r>
            <a:r>
              <a:rPr lang="en-US" b="1" dirty="0" smtClean="0"/>
              <a:t>(semop,&amp;sop,1);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53000" y="4800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9800" y="50292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Resets the semaphore value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16002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sembuf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sem_num</a:t>
            </a:r>
            <a:r>
              <a:rPr lang="en-US" dirty="0"/>
              <a:t>;</a:t>
            </a:r>
          </a:p>
          <a:p>
            <a:r>
              <a:rPr lang="en-US" dirty="0"/>
              <a:t>	short	 </a:t>
            </a:r>
            <a:r>
              <a:rPr lang="en-US" dirty="0" err="1"/>
              <a:t>sem_op</a:t>
            </a:r>
            <a:r>
              <a:rPr lang="en-US" dirty="0"/>
              <a:t>;</a:t>
            </a:r>
          </a:p>
          <a:p>
            <a:r>
              <a:rPr lang="en-US" dirty="0"/>
              <a:t>	short </a:t>
            </a:r>
            <a:r>
              <a:rPr lang="en-US" dirty="0" err="1"/>
              <a:t>sem_flg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43800" y="3048000"/>
            <a:ext cx="76200" cy="58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37310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SEM_UNDO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53300" y="4100393"/>
            <a:ext cx="419100" cy="1157407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3800" y="4648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133600"/>
            <a:ext cx="762000" cy="411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1336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3200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2672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53340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47800" y="2819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47800" y="3200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3886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7800" y="4267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4953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47800" y="5334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47800" y="6019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00200" y="4431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00200" y="5421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09800" y="2362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8194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148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006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86400" y="21336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194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148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006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62600" y="32004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194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52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148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768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38800" y="42672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194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814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910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8768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38800" y="5334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622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956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5814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672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530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8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362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956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14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267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530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3622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956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5814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672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530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3622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956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5814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672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530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88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35374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Semaphores 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914400" y="2476500"/>
            <a:ext cx="381000" cy="1060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14400" y="3886200"/>
            <a:ext cx="381000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914400" y="3962400"/>
            <a:ext cx="381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3840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04800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65760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343400" y="167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667000" y="1295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Sub-Semaphores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SEM_UNDO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Main()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semid</a:t>
            </a:r>
            <a:r>
              <a:rPr lang="en-US" sz="2000" dirty="0" smtClean="0"/>
              <a:t>=</a:t>
            </a:r>
            <a:r>
              <a:rPr lang="en-US" sz="2000" dirty="0" err="1" smtClean="0"/>
              <a:t>semget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semctl</a:t>
            </a:r>
            <a:r>
              <a:rPr lang="en-US" sz="2000" dirty="0" smtClean="0"/>
              <a:t>(</a:t>
            </a:r>
            <a:r>
              <a:rPr lang="en-US" sz="2000" dirty="0" err="1" smtClean="0"/>
              <a:t>semid</a:t>
            </a:r>
            <a:r>
              <a:rPr lang="en-US" sz="2000" dirty="0" smtClean="0"/>
              <a:t>, 0, SETVAL, 1);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sop.sem_num</a:t>
            </a:r>
            <a:r>
              <a:rPr lang="en-US" sz="2000" dirty="0" smtClean="0"/>
              <a:t>=0;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sop.sem_op</a:t>
            </a:r>
            <a:r>
              <a:rPr lang="en-US" sz="2000" dirty="0" smtClean="0"/>
              <a:t>=-1;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sop.sem_flg</a:t>
            </a:r>
            <a:r>
              <a:rPr lang="en-US" sz="2000" dirty="0" smtClean="0"/>
              <a:t>=SEM_UNDO;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pid</a:t>
            </a:r>
            <a:r>
              <a:rPr lang="en-US" sz="2000" dirty="0" smtClean="0"/>
              <a:t>=fork()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if(</a:t>
            </a:r>
            <a:r>
              <a:rPr lang="en-US" sz="2000" dirty="0" err="1" smtClean="0"/>
              <a:t>pid</a:t>
            </a:r>
            <a:r>
              <a:rPr lang="en-US" sz="2000" dirty="0" smtClean="0"/>
              <a:t>==0)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4267200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Semop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&amp;sop, 1);</a:t>
            </a:r>
          </a:p>
          <a:p>
            <a:r>
              <a:rPr lang="en-US" b="1" dirty="0" smtClean="0"/>
              <a:t>CS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410200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Semop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&amp;sop, 1);</a:t>
            </a:r>
          </a:p>
          <a:p>
            <a:r>
              <a:rPr lang="en-US" b="1" dirty="0" smtClean="0"/>
              <a:t>CS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2438400" y="47244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438400" y="56388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44196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5334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data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 </a:t>
            </a:r>
            <a:r>
              <a:rPr lang="en-US" dirty="0"/>
              <a:t>One </a:t>
            </a:r>
            <a:r>
              <a:rPr lang="en-US" dirty="0" err="1"/>
              <a:t>sem_array</a:t>
            </a:r>
            <a:r>
              <a:rPr lang="en-US" dirty="0"/>
              <a:t> data structure for each set of semaphores in the system. </a:t>
            </a:r>
            <a:r>
              <a:rPr lang="en-US" dirty="0" smtClean="0"/>
              <a:t>*/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sem_array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kern_ipc_perm</a:t>
            </a:r>
            <a:r>
              <a:rPr lang="en-US" dirty="0"/>
              <a:t>	</a:t>
            </a:r>
            <a:r>
              <a:rPr lang="en-US" dirty="0" err="1"/>
              <a:t>sem_perm</a:t>
            </a:r>
            <a:r>
              <a:rPr lang="en-US" dirty="0"/>
              <a:t>;	/* permissions .. see </a:t>
            </a:r>
            <a:r>
              <a:rPr lang="en-US" dirty="0" err="1"/>
              <a:t>ipc.h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 err="1" smtClean="0"/>
              <a:t>time_t</a:t>
            </a:r>
            <a:r>
              <a:rPr lang="en-US" dirty="0"/>
              <a:t>		</a:t>
            </a:r>
            <a:r>
              <a:rPr lang="en-US" dirty="0" err="1"/>
              <a:t>sem_otime</a:t>
            </a:r>
            <a:r>
              <a:rPr lang="en-US" dirty="0"/>
              <a:t>;	/* last </a:t>
            </a:r>
            <a:r>
              <a:rPr lang="en-US" dirty="0" err="1"/>
              <a:t>semop</a:t>
            </a:r>
            <a:r>
              <a:rPr lang="en-US" dirty="0"/>
              <a:t> time */</a:t>
            </a:r>
          </a:p>
          <a:p>
            <a:pPr marL="0" indent="0">
              <a:buNone/>
            </a:pPr>
            <a:r>
              <a:rPr lang="en-US" dirty="0" err="1" smtClean="0"/>
              <a:t>time_t</a:t>
            </a:r>
            <a:r>
              <a:rPr lang="en-US" dirty="0"/>
              <a:t>		</a:t>
            </a:r>
            <a:r>
              <a:rPr lang="en-US" dirty="0" err="1"/>
              <a:t>sem_ctime</a:t>
            </a:r>
            <a:r>
              <a:rPr lang="en-US" dirty="0"/>
              <a:t>;	/* last change time */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sem</a:t>
            </a:r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/>
              <a:t>sem_base</a:t>
            </a:r>
            <a:r>
              <a:rPr lang="en-US" dirty="0"/>
              <a:t>;	/* </a:t>
            </a:r>
            <a:r>
              <a:rPr lang="en-US" dirty="0" err="1"/>
              <a:t>ptr</a:t>
            </a:r>
            <a:r>
              <a:rPr lang="en-US" dirty="0"/>
              <a:t> to first semaphore in array */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sem_queue</a:t>
            </a:r>
            <a:r>
              <a:rPr lang="en-US" dirty="0" smtClean="0"/>
              <a:t> *</a:t>
            </a:r>
            <a:r>
              <a:rPr lang="en-US" dirty="0" err="1" smtClean="0"/>
              <a:t>sem_pending</a:t>
            </a:r>
            <a:r>
              <a:rPr lang="en-US" dirty="0"/>
              <a:t>;	/* pending operations to be processed */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sem_queue</a:t>
            </a:r>
            <a:r>
              <a:rPr lang="en-US" dirty="0"/>
              <a:t>	**</a:t>
            </a:r>
            <a:r>
              <a:rPr lang="en-US" dirty="0" err="1"/>
              <a:t>sem_pending_last</a:t>
            </a:r>
            <a:r>
              <a:rPr lang="en-US" dirty="0"/>
              <a:t>; /* last pending operation */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sem_undo</a:t>
            </a:r>
            <a:r>
              <a:rPr lang="en-US" dirty="0"/>
              <a:t>		*undo;		/* undo requests on this array */</a:t>
            </a:r>
          </a:p>
          <a:p>
            <a:pPr marL="0" indent="0">
              <a:buNone/>
            </a:pPr>
            <a:r>
              <a:rPr lang="en-US" dirty="0" smtClean="0"/>
              <a:t>unsigned </a:t>
            </a:r>
            <a:r>
              <a:rPr lang="en-US" dirty="0"/>
              <a:t>long		</a:t>
            </a:r>
            <a:r>
              <a:rPr lang="en-US" dirty="0" err="1"/>
              <a:t>sem_nsems</a:t>
            </a:r>
            <a:r>
              <a:rPr lang="en-US" dirty="0"/>
              <a:t>;	/* no. of semaphores in array */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5434" y="5867400"/>
            <a:ext cx="827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Sometime refer as </a:t>
            </a:r>
            <a:r>
              <a:rPr lang="en-US" sz="2800" b="1" dirty="0" err="1" smtClean="0"/>
              <a:t>semid_ds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Sem_ids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" y="1207532"/>
            <a:ext cx="1524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ipc_perm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key_t</a:t>
            </a:r>
            <a:r>
              <a:rPr lang="en-US" dirty="0"/>
              <a:t>  key;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uid</a:t>
            </a:r>
            <a:r>
              <a:rPr lang="en-US" dirty="0"/>
              <a:t>;   /* owner </a:t>
            </a:r>
            <a:r>
              <a:rPr lang="en-US" dirty="0" err="1"/>
              <a:t>euid</a:t>
            </a:r>
            <a:r>
              <a:rPr lang="en-US" dirty="0"/>
              <a:t> and </a:t>
            </a:r>
            <a:r>
              <a:rPr lang="en-US" dirty="0" err="1"/>
              <a:t>egid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gid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cuid</a:t>
            </a:r>
            <a:r>
              <a:rPr lang="en-US" dirty="0"/>
              <a:t>;  /* creator </a:t>
            </a:r>
            <a:r>
              <a:rPr lang="en-US" dirty="0" err="1"/>
              <a:t>euid</a:t>
            </a:r>
            <a:r>
              <a:rPr lang="en-US" dirty="0"/>
              <a:t> and </a:t>
            </a:r>
            <a:r>
              <a:rPr lang="en-US" dirty="0" err="1"/>
              <a:t>egid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cgid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ushort</a:t>
            </a:r>
            <a:r>
              <a:rPr lang="en-US" dirty="0"/>
              <a:t> mode;  /* access modes see mode flags below 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ushort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;   /* slot usage sequence number */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68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u_short</a:t>
            </a:r>
            <a:r>
              <a:rPr lang="en-US" dirty="0"/>
              <a:t>	</a:t>
            </a:r>
            <a:r>
              <a:rPr lang="en-US" dirty="0" err="1"/>
              <a:t>semval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     short	</a:t>
            </a:r>
            <a:r>
              <a:rPr lang="en-US" dirty="0" err="1"/>
              <a:t>sempid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u_short</a:t>
            </a:r>
            <a:r>
              <a:rPr lang="en-US" dirty="0"/>
              <a:t>	</a:t>
            </a:r>
            <a:r>
              <a:rPr lang="en-US" dirty="0" err="1"/>
              <a:t>semncnt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u_short</a:t>
            </a:r>
            <a:r>
              <a:rPr lang="en-US" dirty="0"/>
              <a:t>	</a:t>
            </a:r>
            <a:r>
              <a:rPr lang="en-US" dirty="0" err="1"/>
              <a:t>semzcnt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};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91200" y="36576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00800" y="3516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Waiting for positive value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40502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Waiting for zero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1200" y="423493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78915"/>
              </p:ext>
            </p:extLst>
          </p:nvPr>
        </p:nvGraphicFramePr>
        <p:xfrm>
          <a:off x="609600" y="1981200"/>
          <a:ext cx="243840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sem_perm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sem_otime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sem_ctime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sem_base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sem_pending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r>
                        <a:rPr lang="en-US" dirty="0" err="1" smtClean="0"/>
                        <a:t>sem_pending_last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*undo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sem_nsems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667000" y="25146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150315"/>
              </p:ext>
            </p:extLst>
          </p:nvPr>
        </p:nvGraphicFramePr>
        <p:xfrm>
          <a:off x="3962400" y="2098040"/>
          <a:ext cx="152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Semval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Sempid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Semncnt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Semzcnt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69367"/>
              </p:ext>
            </p:extLst>
          </p:nvPr>
        </p:nvGraphicFramePr>
        <p:xfrm>
          <a:off x="3916680" y="3733800"/>
          <a:ext cx="1600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Semval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Sempid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Semncnt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Semzcnt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895600" y="36576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7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69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876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sem_op</a:t>
            </a:r>
            <a:r>
              <a:rPr lang="en-US" dirty="0" smtClean="0"/>
              <a:t> is </a:t>
            </a:r>
            <a:r>
              <a:rPr lang="en-US" dirty="0" err="1" smtClean="0"/>
              <a:t>negetive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if S </a:t>
            </a:r>
            <a:r>
              <a:rPr lang="en-US" dirty="0">
                <a:sym typeface="Symbol"/>
              </a:rPr>
              <a:t></a:t>
            </a:r>
            <a:r>
              <a:rPr lang="en-US" dirty="0" smtClean="0"/>
              <a:t>|</a:t>
            </a:r>
            <a:r>
              <a:rPr lang="en-US" dirty="0" err="1" smtClean="0"/>
              <a:t>sem_op</a:t>
            </a:r>
            <a:r>
              <a:rPr lang="en-US" dirty="0" smtClean="0"/>
              <a:t>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Blocked!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Until 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|</a:t>
            </a:r>
            <a:r>
              <a:rPr lang="en-US" dirty="0" err="1" smtClean="0"/>
              <a:t>sem_op</a:t>
            </a:r>
            <a:r>
              <a:rPr lang="en-US" dirty="0" smtClean="0"/>
              <a:t>|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/>
              <a:t>&lt;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Atomicity: Implementing wait and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Concept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726089"/>
            <a:ext cx="1143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7983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(sub)Semaphore variable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614510"/>
            <a:ext cx="1447800" cy="90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395073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integer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Sem_op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21658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/>
              </a:rPr>
              <a:t> 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700" y="2895600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69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8768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sem_op</a:t>
            </a:r>
            <a:r>
              <a:rPr lang="en-US" dirty="0" smtClean="0"/>
              <a:t> is 0 (special case)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if S </a:t>
            </a:r>
            <a:r>
              <a:rPr lang="en-US" dirty="0" smtClean="0">
                <a:sym typeface="Symbol"/>
              </a:rPr>
              <a:t>==0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If true, return (proceed)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Else (S is positive 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Block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0689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Semop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2831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sem_op</a:t>
            </a:r>
            <a:r>
              <a:rPr lang="en-US" dirty="0" smtClean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21550"/>
              </p:ext>
            </p:extLst>
          </p:nvPr>
        </p:nvGraphicFramePr>
        <p:xfrm>
          <a:off x="609600" y="1981200"/>
          <a:ext cx="243840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sem_perm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sem_otime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sem_ctime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sem_base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sem_pending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r>
                        <a:rPr lang="en-US" dirty="0" err="1" smtClean="0"/>
                        <a:t>sem_pending_last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*undo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sem_nsems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667000" y="25146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09876"/>
              </p:ext>
            </p:extLst>
          </p:nvPr>
        </p:nvGraphicFramePr>
        <p:xfrm>
          <a:off x="3962400" y="2098040"/>
          <a:ext cx="152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Semval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Sempid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Semncnt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Semzcnt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39483"/>
              </p:ext>
            </p:extLst>
          </p:nvPr>
        </p:nvGraphicFramePr>
        <p:xfrm>
          <a:off x="3916680" y="3733800"/>
          <a:ext cx="1600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Semval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Sempid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Semncnt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Semzcnt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895600" y="36576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78215"/>
              </p:ext>
            </p:extLst>
          </p:nvPr>
        </p:nvGraphicFramePr>
        <p:xfrm>
          <a:off x="609600" y="1981200"/>
          <a:ext cx="243840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sem_perm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sem_otime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sem_ctime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sem_base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sem_pending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r>
                        <a:rPr lang="en-US" dirty="0" err="1" smtClean="0"/>
                        <a:t>sem_pending_last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*undo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sem_nsems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819400" y="29718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43400" y="2438400"/>
            <a:ext cx="1447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19600" y="24778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sem_queue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0" y="3200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67200" y="3962400"/>
            <a:ext cx="1447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43400" y="40018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sem_queue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334000" y="3200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62400" y="3429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5486400"/>
            <a:ext cx="1447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43400" y="55258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sem_queue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495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2000" y="4724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334000" y="4724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19400" y="44958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1"/>
          </p:cNvCxnSpPr>
          <p:nvPr/>
        </p:nvCxnSpPr>
        <p:spPr>
          <a:xfrm flipH="1" flipV="1">
            <a:off x="3048000" y="24384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1"/>
          </p:cNvCxnSpPr>
          <p:nvPr/>
        </p:nvCxnSpPr>
        <p:spPr>
          <a:xfrm flipH="1" flipV="1">
            <a:off x="3048000" y="3124200"/>
            <a:ext cx="1219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791200" y="1828800"/>
            <a:ext cx="990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81800" y="1600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PCB (</a:t>
            </a:r>
            <a:r>
              <a:rPr lang="en-US" dirty="0" err="1" smtClean="0"/>
              <a:t>task_struct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781800" y="2819400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791200" y="2971800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34200" y="2762071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Sembuf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sem_num</a:t>
            </a:r>
            <a:r>
              <a:rPr lang="en-US" dirty="0" smtClean="0"/>
              <a:t>, </a:t>
            </a:r>
            <a:r>
              <a:rPr lang="en-US" dirty="0" err="1" smtClean="0"/>
              <a:t>sem_op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81800" y="3810000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934200" y="3828871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Sembuf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sem_num</a:t>
            </a:r>
            <a:r>
              <a:rPr lang="en-US" dirty="0" smtClean="0"/>
              <a:t>, </a:t>
            </a:r>
            <a:r>
              <a:rPr lang="en-US" dirty="0" err="1" smtClean="0"/>
              <a:t>sem_op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marL="0" lvl="0" indent="0">
              <a:buNone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semget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key_t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key,int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nsems,int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semflg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Header:</a:t>
            </a:r>
          </a:p>
          <a:p>
            <a:pPr marL="0" indent="0">
              <a:buNone/>
            </a:pPr>
            <a:r>
              <a:rPr lang="en-US" dirty="0" smtClean="0"/>
              <a:t>sys/</a:t>
            </a:r>
            <a:r>
              <a:rPr lang="en-US" dirty="0" err="1" smtClean="0"/>
              <a:t>types.h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sys/</a:t>
            </a:r>
            <a:r>
              <a:rPr lang="en-US" dirty="0" err="1" smtClean="0"/>
              <a:t>ipc.h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555625"/>
            <a:ext cx="8229600" cy="57943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rnd">
                <a:solidFill>
                  <a:srgbClr val="808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1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669900"/>
                </a:solidFill>
              </a:rPr>
              <a:t>Creating and Accessing Semaphore Sets</a:t>
            </a:r>
            <a:endParaRPr lang="en-US" sz="3200" b="1" dirty="0">
              <a:solidFill>
                <a:srgbClr val="6699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3815477"/>
            <a:ext cx="563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key=(</a:t>
            </a:r>
            <a:r>
              <a:rPr lang="en-US" dirty="0" err="1" smtClean="0"/>
              <a:t>key_t</a:t>
            </a:r>
            <a:r>
              <a:rPr lang="en-US" dirty="0" smtClean="0"/>
              <a:t>)20</a:t>
            </a:r>
          </a:p>
          <a:p>
            <a:r>
              <a:rPr lang="en-US" dirty="0"/>
              <a:t>	</a:t>
            </a:r>
            <a:r>
              <a:rPr lang="en-US" dirty="0" err="1" smtClean="0"/>
              <a:t>nsem</a:t>
            </a:r>
            <a:r>
              <a:rPr lang="en-US" dirty="0" smtClean="0"/>
              <a:t>=1</a:t>
            </a:r>
          </a:p>
          <a:p>
            <a:r>
              <a:rPr lang="en-US" dirty="0"/>
              <a:t>	</a:t>
            </a:r>
            <a:r>
              <a:rPr lang="en-US" dirty="0" err="1" smtClean="0"/>
              <a:t>semid</a:t>
            </a:r>
            <a:r>
              <a:rPr lang="en-US" dirty="0" smtClean="0"/>
              <a:t>=</a:t>
            </a:r>
            <a:r>
              <a:rPr lang="en-US" dirty="0" err="1" smtClean="0"/>
              <a:t>semget</a:t>
            </a:r>
            <a:r>
              <a:rPr lang="en-US" dirty="0" smtClean="0"/>
              <a:t>(key, </a:t>
            </a:r>
            <a:r>
              <a:rPr lang="en-US" dirty="0" err="1" smtClean="0"/>
              <a:t>nsem</a:t>
            </a:r>
            <a:r>
              <a:rPr lang="en-US" dirty="0" smtClean="0"/>
              <a:t>, IPC_CREAT|0666)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81400" y="2133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43200" y="2514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the semaphore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2514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 sub-semaphores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6400" y="2133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0000" y="2133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3800" y="2678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05600" y="52578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0" y="617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Read-alter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Representation in Linux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Represented by the C structure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task_struct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cs typeface="Courier New" charset="0"/>
              </a:rPr>
              <a:t>pid</a:t>
            </a:r>
            <a:r>
              <a:rPr lang="en-US" sz="2000" dirty="0" smtClean="0">
                <a:latin typeface="Courier New" charset="0"/>
                <a:cs typeface="Courier New" charset="0"/>
              </a:rPr>
              <a:t> t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pid</a:t>
            </a:r>
            <a:r>
              <a:rPr lang="en-US" sz="2000" dirty="0" smtClean="0">
                <a:latin typeface="Courier New" charset="0"/>
                <a:cs typeface="Courier New" charset="0"/>
              </a:rPr>
              <a:t>; /* process identifier */ </a:t>
            </a:r>
            <a:br>
              <a:rPr lang="en-US" sz="2000" dirty="0" smtClean="0">
                <a:latin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cs typeface="Courier New" charset="0"/>
              </a:rPr>
              <a:t>long state; /* state of the process */ </a:t>
            </a:r>
            <a:br>
              <a:rPr lang="en-US" sz="2000" dirty="0" smtClean="0">
                <a:latin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cs typeface="Courier New" charset="0"/>
              </a:rPr>
              <a:t>unsigned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dirty="0" smtClean="0">
                <a:latin typeface="Courier New" charset="0"/>
                <a:cs typeface="Courier New" charset="0"/>
              </a:rPr>
              <a:t> time slice /* scheduling information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task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*parent; /* this process’s parent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list head children; /* this process’s children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files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*files; /* list of open files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mm_struct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*mm; /* address space of this pro */</a:t>
            </a: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9767" y="4343400"/>
            <a:ext cx="6100233" cy="238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200" y="481572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Sembuf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sembuf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ushort</a:t>
            </a:r>
            <a:r>
              <a:rPr lang="en-US" sz="1800" dirty="0" smtClean="0"/>
              <a:t> </a:t>
            </a:r>
            <a:r>
              <a:rPr lang="en-US" sz="1800" dirty="0" err="1" smtClean="0"/>
              <a:t>sem_num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short	 </a:t>
            </a:r>
            <a:r>
              <a:rPr lang="en-US" sz="1800" dirty="0" err="1" smtClean="0"/>
              <a:t>sem_op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short </a:t>
            </a:r>
            <a:r>
              <a:rPr lang="en-US" sz="1800" dirty="0" err="1" smtClean="0"/>
              <a:t>sem_flg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00400" y="2438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220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semaphore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2819400" y="3124200"/>
            <a:ext cx="1295400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3505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 IPC_NOWAIT,  SEM_UNDO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24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semop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semid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sembuf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*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sops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unsigned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nsops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/* One queue for each sleeping process in the system. */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sem_queue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sem_queue</a:t>
            </a:r>
            <a:r>
              <a:rPr lang="en-US" dirty="0"/>
              <a:t> *	next;	 /* next entry in the queue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sem_queue</a:t>
            </a:r>
            <a:r>
              <a:rPr lang="en-US" dirty="0"/>
              <a:t> **	</a:t>
            </a:r>
            <a:r>
              <a:rPr lang="en-US" dirty="0" err="1"/>
              <a:t>prev</a:t>
            </a:r>
            <a:r>
              <a:rPr lang="en-US" dirty="0"/>
              <a:t>;	 /* previous entry in the queue, *(q-&gt;</a:t>
            </a:r>
            <a:r>
              <a:rPr lang="en-US" dirty="0" err="1"/>
              <a:t>prev</a:t>
            </a:r>
            <a:r>
              <a:rPr lang="en-US" dirty="0"/>
              <a:t>) == q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task_struct</a:t>
            </a:r>
            <a:r>
              <a:rPr lang="en-US" dirty="0"/>
              <a:t>*	sleeper; /* this process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sem_undo</a:t>
            </a:r>
            <a:r>
              <a:rPr lang="en-US" dirty="0"/>
              <a:t> *	undo;	 /* undo structure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   	</a:t>
            </a:r>
            <a:r>
              <a:rPr lang="en-US" dirty="0" err="1" smtClean="0"/>
              <a:t>pid</a:t>
            </a:r>
            <a:r>
              <a:rPr lang="en-US" dirty="0"/>
              <a:t>;	 /* process id of requesting process 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sem_array</a:t>
            </a:r>
            <a:r>
              <a:rPr lang="en-US" dirty="0"/>
              <a:t> *	</a:t>
            </a:r>
            <a:r>
              <a:rPr lang="en-US" dirty="0" err="1"/>
              <a:t>sma</a:t>
            </a:r>
            <a:r>
              <a:rPr lang="en-US" dirty="0"/>
              <a:t>;	 /* semaphore array for operations 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sembuf</a:t>
            </a:r>
            <a:r>
              <a:rPr lang="en-US" dirty="0"/>
              <a:t> *		sops;	 /* array of pending operations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			</a:t>
            </a:r>
            <a:r>
              <a:rPr lang="en-US" dirty="0" err="1"/>
              <a:t>nsops</a:t>
            </a:r>
            <a:r>
              <a:rPr lang="en-US" dirty="0"/>
              <a:t>;	 /* number of operations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			alter;	 /* operation will alter semaphore */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756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883549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6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4384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sem_undo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sem_undo</a:t>
            </a:r>
            <a:r>
              <a:rPr lang="en-US" dirty="0"/>
              <a:t> *	</a:t>
            </a:r>
            <a:r>
              <a:rPr lang="en-US" dirty="0" err="1"/>
              <a:t>proc_next</a:t>
            </a:r>
            <a:r>
              <a:rPr lang="en-US" dirty="0"/>
              <a:t>;	/* next entry on this process */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sem_undo</a:t>
            </a:r>
            <a:r>
              <a:rPr lang="en-US" dirty="0"/>
              <a:t> *	</a:t>
            </a:r>
            <a:r>
              <a:rPr lang="en-US" dirty="0" err="1"/>
              <a:t>id_next</a:t>
            </a:r>
            <a:r>
              <a:rPr lang="en-US" dirty="0"/>
              <a:t>;	/* next entry on this semaphore set */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		</a:t>
            </a:r>
            <a:r>
              <a:rPr lang="en-US" dirty="0" err="1" smtClean="0"/>
              <a:t>semid</a:t>
            </a:r>
            <a:r>
              <a:rPr lang="en-US" dirty="0"/>
              <a:t>;		/* semaphore set identifier */</a:t>
            </a:r>
          </a:p>
          <a:p>
            <a:r>
              <a:rPr lang="en-US" dirty="0"/>
              <a:t>	short *	</a:t>
            </a:r>
            <a:r>
              <a:rPr lang="en-US" dirty="0" err="1" smtClean="0"/>
              <a:t>semadj</a:t>
            </a:r>
            <a:r>
              <a:rPr lang="en-US" dirty="0" smtClean="0"/>
              <a:t>;</a:t>
            </a:r>
            <a:r>
              <a:rPr lang="en-US" dirty="0"/>
              <a:t>	/* array of adjustments, one per semaphore */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883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IPC_STAT/IPC_SET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 smtClean="0"/>
              <a:t>Getting the status of semaphore variable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semid_ds</a:t>
            </a:r>
            <a:r>
              <a:rPr lang="en-US" sz="1800" dirty="0" smtClean="0"/>
              <a:t> stat;</a:t>
            </a:r>
          </a:p>
          <a:p>
            <a:pPr marL="0" indent="0">
              <a:buNone/>
            </a:pPr>
            <a:r>
              <a:rPr lang="en-US" sz="1800" dirty="0" err="1" smtClean="0"/>
              <a:t>Semid</a:t>
            </a:r>
            <a:r>
              <a:rPr lang="en-US" sz="1800" dirty="0" smtClean="0"/>
              <a:t>=</a:t>
            </a:r>
            <a:r>
              <a:rPr lang="en-US" sz="1800" dirty="0" err="1" smtClean="0"/>
              <a:t>semget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err="1" smtClean="0"/>
              <a:t>semctl</a:t>
            </a:r>
            <a:r>
              <a:rPr lang="en-US" sz="1800" dirty="0" smtClean="0"/>
              <a:t>(semid,0, IPC_STAT, &amp;stat);</a:t>
            </a:r>
          </a:p>
          <a:p>
            <a:pPr marL="0" indent="0"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(“number of sub-semaphores=%d”,</a:t>
            </a:r>
            <a:r>
              <a:rPr lang="en-US" sz="1800" dirty="0" err="1" smtClean="0"/>
              <a:t>stat.sem_nsems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err="1"/>
              <a:t>Printf</a:t>
            </a:r>
            <a:r>
              <a:rPr lang="en-US" sz="1800" dirty="0" smtClean="0"/>
              <a:t>(“owner’s </a:t>
            </a:r>
            <a:r>
              <a:rPr lang="en-US" sz="1800" dirty="0" err="1" smtClean="0"/>
              <a:t>userid</a:t>
            </a:r>
            <a:r>
              <a:rPr lang="en-US" sz="1800" dirty="0" smtClean="0"/>
              <a:t>=%</a:t>
            </a:r>
            <a:r>
              <a:rPr lang="en-US" sz="1800" dirty="0"/>
              <a:t>d”,</a:t>
            </a:r>
            <a:r>
              <a:rPr lang="en-US" sz="1800" dirty="0" err="1" smtClean="0"/>
              <a:t>stat.sem_perm.uid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Setting </a:t>
            </a:r>
            <a:r>
              <a:rPr lang="en-US" sz="1800" b="1" dirty="0"/>
              <a:t>the status of semaphore variable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err="1" smtClean="0"/>
              <a:t>Stat.sem_perm.uid</a:t>
            </a:r>
            <a:r>
              <a:rPr lang="en-US" sz="1800" dirty="0" smtClean="0"/>
              <a:t>=102;</a:t>
            </a:r>
          </a:p>
          <a:p>
            <a:pPr marL="0" indent="0">
              <a:buNone/>
            </a:pPr>
            <a:r>
              <a:rPr lang="en-US" sz="1800" dirty="0" err="1" smtClean="0"/>
              <a:t>Stat.sem_perm.gid</a:t>
            </a:r>
            <a:r>
              <a:rPr lang="en-US" sz="1800" dirty="0" smtClean="0"/>
              <a:t>=102;</a:t>
            </a:r>
          </a:p>
          <a:p>
            <a:pPr marL="0" indent="0">
              <a:buNone/>
            </a:pPr>
            <a:r>
              <a:rPr lang="en-US" sz="1800" dirty="0" err="1"/>
              <a:t>semctl</a:t>
            </a:r>
            <a:r>
              <a:rPr lang="en-US" sz="1800" dirty="0"/>
              <a:t>(semid,0, </a:t>
            </a:r>
            <a:r>
              <a:rPr lang="en-US" sz="1800" dirty="0" smtClean="0"/>
              <a:t>IPC_SET </a:t>
            </a:r>
            <a:r>
              <a:rPr lang="en-US" sz="1800" dirty="0"/>
              <a:t>&amp;stat);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79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union </a:t>
            </a:r>
            <a:r>
              <a:rPr lang="en-US" sz="2000" dirty="0" err="1"/>
              <a:t>semun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;			/* value for SETVAL */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semid_ds</a:t>
            </a:r>
            <a:r>
              <a:rPr lang="en-US" sz="2000" dirty="0"/>
              <a:t> *</a:t>
            </a:r>
            <a:r>
              <a:rPr lang="en-US" sz="2000" dirty="0" err="1"/>
              <a:t>buf</a:t>
            </a:r>
            <a:r>
              <a:rPr lang="en-US" sz="2000" dirty="0"/>
              <a:t>;	</a:t>
            </a:r>
            <a:r>
              <a:rPr lang="en-US" sz="2000" dirty="0" smtClean="0"/>
              <a:t>/* </a:t>
            </a:r>
            <a:r>
              <a:rPr lang="en-US" sz="2000" dirty="0"/>
              <a:t>buffer for IPC_STAT &amp; IPC_SET */</a:t>
            </a:r>
          </a:p>
          <a:p>
            <a:pPr marL="0" indent="0">
              <a:buNone/>
            </a:pPr>
            <a:r>
              <a:rPr lang="en-US" sz="2000" dirty="0"/>
              <a:t>	unsigned short *array;		/* array for GETALL &amp; SETALL */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334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Prototype of </a:t>
            </a:r>
            <a:r>
              <a:rPr lang="en-US" b="1" dirty="0" err="1" smtClean="0"/>
              <a:t>semctl</a:t>
            </a:r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semctl</a:t>
            </a:r>
            <a:r>
              <a:rPr lang="en-US" dirty="0"/>
              <a:t> 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semnum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, union </a:t>
            </a:r>
            <a:r>
              <a:rPr lang="en-US" dirty="0" err="1"/>
              <a:t>semun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9771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0, GETNCNT,0)</a:t>
            </a:r>
          </a:p>
          <a:p>
            <a:pPr marL="0" indent="0">
              <a:buNone/>
            </a:pPr>
            <a:r>
              <a:rPr lang="en-US" sz="2000" dirty="0" smtClean="0"/>
              <a:t>Returns the number of processes waiting on </a:t>
            </a:r>
            <a:r>
              <a:rPr lang="en-US" sz="2000" dirty="0" err="1" smtClean="0"/>
              <a:t>semid</a:t>
            </a:r>
            <a:r>
              <a:rPr lang="en-US" sz="2000" dirty="0" smtClean="0"/>
              <a:t> (sub-</a:t>
            </a:r>
            <a:r>
              <a:rPr lang="en-US" sz="2000" dirty="0" err="1" smtClean="0"/>
              <a:t>sem</a:t>
            </a:r>
            <a:r>
              <a:rPr lang="en-US" sz="2000" dirty="0" smtClean="0"/>
              <a:t>=0)</a:t>
            </a:r>
          </a:p>
          <a:p>
            <a:pPr marL="0" indent="0">
              <a:buNone/>
            </a:pPr>
            <a:r>
              <a:rPr lang="en-US" sz="2000" b="1" dirty="0" smtClean="0"/>
              <a:t>If </a:t>
            </a:r>
            <a:r>
              <a:rPr lang="en-US" sz="2000" b="1" dirty="0"/>
              <a:t>S </a:t>
            </a:r>
            <a:r>
              <a:rPr lang="en-US" sz="2000" b="1" dirty="0">
                <a:sym typeface="Symbol"/>
              </a:rPr>
              <a:t></a:t>
            </a:r>
            <a:r>
              <a:rPr lang="en-US" sz="2000" b="1" dirty="0"/>
              <a:t>|</a:t>
            </a:r>
            <a:r>
              <a:rPr lang="en-US" sz="2000" b="1" dirty="0" err="1"/>
              <a:t>sem_op</a:t>
            </a:r>
            <a:r>
              <a:rPr lang="en-US" sz="2000" b="1" dirty="0"/>
              <a:t>|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/>
              <a:t>, 0, </a:t>
            </a:r>
            <a:r>
              <a:rPr lang="en-US" dirty="0" smtClean="0"/>
              <a:t>GETZCNT,0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dirty="0"/>
              <a:t>Returns the number of processes waiting on </a:t>
            </a:r>
            <a:r>
              <a:rPr lang="en-US" sz="2000" dirty="0" err="1"/>
              <a:t>semid</a:t>
            </a:r>
            <a:r>
              <a:rPr lang="en-US" sz="2000" dirty="0"/>
              <a:t> (sub-</a:t>
            </a:r>
            <a:r>
              <a:rPr lang="en-US" sz="2000" dirty="0" err="1"/>
              <a:t>sem</a:t>
            </a:r>
            <a:r>
              <a:rPr lang="en-US" sz="2000" dirty="0"/>
              <a:t>=0)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 err="1" smtClean="0"/>
              <a:t>sem_op</a:t>
            </a:r>
            <a:r>
              <a:rPr lang="en-US" sz="2000" dirty="0" smtClean="0"/>
              <a:t>=0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07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ipcs</a:t>
            </a:r>
            <a:r>
              <a:rPr lang="en-US" dirty="0" smtClean="0"/>
              <a:t> –s</a:t>
            </a:r>
          </a:p>
          <a:p>
            <a:pPr marL="0" indent="0">
              <a:buNone/>
            </a:pPr>
            <a:r>
              <a:rPr lang="en-US" dirty="0" smtClean="0"/>
              <a:t>ID	Key	mode	Owner	</a:t>
            </a:r>
            <a:r>
              <a:rPr lang="en-US" dirty="0" err="1" smtClean="0"/>
              <a:t>nsems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9624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Flag: IPC_EXCL: Exclusive creation of semaphore </a:t>
            </a:r>
          </a:p>
          <a:p>
            <a:endParaRPr lang="en-US" dirty="0"/>
          </a:p>
          <a:p>
            <a:r>
              <a:rPr lang="en-US" dirty="0" smtClean="0"/>
              <a:t>IPC_CREAT|0666|IPC_EXCL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and getting semaphore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Setting a value: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</a:t>
            </a:r>
            <a:r>
              <a:rPr lang="en-US" dirty="0" err="1" smtClean="0"/>
              <a:t>subsem_id</a:t>
            </a:r>
            <a:r>
              <a:rPr lang="en-US" dirty="0" smtClean="0"/>
              <a:t>, SETVAL, 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Getting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</a:t>
            </a:r>
            <a:r>
              <a:rPr lang="en-US" dirty="0" err="1" smtClean="0"/>
              <a:t>subsem_id</a:t>
            </a:r>
            <a:r>
              <a:rPr lang="en-US" dirty="0" smtClean="0"/>
              <a:t>, GETVAL, 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Main()</a:t>
            </a:r>
          </a:p>
          <a:p>
            <a:pPr marL="0" indent="0">
              <a:buNone/>
            </a:pPr>
            <a:r>
              <a:rPr lang="en-US" sz="1800" dirty="0" smtClean="0"/>
              <a:t>{	</a:t>
            </a:r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semid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Key=20;</a:t>
            </a:r>
          </a:p>
          <a:p>
            <a:pPr marL="0" indent="0">
              <a:buNone/>
            </a:pPr>
            <a:r>
              <a:rPr lang="en-US" sz="1800" dirty="0" err="1" smtClean="0"/>
              <a:t>Semid</a:t>
            </a:r>
            <a:r>
              <a:rPr lang="en-US" sz="1800" dirty="0" smtClean="0"/>
              <a:t>=</a:t>
            </a:r>
            <a:r>
              <a:rPr lang="en-US" sz="1800" dirty="0" err="1" smtClean="0"/>
              <a:t>semget</a:t>
            </a:r>
            <a:r>
              <a:rPr lang="en-US" sz="1800" dirty="0" smtClean="0"/>
              <a:t>(key,1,0666|IPC_CREAT);</a:t>
            </a:r>
          </a:p>
          <a:p>
            <a:pPr marL="0" indent="0">
              <a:buNone/>
            </a:pPr>
            <a:r>
              <a:rPr lang="en-US" sz="1800" dirty="0" err="1" smtClean="0"/>
              <a:t>Semctl</a:t>
            </a:r>
            <a:r>
              <a:rPr lang="en-US" sz="1800" dirty="0" smtClean="0"/>
              <a:t>(</a:t>
            </a:r>
            <a:r>
              <a:rPr lang="en-US" sz="1800" dirty="0" err="1" smtClean="0"/>
              <a:t>semid</a:t>
            </a:r>
            <a:r>
              <a:rPr lang="en-US" sz="1800" dirty="0" smtClean="0"/>
              <a:t>, 0, SETVAL, 1);</a:t>
            </a:r>
          </a:p>
          <a:p>
            <a:pPr marL="0" indent="0">
              <a:buNone/>
            </a:pPr>
            <a:r>
              <a:rPr lang="en-US" sz="1800" dirty="0" err="1"/>
              <a:t>r</a:t>
            </a:r>
            <a:r>
              <a:rPr lang="en-US" sz="1800" dirty="0" err="1" smtClean="0"/>
              <a:t>etval</a:t>
            </a:r>
            <a:r>
              <a:rPr lang="en-US" sz="1800" dirty="0" smtClean="0"/>
              <a:t>=</a:t>
            </a:r>
            <a:r>
              <a:rPr lang="en-US" sz="1800" dirty="0" err="1" smtClean="0"/>
              <a:t>semctl</a:t>
            </a:r>
            <a:r>
              <a:rPr lang="en-US" sz="1800" dirty="0" smtClean="0"/>
              <a:t>(</a:t>
            </a:r>
            <a:r>
              <a:rPr lang="en-US" sz="1800" dirty="0" err="1" smtClean="0"/>
              <a:t>semid</a:t>
            </a:r>
            <a:r>
              <a:rPr lang="en-US" sz="1800" dirty="0" smtClean="0"/>
              <a:t>, 0, GETVAL, 0);</a:t>
            </a:r>
          </a:p>
          <a:p>
            <a:pPr marL="0" indent="0">
              <a:buNone/>
            </a:pPr>
            <a:r>
              <a:rPr lang="en-US" sz="1800" dirty="0" err="1" smtClean="0"/>
              <a:t>Printf</a:t>
            </a:r>
            <a:r>
              <a:rPr lang="en-US" sz="1800" dirty="0" smtClean="0"/>
              <a:t>(“%d”, </a:t>
            </a:r>
            <a:r>
              <a:rPr lang="en-US" sz="1800" dirty="0" err="1" smtClean="0"/>
              <a:t>retval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95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semctl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229600" cy="4525963"/>
          </a:xfrm>
        </p:spPr>
        <p:txBody>
          <a:bodyPr/>
          <a:lstStyle/>
          <a:p>
            <a:r>
              <a:rPr lang="en-US" sz="2400" dirty="0" smtClean="0"/>
              <a:t>Getting the </a:t>
            </a:r>
            <a:r>
              <a:rPr lang="en-US" sz="2400" dirty="0" err="1" smtClean="0"/>
              <a:t>pid</a:t>
            </a:r>
            <a:r>
              <a:rPr lang="en-US" sz="2400" dirty="0" smtClean="0"/>
              <a:t> of the process who has last set the value of the semaphore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sub-</a:t>
            </a:r>
            <a:r>
              <a:rPr lang="en-US" sz="2400" dirty="0" err="1" smtClean="0"/>
              <a:t>semid</a:t>
            </a:r>
            <a:r>
              <a:rPr lang="en-US" sz="2400" dirty="0" smtClean="0"/>
              <a:t>, GETPID, 0)</a:t>
            </a:r>
            <a:endParaRPr lang="en-US" sz="2400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0080" y="25146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350737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ID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90800" y="2667000"/>
            <a:ext cx="60960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{	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semid</a:t>
            </a:r>
            <a:r>
              <a:rPr lang="en-US" sz="1800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Key=20;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Semid</a:t>
            </a:r>
            <a:r>
              <a:rPr lang="en-US" sz="1800" dirty="0" smtClean="0"/>
              <a:t>=</a:t>
            </a:r>
            <a:r>
              <a:rPr lang="en-US" sz="1800" dirty="0" err="1" smtClean="0"/>
              <a:t>semget</a:t>
            </a:r>
            <a:r>
              <a:rPr lang="en-US" sz="1800" dirty="0" smtClean="0"/>
              <a:t>(key,1,0666|IPC_CREAT);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retval</a:t>
            </a:r>
            <a:r>
              <a:rPr lang="en-US" sz="1800" dirty="0" smtClean="0"/>
              <a:t>=</a:t>
            </a:r>
            <a:r>
              <a:rPr lang="en-US" sz="1800" dirty="0" err="1" smtClean="0"/>
              <a:t>semctl</a:t>
            </a:r>
            <a:r>
              <a:rPr lang="en-US" sz="1800" dirty="0" smtClean="0"/>
              <a:t>(</a:t>
            </a:r>
            <a:r>
              <a:rPr lang="en-US" sz="1800" dirty="0" err="1" smtClean="0"/>
              <a:t>semid</a:t>
            </a:r>
            <a:r>
              <a:rPr lang="en-US" sz="1800" dirty="0" smtClean="0"/>
              <a:t>, 0, GETPID, 0);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rintf</a:t>
            </a:r>
            <a:r>
              <a:rPr lang="en-US" sz="1800" dirty="0" smtClean="0"/>
              <a:t>(“PID retuned by </a:t>
            </a:r>
            <a:r>
              <a:rPr lang="en-US" sz="1800" dirty="0" err="1" smtClean="0"/>
              <a:t>semctl</a:t>
            </a:r>
            <a:r>
              <a:rPr lang="en-US" sz="1800" dirty="0" smtClean="0"/>
              <a:t> is %d and </a:t>
            </a:r>
            <a:r>
              <a:rPr lang="en-US" sz="1800" dirty="0" err="1" smtClean="0"/>
              <a:t>currnet</a:t>
            </a:r>
            <a:r>
              <a:rPr lang="en-US" sz="1800" dirty="0" smtClean="0"/>
              <a:t> </a:t>
            </a:r>
            <a:r>
              <a:rPr lang="en-US" sz="1800" dirty="0" err="1" smtClean="0"/>
              <a:t>pid</a:t>
            </a:r>
            <a:r>
              <a:rPr lang="en-US" sz="1800" dirty="0" smtClean="0"/>
              <a:t> is %d”, </a:t>
            </a:r>
            <a:r>
              <a:rPr lang="en-US" sz="1800" dirty="0" err="1" smtClean="0"/>
              <a:t>retval</a:t>
            </a:r>
            <a:r>
              <a:rPr lang="en-US" sz="1800" dirty="0" smtClean="0"/>
              <a:t>,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getpid</a:t>
            </a:r>
            <a:r>
              <a:rPr lang="en-US" sz="1800" dirty="0" smtClean="0"/>
              <a:t>());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semctl</a:t>
            </a:r>
            <a:r>
              <a:rPr lang="en-US" sz="1800" dirty="0" smtClean="0"/>
              <a:t>(</a:t>
            </a:r>
            <a:r>
              <a:rPr lang="en-US" sz="1800" dirty="0" err="1" smtClean="0"/>
              <a:t>semid</a:t>
            </a:r>
            <a:r>
              <a:rPr lang="en-US" sz="1800" dirty="0" smtClean="0"/>
              <a:t>, 0, SETVAL, 1);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40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SETALL and GETALL</a:t>
            </a:r>
          </a:p>
          <a:p>
            <a:pPr marL="0" indent="0">
              <a:buNone/>
            </a:pPr>
            <a:r>
              <a:rPr lang="en-US" sz="2400" dirty="0" smtClean="0"/>
              <a:t>Main()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key=20;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ushort</a:t>
            </a:r>
            <a:r>
              <a:rPr lang="en-US" sz="2400" dirty="0" smtClean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[5]={1, 6, 8, 11, 3},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[5];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semid</a:t>
            </a:r>
            <a:r>
              <a:rPr lang="en-US" sz="2400" dirty="0" smtClean="0"/>
              <a:t>=</a:t>
            </a:r>
            <a:r>
              <a:rPr lang="en-US" sz="2400" dirty="0" err="1" smtClean="0"/>
              <a:t>semget</a:t>
            </a:r>
            <a:r>
              <a:rPr lang="en-US" sz="2400" dirty="0" smtClean="0"/>
              <a:t>(key, 5, 0666|IPC_CREAT);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0, SETALL, </a:t>
            </a:r>
            <a:r>
              <a:rPr lang="en-US" sz="2400" dirty="0" err="1" smtClean="0"/>
              <a:t>val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semctl</a:t>
            </a:r>
            <a:r>
              <a:rPr lang="en-US" sz="2400" dirty="0" smtClean="0"/>
              <a:t>(</a:t>
            </a:r>
            <a:r>
              <a:rPr lang="en-US" sz="2400" dirty="0" err="1" smtClean="0"/>
              <a:t>semid</a:t>
            </a:r>
            <a:r>
              <a:rPr lang="en-US" sz="2400" dirty="0" smtClean="0"/>
              <a:t>, 0, GETALL,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</a:t>
            </a:r>
            <a:r>
              <a:rPr lang="en-US" sz="2400" dirty="0" err="1" smtClean="0"/>
              <a:t>retval</a:t>
            </a:r>
            <a:r>
              <a:rPr lang="en-US" sz="2400" dirty="0" smtClean="0"/>
              <a:t>[0]=%d,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[1]=%d, …….”,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[0], </a:t>
            </a:r>
            <a:r>
              <a:rPr lang="en-US" sz="2400" dirty="0" err="1" smtClean="0"/>
              <a:t>retval</a:t>
            </a:r>
            <a:r>
              <a:rPr lang="en-US" sz="2400" dirty="0" smtClean="0"/>
              <a:t>[1],,,)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semctl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a semaphore</a:t>
            </a:r>
          </a:p>
          <a:p>
            <a:pPr marL="0" indent="0">
              <a:buNone/>
            </a:pPr>
            <a:r>
              <a:rPr lang="en-US" dirty="0" err="1" smtClean="0"/>
              <a:t>Semctl</a:t>
            </a:r>
            <a:r>
              <a:rPr lang="en-US" dirty="0" smtClean="0"/>
              <a:t>(</a:t>
            </a:r>
            <a:r>
              <a:rPr lang="en-US" dirty="0" err="1" smtClean="0"/>
              <a:t>semid</a:t>
            </a:r>
            <a:r>
              <a:rPr lang="en-US" dirty="0" smtClean="0"/>
              <a:t>, 0, IPC_RMID, 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Command</a:t>
            </a:r>
          </a:p>
          <a:p>
            <a:pPr marL="0" indent="0">
              <a:buNone/>
            </a:pPr>
            <a:r>
              <a:rPr lang="en-US" dirty="0" err="1" smtClean="0"/>
              <a:t>ipcrm</a:t>
            </a:r>
            <a:r>
              <a:rPr lang="en-US" dirty="0" smtClean="0"/>
              <a:t> –s &lt;</a:t>
            </a:r>
            <a:r>
              <a:rPr lang="en-US" dirty="0" err="1" smtClean="0"/>
              <a:t>semid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semctl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1095</Words>
  <Application>Microsoft Office PowerPoint</Application>
  <PresentationFormat>On-screen Show (4:3)</PresentationFormat>
  <Paragraphs>490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Semaphore</vt:lpstr>
      <vt:lpstr>Semaphore structure</vt:lpstr>
      <vt:lpstr>PowerPoint Presentation</vt:lpstr>
      <vt:lpstr>PowerPoint Presentation</vt:lpstr>
      <vt:lpstr>Setting and getting semaphore value</vt:lpstr>
      <vt:lpstr>PowerPoint Presentation</vt:lpstr>
      <vt:lpstr>More on semctl()</vt:lpstr>
      <vt:lpstr>More on semctl()</vt:lpstr>
      <vt:lpstr>More on semctl()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Atomicity: Implementing wait and signal</vt:lpstr>
      <vt:lpstr>SEM_UNDO</vt:lpstr>
      <vt:lpstr>SEM_UNDO</vt:lpstr>
      <vt:lpstr>Kernel data structures </vt:lpstr>
      <vt:lpstr>Semaphore structure</vt:lpstr>
      <vt:lpstr>PowerPoint Presentation</vt:lpstr>
      <vt:lpstr>PowerPoint Presentation</vt:lpstr>
      <vt:lpstr>PowerPoint Presentation</vt:lpstr>
      <vt:lpstr>Atomicity: Implementing wait and signal</vt:lpstr>
      <vt:lpstr>Atomicity: Implementing wait and signal</vt:lpstr>
      <vt:lpstr>PowerPoint Presentation</vt:lpstr>
      <vt:lpstr>PowerPoint Presentation</vt:lpstr>
      <vt:lpstr>Process Representation in Linux</vt:lpstr>
      <vt:lpstr>Sembuf</vt:lpstr>
      <vt:lpstr>PowerPoint Presentation</vt:lpstr>
      <vt:lpstr>PowerPoint Presentation</vt:lpstr>
      <vt:lpstr>PowerPoint Presentation</vt:lpstr>
      <vt:lpstr>IPC_STAT/IPC_SET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Bivas Mitra</dc:creator>
  <cp:lastModifiedBy>Bivas Mitra</cp:lastModifiedBy>
  <cp:revision>57</cp:revision>
  <dcterms:created xsi:type="dcterms:W3CDTF">2014-03-07T03:38:36Z</dcterms:created>
  <dcterms:modified xsi:type="dcterms:W3CDTF">2015-03-02T10:37:46Z</dcterms:modified>
</cp:coreProperties>
</file>