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59" r:id="rId3"/>
    <p:sldId id="261" r:id="rId4"/>
    <p:sldId id="280" r:id="rId5"/>
    <p:sldId id="282" r:id="rId6"/>
    <p:sldId id="281" r:id="rId7"/>
    <p:sldId id="284" r:id="rId8"/>
    <p:sldId id="292" r:id="rId9"/>
    <p:sldId id="265" r:id="rId10"/>
    <p:sldId id="285" r:id="rId11"/>
    <p:sldId id="291" r:id="rId12"/>
    <p:sldId id="286" r:id="rId13"/>
    <p:sldId id="287" r:id="rId14"/>
    <p:sldId id="283" r:id="rId15"/>
    <p:sldId id="288" r:id="rId16"/>
    <p:sldId id="289" r:id="rId17"/>
    <p:sldId id="290" r:id="rId18"/>
    <p:sldId id="293" r:id="rId19"/>
    <p:sldId id="294" r:id="rId20"/>
    <p:sldId id="279" r:id="rId21"/>
  </p:sldIdLst>
  <p:sldSz cx="9144000" cy="5143500" type="screen16x9"/>
  <p:notesSz cx="6858000" cy="9144000"/>
  <p:embeddedFontLst>
    <p:embeddedFont>
      <p:font typeface="Roboto Slab" panose="020B0604020202020204" charset="0"/>
      <p:regular r:id="rId23"/>
      <p:bold r:id="rId24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705F12-C8F7-42B8-ACEC-4B4F5BDFB36E}">
  <a:tblStyle styleId="{34705F12-C8F7-42B8-ACEC-4B4F5BDFB3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628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057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929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5641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801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565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851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711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274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561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347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592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238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369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740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23/A:1009769707641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UMD Alumni Association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Average Age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045046"/>
            <a:ext cx="6999029" cy="3734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400" dirty="0"/>
              <a:t>Majority of the First Time Attendees and Major Prospects come from the 31-50 Age Groups</a:t>
            </a:r>
            <a:endParaRPr sz="1400"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E4A7C38C-EF20-4B6E-823E-F387FC002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59" y="1884732"/>
            <a:ext cx="4265912" cy="2640490"/>
          </a:xfrm>
          <a:prstGeom prst="roundRect">
            <a:avLst>
              <a:gd name="adj" fmla="val 0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750C15-A4C9-4193-A2B4-2ECA73F49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30" y="1884732"/>
            <a:ext cx="4109224" cy="258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92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Average Age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268032"/>
            <a:ext cx="2410706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dirty="0"/>
              <a:t>Similar Events could attract high level of participation within each age group</a:t>
            </a:r>
            <a:endParaRPr sz="1800"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FAEB2-629F-4647-AECF-BC6995065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118" y="939868"/>
            <a:ext cx="3511061" cy="380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79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Location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504950"/>
            <a:ext cx="2431257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Majority of the participants attend On Campus Events and events in the DMV Area</a:t>
            </a:r>
            <a:endParaRPr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1" name="Content Placeholder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6BBC912B-1FE2-46BD-88B0-F248318D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413" y="1138785"/>
            <a:ext cx="5287671" cy="329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76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Location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504950"/>
            <a:ext cx="2276027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/>
              <a:t>Opportunity is defined as the difference between Average Percentage First Time Attendees or Major Prospects and the proportion of the events in that Region taking place in that specific Location</a:t>
            </a:r>
            <a:endParaRPr sz="1600"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1" name="Picture 10" descr="Chart, bar chart, box and whisker chart&#10;&#10;Description automatically generated">
            <a:extLst>
              <a:ext uri="{FF2B5EF4-FFF2-40B4-BE49-F238E27FC236}">
                <a16:creationId xmlns:a16="http://schemas.microsoft.com/office/drawing/2014/main" id="{8C2080F4-D337-4451-95D9-A2D64BC81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595" y="694731"/>
            <a:ext cx="5191255" cy="394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09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268032"/>
            <a:ext cx="2410706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dirty="0"/>
              <a:t>Groups PS9 (CP Social - General) and PA9 (</a:t>
            </a:r>
            <a:r>
              <a:rPr lang="en-IN" sz="1800"/>
              <a:t>CP Athletics- </a:t>
            </a:r>
            <a:r>
              <a:rPr lang="en-IN" sz="1800" dirty="0"/>
              <a:t>General) have the highest number of combined First Time Attendees and Major Prospects</a:t>
            </a:r>
            <a:endParaRPr sz="1800"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E985B-D266-4EB9-93EC-698675D84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842" y="952451"/>
            <a:ext cx="5424209" cy="339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74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57128" y="1341918"/>
            <a:ext cx="2276027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400" dirty="0"/>
              <a:t>We split Group Description into Event Purpose and Intended Audience. </a:t>
            </a:r>
          </a:p>
          <a:p>
            <a:pPr marL="285750" indent="-285750"/>
            <a:r>
              <a:rPr lang="en" sz="1400" dirty="0"/>
              <a:t>CP Service and CP Social Events are successful for 6 of the Top 10 Audiences for First Time Attendees </a:t>
            </a:r>
          </a:p>
          <a:p>
            <a:pPr marL="285750" indent="-285750"/>
            <a:r>
              <a:rPr lang="en" sz="1400" dirty="0"/>
              <a:t>CP Social and CP Stewardship Events attract majority of the top 10 Audiences for Major Prospects</a:t>
            </a:r>
            <a:endParaRPr sz="1400"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1B2432-F316-4CB8-96FF-A3CC95DBB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164" y="1098056"/>
            <a:ext cx="5929367" cy="294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2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Period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36531" y="990583"/>
            <a:ext cx="7786215" cy="305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400" dirty="0"/>
              <a:t>After initial peak in 2015, the number of Major Prospects has declined throughout the years. No obvious pattern in number of First Time Attendees</a:t>
            </a:r>
            <a:endParaRPr sz="1400"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59D590-CDC8-4DFA-AF92-1D3C1D714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68" y="1787451"/>
            <a:ext cx="4062768" cy="2534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85D117-9FAF-4954-91CA-869E3B9C5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906" y="1713695"/>
            <a:ext cx="4149732" cy="260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65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Period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268032"/>
            <a:ext cx="2410706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dirty="0"/>
              <a:t>The months of April and October attract the maximum number of Participants</a:t>
            </a:r>
            <a:endParaRPr sz="1800"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38147C-1BCE-4332-8EB1-604879E38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533" y="761142"/>
            <a:ext cx="4966832" cy="398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82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4.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Work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4561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Clustering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1474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dirty="0"/>
              <a:t>Cluster the past events based on event attributes (Activity, Group, Location) to analyze similarity between events</a:t>
            </a:r>
          </a:p>
          <a:p>
            <a:r>
              <a:rPr lang="en-US" sz="1200" dirty="0"/>
              <a:t>Identify business definitions for each cluster and analyze distribution of First Time Attendees and Major Prospects in each cluster</a:t>
            </a:r>
          </a:p>
          <a:p>
            <a:r>
              <a:rPr lang="en-US" sz="1200" dirty="0"/>
              <a:t>The clustering done here is k-prototypes clustering. Based on a paper that came out in 1998 by </a:t>
            </a:r>
            <a:r>
              <a:rPr lang="en-US" sz="1200" dirty="0" err="1"/>
              <a:t>Zhexue</a:t>
            </a:r>
            <a:r>
              <a:rPr lang="en-US" sz="1200" dirty="0"/>
              <a:t> Huang which builds upon k-means.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12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12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12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12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12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12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12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C7BD7B-5CC9-485E-9198-8C7F78B3B72B}"/>
              </a:ext>
            </a:extLst>
          </p:cNvPr>
          <p:cNvSpPr txBox="1"/>
          <p:nvPr/>
        </p:nvSpPr>
        <p:spPr>
          <a:xfrm>
            <a:off x="786150" y="4657060"/>
            <a:ext cx="757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Huang, Z. Extensions to the k-Means Algorithm for Clustering Large Data Sets with Categorical Values. </a:t>
            </a:r>
            <a:r>
              <a:rPr lang="en-US" sz="1200" b="0" i="1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Data Mining and Knowledge Discovery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2, 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283–304 (1998). 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https://doi.org/10.1023/A:1009769707641</a:t>
            </a:r>
            <a:endParaRPr lang="fr-FR" sz="1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C46BD-4EF1-46AF-AFD4-1F543F249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764" y="2736111"/>
            <a:ext cx="2796645" cy="18740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FF368C-3312-4E5E-A35E-5C88A2B5E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1082" y="2783019"/>
            <a:ext cx="2768806" cy="182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0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1.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75" name="Google Shape;375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/>
              <a:t>Any questions?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800" b="1" dirty="0"/>
          </a:p>
        </p:txBody>
      </p:sp>
      <p:sp>
        <p:nvSpPr>
          <p:cNvPr id="377" name="Google Shape;377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Inroduction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The Alumni Association would like help in identifying the variables that are correlated to our desired outcomes of higher event attendance of first time attendees and major gift prospect attendees.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sz="1400" dirty="0"/>
              <a:t>The data set provided is from 07/01/2013-11/30/2019 and contains 7 subsets of data, arranged by fiscal year (July 1-June 30).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sz="1400" dirty="0"/>
              <a:t>The data set outlines each program or event hosted by the Alumni Association and provides general information on the event as well as the event registrants.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sz="1400" dirty="0"/>
              <a:t>Each sheet in the data spans 14 columns providing information regarding the Activity, Group, Location and Event Participation</a:t>
            </a:r>
            <a:endParaRPr lang="en-IN" sz="14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IN" sz="1400" dirty="0"/>
              <a:t>We achieved our goal by following the below methodology:</a:t>
            </a:r>
          </a:p>
          <a:p>
            <a:r>
              <a:rPr lang="en-US" sz="1400" dirty="0"/>
              <a:t>Cleaning the Data</a:t>
            </a:r>
          </a:p>
          <a:p>
            <a:r>
              <a:rPr lang="en-US" sz="1400" dirty="0"/>
              <a:t>Data aggregation and rendering </a:t>
            </a:r>
          </a:p>
          <a:p>
            <a:r>
              <a:rPr lang="en-US" sz="1400" dirty="0"/>
              <a:t>Data Mining using plots, graphs, analysis</a:t>
            </a:r>
          </a:p>
          <a:p>
            <a:r>
              <a:rPr lang="en-US" sz="1400" dirty="0"/>
              <a:t>Getting numbers and qualitative information from the analysis and plots</a:t>
            </a:r>
          </a:p>
          <a:p>
            <a:r>
              <a:rPr lang="en-US" sz="1400" dirty="0"/>
              <a:t>Combing the result to draw conclusions</a:t>
            </a:r>
          </a:p>
          <a:p>
            <a:r>
              <a:rPr lang="en-US" sz="1400" dirty="0"/>
              <a:t>Providing recommendations and future work</a:t>
            </a:r>
            <a:endParaRPr lang="en-IN" sz="14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886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2.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Processing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1516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400" dirty="0"/>
              <a:t>We made the following changes to our dataset :</a:t>
            </a:r>
          </a:p>
          <a:p>
            <a:r>
              <a:rPr lang="en-US" sz="1400" dirty="0"/>
              <a:t>Split location description into location and region</a:t>
            </a:r>
          </a:p>
          <a:p>
            <a:r>
              <a:rPr lang="en-US" sz="1400" dirty="0"/>
              <a:t>Split group description into group purpose and audience</a:t>
            </a:r>
          </a:p>
          <a:p>
            <a:r>
              <a:rPr lang="en-US" sz="1400" dirty="0"/>
              <a:t>Removed leading and trailing whitespaces from all columns</a:t>
            </a:r>
          </a:p>
          <a:p>
            <a:r>
              <a:rPr lang="en-US" sz="1400" dirty="0"/>
              <a:t>Corrected any typos in text columns</a:t>
            </a:r>
          </a:p>
          <a:p>
            <a:r>
              <a:rPr lang="en-US" sz="1400" dirty="0"/>
              <a:t>Removed all duplicate sets in the activity, group and location columns</a:t>
            </a:r>
          </a:p>
          <a:p>
            <a:r>
              <a:rPr lang="en-US" sz="1400" dirty="0"/>
              <a:t>One row in AA FY 2019 had group and location data interchanged. We made corrections to that particular row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5146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3.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 and Results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1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Correlation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182887"/>
            <a:ext cx="3169162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800" dirty="0"/>
              <a:t>High positive correlation between Major Prospects /First Time Attendees with number of Participants</a:t>
            </a:r>
          </a:p>
          <a:p>
            <a:pPr marL="285750" indent="-285750"/>
            <a:r>
              <a:rPr lang="en" sz="1800" dirty="0"/>
              <a:t>Positive correlation between Major Prospects and Average Age</a:t>
            </a:r>
          </a:p>
          <a:p>
            <a:pPr marL="285750" indent="-285750"/>
            <a:r>
              <a:rPr lang="en" sz="1800" dirty="0"/>
              <a:t>Negative Correlation between First T</a:t>
            </a:r>
            <a:r>
              <a:rPr lang="en-IN" sz="1800" dirty="0" err="1"/>
              <a:t>ime</a:t>
            </a:r>
            <a:r>
              <a:rPr lang="en-IN" sz="1800" dirty="0"/>
              <a:t> Attendees and Average Age</a:t>
            </a:r>
            <a:endParaRPr sz="1800"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023817-31D4-46E9-BD1A-7F500B710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526" y="730101"/>
            <a:ext cx="4296310" cy="391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1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Average Age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504950"/>
            <a:ext cx="3651000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 large proportion of events cater to the 31-40 and 41-50 age groups</a:t>
            </a:r>
            <a:endParaRPr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0" name="Content Placeholder 10" descr="Chart, pie chart&#10;&#10;Description automatically generated">
            <a:extLst>
              <a:ext uri="{FF2B5EF4-FFF2-40B4-BE49-F238E27FC236}">
                <a16:creationId xmlns:a16="http://schemas.microsoft.com/office/drawing/2014/main" id="{752CE2FE-C9F7-4D9B-8E0E-8200AB6ED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150" y="1167541"/>
            <a:ext cx="3209153" cy="3582310"/>
          </a:xfrm>
          <a:prstGeom prst="roundRect">
            <a:avLst>
              <a:gd name="adj" fmla="val 0"/>
            </a:avLst>
          </a:prstGeom>
          <a:ln w="82550" cap="sq">
            <a:noFill/>
            <a:miter lim="800000"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612</Words>
  <Application>Microsoft Office PowerPoint</Application>
  <PresentationFormat>On-screen Show (16:9)</PresentationFormat>
  <Paragraphs>85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Roboto Slab</vt:lpstr>
      <vt:lpstr>Source Sans Pro</vt:lpstr>
      <vt:lpstr>Arial</vt:lpstr>
      <vt:lpstr>Cordelia template</vt:lpstr>
      <vt:lpstr>UMD Alumni Association </vt:lpstr>
      <vt:lpstr>1. Overview</vt:lpstr>
      <vt:lpstr>Inroduction</vt:lpstr>
      <vt:lpstr>Methods</vt:lpstr>
      <vt:lpstr>2. Data Processing</vt:lpstr>
      <vt:lpstr>Data Cleaning</vt:lpstr>
      <vt:lpstr>3. Findings and Results</vt:lpstr>
      <vt:lpstr>Correlation</vt:lpstr>
      <vt:lpstr>Average Age</vt:lpstr>
      <vt:lpstr>Average Age</vt:lpstr>
      <vt:lpstr>Average Age</vt:lpstr>
      <vt:lpstr>Location</vt:lpstr>
      <vt:lpstr>Location</vt:lpstr>
      <vt:lpstr>Group</vt:lpstr>
      <vt:lpstr>Group</vt:lpstr>
      <vt:lpstr>Time Period</vt:lpstr>
      <vt:lpstr>Time Period</vt:lpstr>
      <vt:lpstr>4. Future Work</vt:lpstr>
      <vt:lpstr>Clustering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UMD Alumni Association Project 758X_07 Aayush Shah Mohammad Adeel Abbas Archit Prem Aseem Baji</dc:title>
  <dc:creator>Aseem Baji</dc:creator>
  <cp:lastModifiedBy>Aseem Baji</cp:lastModifiedBy>
  <cp:revision>21</cp:revision>
  <dcterms:modified xsi:type="dcterms:W3CDTF">2021-02-23T07:30:49Z</dcterms:modified>
</cp:coreProperties>
</file>