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9" r:id="rId3"/>
    <p:sldId id="261" r:id="rId4"/>
    <p:sldId id="287" r:id="rId5"/>
    <p:sldId id="288" r:id="rId6"/>
    <p:sldId id="265" r:id="rId7"/>
    <p:sldId id="290" r:id="rId8"/>
    <p:sldId id="291" r:id="rId9"/>
    <p:sldId id="292" r:id="rId10"/>
    <p:sldId id="293" r:id="rId11"/>
    <p:sldId id="299" r:id="rId12"/>
    <p:sldId id="294" r:id="rId13"/>
    <p:sldId id="300" r:id="rId14"/>
    <p:sldId id="301" r:id="rId15"/>
    <p:sldId id="257" r:id="rId16"/>
    <p:sldId id="278" r:id="rId17"/>
  </p:sldIdLst>
  <p:sldSz cx="9144000" cy="5143500" type="screen16x9"/>
  <p:notesSz cx="6858000" cy="9144000"/>
  <p:embeddedFontLst>
    <p:embeddedFont>
      <p:font typeface="Barlow" panose="020B0604020202020204" charset="0"/>
      <p:regular r:id="rId19"/>
      <p:bold r:id="rId20"/>
      <p:italic r:id="rId21"/>
      <p:boldItalic r:id="rId22"/>
    </p:embeddedFont>
    <p:embeddedFont>
      <p:font typeface="Barlow Ligh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aleway Thin"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35FF4F-5637-4702-897F-C857B0DDCA44}">
  <a:tblStyle styleId="{9335FF4F-5637-4702-897F-C857B0DDCA4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53"/>
  </p:normalViewPr>
  <p:slideViewPr>
    <p:cSldViewPr snapToGrid="0">
      <p:cViewPr varScale="1">
        <p:scale>
          <a:sx n="108" d="100"/>
          <a:sy n="10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Mission Objective 3</a:t>
            </a:r>
            <a:endParaRPr dirty="0"/>
          </a:p>
        </p:txBody>
      </p:sp>
    </p:spTree>
    <p:extLst>
      <p:ext uri="{BB962C8B-B14F-4D97-AF65-F5344CB8AC3E}">
        <p14:creationId xmlns:p14="http://schemas.microsoft.com/office/powerpoint/2010/main" val="971223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56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Mission Objective 2</a:t>
            </a:r>
            <a:endParaRPr dirty="0"/>
          </a:p>
        </p:txBody>
      </p:sp>
    </p:spTree>
    <p:extLst>
      <p:ext uri="{BB962C8B-B14F-4D97-AF65-F5344CB8AC3E}">
        <p14:creationId xmlns:p14="http://schemas.microsoft.com/office/powerpoint/2010/main" val="864935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79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4253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by alumni association in excel format spanning over 7 different sheets.</a:t>
            </a:r>
          </a:p>
          <a:p>
            <a:pPr marL="0" lvl="0" indent="0" algn="l" rtl="0">
              <a:spcBef>
                <a:spcPts val="0"/>
              </a:spcBef>
              <a:spcAft>
                <a:spcPts val="0"/>
              </a:spcAft>
              <a:buNone/>
            </a:pPr>
            <a:r>
              <a:rPr lang="en-US" dirty="0"/>
              <a:t>Combined into 1 sheet and then formed separate sheets based on the pre-defined coding system.</a:t>
            </a:r>
          </a:p>
          <a:p>
            <a:pPr marL="0" lvl="0" indent="0" algn="l" rtl="0">
              <a:spcBef>
                <a:spcPts val="0"/>
              </a:spcBef>
              <a:spcAft>
                <a:spcPts val="0"/>
              </a:spcAft>
              <a:buNone/>
            </a:pPr>
            <a:r>
              <a:rPr lang="en-US" dirty="0"/>
              <a:t>Secondary target audience is the organizing body and the different clubs.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559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30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Surrogate keys and the derived attributes.</a:t>
            </a:r>
          </a:p>
          <a:p>
            <a:pPr marL="0" lvl="0" indent="0" algn="l" rtl="0">
              <a:spcBef>
                <a:spcPts val="0"/>
              </a:spcBef>
              <a:spcAft>
                <a:spcPts val="0"/>
              </a:spcAft>
              <a:buNone/>
            </a:pPr>
            <a:r>
              <a:rPr lang="en-US" dirty="0"/>
              <a:t>Group description, split into audience and purpose.</a:t>
            </a:r>
            <a:endParaRPr dirty="0"/>
          </a:p>
        </p:txBody>
      </p:sp>
    </p:spTree>
    <p:extLst>
      <p:ext uri="{BB962C8B-B14F-4D97-AF65-F5344CB8AC3E}">
        <p14:creationId xmlns:p14="http://schemas.microsoft.com/office/powerpoint/2010/main" val="418717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59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916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2/23/2021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0131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r>
              <a:rPr lang="en" dirty="0"/>
              <a:t>UMD Alumni Insights</a:t>
            </a:r>
            <a:br>
              <a:rPr lang="en" dirty="0"/>
            </a:br>
            <a:r>
              <a:rPr lang="en" sz="2000" dirty="0"/>
              <a:t>Group : </a:t>
            </a:r>
            <a:r>
              <a:rPr lang="en-US" sz="2000" dirty="0"/>
              <a:t>Project 0506_07</a:t>
            </a:r>
            <a:br>
              <a:rPr lang="en-US" sz="2000" dirty="0"/>
            </a:br>
            <a:r>
              <a:rPr lang="en-US" sz="2000" dirty="0"/>
              <a:t>Date </a:t>
            </a:r>
            <a:r>
              <a:rPr lang="en-US" sz="2000"/>
              <a:t>: </a:t>
            </a:r>
            <a:r>
              <a:rPr lang="en-US" sz="2000">
                <a:solidFill>
                  <a:schemeClr val="accent2"/>
                </a:solidFill>
                <a:latin typeface="Raleway Thin" panose="020B0604020202020204" charset="0"/>
              </a:rPr>
              <a:t>12/09/2020</a:t>
            </a:r>
            <a:br>
              <a:rPr lang="en-US" sz="4800" dirty="0"/>
            </a:br>
            <a:endParaRPr dirty="0"/>
          </a:p>
        </p:txBody>
      </p:sp>
      <p:pic>
        <p:nvPicPr>
          <p:cNvPr id="339" name="Picture 338">
            <a:extLst>
              <a:ext uri="{FF2B5EF4-FFF2-40B4-BE49-F238E27FC236}">
                <a16:creationId xmlns:a16="http://schemas.microsoft.com/office/drawing/2014/main" id="{0EA99FB6-89ED-9F48-B44E-3E1763C896FD}"/>
              </a:ext>
            </a:extLst>
          </p:cNvPr>
          <p:cNvPicPr>
            <a:picLocks noChangeAspect="1"/>
          </p:cNvPicPr>
          <p:nvPr/>
        </p:nvPicPr>
        <p:blipFill>
          <a:blip r:embed="rId3"/>
          <a:stretch>
            <a:fillRect/>
          </a:stretch>
        </p:blipFill>
        <p:spPr>
          <a:xfrm>
            <a:off x="7977580" y="168104"/>
            <a:ext cx="834765" cy="8347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924203" cy="585247"/>
          </a:xfrm>
          <a:prstGeom prst="rect">
            <a:avLst/>
          </a:prstGeom>
        </p:spPr>
        <p:txBody>
          <a:bodyPr spcFirstLastPara="1" wrap="square" lIns="0" tIns="0" rIns="0" bIns="0" anchor="t" anchorCtr="0">
            <a:noAutofit/>
          </a:bodyPr>
          <a:lstStyle/>
          <a:p>
            <a:r>
              <a:rPr lang="en-US" sz="1400" dirty="0"/>
              <a:t>Use Case 1 : Which 5 Group Purposes attract the maximum number of Major Prospects ?</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0474703B-323E-44A6-A739-6848A771CABC}"/>
              </a:ext>
            </a:extLst>
          </p:cNvPr>
          <p:cNvPicPr>
            <a:picLocks noChangeAspect="1"/>
          </p:cNvPicPr>
          <p:nvPr/>
        </p:nvPicPr>
        <p:blipFill>
          <a:blip r:embed="rId3"/>
          <a:stretch>
            <a:fillRect/>
          </a:stretch>
        </p:blipFill>
        <p:spPr>
          <a:xfrm>
            <a:off x="124000" y="1171575"/>
            <a:ext cx="8753475" cy="1400175"/>
          </a:xfrm>
          <a:prstGeom prst="rect">
            <a:avLst/>
          </a:prstGeom>
        </p:spPr>
      </p:pic>
      <p:pic>
        <p:nvPicPr>
          <p:cNvPr id="2" name="Picture 1">
            <a:extLst>
              <a:ext uri="{FF2B5EF4-FFF2-40B4-BE49-F238E27FC236}">
                <a16:creationId xmlns:a16="http://schemas.microsoft.com/office/drawing/2014/main" id="{90B813FE-73B9-420E-ABFB-A32023EB2398}"/>
              </a:ext>
            </a:extLst>
          </p:cNvPr>
          <p:cNvPicPr>
            <a:picLocks noChangeAspect="1"/>
          </p:cNvPicPr>
          <p:nvPr/>
        </p:nvPicPr>
        <p:blipFill rotWithShape="1">
          <a:blip r:embed="rId4"/>
          <a:srcRect t="10195" r="54259" b="34854"/>
          <a:stretch/>
        </p:blipFill>
        <p:spPr>
          <a:xfrm>
            <a:off x="1596078" y="2852669"/>
            <a:ext cx="4646443" cy="1685231"/>
          </a:xfrm>
          <a:prstGeom prst="rect">
            <a:avLst/>
          </a:prstGeom>
        </p:spPr>
      </p:pic>
      <p:pic>
        <p:nvPicPr>
          <p:cNvPr id="6" name="Picture 5">
            <a:extLst>
              <a:ext uri="{FF2B5EF4-FFF2-40B4-BE49-F238E27FC236}">
                <a16:creationId xmlns:a16="http://schemas.microsoft.com/office/drawing/2014/main" id="{EF5E17BD-0105-9E42-9B41-0BAC3CBC6E16}"/>
              </a:ext>
            </a:extLst>
          </p:cNvPr>
          <p:cNvPicPr>
            <a:picLocks noChangeAspect="1"/>
          </p:cNvPicPr>
          <p:nvPr/>
        </p:nvPicPr>
        <p:blipFill>
          <a:blip r:embed="rId5"/>
          <a:stretch>
            <a:fillRect/>
          </a:stretch>
        </p:blipFill>
        <p:spPr>
          <a:xfrm>
            <a:off x="7977580" y="168104"/>
            <a:ext cx="834765" cy="834765"/>
          </a:xfrm>
          <a:prstGeom prst="rect">
            <a:avLst/>
          </a:prstGeom>
        </p:spPr>
      </p:pic>
    </p:spTree>
    <p:extLst>
      <p:ext uri="{BB962C8B-B14F-4D97-AF65-F5344CB8AC3E}">
        <p14:creationId xmlns:p14="http://schemas.microsoft.com/office/powerpoint/2010/main" val="21595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16909" y="1800504"/>
            <a:ext cx="4454338" cy="114248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Tableau Output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pic>
        <p:nvPicPr>
          <p:cNvPr id="3" name="Picture 2" descr="Chart, bar chart&#10;&#10;Description automatically generated">
            <a:extLst>
              <a:ext uri="{FF2B5EF4-FFF2-40B4-BE49-F238E27FC236}">
                <a16:creationId xmlns:a16="http://schemas.microsoft.com/office/drawing/2014/main" id="{DC54CD48-DBC2-8843-9568-8E0ADFF32D82}"/>
              </a:ext>
            </a:extLst>
          </p:cNvPr>
          <p:cNvPicPr>
            <a:picLocks noChangeAspect="1"/>
          </p:cNvPicPr>
          <p:nvPr/>
        </p:nvPicPr>
        <p:blipFill>
          <a:blip r:embed="rId3"/>
          <a:stretch>
            <a:fillRect/>
          </a:stretch>
        </p:blipFill>
        <p:spPr>
          <a:xfrm>
            <a:off x="5648899" y="161524"/>
            <a:ext cx="2678192" cy="4820451"/>
          </a:xfrm>
          <a:prstGeom prst="rect">
            <a:avLst/>
          </a:prstGeom>
        </p:spPr>
      </p:pic>
      <p:pic>
        <p:nvPicPr>
          <p:cNvPr id="5" name="Picture 4">
            <a:extLst>
              <a:ext uri="{FF2B5EF4-FFF2-40B4-BE49-F238E27FC236}">
                <a16:creationId xmlns:a16="http://schemas.microsoft.com/office/drawing/2014/main" id="{9F5F4E95-8FDB-674B-890B-B69F7F106D7E}"/>
              </a:ext>
            </a:extLst>
          </p:cNvPr>
          <p:cNvPicPr>
            <a:picLocks noChangeAspect="1"/>
          </p:cNvPicPr>
          <p:nvPr/>
        </p:nvPicPr>
        <p:blipFill>
          <a:blip r:embed="rId4"/>
          <a:stretch>
            <a:fillRect/>
          </a:stretch>
        </p:blipFill>
        <p:spPr>
          <a:xfrm>
            <a:off x="304800" y="161524"/>
            <a:ext cx="834765" cy="834765"/>
          </a:xfrm>
          <a:prstGeom prst="rect">
            <a:avLst/>
          </a:prstGeom>
        </p:spPr>
      </p:pic>
    </p:spTree>
    <p:extLst>
      <p:ext uri="{BB962C8B-B14F-4D97-AF65-F5344CB8AC3E}">
        <p14:creationId xmlns:p14="http://schemas.microsoft.com/office/powerpoint/2010/main" val="105023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924203" cy="585247"/>
          </a:xfrm>
          <a:prstGeom prst="rect">
            <a:avLst/>
          </a:prstGeom>
        </p:spPr>
        <p:txBody>
          <a:bodyPr spcFirstLastPara="1" wrap="square" lIns="0" tIns="0" rIns="0" bIns="0" anchor="t" anchorCtr="0">
            <a:noAutofit/>
          </a:bodyPr>
          <a:lstStyle/>
          <a:p>
            <a:r>
              <a:rPr lang="en-US" sz="1400" dirty="0"/>
              <a:t>Use Case 2 : What are the top five locations with the highest number of First time attendees?</a:t>
            </a:r>
            <a:br>
              <a:rPr lang="en-US" sz="1400" dirty="0"/>
            </a:br>
            <a:endParaRPr lang="en-US" sz="1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19A620C9-8F6F-4209-8449-D39A16D7AD0C}"/>
              </a:ext>
            </a:extLst>
          </p:cNvPr>
          <p:cNvPicPr>
            <a:picLocks noChangeAspect="1"/>
          </p:cNvPicPr>
          <p:nvPr/>
        </p:nvPicPr>
        <p:blipFill>
          <a:blip r:embed="rId3"/>
          <a:stretch>
            <a:fillRect/>
          </a:stretch>
        </p:blipFill>
        <p:spPr>
          <a:xfrm>
            <a:off x="81516" y="1179562"/>
            <a:ext cx="8980967" cy="1247357"/>
          </a:xfrm>
          <a:prstGeom prst="rect">
            <a:avLst/>
          </a:prstGeom>
        </p:spPr>
      </p:pic>
      <p:pic>
        <p:nvPicPr>
          <p:cNvPr id="2" name="Picture 1">
            <a:extLst>
              <a:ext uri="{FF2B5EF4-FFF2-40B4-BE49-F238E27FC236}">
                <a16:creationId xmlns:a16="http://schemas.microsoft.com/office/drawing/2014/main" id="{7BB93A74-A379-4235-9F5D-B90CE0589C87}"/>
              </a:ext>
            </a:extLst>
          </p:cNvPr>
          <p:cNvPicPr>
            <a:picLocks noChangeAspect="1"/>
          </p:cNvPicPr>
          <p:nvPr/>
        </p:nvPicPr>
        <p:blipFill rotWithShape="1">
          <a:blip r:embed="rId4"/>
          <a:srcRect t="10115" r="38192" b="34630"/>
          <a:stretch/>
        </p:blipFill>
        <p:spPr>
          <a:xfrm>
            <a:off x="1563719" y="2716582"/>
            <a:ext cx="6016559" cy="1630130"/>
          </a:xfrm>
          <a:prstGeom prst="rect">
            <a:avLst/>
          </a:prstGeom>
        </p:spPr>
      </p:pic>
      <p:pic>
        <p:nvPicPr>
          <p:cNvPr id="6" name="Picture 5">
            <a:extLst>
              <a:ext uri="{FF2B5EF4-FFF2-40B4-BE49-F238E27FC236}">
                <a16:creationId xmlns:a16="http://schemas.microsoft.com/office/drawing/2014/main" id="{289F5679-D0AD-E042-B59B-8A594424F76A}"/>
              </a:ext>
            </a:extLst>
          </p:cNvPr>
          <p:cNvPicPr>
            <a:picLocks noChangeAspect="1"/>
          </p:cNvPicPr>
          <p:nvPr/>
        </p:nvPicPr>
        <p:blipFill>
          <a:blip r:embed="rId5"/>
          <a:stretch>
            <a:fillRect/>
          </a:stretch>
        </p:blipFill>
        <p:spPr>
          <a:xfrm>
            <a:off x="7977580" y="168104"/>
            <a:ext cx="834765" cy="834765"/>
          </a:xfrm>
          <a:prstGeom prst="rect">
            <a:avLst/>
          </a:prstGeom>
        </p:spPr>
      </p:pic>
    </p:spTree>
    <p:extLst>
      <p:ext uri="{BB962C8B-B14F-4D97-AF65-F5344CB8AC3E}">
        <p14:creationId xmlns:p14="http://schemas.microsoft.com/office/powerpoint/2010/main" val="344029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16909" y="1800504"/>
            <a:ext cx="4454338" cy="114248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Tableau Output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pic>
        <p:nvPicPr>
          <p:cNvPr id="4" name="Picture 3" descr="Chart, bar chart&#10;&#10;Description automatically generated">
            <a:extLst>
              <a:ext uri="{FF2B5EF4-FFF2-40B4-BE49-F238E27FC236}">
                <a16:creationId xmlns:a16="http://schemas.microsoft.com/office/drawing/2014/main" id="{BB2E2CD3-E590-9F45-8AE6-3FBE3FD22424}"/>
              </a:ext>
            </a:extLst>
          </p:cNvPr>
          <p:cNvPicPr>
            <a:picLocks noChangeAspect="1"/>
          </p:cNvPicPr>
          <p:nvPr/>
        </p:nvPicPr>
        <p:blipFill>
          <a:blip r:embed="rId3"/>
          <a:stretch>
            <a:fillRect/>
          </a:stretch>
        </p:blipFill>
        <p:spPr>
          <a:xfrm>
            <a:off x="5670657" y="116701"/>
            <a:ext cx="2656434" cy="4910097"/>
          </a:xfrm>
          <a:prstGeom prst="rect">
            <a:avLst/>
          </a:prstGeom>
        </p:spPr>
      </p:pic>
      <p:pic>
        <p:nvPicPr>
          <p:cNvPr id="5" name="Picture 4">
            <a:extLst>
              <a:ext uri="{FF2B5EF4-FFF2-40B4-BE49-F238E27FC236}">
                <a16:creationId xmlns:a16="http://schemas.microsoft.com/office/drawing/2014/main" id="{8224EB5D-E820-BC48-A356-28ED81A8B0C0}"/>
              </a:ext>
            </a:extLst>
          </p:cNvPr>
          <p:cNvPicPr>
            <a:picLocks noChangeAspect="1"/>
          </p:cNvPicPr>
          <p:nvPr/>
        </p:nvPicPr>
        <p:blipFill>
          <a:blip r:embed="rId4"/>
          <a:stretch>
            <a:fillRect/>
          </a:stretch>
        </p:blipFill>
        <p:spPr>
          <a:xfrm>
            <a:off x="304800" y="116701"/>
            <a:ext cx="834765" cy="834765"/>
          </a:xfrm>
          <a:prstGeom prst="rect">
            <a:avLst/>
          </a:prstGeom>
        </p:spPr>
      </p:pic>
    </p:spTree>
    <p:extLst>
      <p:ext uri="{BB962C8B-B14F-4D97-AF65-F5344CB8AC3E}">
        <p14:creationId xmlns:p14="http://schemas.microsoft.com/office/powerpoint/2010/main" val="4297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8524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t>Recommendations</a:t>
            </a:r>
            <a:endParaRPr sz="3600" dirty="0"/>
          </a:p>
        </p:txBody>
      </p:sp>
      <p:sp>
        <p:nvSpPr>
          <p:cNvPr id="595" name="Google Shape;595;p17"/>
          <p:cNvSpPr txBox="1">
            <a:spLocks noGrp="1"/>
          </p:cNvSpPr>
          <p:nvPr>
            <p:ph type="body" idx="1"/>
          </p:nvPr>
        </p:nvSpPr>
        <p:spPr>
          <a:xfrm>
            <a:off x="457200" y="1305932"/>
            <a:ext cx="5640900" cy="3330718"/>
          </a:xfrm>
          <a:prstGeom prst="rect">
            <a:avLst/>
          </a:prstGeom>
        </p:spPr>
        <p:txBody>
          <a:bodyPr spcFirstLastPara="1" wrap="square" lIns="0" tIns="0" rIns="0" bIns="0" anchor="t" anchorCtr="0">
            <a:noAutofit/>
          </a:bodyPr>
          <a:lstStyle/>
          <a:p>
            <a:pPr marL="0" indent="0">
              <a:buNone/>
            </a:pPr>
            <a:r>
              <a:rPr lang="en-US" sz="1200" dirty="0"/>
              <a:t>Tableau Dashboard presenting a unified view of the data:</a:t>
            </a:r>
          </a:p>
          <a:p>
            <a:pPr marL="228600" indent="-228600">
              <a:buFont typeface="+mj-lt"/>
              <a:buAutoNum type="arabicPeriod"/>
            </a:pPr>
            <a:r>
              <a:rPr lang="en-US" sz="1200" dirty="0"/>
              <a:t>New metric – Event Success. Weighted average of Percentage First Time Attendees and Percentage Major Prospects</a:t>
            </a:r>
          </a:p>
          <a:p>
            <a:pPr marL="228600" indent="-228600">
              <a:buFont typeface="+mj-lt"/>
              <a:buAutoNum type="arabicPeriod"/>
            </a:pPr>
            <a:r>
              <a:rPr lang="en-US" sz="1200" dirty="0"/>
              <a:t>Ability to change weight for each metric and filter data by Fiscal Years</a:t>
            </a:r>
          </a:p>
          <a:p>
            <a:pPr marL="228600" indent="-228600">
              <a:buFont typeface="+mj-lt"/>
              <a:buAutoNum type="arabicPeriod"/>
            </a:pPr>
            <a:r>
              <a:rPr lang="en-US" sz="1200" dirty="0"/>
              <a:t>View data at different aggregations:</a:t>
            </a:r>
          </a:p>
          <a:p>
            <a:pPr marL="685800" lvl="1" indent="-228600">
              <a:buFont typeface="+mj-lt"/>
              <a:buAutoNum type="arabicPeriod"/>
            </a:pPr>
            <a:r>
              <a:rPr lang="en-US" sz="1200" dirty="0"/>
              <a:t>Event : </a:t>
            </a:r>
            <a:r>
              <a:rPr lang="en-US" sz="1200"/>
              <a:t>Top N </a:t>
            </a:r>
            <a:r>
              <a:rPr lang="en-US" sz="1200" dirty="0"/>
              <a:t>Events based on Event Success</a:t>
            </a:r>
          </a:p>
          <a:p>
            <a:pPr marL="685800" lvl="1" indent="-228600">
              <a:buFont typeface="+mj-lt"/>
              <a:buAutoNum type="arabicPeriod"/>
            </a:pPr>
            <a:r>
              <a:rPr lang="en-US" sz="1200" dirty="0"/>
              <a:t>Location: Top 10 Locations vs number of Events</a:t>
            </a:r>
          </a:p>
          <a:p>
            <a:pPr marL="685800" lvl="1" indent="-228600">
              <a:buFont typeface="+mj-lt"/>
              <a:buAutoNum type="arabicPeriod"/>
            </a:pPr>
            <a:r>
              <a:rPr lang="en-US" sz="1200" dirty="0"/>
              <a:t>Group: Most successful Event Purpose for top 10 Audiences</a:t>
            </a:r>
          </a:p>
          <a:p>
            <a:pPr marL="685800" lvl="1" indent="-228600">
              <a:buFont typeface="+mj-lt"/>
              <a:buAutoNum type="arabicPeriod"/>
            </a:pPr>
            <a:r>
              <a:rPr lang="en-US" sz="1200" dirty="0"/>
              <a:t>Average Age: Average event success by age groups</a:t>
            </a:r>
          </a:p>
          <a:p>
            <a:pPr marL="457200" lvl="0" indent="-342900" algn="l" rtl="0">
              <a:spcBef>
                <a:spcPts val="600"/>
              </a:spcBef>
              <a:spcAft>
                <a:spcPts val="0"/>
              </a:spcAft>
              <a:buSzPts val="1800"/>
              <a:buChar char="▸"/>
            </a:pPr>
            <a:endParaRPr sz="12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5" name="Picture 144">
            <a:extLst>
              <a:ext uri="{FF2B5EF4-FFF2-40B4-BE49-F238E27FC236}">
                <a16:creationId xmlns:a16="http://schemas.microsoft.com/office/drawing/2014/main" id="{A1942505-D331-0040-A4E4-4ED912A3842D}"/>
              </a:ext>
            </a:extLst>
          </p:cNvPr>
          <p:cNvPicPr>
            <a:picLocks noChangeAspect="1"/>
          </p:cNvPicPr>
          <p:nvPr/>
        </p:nvPicPr>
        <p:blipFill>
          <a:blip r:embed="rId3"/>
          <a:stretch>
            <a:fillRect/>
          </a:stretch>
        </p:blipFill>
        <p:spPr>
          <a:xfrm>
            <a:off x="7977580" y="168104"/>
            <a:ext cx="834765" cy="834765"/>
          </a:xfrm>
          <a:prstGeom prst="rect">
            <a:avLst/>
          </a:prstGeom>
        </p:spPr>
      </p:pic>
    </p:spTree>
    <p:extLst>
      <p:ext uri="{BB962C8B-B14F-4D97-AF65-F5344CB8AC3E}">
        <p14:creationId xmlns:p14="http://schemas.microsoft.com/office/powerpoint/2010/main" val="204483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2C87345D-C3FE-40C2-865D-19AE5AF80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76"/>
            <a:ext cx="9144000" cy="475134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p:txBody>
      </p:sp>
      <p:pic>
        <p:nvPicPr>
          <p:cNvPr id="151" name="Picture 150">
            <a:extLst>
              <a:ext uri="{FF2B5EF4-FFF2-40B4-BE49-F238E27FC236}">
                <a16:creationId xmlns:a16="http://schemas.microsoft.com/office/drawing/2014/main" id="{D88CAFDF-044E-154D-BB1A-5945BAACA34C}"/>
              </a:ext>
            </a:extLst>
          </p:cNvPr>
          <p:cNvPicPr>
            <a:picLocks noChangeAspect="1"/>
          </p:cNvPicPr>
          <p:nvPr/>
        </p:nvPicPr>
        <p:blipFill>
          <a:blip r:embed="rId3"/>
          <a:stretch>
            <a:fillRect/>
          </a:stretch>
        </p:blipFill>
        <p:spPr>
          <a:xfrm>
            <a:off x="7977580" y="168104"/>
            <a:ext cx="834765" cy="834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Overview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10" name="Picture 109">
            <a:extLst>
              <a:ext uri="{FF2B5EF4-FFF2-40B4-BE49-F238E27FC236}">
                <a16:creationId xmlns:a16="http://schemas.microsoft.com/office/drawing/2014/main" id="{BF81BB3F-974F-1941-8394-0A8C32B1CCCC}"/>
              </a:ext>
            </a:extLst>
          </p:cNvPr>
          <p:cNvPicPr>
            <a:picLocks noChangeAspect="1"/>
          </p:cNvPicPr>
          <p:nvPr/>
        </p:nvPicPr>
        <p:blipFill>
          <a:blip r:embed="rId3"/>
          <a:stretch>
            <a:fillRect/>
          </a:stretch>
        </p:blipFill>
        <p:spPr>
          <a:xfrm>
            <a:off x="7977580" y="168104"/>
            <a:ext cx="834765" cy="8347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8524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Background</a:t>
            </a:r>
            <a:endParaRPr dirty="0"/>
          </a:p>
        </p:txBody>
      </p:sp>
      <p:sp>
        <p:nvSpPr>
          <p:cNvPr id="595" name="Google Shape;595;p17"/>
          <p:cNvSpPr txBox="1">
            <a:spLocks noGrp="1"/>
          </p:cNvSpPr>
          <p:nvPr>
            <p:ph type="body" idx="1"/>
          </p:nvPr>
        </p:nvSpPr>
        <p:spPr>
          <a:xfrm>
            <a:off x="457200" y="1305932"/>
            <a:ext cx="5640900" cy="3330718"/>
          </a:xfrm>
          <a:prstGeom prst="rect">
            <a:avLst/>
          </a:prstGeom>
        </p:spPr>
        <p:txBody>
          <a:bodyPr spcFirstLastPara="1" wrap="square" lIns="0" tIns="0" rIns="0" bIns="0" anchor="t" anchorCtr="0">
            <a:noAutofit/>
          </a:bodyPr>
          <a:lstStyle/>
          <a:p>
            <a:r>
              <a:rPr lang="en-US" sz="1200" dirty="0"/>
              <a:t>The data was provided by the UMD alumni association and spans 632 rows and 14 columns.</a:t>
            </a:r>
          </a:p>
          <a:p>
            <a:r>
              <a:rPr lang="en-US" sz="1200" dirty="0"/>
              <a:t>The data consists of 6 numerical columns and 8 qualitative columns.</a:t>
            </a:r>
          </a:p>
          <a:p>
            <a:r>
              <a:rPr lang="en-US" sz="1200" dirty="0"/>
              <a:t>The data set provided is from 07/01/2013-11/30/2019 and contains seven subsets of data, arranged by fiscal year (July 1-June 30) and outlines each program or event hosted by the Alumni Association and provides general information on the event as well as the event registrants. </a:t>
            </a:r>
          </a:p>
          <a:p>
            <a:r>
              <a:rPr lang="en-US" sz="1200" dirty="0"/>
              <a:t>The data had predefined identifiers such as location code, activity code and group code</a:t>
            </a:r>
          </a:p>
          <a:p>
            <a:r>
              <a:rPr lang="en-US" sz="1200" dirty="0"/>
              <a:t>The main target audience of this project is the UMD Alumni Association who would require help in identifying the variables that are correlated to our desired outcomes of higher event attendance for first time attendees and major gift prospect attendees.</a:t>
            </a:r>
          </a:p>
          <a:p>
            <a:pPr marL="457200" lvl="0" indent="-342900" algn="l" rtl="0">
              <a:spcBef>
                <a:spcPts val="600"/>
              </a:spcBef>
              <a:spcAft>
                <a:spcPts val="0"/>
              </a:spcAft>
              <a:buSzPts val="1800"/>
              <a:buChar char="▸"/>
            </a:pPr>
            <a:endParaRPr sz="12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785AD6A6-8430-9547-9CA7-5673DD87DB24}"/>
              </a:ext>
            </a:extLst>
          </p:cNvPr>
          <p:cNvPicPr>
            <a:picLocks noChangeAspect="1"/>
          </p:cNvPicPr>
          <p:nvPr/>
        </p:nvPicPr>
        <p:blipFill>
          <a:blip r:embed="rId3"/>
          <a:stretch>
            <a:fillRect/>
          </a:stretch>
        </p:blipFill>
        <p:spPr>
          <a:xfrm>
            <a:off x="7977580" y="168104"/>
            <a:ext cx="834765" cy="834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8524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Introduction</a:t>
            </a:r>
            <a:endParaRPr dirty="0"/>
          </a:p>
        </p:txBody>
      </p:sp>
      <p:sp>
        <p:nvSpPr>
          <p:cNvPr id="595" name="Google Shape;595;p17"/>
          <p:cNvSpPr txBox="1">
            <a:spLocks noGrp="1"/>
          </p:cNvSpPr>
          <p:nvPr>
            <p:ph type="body" idx="1"/>
          </p:nvPr>
        </p:nvSpPr>
        <p:spPr>
          <a:xfrm>
            <a:off x="457200" y="1305932"/>
            <a:ext cx="5640900" cy="3330718"/>
          </a:xfrm>
          <a:prstGeom prst="rect">
            <a:avLst/>
          </a:prstGeom>
        </p:spPr>
        <p:txBody>
          <a:bodyPr spcFirstLastPara="1" wrap="square" lIns="0" tIns="0" rIns="0" bIns="0" anchor="t" anchorCtr="0">
            <a:noAutofit/>
          </a:bodyPr>
          <a:lstStyle/>
          <a:p>
            <a:r>
              <a:rPr lang="en-US" sz="1200" b="1" dirty="0"/>
              <a:t>Mission statement </a:t>
            </a:r>
            <a:r>
              <a:rPr lang="en-US" sz="1200" dirty="0"/>
              <a:t>: To analyze past events for UMD Alumni Association in order to optimize planning and gather insights so that number of first-time attendees and major prospective donors increases.</a:t>
            </a:r>
          </a:p>
          <a:p>
            <a:r>
              <a:rPr lang="en-US" sz="1200" b="1" dirty="0"/>
              <a:t>Mission objectives </a:t>
            </a:r>
            <a:r>
              <a:rPr lang="en-US" sz="1200" dirty="0"/>
              <a:t>:</a:t>
            </a:r>
          </a:p>
          <a:p>
            <a:pPr marL="685800" lvl="1" indent="-228600">
              <a:buFont typeface="+mj-lt"/>
              <a:buAutoNum type="arabicPeriod"/>
            </a:pPr>
            <a:r>
              <a:rPr lang="en-US" sz="1200" dirty="0"/>
              <a:t>To perform a time trend analysis to analyze on how the number of First Time Attendees and major prospects change over time.</a:t>
            </a:r>
          </a:p>
          <a:p>
            <a:pPr marL="685800" lvl="1" indent="-228600">
              <a:buFont typeface="+mj-lt"/>
              <a:buAutoNum type="arabicPeriod"/>
            </a:pPr>
            <a:r>
              <a:rPr lang="en-US" sz="1200" dirty="0"/>
              <a:t>To find the top five locations with maximum number of First Time Attendees and major prospects.</a:t>
            </a:r>
          </a:p>
          <a:p>
            <a:pPr marL="685800" lvl="1" indent="-228600">
              <a:buFont typeface="+mj-lt"/>
              <a:buAutoNum type="arabicPeriod"/>
            </a:pPr>
            <a:r>
              <a:rPr lang="en-US" sz="1200" dirty="0"/>
              <a:t>To find the top five Events based on Group Purpose with maximum number of First Time Attendees and major prospects.</a:t>
            </a:r>
          </a:p>
          <a:p>
            <a:pPr marL="685800" lvl="1" indent="-228600">
              <a:buFont typeface="+mj-lt"/>
              <a:buAutoNum type="arabicPeriod"/>
            </a:pPr>
            <a:r>
              <a:rPr lang="en-US" sz="1200" dirty="0"/>
              <a:t>To gather insights on how the average age of participants in events co-relates with number of First Time Attendees and major prospects.</a:t>
            </a:r>
          </a:p>
          <a:p>
            <a:pPr marL="685800" lvl="1" indent="-228600">
              <a:buFont typeface="+mj-lt"/>
              <a:buAutoNum type="arabicPeriod"/>
            </a:pPr>
            <a:r>
              <a:rPr lang="en-US" sz="1200" dirty="0"/>
              <a:t>To find which Group Audience has the highest number of First Time Attendees and major prospects.</a:t>
            </a:r>
          </a:p>
          <a:p>
            <a:pPr marL="0" indent="0">
              <a:buNone/>
            </a:pPr>
            <a:endParaRPr lang="en-US" sz="1000" dirty="0"/>
          </a:p>
          <a:p>
            <a:pPr marL="0" indent="0">
              <a:buNone/>
            </a:pPr>
            <a:endParaRPr lang="en-US" sz="1200" dirty="0"/>
          </a:p>
          <a:p>
            <a:pPr marL="457200" lvl="0" indent="-342900" algn="l" rtl="0">
              <a:spcBef>
                <a:spcPts val="600"/>
              </a:spcBef>
              <a:spcAft>
                <a:spcPts val="0"/>
              </a:spcAft>
              <a:buSzPts val="1800"/>
              <a:buChar char="▸"/>
            </a:pPr>
            <a:endParaRPr sz="12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5" name="Picture 144">
            <a:extLst>
              <a:ext uri="{FF2B5EF4-FFF2-40B4-BE49-F238E27FC236}">
                <a16:creationId xmlns:a16="http://schemas.microsoft.com/office/drawing/2014/main" id="{C54ED346-9AC2-2240-8E09-597BDECE8C10}"/>
              </a:ext>
            </a:extLst>
          </p:cNvPr>
          <p:cNvPicPr>
            <a:picLocks noChangeAspect="1"/>
          </p:cNvPicPr>
          <p:nvPr/>
        </p:nvPicPr>
        <p:blipFill>
          <a:blip r:embed="rId3"/>
          <a:stretch>
            <a:fillRect/>
          </a:stretch>
        </p:blipFill>
        <p:spPr>
          <a:xfrm>
            <a:off x="7977580" y="168104"/>
            <a:ext cx="834765" cy="834765"/>
          </a:xfrm>
          <a:prstGeom prst="rect">
            <a:avLst/>
          </a:prstGeom>
        </p:spPr>
      </p:pic>
    </p:spTree>
    <p:extLst>
      <p:ext uri="{BB962C8B-B14F-4D97-AF65-F5344CB8AC3E}">
        <p14:creationId xmlns:p14="http://schemas.microsoft.com/office/powerpoint/2010/main" val="213094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Database Design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10" name="Picture 109">
            <a:extLst>
              <a:ext uri="{FF2B5EF4-FFF2-40B4-BE49-F238E27FC236}">
                <a16:creationId xmlns:a16="http://schemas.microsoft.com/office/drawing/2014/main" id="{A58B80E4-46F9-8B43-A688-10A8D6A4A4F7}"/>
              </a:ext>
            </a:extLst>
          </p:cNvPr>
          <p:cNvPicPr>
            <a:picLocks noChangeAspect="1"/>
          </p:cNvPicPr>
          <p:nvPr/>
        </p:nvPicPr>
        <p:blipFill>
          <a:blip r:embed="rId3"/>
          <a:stretch>
            <a:fillRect/>
          </a:stretch>
        </p:blipFill>
        <p:spPr>
          <a:xfrm>
            <a:off x="7977580" y="168104"/>
            <a:ext cx="834765" cy="834765"/>
          </a:xfrm>
          <a:prstGeom prst="rect">
            <a:avLst/>
          </a:prstGeom>
        </p:spPr>
      </p:pic>
    </p:spTree>
    <p:extLst>
      <p:ext uri="{BB962C8B-B14F-4D97-AF65-F5344CB8AC3E}">
        <p14:creationId xmlns:p14="http://schemas.microsoft.com/office/powerpoint/2010/main" val="39478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199" y="681800"/>
            <a:ext cx="6964327" cy="4310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Conceptual Database Design</a:t>
            </a:r>
            <a:endParaRPr sz="3600"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208CCCE-2653-474C-BCE7-2CC1FE3269A6}"/>
              </a:ext>
            </a:extLst>
          </p:cNvPr>
          <p:cNvPicPr>
            <a:picLocks noChangeAspect="1"/>
          </p:cNvPicPr>
          <p:nvPr/>
        </p:nvPicPr>
        <p:blipFill>
          <a:blip r:embed="rId3"/>
          <a:stretch>
            <a:fillRect/>
          </a:stretch>
        </p:blipFill>
        <p:spPr>
          <a:xfrm>
            <a:off x="2228239" y="1112874"/>
            <a:ext cx="4687522" cy="3992476"/>
          </a:xfrm>
          <a:prstGeom prst="rect">
            <a:avLst/>
          </a:prstGeom>
        </p:spPr>
      </p:pic>
      <p:pic>
        <p:nvPicPr>
          <p:cNvPr id="5" name="Picture 4">
            <a:extLst>
              <a:ext uri="{FF2B5EF4-FFF2-40B4-BE49-F238E27FC236}">
                <a16:creationId xmlns:a16="http://schemas.microsoft.com/office/drawing/2014/main" id="{E4AD947C-CBDE-174A-94C9-6F89DA04B7DA}"/>
              </a:ext>
            </a:extLst>
          </p:cNvPr>
          <p:cNvPicPr>
            <a:picLocks noChangeAspect="1"/>
          </p:cNvPicPr>
          <p:nvPr/>
        </p:nvPicPr>
        <p:blipFill>
          <a:blip r:embed="rId4"/>
          <a:stretch>
            <a:fillRect/>
          </a:stretch>
        </p:blipFill>
        <p:spPr>
          <a:xfrm>
            <a:off x="7977580" y="168104"/>
            <a:ext cx="834765" cy="834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8524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t>Logical Database Design</a:t>
            </a:r>
            <a:endParaRPr sz="3600" dirty="0"/>
          </a:p>
        </p:txBody>
      </p:sp>
      <p:sp>
        <p:nvSpPr>
          <p:cNvPr id="595" name="Google Shape;595;p17"/>
          <p:cNvSpPr txBox="1">
            <a:spLocks noGrp="1"/>
          </p:cNvSpPr>
          <p:nvPr>
            <p:ph type="body" idx="1"/>
          </p:nvPr>
        </p:nvSpPr>
        <p:spPr>
          <a:xfrm>
            <a:off x="457200" y="1305932"/>
            <a:ext cx="5640900" cy="3330718"/>
          </a:xfrm>
          <a:prstGeom prst="rect">
            <a:avLst/>
          </a:prstGeom>
        </p:spPr>
        <p:txBody>
          <a:bodyPr spcFirstLastPara="1" wrap="square" lIns="0" tIns="0" rIns="0" bIns="0" anchor="t" anchorCtr="0">
            <a:noAutofit/>
          </a:bodyPr>
          <a:lstStyle/>
          <a:p>
            <a:pPr marL="114300" indent="0">
              <a:buNone/>
            </a:pPr>
            <a:r>
              <a:rPr lang="en-US" sz="1800" b="1" dirty="0"/>
              <a:t>Relational Schema</a:t>
            </a:r>
            <a:r>
              <a:rPr lang="en-US" sz="1800" dirty="0"/>
              <a:t>:</a:t>
            </a:r>
          </a:p>
          <a:p>
            <a:pPr marL="114300" indent="0">
              <a:buNone/>
            </a:pP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Activity (</a:t>
            </a:r>
            <a:r>
              <a:rPr lang="en-US" sz="1600" b="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actID</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actCode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actDescription</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actEventName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endParaRPr lang="en-IN" sz="1600" dirty="0">
              <a:effectLst/>
              <a:latin typeface="Barlow Light" panose="020B0604020202020204" charset="0"/>
              <a:ea typeface="Calibri" panose="020F0502020204030204" pitchFamily="34" charset="0"/>
              <a:cs typeface="Times New Roman" panose="02020603050405020304" pitchFamily="18" charset="0"/>
            </a:endParaRPr>
          </a:p>
          <a:p>
            <a:pPr marL="114300" indent="0">
              <a:buNone/>
            </a:pP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FiscalYear</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b="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fyrEventDate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fyrCode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endParaRPr lang="en-IN" sz="1600" dirty="0">
              <a:effectLst/>
              <a:latin typeface="Barlow Light" panose="020B0604020202020204" charset="0"/>
              <a:ea typeface="Calibri" panose="020F0502020204030204" pitchFamily="34" charset="0"/>
              <a:cs typeface="Times New Roman" panose="02020603050405020304" pitchFamily="18" charset="0"/>
            </a:endParaRPr>
          </a:p>
          <a:p>
            <a:pPr marL="114300" indent="0">
              <a:buNone/>
            </a:pP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Location (</a:t>
            </a:r>
            <a:r>
              <a:rPr lang="en-US" sz="1600" b="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locCode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locDescription</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endParaRPr lang="en-IN" sz="1600" dirty="0">
              <a:effectLst/>
              <a:latin typeface="Barlow Light" panose="020B0604020202020204" charset="0"/>
              <a:ea typeface="Calibri" panose="020F0502020204030204" pitchFamily="34" charset="0"/>
              <a:cs typeface="Times New Roman" panose="02020603050405020304" pitchFamily="18" charset="0"/>
            </a:endParaRPr>
          </a:p>
          <a:p>
            <a:pPr marL="114300" indent="0">
              <a:buNone/>
            </a:pP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Group (</a:t>
            </a:r>
            <a:r>
              <a:rPr lang="en-US" sz="1600" b="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grpID</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grpCode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grpPurpose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grpAudience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endParaRPr lang="en-IN" sz="1600" dirty="0">
              <a:effectLst/>
              <a:latin typeface="Barlow Light" panose="020B0604020202020204" charset="0"/>
              <a:ea typeface="Calibri" panose="020F0502020204030204" pitchFamily="34" charset="0"/>
              <a:cs typeface="Times New Roman" panose="02020603050405020304" pitchFamily="18" charset="0"/>
            </a:endParaRPr>
          </a:p>
          <a:p>
            <a:pPr marL="114300" indent="0">
              <a:buNone/>
            </a:pP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Occurrence </a:t>
            </a:r>
            <a:r>
              <a:rPr lang="en-US" sz="1600" b="1" i="1" u="sng"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r>
              <a:rPr lang="en-US" sz="1600" b="1" i="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actID</a:t>
            </a:r>
            <a:r>
              <a:rPr lang="en-US" sz="1600" b="1" i="1" u="sng"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b="1" i="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locCode</a:t>
            </a:r>
            <a:r>
              <a:rPr lang="en-US" sz="1600" b="1" i="1" u="sng"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b="1" i="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grpID</a:t>
            </a:r>
            <a:r>
              <a:rPr lang="en-US" sz="1600" b="1" i="1" u="sng"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b="1" i="1" u="sng"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fyrEventDate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participated,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firstTimeAttendees</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majorProspect</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  </a:t>
            </a:r>
            <a:r>
              <a:rPr lang="en-US" sz="1600" dirty="0" err="1">
                <a:solidFill>
                  <a:srgbClr val="000000"/>
                </a:solidFill>
                <a:effectLst/>
                <a:latin typeface="Barlow Light" panose="020B0604020202020204" charset="0"/>
                <a:ea typeface="Calibri" panose="020F0502020204030204" pitchFamily="34" charset="0"/>
                <a:cs typeface="Times New Roman" panose="02020603050405020304" pitchFamily="18" charset="0"/>
              </a:rPr>
              <a:t>averageAge</a:t>
            </a:r>
            <a:r>
              <a:rPr lang="en-US" sz="1600" dirty="0">
                <a:solidFill>
                  <a:srgbClr val="000000"/>
                </a:solidFill>
                <a:effectLst/>
                <a:latin typeface="Barlow Light" panose="020B0604020202020204" charset="0"/>
                <a:ea typeface="Calibri" panose="020F0502020204030204" pitchFamily="34" charset="0"/>
                <a:cs typeface="Times New Roman" panose="02020603050405020304" pitchFamily="18" charset="0"/>
              </a:rPr>
              <a:t>)</a:t>
            </a:r>
            <a:endParaRPr lang="en-IN" sz="1600" dirty="0">
              <a:effectLst/>
              <a:latin typeface="Barlow Light" panose="020B0604020202020204" charset="0"/>
              <a:ea typeface="Calibri" panose="020F0502020204030204" pitchFamily="34" charset="0"/>
              <a:cs typeface="Times New Roman" panose="02020603050405020304" pitchFamily="18" charset="0"/>
            </a:endParaRPr>
          </a:p>
          <a:p>
            <a:pPr marL="114300" indent="0">
              <a:buNone/>
            </a:pPr>
            <a:endParaRPr lang="en-US" sz="1000" dirty="0"/>
          </a:p>
          <a:p>
            <a:pPr marL="0" indent="0">
              <a:buNone/>
            </a:pPr>
            <a:endParaRPr lang="en-US" sz="1200" dirty="0"/>
          </a:p>
          <a:p>
            <a:pPr marL="457200" lvl="0" indent="-342900" algn="l" rtl="0">
              <a:spcBef>
                <a:spcPts val="600"/>
              </a:spcBef>
              <a:spcAft>
                <a:spcPts val="0"/>
              </a:spcAft>
              <a:buSzPts val="1800"/>
              <a:buChar char="▸"/>
            </a:pPr>
            <a:endParaRPr sz="12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5" name="Picture 144">
            <a:extLst>
              <a:ext uri="{FF2B5EF4-FFF2-40B4-BE49-F238E27FC236}">
                <a16:creationId xmlns:a16="http://schemas.microsoft.com/office/drawing/2014/main" id="{A1942505-D331-0040-A4E4-4ED912A3842D}"/>
              </a:ext>
            </a:extLst>
          </p:cNvPr>
          <p:cNvPicPr>
            <a:picLocks noChangeAspect="1"/>
          </p:cNvPicPr>
          <p:nvPr/>
        </p:nvPicPr>
        <p:blipFill>
          <a:blip r:embed="rId3"/>
          <a:stretch>
            <a:fillRect/>
          </a:stretch>
        </p:blipFill>
        <p:spPr>
          <a:xfrm>
            <a:off x="7977580" y="168104"/>
            <a:ext cx="834765" cy="834765"/>
          </a:xfrm>
          <a:prstGeom prst="rect">
            <a:avLst/>
          </a:prstGeom>
        </p:spPr>
      </p:pic>
    </p:spTree>
    <p:extLst>
      <p:ext uri="{BB962C8B-B14F-4D97-AF65-F5344CB8AC3E}">
        <p14:creationId xmlns:p14="http://schemas.microsoft.com/office/powerpoint/2010/main" val="24426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8524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t>Physical Database Design</a:t>
            </a:r>
            <a:endParaRPr sz="3600" dirty="0"/>
          </a:p>
        </p:txBody>
      </p:sp>
      <p:sp>
        <p:nvSpPr>
          <p:cNvPr id="595" name="Google Shape;595;p17"/>
          <p:cNvSpPr txBox="1">
            <a:spLocks noGrp="1"/>
          </p:cNvSpPr>
          <p:nvPr>
            <p:ph type="body" idx="1"/>
          </p:nvPr>
        </p:nvSpPr>
        <p:spPr>
          <a:xfrm>
            <a:off x="457200" y="1305932"/>
            <a:ext cx="5640900" cy="3330718"/>
          </a:xfrm>
          <a:prstGeom prst="rect">
            <a:avLst/>
          </a:prstGeom>
        </p:spPr>
        <p:txBody>
          <a:bodyPr spcFirstLastPara="1" wrap="square" lIns="0" tIns="0" rIns="0" bIns="0" anchor="t" anchorCtr="0">
            <a:noAutofit/>
          </a:bodyPr>
          <a:lstStyle/>
          <a:p>
            <a:pPr marL="114300" indent="0">
              <a:buNone/>
            </a:pPr>
            <a:endParaRPr lang="en-US" sz="1000" dirty="0"/>
          </a:p>
          <a:p>
            <a:pPr marL="0" indent="0">
              <a:buNone/>
            </a:pPr>
            <a:endParaRPr lang="en-US" sz="1200" dirty="0"/>
          </a:p>
          <a:p>
            <a:pPr marL="457200" lvl="0" indent="-342900" algn="l" rtl="0">
              <a:spcBef>
                <a:spcPts val="600"/>
              </a:spcBef>
              <a:spcAft>
                <a:spcPts val="0"/>
              </a:spcAft>
              <a:buSzPts val="1800"/>
              <a:buChar char="▸"/>
            </a:pPr>
            <a:endParaRPr sz="12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73D02B77-03ED-406E-8F46-0D3118DFCB1E}"/>
              </a:ext>
            </a:extLst>
          </p:cNvPr>
          <p:cNvPicPr>
            <a:picLocks noChangeAspect="1"/>
          </p:cNvPicPr>
          <p:nvPr/>
        </p:nvPicPr>
        <p:blipFill>
          <a:blip r:embed="rId3"/>
          <a:stretch>
            <a:fillRect/>
          </a:stretch>
        </p:blipFill>
        <p:spPr>
          <a:xfrm>
            <a:off x="412339" y="1160205"/>
            <a:ext cx="5334022" cy="3456143"/>
          </a:xfrm>
          <a:prstGeom prst="rect">
            <a:avLst/>
          </a:prstGeom>
        </p:spPr>
      </p:pic>
      <p:pic>
        <p:nvPicPr>
          <p:cNvPr id="146" name="Picture 145">
            <a:extLst>
              <a:ext uri="{FF2B5EF4-FFF2-40B4-BE49-F238E27FC236}">
                <a16:creationId xmlns:a16="http://schemas.microsoft.com/office/drawing/2014/main" id="{C8066C68-F919-DA47-8F4F-F2C3A995F9A5}"/>
              </a:ext>
            </a:extLst>
          </p:cNvPr>
          <p:cNvPicPr>
            <a:picLocks noChangeAspect="1"/>
          </p:cNvPicPr>
          <p:nvPr/>
        </p:nvPicPr>
        <p:blipFill>
          <a:blip r:embed="rId4"/>
          <a:stretch>
            <a:fillRect/>
          </a:stretch>
        </p:blipFill>
        <p:spPr>
          <a:xfrm>
            <a:off x="7977580" y="168104"/>
            <a:ext cx="834765" cy="834765"/>
          </a:xfrm>
          <a:prstGeom prst="rect">
            <a:avLst/>
          </a:prstGeom>
        </p:spPr>
      </p:pic>
    </p:spTree>
    <p:extLst>
      <p:ext uri="{BB962C8B-B14F-4D97-AF65-F5344CB8AC3E}">
        <p14:creationId xmlns:p14="http://schemas.microsoft.com/office/powerpoint/2010/main" val="358704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Use Cases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10" name="Picture 109">
            <a:extLst>
              <a:ext uri="{FF2B5EF4-FFF2-40B4-BE49-F238E27FC236}">
                <a16:creationId xmlns:a16="http://schemas.microsoft.com/office/drawing/2014/main" id="{9B3CE9FA-1408-0143-AF2A-44DB8EDDFC94}"/>
              </a:ext>
            </a:extLst>
          </p:cNvPr>
          <p:cNvPicPr>
            <a:picLocks noChangeAspect="1"/>
          </p:cNvPicPr>
          <p:nvPr/>
        </p:nvPicPr>
        <p:blipFill>
          <a:blip r:embed="rId3"/>
          <a:stretch>
            <a:fillRect/>
          </a:stretch>
        </p:blipFill>
        <p:spPr>
          <a:xfrm>
            <a:off x="7977580" y="168104"/>
            <a:ext cx="834765" cy="834765"/>
          </a:xfrm>
          <a:prstGeom prst="rect">
            <a:avLst/>
          </a:prstGeom>
        </p:spPr>
      </p:pic>
    </p:spTree>
    <p:extLst>
      <p:ext uri="{BB962C8B-B14F-4D97-AF65-F5344CB8AC3E}">
        <p14:creationId xmlns:p14="http://schemas.microsoft.com/office/powerpoint/2010/main" val="278025527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556</Words>
  <Application>Microsoft Office PowerPoint</Application>
  <PresentationFormat>On-screen Show (16:9)</PresentationFormat>
  <Paragraphs>66</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Barlow Light</vt:lpstr>
      <vt:lpstr>Arial</vt:lpstr>
      <vt:lpstr>Barlow</vt:lpstr>
      <vt:lpstr>Raleway Thin</vt:lpstr>
      <vt:lpstr>Gaoler template</vt:lpstr>
      <vt:lpstr>UMD Alumni Insights Group : Project 0506_07 Date : 12/09/2020 </vt:lpstr>
      <vt:lpstr>Overview</vt:lpstr>
      <vt:lpstr>Background</vt:lpstr>
      <vt:lpstr>Introduction</vt:lpstr>
      <vt:lpstr>Database Design</vt:lpstr>
      <vt:lpstr>Conceptual Database Design</vt:lpstr>
      <vt:lpstr>Logical Database Design</vt:lpstr>
      <vt:lpstr>Physical Database Design</vt:lpstr>
      <vt:lpstr>Use Cases</vt:lpstr>
      <vt:lpstr>Use Case 1 : Which 5 Group Purposes attract the maximum number of Major Prospects ?</vt:lpstr>
      <vt:lpstr>Tableau Output</vt:lpstr>
      <vt:lpstr>Use Case 2 : What are the top five locations with the highest number of First time attendees? </vt:lpstr>
      <vt:lpstr>Tableau Output</vt:lpstr>
      <vt:lpstr>Recommendations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UMD Alumni Insights Group : Project 0506_07 Date : 12/09/2020 Members: Aayush Shah Archit Prem Aseem Baji Harsh Pundir</dc:title>
  <dc:creator>Aseem Baji</dc:creator>
  <cp:lastModifiedBy>Aseem Baji</cp:lastModifiedBy>
  <cp:revision>22</cp:revision>
  <dcterms:modified xsi:type="dcterms:W3CDTF">2021-02-23T07:35:22Z</dcterms:modified>
</cp:coreProperties>
</file>