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4B35EB-406B-4207-97FA-14119619537D}" v="3" dt="2021-04-16T22:55:40.5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A25C9-2632-4F6E-BCBF-4AD283712D0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5484D-6777-4246-B571-80D9A63B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AF11-87B3-45E7-8DEA-E0508B87EAFD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 Lab, CSE 460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3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5-3836-4E79-9C5F-867C2839D9DD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 Lab, CSE 460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3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37FC-D45C-4CC4-AC38-D2E2E9B0A48F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 Lab, CSE 460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7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D587-C601-46A3-8AE3-7778AEDFA0F8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 Lab, CSE 460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A5C3-9A32-468F-9617-B0D7DA9F2853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 Lab, CSE 460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5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40B1-4D60-403B-B20C-0D50DE859638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 Lab, CSE 460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1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7DDF-D2AC-4480-96CD-A37E9DB7F0BA}" type="datetime1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 Lab, CSE 460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7A81-36D1-4D18-9EC4-3D67CBA3B348}" type="datetime1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 Lab, CSE 460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6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9AF-93AA-4EF4-9041-0AABAD39DA5B}" type="datetime1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 Lab, CSE 460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9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EDDD-C7ED-468B-B79D-395D6AF978D8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 Lab, CSE 460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6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3A50-4525-4F5E-B4EE-C1BE50FACE9F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 Lab, CSE 460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E70E2-CCC8-412B-8596-C378366450FC}" type="datetime1">
              <a:rPr lang="en-US" smtClean="0"/>
              <a:t>4/16/2021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/>
              <a:t>Pattern Recognition Lab, CSE 460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872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athworld.wolfram.com/Cross-Correlation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09B0D9B-01B0-4899-89CE-0B8FCB31CE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7557" r="-1" b="16873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2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05E32B-4F09-40B0-A115-389B24E3C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 Recognition Using Normalized Cross Correlation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6B0D4-EB0B-4F56-AD82-35D735851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Aseer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Ishraqul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Hoque</a:t>
            </a:r>
          </a:p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 1603110201206</a:t>
            </a:r>
          </a:p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Section: A</a:t>
            </a:r>
          </a:p>
        </p:txBody>
      </p:sp>
    </p:spTree>
    <p:extLst>
      <p:ext uri="{BB962C8B-B14F-4D97-AF65-F5344CB8AC3E}">
        <p14:creationId xmlns:p14="http://schemas.microsoft.com/office/powerpoint/2010/main" val="72349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57B9-1C3D-41F6-9013-90DB99B9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3FE8E-F386-4F22-A5A2-DDC3C918A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Recognizing number from given input number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E25140-96F9-4584-A3BC-E2FB9480FF75}"/>
              </a:ext>
            </a:extLst>
          </p:cNvPr>
          <p:cNvSpPr/>
          <p:nvPr/>
        </p:nvSpPr>
        <p:spPr>
          <a:xfrm>
            <a:off x="1252603" y="3109304"/>
            <a:ext cx="989556" cy="989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D22D65-9478-4F77-99DB-EA7027D6473E}"/>
              </a:ext>
            </a:extLst>
          </p:cNvPr>
          <p:cNvSpPr/>
          <p:nvPr/>
        </p:nvSpPr>
        <p:spPr>
          <a:xfrm>
            <a:off x="2717522" y="3137205"/>
            <a:ext cx="989556" cy="989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505777-D1E0-4D9E-83B5-D8E219CECD64}"/>
              </a:ext>
            </a:extLst>
          </p:cNvPr>
          <p:cNvSpPr/>
          <p:nvPr/>
        </p:nvSpPr>
        <p:spPr>
          <a:xfrm>
            <a:off x="4182441" y="3137205"/>
            <a:ext cx="989556" cy="989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A68E03-E5DE-4F50-98E3-A0564F8885BF}"/>
              </a:ext>
            </a:extLst>
          </p:cNvPr>
          <p:cNvSpPr/>
          <p:nvPr/>
        </p:nvSpPr>
        <p:spPr>
          <a:xfrm>
            <a:off x="5647360" y="3109304"/>
            <a:ext cx="989556" cy="989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C59312-498C-4ED7-A5E3-838E8DA10878}"/>
              </a:ext>
            </a:extLst>
          </p:cNvPr>
          <p:cNvSpPr/>
          <p:nvPr/>
        </p:nvSpPr>
        <p:spPr>
          <a:xfrm>
            <a:off x="7112279" y="3109304"/>
            <a:ext cx="989556" cy="989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7C56A2-95DE-4BCD-8D9F-5EF755F3649D}"/>
              </a:ext>
            </a:extLst>
          </p:cNvPr>
          <p:cNvSpPr/>
          <p:nvPr/>
        </p:nvSpPr>
        <p:spPr>
          <a:xfrm>
            <a:off x="8577198" y="3089743"/>
            <a:ext cx="989556" cy="989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2CE2F-9DBC-4CD8-B4A2-67FAE08F88D7}"/>
              </a:ext>
            </a:extLst>
          </p:cNvPr>
          <p:cNvSpPr/>
          <p:nvPr/>
        </p:nvSpPr>
        <p:spPr>
          <a:xfrm>
            <a:off x="2717522" y="4448785"/>
            <a:ext cx="989556" cy="989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1C21B9-5FB2-4B06-AE90-D68E59E32EE6}"/>
              </a:ext>
            </a:extLst>
          </p:cNvPr>
          <p:cNvSpPr/>
          <p:nvPr/>
        </p:nvSpPr>
        <p:spPr>
          <a:xfrm>
            <a:off x="4182441" y="4448785"/>
            <a:ext cx="989556" cy="989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4FFF9F7-EF8D-4178-AEEE-12EE73405379}"/>
              </a:ext>
            </a:extLst>
          </p:cNvPr>
          <p:cNvSpPr/>
          <p:nvPr/>
        </p:nvSpPr>
        <p:spPr>
          <a:xfrm>
            <a:off x="5647360" y="4445132"/>
            <a:ext cx="989556" cy="989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ED574A-9934-4C79-8288-54168C51CB7B}"/>
              </a:ext>
            </a:extLst>
          </p:cNvPr>
          <p:cNvSpPr/>
          <p:nvPr/>
        </p:nvSpPr>
        <p:spPr>
          <a:xfrm>
            <a:off x="7112279" y="4445132"/>
            <a:ext cx="989556" cy="989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6B8BF6-12DA-453D-BE42-3ECD241D1B28}"/>
              </a:ext>
            </a:extLst>
          </p:cNvPr>
          <p:cNvSpPr/>
          <p:nvPr/>
        </p:nvSpPr>
        <p:spPr>
          <a:xfrm>
            <a:off x="2301659" y="3968985"/>
            <a:ext cx="7265095" cy="8764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0  1  2  3  4  5  6  7  8  9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4FD0B98-31EB-421C-9802-DBC569512CA6}"/>
              </a:ext>
            </a:extLst>
          </p:cNvPr>
          <p:cNvSpPr/>
          <p:nvPr/>
        </p:nvSpPr>
        <p:spPr>
          <a:xfrm>
            <a:off x="4444672" y="3109304"/>
            <a:ext cx="2405375" cy="2405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EA9BC8C2-A08A-4C25-A33F-8C20F8CA5620}"/>
              </a:ext>
            </a:extLst>
          </p:cNvPr>
          <p:cNvSpPr/>
          <p:nvPr/>
        </p:nvSpPr>
        <p:spPr>
          <a:xfrm>
            <a:off x="3899040" y="4638183"/>
            <a:ext cx="335615" cy="876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28339196-3B16-4025-88DD-D6D06A7771D2}"/>
              </a:ext>
            </a:extLst>
          </p:cNvPr>
          <p:cNvSpPr/>
          <p:nvPr/>
        </p:nvSpPr>
        <p:spPr>
          <a:xfrm rot="10800000">
            <a:off x="3899040" y="3150726"/>
            <a:ext cx="335615" cy="876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961E82-8F0F-4F83-B72B-9B0D593A782C}"/>
              </a:ext>
            </a:extLst>
          </p:cNvPr>
          <p:cNvSpPr/>
          <p:nvPr/>
        </p:nvSpPr>
        <p:spPr>
          <a:xfrm rot="16200000">
            <a:off x="6305557" y="2520685"/>
            <a:ext cx="335615" cy="7551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101B0A3C-350B-49A4-A4CC-82CF5EEA3B24}"/>
              </a:ext>
            </a:extLst>
          </p:cNvPr>
          <p:cNvSpPr/>
          <p:nvPr/>
        </p:nvSpPr>
        <p:spPr>
          <a:xfrm rot="5400000">
            <a:off x="4674063" y="2502005"/>
            <a:ext cx="335615" cy="7925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03091D-CF0D-4A55-9B52-58B862E651B3}"/>
              </a:ext>
            </a:extLst>
          </p:cNvPr>
          <p:cNvSpPr txBox="1"/>
          <p:nvPr/>
        </p:nvSpPr>
        <p:spPr>
          <a:xfrm>
            <a:off x="3593030" y="4017894"/>
            <a:ext cx="1011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30px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907F29-8393-4683-BB50-DBF9C22AFED4}"/>
              </a:ext>
            </a:extLst>
          </p:cNvPr>
          <p:cNvSpPr txBox="1"/>
          <p:nvPr/>
        </p:nvSpPr>
        <p:spPr>
          <a:xfrm>
            <a:off x="5238150" y="2630467"/>
            <a:ext cx="993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30px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E58162D9-9CBC-4116-808B-8F033BBF7BD0}"/>
              </a:ext>
            </a:extLst>
          </p:cNvPr>
          <p:cNvSpPr/>
          <p:nvPr/>
        </p:nvSpPr>
        <p:spPr>
          <a:xfrm rot="10800000">
            <a:off x="2301657" y="3584697"/>
            <a:ext cx="3102891" cy="284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C32F3930-3EB8-4218-B031-9B045BFE14F5}"/>
              </a:ext>
            </a:extLst>
          </p:cNvPr>
          <p:cNvSpPr/>
          <p:nvPr/>
        </p:nvSpPr>
        <p:spPr>
          <a:xfrm>
            <a:off x="6397924" y="3619777"/>
            <a:ext cx="3168830" cy="249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2B01B32-6A8E-42D2-9CB7-6F05886B1E85}"/>
              </a:ext>
            </a:extLst>
          </p:cNvPr>
          <p:cNvSpPr txBox="1"/>
          <p:nvPr/>
        </p:nvSpPr>
        <p:spPr>
          <a:xfrm>
            <a:off x="5442385" y="3533360"/>
            <a:ext cx="116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300px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F8E210-1678-4134-931A-B1A380D2B782}"/>
              </a:ext>
            </a:extLst>
          </p:cNvPr>
          <p:cNvSpPr txBox="1"/>
          <p:nvPr/>
        </p:nvSpPr>
        <p:spPr>
          <a:xfrm>
            <a:off x="1567809" y="4220452"/>
            <a:ext cx="116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30px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8028B905-62B4-472D-8E4F-3184EEB31AC7}"/>
              </a:ext>
            </a:extLst>
          </p:cNvPr>
          <p:cNvSpPr/>
          <p:nvPr/>
        </p:nvSpPr>
        <p:spPr>
          <a:xfrm>
            <a:off x="2047022" y="4653590"/>
            <a:ext cx="227082" cy="191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49BC2C15-8223-492E-B001-614824547175}"/>
              </a:ext>
            </a:extLst>
          </p:cNvPr>
          <p:cNvSpPr/>
          <p:nvPr/>
        </p:nvSpPr>
        <p:spPr>
          <a:xfrm rot="10800000">
            <a:off x="2021719" y="4053619"/>
            <a:ext cx="227082" cy="191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1D40BB4-3599-432B-805E-BE7478676845}"/>
              </a:ext>
            </a:extLst>
          </p:cNvPr>
          <p:cNvSpPr/>
          <p:nvPr/>
        </p:nvSpPr>
        <p:spPr>
          <a:xfrm>
            <a:off x="6073986" y="2525180"/>
            <a:ext cx="1987078" cy="19870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8D2E5CC8-7AFD-498E-A60C-A51E811FE1EA}"/>
              </a:ext>
            </a:extLst>
          </p:cNvPr>
          <p:cNvSpPr/>
          <p:nvPr/>
        </p:nvSpPr>
        <p:spPr>
          <a:xfrm>
            <a:off x="3707078" y="2716113"/>
            <a:ext cx="2276093" cy="1625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093269F-5EBD-43B4-84D7-9B75F74FF3B7}"/>
              </a:ext>
            </a:extLst>
          </p:cNvPr>
          <p:cNvSpPr/>
          <p:nvPr/>
        </p:nvSpPr>
        <p:spPr>
          <a:xfrm>
            <a:off x="2350623" y="4943901"/>
            <a:ext cx="7265095" cy="8764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0  1  2  3  4  5  6  7  8  9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14DFE35-23D2-47C1-8B9B-3637934BA7AA}"/>
              </a:ext>
            </a:extLst>
          </p:cNvPr>
          <p:cNvSpPr/>
          <p:nvPr/>
        </p:nvSpPr>
        <p:spPr>
          <a:xfrm>
            <a:off x="6653681" y="4977655"/>
            <a:ext cx="794409" cy="838511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F0FA3-AEDB-4F0E-9860-1348DA0D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EF466-3252-461E-BC50-7EBF065C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 Lab, CSE 460</a:t>
            </a:r>
          </a:p>
        </p:txBody>
      </p:sp>
    </p:spTree>
    <p:extLst>
      <p:ext uri="{BB962C8B-B14F-4D97-AF65-F5344CB8AC3E}">
        <p14:creationId xmlns:p14="http://schemas.microsoft.com/office/powerpoint/2010/main" val="16397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7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8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2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3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7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8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2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3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7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8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4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5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9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0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4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5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9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0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4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5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8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9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0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6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7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7" presetClass="emph" presetSubtype="0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0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1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2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27" presetClass="emph" presetSubtype="0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5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6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7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27" presetClass="emph" presetSubtype="0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0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1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2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7" presetClass="emph" presetSubtype="0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5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6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7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7" presetClass="emph" presetSubtype="0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0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1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2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3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4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5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8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9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0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1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3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4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5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8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9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0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1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3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4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5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6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8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0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1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5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6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7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8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0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1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2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3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5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8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0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1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2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3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5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6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7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8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0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1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2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3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30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0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0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0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32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30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5" grpId="0" animBg="1"/>
      <p:bldP spid="45" grpId="1" animBg="1"/>
      <p:bldP spid="45" grpId="2" animBg="1"/>
      <p:bldP spid="45" grpId="3" animBg="1"/>
      <p:bldP spid="45" grpId="4" animBg="1"/>
      <p:bldP spid="46" grpId="0" animBg="1"/>
      <p:bldP spid="46" grpId="1" animBg="1"/>
      <p:bldP spid="46" grpId="2" animBg="1"/>
      <p:bldP spid="46" grpId="3" animBg="1"/>
      <p:bldP spid="46" grpId="4" animBg="1"/>
      <p:bldP spid="47" grpId="0" animBg="1"/>
      <p:bldP spid="47" grpId="1" animBg="1"/>
      <p:bldP spid="47" grpId="2" animBg="1"/>
      <p:bldP spid="47" grpId="3" animBg="1"/>
      <p:bldP spid="47" grpId="4" animBg="1"/>
      <p:bldP spid="48" grpId="0" animBg="1"/>
      <p:bldP spid="48" grpId="1" animBg="1"/>
      <p:bldP spid="48" grpId="2" animBg="1"/>
      <p:bldP spid="48" grpId="3" animBg="1"/>
      <p:bldP spid="48" grpId="4" animBg="1"/>
      <p:bldP spid="49" grpId="0"/>
      <p:bldP spid="49" grpId="1"/>
      <p:bldP spid="49" grpId="2"/>
      <p:bldP spid="49" grpId="3"/>
      <p:bldP spid="49" grpId="4"/>
      <p:bldP spid="50" grpId="0"/>
      <p:bldP spid="50" grpId="1"/>
      <p:bldP spid="50" grpId="2"/>
      <p:bldP spid="50" grpId="3"/>
      <p:bldP spid="50" grpId="4"/>
      <p:bldP spid="52" grpId="0" animBg="1"/>
      <p:bldP spid="52" grpId="1" animBg="1"/>
      <p:bldP spid="52" grpId="2" animBg="1"/>
      <p:bldP spid="52" grpId="3" animBg="1"/>
      <p:bldP spid="53" grpId="0" animBg="1"/>
      <p:bldP spid="53" grpId="1" animBg="1"/>
      <p:bldP spid="53" grpId="2" animBg="1"/>
      <p:bldP spid="53" grpId="3" animBg="1"/>
      <p:bldP spid="54" grpId="0"/>
      <p:bldP spid="54" grpId="1"/>
      <p:bldP spid="54" grpId="2"/>
      <p:bldP spid="54" grpId="3"/>
      <p:bldP spid="55" grpId="0"/>
      <p:bldP spid="55" grpId="1"/>
      <p:bldP spid="55" grpId="2"/>
      <p:bldP spid="55" grpId="3"/>
      <p:bldP spid="56" grpId="0" animBg="1"/>
      <p:bldP spid="56" grpId="1" animBg="1"/>
      <p:bldP spid="56" grpId="2" animBg="1"/>
      <p:bldP spid="56" grpId="3" animBg="1"/>
      <p:bldP spid="57" grpId="0" animBg="1"/>
      <p:bldP spid="57" grpId="1" animBg="1"/>
      <p:bldP spid="57" grpId="2" animBg="1"/>
      <p:bldP spid="57" grpId="3" animBg="1"/>
      <p:bldP spid="58" grpId="0" animBg="1"/>
      <p:bldP spid="59" grpId="0" animBg="1"/>
      <p:bldP spid="60" grpId="0" animBg="1"/>
      <p:bldP spid="61" grpId="0" animBg="1"/>
      <p:bldP spid="61" grpId="1" animBg="1"/>
      <p:bldP spid="61" grpId="2" animBg="1"/>
      <p:bldP spid="61" grpId="3" animBg="1"/>
      <p:bldP spid="61" grpId="4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50F0-D7E9-48E8-AE75-C88F6D76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A99E2-E30E-433A-BDA4-AB4ED7F74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with new research branch.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Overcoming number identification problem of different rotation angle.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Overcoming the problem of identifying 6 &amp; 9 or 5 &amp; 6 with special pattern recognition techniques.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image processing techniques and algorithms.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E14FD-5E97-46D6-B5A0-DA7C9185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25ED5-ED55-42CE-B9DF-CC4792FE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 Lab, CSE 460</a:t>
            </a:r>
          </a:p>
        </p:txBody>
      </p:sp>
    </p:spTree>
    <p:extLst>
      <p:ext uri="{BB962C8B-B14F-4D97-AF65-F5344CB8AC3E}">
        <p14:creationId xmlns:p14="http://schemas.microsoft.com/office/powerpoint/2010/main" val="224950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9B92-AF0E-4DC0-A2DD-9269FE9A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F2B94-57E0-4B69-8CF5-3E43A91A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plate recognition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Driving license or voter id card number recognition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Equation solver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reconstruction from dissolved or old documents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 Recognition in more than one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AFE52-9014-4DEA-94C5-FBA10214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D30F8-F210-447F-A7EB-C8FB7F72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 Lab, CSE 460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12C588A-0EFB-4CE2-9602-D549F956F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4083693"/>
            <a:ext cx="3063794" cy="1928812"/>
          </a:xfrm>
          <a:prstGeom prst="rect">
            <a:avLst/>
          </a:prstGeom>
        </p:spPr>
      </p:pic>
      <p:pic>
        <p:nvPicPr>
          <p:cNvPr id="1026" name="Picture 2" descr="Number Plates News | Manufacturer Of Legal Registration Plates |  Replacement Plates | Funny number plates, Personalised number plates,  Number plate">
            <a:extLst>
              <a:ext uri="{FF2B5EF4-FFF2-40B4-BE49-F238E27FC236}">
                <a16:creationId xmlns:a16="http://schemas.microsoft.com/office/drawing/2014/main" id="{59D6027D-EDD0-40E4-8C6B-93F1AD0F8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53" y="4164655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4131DD-E53F-43E7-B375-2A60E004B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228" y="3927330"/>
            <a:ext cx="3423872" cy="2752748"/>
          </a:xfrm>
          <a:prstGeom prst="rect">
            <a:avLst/>
          </a:prstGeom>
        </p:spPr>
      </p:pic>
      <p:pic>
        <p:nvPicPr>
          <p:cNvPr id="1028" name="Picture 4" descr="Dissolve Number High Res Stock Images | Shutterstock">
            <a:extLst>
              <a:ext uri="{FF2B5EF4-FFF2-40B4-BE49-F238E27FC236}">
                <a16:creationId xmlns:a16="http://schemas.microsoft.com/office/drawing/2014/main" id="{9BF00BDD-7FDC-4D85-B5B6-D2B6392A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75" y="3800785"/>
            <a:ext cx="43910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07AE37-983A-43C2-8CC5-E4396D332F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5470" y="4368953"/>
            <a:ext cx="4956630" cy="210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BB5F-E21E-41CA-AF95-D56C2BED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Framework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27FEE-E106-4DDD-9656-B88D87C5E7FF}"/>
              </a:ext>
            </a:extLst>
          </p:cNvPr>
          <p:cNvSpPr/>
          <p:nvPr/>
        </p:nvSpPr>
        <p:spPr>
          <a:xfrm>
            <a:off x="4265982" y="2494527"/>
            <a:ext cx="2830882" cy="5981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RGB image to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 scale image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784E0A-6BA3-40CE-9590-0BA4727D3425}"/>
              </a:ext>
            </a:extLst>
          </p:cNvPr>
          <p:cNvSpPr/>
          <p:nvPr/>
        </p:nvSpPr>
        <p:spPr>
          <a:xfrm>
            <a:off x="4265982" y="3536078"/>
            <a:ext cx="2830882" cy="5981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Threshold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4E0FD1-0C4C-4A50-BDC8-A0298B083315}"/>
              </a:ext>
            </a:extLst>
          </p:cNvPr>
          <p:cNvSpPr/>
          <p:nvPr/>
        </p:nvSpPr>
        <p:spPr>
          <a:xfrm>
            <a:off x="4265982" y="4577144"/>
            <a:ext cx="2830882" cy="5981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Binarize 2D gray scale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5BD101-72F3-4E16-B50A-0EA23E123031}"/>
              </a:ext>
            </a:extLst>
          </p:cNvPr>
          <p:cNvSpPr/>
          <p:nvPr/>
        </p:nvSpPr>
        <p:spPr>
          <a:xfrm>
            <a:off x="4165773" y="5618210"/>
            <a:ext cx="3031300" cy="5981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Cross Correlation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788EF76-EF05-472C-82F8-ADF7DCD6238B}"/>
              </a:ext>
            </a:extLst>
          </p:cNvPr>
          <p:cNvSpPr/>
          <p:nvPr/>
        </p:nvSpPr>
        <p:spPr>
          <a:xfrm>
            <a:off x="5424639" y="2092365"/>
            <a:ext cx="513568" cy="360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5CFD4F0-51E9-4F85-8C60-859530493E24}"/>
              </a:ext>
            </a:extLst>
          </p:cNvPr>
          <p:cNvSpPr/>
          <p:nvPr/>
        </p:nvSpPr>
        <p:spPr>
          <a:xfrm>
            <a:off x="5437163" y="3133916"/>
            <a:ext cx="513568" cy="360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0E011B2-B580-4888-A90E-15D2C5C9728D}"/>
              </a:ext>
            </a:extLst>
          </p:cNvPr>
          <p:cNvSpPr/>
          <p:nvPr/>
        </p:nvSpPr>
        <p:spPr>
          <a:xfrm>
            <a:off x="5437163" y="4172093"/>
            <a:ext cx="513568" cy="360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185EB0E-9076-4774-9555-499EBFD948DA}"/>
              </a:ext>
            </a:extLst>
          </p:cNvPr>
          <p:cNvSpPr/>
          <p:nvPr/>
        </p:nvSpPr>
        <p:spPr>
          <a:xfrm>
            <a:off x="5437163" y="5231318"/>
            <a:ext cx="513568" cy="360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05B0D1-79A4-4B4B-B10A-3BD9B8B198F1}"/>
              </a:ext>
            </a:extLst>
          </p:cNvPr>
          <p:cNvSpPr txBox="1"/>
          <p:nvPr/>
        </p:nvSpPr>
        <p:spPr>
          <a:xfrm>
            <a:off x="2590800" y="6295703"/>
            <a:ext cx="638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: Block diagram of proposed framework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05669D-C208-47B3-A510-2C1A93976EE6}"/>
              </a:ext>
            </a:extLst>
          </p:cNvPr>
          <p:cNvSpPr/>
          <p:nvPr/>
        </p:nvSpPr>
        <p:spPr>
          <a:xfrm>
            <a:off x="8358088" y="2041573"/>
            <a:ext cx="2709032" cy="2709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F88D217-EB49-42A3-8C67-875C355A5CCA}"/>
              </a:ext>
            </a:extLst>
          </p:cNvPr>
          <p:cNvSpPr/>
          <p:nvPr/>
        </p:nvSpPr>
        <p:spPr>
          <a:xfrm>
            <a:off x="636444" y="1411899"/>
            <a:ext cx="3526971" cy="928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 Image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CCE8DED-D7B6-40A7-9243-6C137EAB3A7E}"/>
              </a:ext>
            </a:extLst>
          </p:cNvPr>
          <p:cNvSpPr/>
          <p:nvPr/>
        </p:nvSpPr>
        <p:spPr>
          <a:xfrm>
            <a:off x="562212" y="2473882"/>
            <a:ext cx="3526971" cy="928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AD6F20-D315-4025-9635-8DB30BB138AA}"/>
              </a:ext>
            </a:extLst>
          </p:cNvPr>
          <p:cNvSpPr/>
          <p:nvPr/>
        </p:nvSpPr>
        <p:spPr>
          <a:xfrm>
            <a:off x="8351978" y="2044111"/>
            <a:ext cx="2709032" cy="2709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585C82E-DA78-42BF-81B0-72EDE3F24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984772"/>
              </p:ext>
            </p:extLst>
          </p:nvPr>
        </p:nvGraphicFramePr>
        <p:xfrm>
          <a:off x="8291054" y="1915586"/>
          <a:ext cx="2830880" cy="2975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860">
                  <a:extLst>
                    <a:ext uri="{9D8B030D-6E8A-4147-A177-3AD203B41FA5}">
                      <a16:colId xmlns:a16="http://schemas.microsoft.com/office/drawing/2014/main" val="1161657427"/>
                    </a:ext>
                  </a:extLst>
                </a:gridCol>
                <a:gridCol w="353860">
                  <a:extLst>
                    <a:ext uri="{9D8B030D-6E8A-4147-A177-3AD203B41FA5}">
                      <a16:colId xmlns:a16="http://schemas.microsoft.com/office/drawing/2014/main" val="2510069132"/>
                    </a:ext>
                  </a:extLst>
                </a:gridCol>
                <a:gridCol w="353860">
                  <a:extLst>
                    <a:ext uri="{9D8B030D-6E8A-4147-A177-3AD203B41FA5}">
                      <a16:colId xmlns:a16="http://schemas.microsoft.com/office/drawing/2014/main" val="4098332079"/>
                    </a:ext>
                  </a:extLst>
                </a:gridCol>
                <a:gridCol w="353860">
                  <a:extLst>
                    <a:ext uri="{9D8B030D-6E8A-4147-A177-3AD203B41FA5}">
                      <a16:colId xmlns:a16="http://schemas.microsoft.com/office/drawing/2014/main" val="2790410319"/>
                    </a:ext>
                  </a:extLst>
                </a:gridCol>
                <a:gridCol w="353860">
                  <a:extLst>
                    <a:ext uri="{9D8B030D-6E8A-4147-A177-3AD203B41FA5}">
                      <a16:colId xmlns:a16="http://schemas.microsoft.com/office/drawing/2014/main" val="158758638"/>
                    </a:ext>
                  </a:extLst>
                </a:gridCol>
                <a:gridCol w="353860">
                  <a:extLst>
                    <a:ext uri="{9D8B030D-6E8A-4147-A177-3AD203B41FA5}">
                      <a16:colId xmlns:a16="http://schemas.microsoft.com/office/drawing/2014/main" val="3943341790"/>
                    </a:ext>
                  </a:extLst>
                </a:gridCol>
                <a:gridCol w="353860">
                  <a:extLst>
                    <a:ext uri="{9D8B030D-6E8A-4147-A177-3AD203B41FA5}">
                      <a16:colId xmlns:a16="http://schemas.microsoft.com/office/drawing/2014/main" val="3408239381"/>
                    </a:ext>
                  </a:extLst>
                </a:gridCol>
                <a:gridCol w="353860">
                  <a:extLst>
                    <a:ext uri="{9D8B030D-6E8A-4147-A177-3AD203B41FA5}">
                      <a16:colId xmlns:a16="http://schemas.microsoft.com/office/drawing/2014/main" val="3720093603"/>
                    </a:ext>
                  </a:extLst>
                </a:gridCol>
              </a:tblGrid>
              <a:tr h="37189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5018170"/>
                  </a:ext>
                </a:extLst>
              </a:tr>
              <a:tr h="37189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1780669"/>
                  </a:ext>
                </a:extLst>
              </a:tr>
              <a:tr h="37189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2781621"/>
                  </a:ext>
                </a:extLst>
              </a:tr>
              <a:tr h="37189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9285403"/>
                  </a:ext>
                </a:extLst>
              </a:tr>
              <a:tr h="37189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9297727"/>
                  </a:ext>
                </a:extLst>
              </a:tr>
              <a:tr h="37189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7391302"/>
                  </a:ext>
                </a:extLst>
              </a:tr>
              <a:tr h="37189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4548989"/>
                  </a:ext>
                </a:extLst>
              </a:tr>
              <a:tr h="37189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2540" marR="92540" marT="46270" marB="46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962873"/>
                  </a:ext>
                </a:extLst>
              </a:tr>
            </a:tbl>
          </a:graphicData>
        </a:graphic>
      </p:graphicFrame>
      <p:sp>
        <p:nvSpPr>
          <p:cNvPr id="22" name="Arrow: Right 21">
            <a:extLst>
              <a:ext uri="{FF2B5EF4-FFF2-40B4-BE49-F238E27FC236}">
                <a16:creationId xmlns:a16="http://schemas.microsoft.com/office/drawing/2014/main" id="{D33E9D6D-9E80-4638-A153-5C165DB71458}"/>
              </a:ext>
            </a:extLst>
          </p:cNvPr>
          <p:cNvSpPr/>
          <p:nvPr/>
        </p:nvSpPr>
        <p:spPr>
          <a:xfrm>
            <a:off x="3513438" y="3669443"/>
            <a:ext cx="662256" cy="567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1100F2C-A493-4FD2-9B8A-D1BDF40415A9}"/>
              </a:ext>
            </a:extLst>
          </p:cNvPr>
          <p:cNvSpPr/>
          <p:nvPr/>
        </p:nvSpPr>
        <p:spPr>
          <a:xfrm>
            <a:off x="3558582" y="4565391"/>
            <a:ext cx="662256" cy="567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2DB624-1DBD-4C06-B594-07FB08DC5B76}"/>
              </a:ext>
            </a:extLst>
          </p:cNvPr>
          <p:cNvSpPr/>
          <p:nvPr/>
        </p:nvSpPr>
        <p:spPr>
          <a:xfrm>
            <a:off x="1117422" y="3607825"/>
            <a:ext cx="2459338" cy="1567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Binarize image by thresholding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2CC54A-EB99-4F1C-A7B1-7064168AA9AE}"/>
              </a:ext>
            </a:extLst>
          </p:cNvPr>
          <p:cNvSpPr/>
          <p:nvPr/>
        </p:nvSpPr>
        <p:spPr>
          <a:xfrm>
            <a:off x="4280115" y="1591012"/>
            <a:ext cx="282766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942857-D12E-4BEF-9880-C5EE2034B0C0}"/>
              </a:ext>
            </a:extLst>
          </p:cNvPr>
          <p:cNvSpPr/>
          <p:nvPr/>
        </p:nvSpPr>
        <p:spPr>
          <a:xfrm>
            <a:off x="8063510" y="5657898"/>
            <a:ext cx="3031300" cy="5981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Results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7ADBB56-2C47-4C85-8B83-9AD27B9B6417}"/>
              </a:ext>
            </a:extLst>
          </p:cNvPr>
          <p:cNvSpPr/>
          <p:nvPr/>
        </p:nvSpPr>
        <p:spPr>
          <a:xfrm>
            <a:off x="7243610" y="5754663"/>
            <a:ext cx="809636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2C803A-47EF-47C0-8BD9-88E0D4541A6E}"/>
              </a:ext>
            </a:extLst>
          </p:cNvPr>
          <p:cNvSpPr txBox="1"/>
          <p:nvPr/>
        </p:nvSpPr>
        <p:spPr>
          <a:xfrm>
            <a:off x="7556335" y="3141552"/>
            <a:ext cx="1014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30px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D814BC-1374-47F3-A964-0947182745B8}"/>
              </a:ext>
            </a:extLst>
          </p:cNvPr>
          <p:cNvSpPr txBox="1"/>
          <p:nvPr/>
        </p:nvSpPr>
        <p:spPr>
          <a:xfrm>
            <a:off x="9071985" y="1525525"/>
            <a:ext cx="1014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30px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83424FA-9117-4A87-97B6-8F8DA39ED656}"/>
              </a:ext>
            </a:extLst>
          </p:cNvPr>
          <p:cNvSpPr/>
          <p:nvPr/>
        </p:nvSpPr>
        <p:spPr>
          <a:xfrm>
            <a:off x="9933140" y="1690688"/>
            <a:ext cx="1133980" cy="250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8A600A0-4831-425E-826C-BF006AAD253D}"/>
              </a:ext>
            </a:extLst>
          </p:cNvPr>
          <p:cNvSpPr/>
          <p:nvPr/>
        </p:nvSpPr>
        <p:spPr>
          <a:xfrm rot="10800000">
            <a:off x="8351978" y="1702233"/>
            <a:ext cx="752551" cy="239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B7BD993-2291-4248-A5BD-CD8B715842A8}"/>
              </a:ext>
            </a:extLst>
          </p:cNvPr>
          <p:cNvSpPr/>
          <p:nvPr/>
        </p:nvSpPr>
        <p:spPr>
          <a:xfrm rot="16200000">
            <a:off x="7595192" y="2371067"/>
            <a:ext cx="922256" cy="291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C565656A-15F0-4508-9882-E8479FB421B1}"/>
              </a:ext>
            </a:extLst>
          </p:cNvPr>
          <p:cNvSpPr/>
          <p:nvPr/>
        </p:nvSpPr>
        <p:spPr>
          <a:xfrm rot="5400000">
            <a:off x="7595192" y="4090872"/>
            <a:ext cx="922256" cy="291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8F1BDA31-A509-46BF-A682-BE33F6BE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5</a:t>
            </a:fld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21361937-AEA5-4ECD-84CF-7ED092EA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 Lab, CSE 460</a:t>
            </a:r>
          </a:p>
        </p:txBody>
      </p:sp>
    </p:spTree>
    <p:extLst>
      <p:ext uri="{BB962C8B-B14F-4D97-AF65-F5344CB8AC3E}">
        <p14:creationId xmlns:p14="http://schemas.microsoft.com/office/powerpoint/2010/main" val="185259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2" grpId="0" animBg="1"/>
      <p:bldP spid="23" grpId="0" animBg="1"/>
      <p:bldP spid="24" grpId="0" animBg="1"/>
      <p:bldP spid="3" grpId="0"/>
      <p:bldP spid="3" grpId="1"/>
      <p:bldP spid="25" grpId="0"/>
      <p:bldP spid="25" grpId="1"/>
      <p:bldP spid="4" grpId="0" animBg="1"/>
      <p:bldP spid="4" grpId="1" animBg="1"/>
      <p:bldP spid="20" grpId="0" animBg="1"/>
      <p:bldP spid="20" grpId="1" animBg="1"/>
      <p:bldP spid="21" grpId="0" animBg="1"/>
      <p:bldP spid="21" grpId="1" animBg="1"/>
      <p:bldP spid="29" grpId="0" animBg="1"/>
      <p:bldP spid="2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A1F3-F541-40ED-8721-14B4226E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Example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E726EEA-D45D-4D61-947F-9DAA819E4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5" y="1690688"/>
            <a:ext cx="3063794" cy="1928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9360D0-4983-4A35-B6C4-3FA2E95C797F}"/>
              </a:ext>
            </a:extLst>
          </p:cNvPr>
          <p:cNvSpPr txBox="1"/>
          <p:nvPr/>
        </p:nvSpPr>
        <p:spPr>
          <a:xfrm>
            <a:off x="1917700" y="36195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240A786E-57BA-4107-9365-04FCCF674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46" y="1690688"/>
            <a:ext cx="3063794" cy="19288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E22091-E222-40CF-91C6-CD3080112EB4}"/>
              </a:ext>
            </a:extLst>
          </p:cNvPr>
          <p:cNvSpPr txBox="1"/>
          <p:nvPr/>
        </p:nvSpPr>
        <p:spPr>
          <a:xfrm>
            <a:off x="5668645" y="36195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4AB8C8-79D0-4D52-A86D-1E90A196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185" y="2278536"/>
            <a:ext cx="3592560" cy="7531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876D1F-F601-442D-9388-2AA367B40C3A}"/>
              </a:ext>
            </a:extLst>
          </p:cNvPr>
          <p:cNvSpPr txBox="1"/>
          <p:nvPr/>
        </p:nvSpPr>
        <p:spPr>
          <a:xfrm>
            <a:off x="9669145" y="3619499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E37BC2-A362-497F-BCAB-43B64BAC5E73}"/>
              </a:ext>
            </a:extLst>
          </p:cNvPr>
          <p:cNvSpPr txBox="1"/>
          <p:nvPr/>
        </p:nvSpPr>
        <p:spPr>
          <a:xfrm>
            <a:off x="5778500" y="6152712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5EB8A43-6B48-4DD6-8FDB-09E32931F5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9" t="18123" r="4315" b="18293"/>
          <a:stretch/>
        </p:blipFill>
        <p:spPr>
          <a:xfrm>
            <a:off x="4418046" y="4202906"/>
            <a:ext cx="3063794" cy="1949806"/>
          </a:xfrm>
          <a:prstGeom prst="rect">
            <a:avLst/>
          </a:prstGeom>
        </p:spPr>
      </p:pic>
      <p:pic>
        <p:nvPicPr>
          <p:cNvPr id="21" name="Picture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7C50945-E0C1-4E40-93E3-32D9DD0682D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1" t="17672" r="6919" b="13131"/>
          <a:stretch/>
        </p:blipFill>
        <p:spPr>
          <a:xfrm>
            <a:off x="8384616" y="4209006"/>
            <a:ext cx="2569058" cy="1943706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1126E8A-F56A-4E7F-8903-0FBEE562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6</a:t>
            </a:fld>
            <a:endParaRPr lang="en-US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12034EC0-CF76-4ED9-BD6B-5B6FC5DE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 Lab, CSE 460</a:t>
            </a:r>
          </a:p>
        </p:txBody>
      </p:sp>
      <p:pic>
        <p:nvPicPr>
          <p:cNvPr id="25" name="Picture 2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72376A8-46B2-4446-9001-DF9B3D5A69F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6" t="17737" r="5004" b="13205"/>
          <a:stretch/>
        </p:blipFill>
        <p:spPr>
          <a:xfrm>
            <a:off x="698369" y="4097459"/>
            <a:ext cx="3063794" cy="213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7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C500-20B0-4228-8B2D-DC452714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BF4E8-523C-486C-A218-FA46631C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have recognized digits by implementing normalized cross correlation. Here, if we summarize the procedure an input image is converted into a 30x30 2D array. The array is cross checked with the template/database which is also converted into a 2D array of size 300x30. Finally, we received results by implementing normalized cross correlation.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Merits: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implement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calculate as NCC is confined between -1 and 1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Demerits: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time increases dramatically as the window size of the template gets larger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efficient for handwritten digits.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work on low quality images.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8E55F-A1F7-4CDF-944D-E343794D2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 Lab, CSE 460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B7BDC-67BC-4009-BBA3-30F9A743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4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55E7-A8E3-4218-91F7-FD0E5C04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DF5CB-4013-45CC-978D-1DBDAFFF5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Weisstein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Eric W. "Cross-Correlation."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MathWorld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--A Wolfram Web Resource.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http://mathworld.wolfram.com/Cross-Correlation.html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Rabiner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Lawrence R.; Gold, Bernard (1975). Theory and Application of Digital Signal Processing. Englewood Cliffs, NJ: Prentice-Hall. pp. 401. ISBN 0139141014.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C19D7-B7F5-40C2-A9CF-19470082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 Lab, CSE 460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C3A5B-8A93-4B12-8A88-E457BDC0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3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6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819EFE0-C528-414F-A76F-BFCA99E25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91EEA-2945-4D41-8E6E-CB1CEDBB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01D58-35E1-4520-B523-AECF93156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6082" y="3553695"/>
            <a:ext cx="7311973" cy="15938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grpSp>
        <p:nvGrpSpPr>
          <p:cNvPr id="37" name="Decorative Circles">
            <a:extLst>
              <a:ext uri="{FF2B5EF4-FFF2-40B4-BE49-F238E27FC236}">
                <a16:creationId xmlns:a16="http://schemas.microsoft.com/office/drawing/2014/main" id="{531B6EAA-A594-4F51-BED7-7A9C42D48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4277" y="956155"/>
            <a:ext cx="9049452" cy="1836961"/>
            <a:chOff x="374277" y="956155"/>
            <a:chExt cx="9049452" cy="1836961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2F90FEB-914A-4D22-8705-854B4974E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06096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C717B56-8B40-4AA9-A987-BDCAB8B54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68530" y="95615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DEC8EC4-2C54-4975-ADFB-F90CC65C8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0362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601B462-2C01-4E17-925B-1090B157B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4277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6060B23-EF2B-44D0-9B30-499BD4D34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012" y="2326675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3">
            <a:extLst>
              <a:ext uri="{FF2B5EF4-FFF2-40B4-BE49-F238E27FC236}">
                <a16:creationId xmlns:a16="http://schemas.microsoft.com/office/drawing/2014/main" id="{F842A3FA-BE9C-4241-A8C9-AACE4A04F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665048" y="0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8B2965F9-94B5-4281-803E-214FFC2D4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32" t="48467" r="13582" b="10444"/>
          <a:stretch/>
        </p:blipFill>
        <p:spPr>
          <a:xfrm>
            <a:off x="688614" y="0"/>
            <a:ext cx="4368276" cy="2507327"/>
          </a:xfrm>
          <a:prstGeom prst="rect">
            <a:avLst/>
          </a:prstGeom>
        </p:spPr>
      </p:pic>
      <p:sp>
        <p:nvSpPr>
          <p:cNvPr id="48" name="Oval 2">
            <a:extLst>
              <a:ext uri="{FF2B5EF4-FFF2-40B4-BE49-F238E27FC236}">
                <a16:creationId xmlns:a16="http://schemas.microsoft.com/office/drawing/2014/main" id="{FD6FF57B-7FE7-4B12-BA97-C8578B140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330035" y="0"/>
            <a:ext cx="2861965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Oval 1">
            <a:extLst>
              <a:ext uri="{FF2B5EF4-FFF2-40B4-BE49-F238E27FC236}">
                <a16:creationId xmlns:a16="http://schemas.microsoft.com/office/drawing/2014/main" id="{31BAB069-4689-435C-B7B3-4DE5327A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9078"/>
            <a:ext cx="3186814" cy="3638922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717C63F-F2F7-4D7B-92D5-20B7FF760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3888" y="55816"/>
            <a:ext cx="3436359" cy="34363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2A05F468-482F-4BF9-8CB2-63C3CC536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5950" y="677878"/>
            <a:ext cx="2192233" cy="2192233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B377F711-29D1-4612-BEB3-DE322E7F7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5645" t="40429" r="11429" b="10303"/>
          <a:stretch/>
        </p:blipFill>
        <p:spPr>
          <a:xfrm rot="5400000">
            <a:off x="9144391" y="108985"/>
            <a:ext cx="3156594" cy="2938624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56FAE9F7-9291-4659-BF14-E00CC12FA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48417" y="3922934"/>
            <a:ext cx="2798544" cy="279854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9F03C-13B6-4EF9-BC54-0631B14C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40928" y="6488268"/>
            <a:ext cx="3901045" cy="2332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Pattern Recognition Lab, CSE 460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6BE56-7CDD-4408-A547-85321358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1300" y="6488268"/>
            <a:ext cx="1035050" cy="2332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5747434-7036-48DB-A148-6B3D8EE75CDA}" type="slidenum">
              <a:rPr lang="en-US" sz="1000" smtClean="0">
                <a:solidFill>
                  <a:schemeClr val="tx1">
                    <a:tint val="75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947664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LeftStep">
      <a:dk1>
        <a:srgbClr val="000000"/>
      </a:dk1>
      <a:lt1>
        <a:srgbClr val="FFFFFF"/>
      </a:lt1>
      <a:dk2>
        <a:srgbClr val="273B22"/>
      </a:dk2>
      <a:lt2>
        <a:srgbClr val="E8E5E2"/>
      </a:lt2>
      <a:accent1>
        <a:srgbClr val="61A8E7"/>
      </a:accent1>
      <a:accent2>
        <a:srgbClr val="3FB0B6"/>
      </a:accent2>
      <a:accent3>
        <a:srgbClr val="40B48A"/>
      </a:accent3>
      <a:accent4>
        <a:srgbClr val="3BB756"/>
      </a:accent4>
      <a:accent5>
        <a:srgbClr val="59B841"/>
      </a:accent5>
      <a:accent6>
        <a:srgbClr val="84AF40"/>
      </a:accent6>
      <a:hlink>
        <a:srgbClr val="A07C5D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29D378C58C14F982C7E34F793A395" ma:contentTypeVersion="2" ma:contentTypeDescription="Create a new document." ma:contentTypeScope="" ma:versionID="6c0d039803f8a41936d5b48d3ce683fc">
  <xsd:schema xmlns:xsd="http://www.w3.org/2001/XMLSchema" xmlns:xs="http://www.w3.org/2001/XMLSchema" xmlns:p="http://schemas.microsoft.com/office/2006/metadata/properties" xmlns:ns3="e7689842-a7bd-4bea-88f5-e12e3fa2a3c8" targetNamespace="http://schemas.microsoft.com/office/2006/metadata/properties" ma:root="true" ma:fieldsID="b246575f3e617fc195cab3ec9158bfd9" ns3:_="">
    <xsd:import namespace="e7689842-a7bd-4bea-88f5-e12e3fa2a3c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689842-a7bd-4bea-88f5-e12e3fa2a3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09B211-E464-4B0B-A7D1-8FD224C0CF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689842-a7bd-4bea-88f5-e12e3fa2a3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8E3D963-F448-4FF2-A2C4-AE85F4DCCA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10563B-EEBB-418A-8D24-4B162E980383}">
  <ds:schemaRefs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e7689842-a7bd-4bea-88f5-e12e3fa2a3c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484</Words>
  <Application>Microsoft Office PowerPoint</Application>
  <PresentationFormat>Widescreen</PresentationFormat>
  <Paragraphs>151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Gill Sans Nova</vt:lpstr>
      <vt:lpstr>Times New Roman</vt:lpstr>
      <vt:lpstr>Wingdings</vt:lpstr>
      <vt:lpstr>ConfettiVTI</vt:lpstr>
      <vt:lpstr>Digit Recognition Using Normalized Cross Correlation</vt:lpstr>
      <vt:lpstr>Goal</vt:lpstr>
      <vt:lpstr>Motivation</vt:lpstr>
      <vt:lpstr>Application</vt:lpstr>
      <vt:lpstr>Proposed Framework</vt:lpstr>
      <vt:lpstr>Processing Example</vt:lpstr>
      <vt:lpstr>Conclusion </vt:lpstr>
      <vt:lpstr>References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 Recognition Using Normalized Cross Corelation</dc:title>
  <dc:creator>10041</dc:creator>
  <cp:lastModifiedBy>10041</cp:lastModifiedBy>
  <cp:revision>49</cp:revision>
  <dcterms:created xsi:type="dcterms:W3CDTF">2021-04-10T15:20:28Z</dcterms:created>
  <dcterms:modified xsi:type="dcterms:W3CDTF">2021-04-16T23:03:49Z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0x01010072529D378C58C14F982C7E34F793A395</vt:lpwstr>
  </property>
</Properties>
</file>