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b4888ac8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b1b4888ac8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b4888ac8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b1b4888ac8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1b4888ac8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b1b4888ac8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b4888ac8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b1b4888ac8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b4888ac8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b1b4888ac8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b4888ac8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b1b4888ac8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1b4888ac8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b1b4888ac8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b4888a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b4888a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b4888ac8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b1b4888ac8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1b4888ac8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b1b4888ac8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1b4888ac8_2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b1b4888ac8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b4888ac8_2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b1b4888ac8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b4888ac8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b1b4888ac8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b4888ac8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b1b4888ac8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1b4888ac8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b1b4888ac8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b4888ac8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b1b4888ac8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64" name="Google Shape;64;p15"/>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65" name="Google Shape;65;p1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66" name="Google Shape;66;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cxnSp>
        <p:nvCxnSpPr>
          <p:cNvPr id="69" name="Google Shape;69;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0" name="Google Shape;70;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2" name="Google Shape;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cxnSp>
        <p:nvCxnSpPr>
          <p:cNvPr id="79" name="Google Shape;79;p1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80" name="Google Shape;80;p19"/>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cxnSp>
        <p:nvCxnSpPr>
          <p:cNvPr id="83" name="Google Shape;83;p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84" name="Google Shape;84;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5" name="Google Shape;85;p20"/>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20"/>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7" name="Google Shape;8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cxnSp>
        <p:nvCxnSpPr>
          <p:cNvPr id="92" name="Google Shape;92;p22"/>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93" name="Google Shape;93;p22"/>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22"/>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5" name="Google Shape;9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2" name="Google Shape;102;p2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A Simple and Effective Usage of Word Clusters for CBOWModel</a:t>
            </a:r>
            <a:endParaRPr/>
          </a:p>
        </p:txBody>
      </p:sp>
      <p:sp>
        <p:nvSpPr>
          <p:cNvPr id="109" name="Google Shape;109;p2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 report for Cse431 NLP Individual Assignment 4 by Asef Hassan Amiz</a:t>
            </a:r>
            <a:endParaRPr/>
          </a:p>
          <a:p>
            <a:pPr indent="0" lvl="0" marL="0" rtl="0" algn="ctr">
              <a:lnSpc>
                <a:spcPct val="100000"/>
              </a:lnSpc>
              <a:spcBef>
                <a:spcPts val="0"/>
              </a:spcBef>
              <a:spcAft>
                <a:spcPts val="0"/>
              </a:spcAft>
              <a:buSzPts val="2400"/>
              <a:buNone/>
            </a:pPr>
            <a:r>
              <a:rPr lang="en"/>
              <a:t>ID 16321088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170450" y="240450"/>
            <a:ext cx="8689500" cy="17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Experiments on Language Model</a:t>
            </a:r>
            <a:endParaRPr sz="4600"/>
          </a:p>
        </p:txBody>
      </p:sp>
      <p:sp>
        <p:nvSpPr>
          <p:cNvPr id="177" name="Google Shape;177;p34"/>
          <p:cNvSpPr txBox="1"/>
          <p:nvPr>
            <p:ph idx="4294967295" type="body"/>
          </p:nvPr>
        </p:nvSpPr>
        <p:spPr>
          <a:xfrm>
            <a:off x="311825" y="1827975"/>
            <a:ext cx="4493700" cy="9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Standard long-short term memory networks (LSTMs) based sequence to sequence model on two datasets: German-English (de-en) &amp; English-Vietnamese (en-vi)</a:t>
            </a:r>
            <a:endParaRPr sz="1400"/>
          </a:p>
          <a:p>
            <a:pPr indent="0" lvl="0" marL="0" rtl="0" algn="l">
              <a:lnSpc>
                <a:spcPct val="115000"/>
              </a:lnSpc>
              <a:spcBef>
                <a:spcPts val="1600"/>
              </a:spcBef>
              <a:spcAft>
                <a:spcPts val="1600"/>
              </a:spcAft>
              <a:buSzPts val="1800"/>
              <a:buNone/>
            </a:pPr>
            <a:r>
              <a:t/>
            </a:r>
            <a:endParaRPr sz="1400"/>
          </a:p>
        </p:txBody>
      </p:sp>
      <p:pic>
        <p:nvPicPr>
          <p:cNvPr id="178" name="Google Shape;178;p34"/>
          <p:cNvPicPr preferRelativeResize="0"/>
          <p:nvPr/>
        </p:nvPicPr>
        <p:blipFill rotWithShape="1">
          <a:blip r:embed="rId3">
            <a:alphaModFix/>
          </a:blip>
          <a:srcRect b="0" l="0" r="0" t="0"/>
          <a:stretch/>
        </p:blipFill>
        <p:spPr>
          <a:xfrm>
            <a:off x="431125" y="2809275"/>
            <a:ext cx="4374400" cy="2100025"/>
          </a:xfrm>
          <a:prstGeom prst="rect">
            <a:avLst/>
          </a:prstGeom>
          <a:noFill/>
          <a:ln>
            <a:noFill/>
          </a:ln>
        </p:spPr>
      </p:pic>
      <p:pic>
        <p:nvPicPr>
          <p:cNvPr id="179" name="Google Shape;179;p34"/>
          <p:cNvPicPr preferRelativeResize="0"/>
          <p:nvPr/>
        </p:nvPicPr>
        <p:blipFill rotWithShape="1">
          <a:blip r:embed="rId4">
            <a:alphaModFix/>
          </a:blip>
          <a:srcRect b="0" l="0" r="0" t="0"/>
          <a:stretch/>
        </p:blipFill>
        <p:spPr>
          <a:xfrm>
            <a:off x="5163525" y="2571750"/>
            <a:ext cx="3627526" cy="2386875"/>
          </a:xfrm>
          <a:prstGeom prst="rect">
            <a:avLst/>
          </a:prstGeom>
          <a:noFill/>
          <a:ln>
            <a:noFill/>
          </a:ln>
        </p:spPr>
      </p:pic>
      <p:sp>
        <p:nvSpPr>
          <p:cNvPr id="180" name="Google Shape;180;p34"/>
          <p:cNvSpPr txBox="1"/>
          <p:nvPr>
            <p:ph idx="4294967295" type="body"/>
          </p:nvPr>
        </p:nvSpPr>
        <p:spPr>
          <a:xfrm>
            <a:off x="5163487" y="1393650"/>
            <a:ext cx="3627600" cy="8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Without any extra language pair resources, the ReIn+ReOut initialization improves the BLEU score over the baseline by 1.29 and 0.51 points on de-en, en-vi respectively</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405900" y="320850"/>
            <a:ext cx="3245100" cy="81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sz="4600"/>
              <a:t>Analysis</a:t>
            </a:r>
            <a:endParaRPr sz="4600"/>
          </a:p>
        </p:txBody>
      </p:sp>
      <p:sp>
        <p:nvSpPr>
          <p:cNvPr id="186" name="Google Shape;186;p35"/>
          <p:cNvSpPr txBox="1"/>
          <p:nvPr>
            <p:ph idx="2" type="body"/>
          </p:nvPr>
        </p:nvSpPr>
        <p:spPr>
          <a:xfrm>
            <a:off x="4623025" y="252725"/>
            <a:ext cx="5894700" cy="59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rgbClr val="FFFFFF"/>
                </a:solidFill>
              </a:rPr>
              <a:t>Targeted Perplexity Results</a:t>
            </a:r>
            <a:endParaRPr sz="2400">
              <a:solidFill>
                <a:srgbClr val="FFFFFF"/>
              </a:solidFill>
            </a:endParaRPr>
          </a:p>
        </p:txBody>
      </p:sp>
      <p:pic>
        <p:nvPicPr>
          <p:cNvPr id="187" name="Google Shape;187;p35"/>
          <p:cNvPicPr preferRelativeResize="0"/>
          <p:nvPr/>
        </p:nvPicPr>
        <p:blipFill rotWithShape="1">
          <a:blip r:embed="rId3">
            <a:alphaModFix/>
          </a:blip>
          <a:srcRect b="0" l="0" r="0" t="0"/>
          <a:stretch/>
        </p:blipFill>
        <p:spPr>
          <a:xfrm>
            <a:off x="4734425" y="1760625"/>
            <a:ext cx="3948375" cy="1726025"/>
          </a:xfrm>
          <a:prstGeom prst="rect">
            <a:avLst/>
          </a:prstGeom>
          <a:noFill/>
          <a:ln>
            <a:noFill/>
          </a:ln>
        </p:spPr>
      </p:pic>
      <p:pic>
        <p:nvPicPr>
          <p:cNvPr id="188" name="Google Shape;188;p35"/>
          <p:cNvPicPr preferRelativeResize="0"/>
          <p:nvPr/>
        </p:nvPicPr>
        <p:blipFill rotWithShape="1">
          <a:blip r:embed="rId4">
            <a:alphaModFix/>
          </a:blip>
          <a:srcRect b="0" l="0" r="0" t="0"/>
          <a:stretch/>
        </p:blipFill>
        <p:spPr>
          <a:xfrm>
            <a:off x="481375" y="1580138"/>
            <a:ext cx="3169625" cy="198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405900" y="320850"/>
            <a:ext cx="3245100" cy="81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sz="4600"/>
              <a:t>Analysis</a:t>
            </a:r>
            <a:endParaRPr sz="4600"/>
          </a:p>
        </p:txBody>
      </p:sp>
      <p:sp>
        <p:nvSpPr>
          <p:cNvPr id="194" name="Google Shape;194;p36"/>
          <p:cNvSpPr txBox="1"/>
          <p:nvPr>
            <p:ph idx="2" type="body"/>
          </p:nvPr>
        </p:nvSpPr>
        <p:spPr>
          <a:xfrm>
            <a:off x="965425" y="1132950"/>
            <a:ext cx="5894700" cy="59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rgbClr val="FFFFFF"/>
                </a:solidFill>
              </a:rPr>
              <a:t>Ablation Study</a:t>
            </a:r>
            <a:endParaRPr sz="2400">
              <a:solidFill>
                <a:srgbClr val="FFFFFF"/>
              </a:solidFill>
            </a:endParaRPr>
          </a:p>
        </p:txBody>
      </p:sp>
      <p:pic>
        <p:nvPicPr>
          <p:cNvPr id="195" name="Google Shape;195;p36"/>
          <p:cNvPicPr preferRelativeResize="0"/>
          <p:nvPr/>
        </p:nvPicPr>
        <p:blipFill rotWithShape="1">
          <a:blip r:embed="rId3">
            <a:alphaModFix/>
          </a:blip>
          <a:srcRect b="0" l="0" r="0" t="0"/>
          <a:stretch/>
        </p:blipFill>
        <p:spPr>
          <a:xfrm>
            <a:off x="202525" y="2571750"/>
            <a:ext cx="4720400" cy="2257975"/>
          </a:xfrm>
          <a:prstGeom prst="rect">
            <a:avLst/>
          </a:prstGeom>
          <a:noFill/>
          <a:ln>
            <a:noFill/>
          </a:ln>
        </p:spPr>
      </p:pic>
      <p:sp>
        <p:nvSpPr>
          <p:cNvPr id="196" name="Google Shape;196;p36"/>
          <p:cNvSpPr txBox="1"/>
          <p:nvPr>
            <p:ph idx="2" type="body"/>
          </p:nvPr>
        </p:nvSpPr>
        <p:spPr>
          <a:xfrm>
            <a:off x="311825" y="1827975"/>
            <a:ext cx="4493700" cy="98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Comparing the methods ReIn and CBOW, they found replacing only input infrequent words in CBOW also works better than the original CBOW</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05900" y="320850"/>
            <a:ext cx="3245100" cy="81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sz="4600"/>
              <a:t>Analysis</a:t>
            </a:r>
            <a:endParaRPr sz="4600"/>
          </a:p>
        </p:txBody>
      </p:sp>
      <p:sp>
        <p:nvSpPr>
          <p:cNvPr id="202" name="Google Shape;202;p37"/>
          <p:cNvSpPr txBox="1"/>
          <p:nvPr>
            <p:ph idx="2" type="body"/>
          </p:nvPr>
        </p:nvSpPr>
        <p:spPr>
          <a:xfrm>
            <a:off x="604475" y="1082825"/>
            <a:ext cx="5894700" cy="59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rgbClr val="FFFFFF"/>
                </a:solidFill>
              </a:rPr>
              <a:t>LM Results on Off-the-shelf Vectors</a:t>
            </a:r>
            <a:endParaRPr sz="2400">
              <a:solidFill>
                <a:srgbClr val="FFFFFF"/>
              </a:solidFill>
            </a:endParaRPr>
          </a:p>
        </p:txBody>
      </p:sp>
      <p:sp>
        <p:nvSpPr>
          <p:cNvPr id="203" name="Google Shape;203;p37"/>
          <p:cNvSpPr txBox="1"/>
          <p:nvPr>
            <p:ph idx="2" type="body"/>
          </p:nvPr>
        </p:nvSpPr>
        <p:spPr>
          <a:xfrm>
            <a:off x="275400" y="1942925"/>
            <a:ext cx="4296600" cy="88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To gauge the improvements They used off-the-shelf pre trained word vectors in English: GloVe vectors and Google News Vectors</a:t>
            </a:r>
            <a:endParaRPr sz="1400"/>
          </a:p>
          <a:p>
            <a:pPr indent="0" lvl="0" marL="0" rtl="0" algn="l">
              <a:lnSpc>
                <a:spcPct val="115000"/>
              </a:lnSpc>
              <a:spcBef>
                <a:spcPts val="1600"/>
              </a:spcBef>
              <a:spcAft>
                <a:spcPts val="1600"/>
              </a:spcAft>
              <a:buSzPts val="1800"/>
              <a:buNone/>
            </a:pPr>
            <a:r>
              <a:t/>
            </a:r>
            <a:endParaRPr sz="1400"/>
          </a:p>
        </p:txBody>
      </p:sp>
      <p:pic>
        <p:nvPicPr>
          <p:cNvPr id="204" name="Google Shape;204;p37"/>
          <p:cNvPicPr preferRelativeResize="0"/>
          <p:nvPr/>
        </p:nvPicPr>
        <p:blipFill rotWithShape="1">
          <a:blip r:embed="rId3">
            <a:alphaModFix/>
          </a:blip>
          <a:srcRect b="0" l="0" r="0" t="0"/>
          <a:stretch/>
        </p:blipFill>
        <p:spPr>
          <a:xfrm>
            <a:off x="332875" y="2744200"/>
            <a:ext cx="4630516" cy="200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8"/>
          <p:cNvSpPr txBox="1"/>
          <p:nvPr>
            <p:ph idx="4294967295" type="title"/>
          </p:nvPr>
        </p:nvSpPr>
        <p:spPr>
          <a:xfrm>
            <a:off x="2105525" y="442700"/>
            <a:ext cx="5153400" cy="130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5800">
                <a:solidFill>
                  <a:schemeClr val="accent1"/>
                </a:solidFill>
              </a:rPr>
              <a:t>Conclusion</a:t>
            </a:r>
            <a:endParaRPr sz="5800">
              <a:solidFill>
                <a:schemeClr val="accent1"/>
              </a:solidFill>
            </a:endParaRPr>
          </a:p>
        </p:txBody>
      </p:sp>
      <p:sp>
        <p:nvSpPr>
          <p:cNvPr id="211" name="Google Shape;211;p38"/>
          <p:cNvSpPr txBox="1"/>
          <p:nvPr>
            <p:ph idx="4294967295" type="body"/>
          </p:nvPr>
        </p:nvSpPr>
        <p:spPr>
          <a:xfrm>
            <a:off x="215550" y="2737975"/>
            <a:ext cx="8712900" cy="16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They proposed a simple and effective method to incorporate word clusters into the CBOW model. Their method is effective on several downstream tasks. For future work they planned on testing their methods on larger corpora add more downstream tasks.</a:t>
            </a:r>
            <a:endParaRPr sz="2400"/>
          </a:p>
          <a:p>
            <a:pPr indent="0" lvl="0" marL="0" rtl="0" algn="ctr">
              <a:lnSpc>
                <a:spcPct val="115000"/>
              </a:lnSpc>
              <a:spcBef>
                <a:spcPts val="1600"/>
              </a:spcBef>
              <a:spcAft>
                <a:spcPts val="1600"/>
              </a:spcAft>
              <a:buSzPts val="18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idx="2" type="body"/>
          </p:nvPr>
        </p:nvSpPr>
        <p:spPr>
          <a:xfrm>
            <a:off x="4772525" y="2636925"/>
            <a:ext cx="3953700" cy="179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600"/>
              <a:t>Dzmitry Bahdanau, Philemon Brakel, Kelvin Xu, Anirudh Goyal, Ryan Lowe, Joelle Pineau, Aaron C. Courville, and Yoshua Bengio. 2017. An actor-critic algorithm for sequence prediction. In International Conference on Learning Representations.</a:t>
            </a:r>
            <a:endParaRPr sz="600"/>
          </a:p>
          <a:p>
            <a:pPr indent="0" lvl="0" marL="0" rtl="0" algn="l">
              <a:lnSpc>
                <a:spcPct val="115000"/>
              </a:lnSpc>
              <a:spcBef>
                <a:spcPts val="1600"/>
              </a:spcBef>
              <a:spcAft>
                <a:spcPts val="0"/>
              </a:spcAft>
              <a:buSzPts val="1800"/>
              <a:buNone/>
            </a:pPr>
            <a:r>
              <a:rPr lang="en" sz="600"/>
              <a:t>Piotr Bojanowski, Edouard Grave, Armand Joulin, and Tomas Mikolov. 2017. Enriching word vectors with subword information. Transactions of the Association for Computational Linguistics, 5:135–146.</a:t>
            </a:r>
            <a:endParaRPr sz="600"/>
          </a:p>
          <a:p>
            <a:pPr indent="0" lvl="0" marL="0" rtl="0" algn="l">
              <a:lnSpc>
                <a:spcPct val="115000"/>
              </a:lnSpc>
              <a:spcBef>
                <a:spcPts val="1600"/>
              </a:spcBef>
              <a:spcAft>
                <a:spcPts val="0"/>
              </a:spcAft>
              <a:buSzPts val="1800"/>
              <a:buNone/>
            </a:pPr>
            <a:r>
              <a:rPr lang="en" sz="600"/>
              <a:t>Jan A. Botha, Emily Pitler, Ji Ma, Anton Bakalov, Alex Salcianu, DavidWeiss, Ryan T. McDonald, and Slav Petrov. 2017. Natural language processing with small feed-forward networks. In EMNLP.</a:t>
            </a:r>
            <a:endParaRPr sz="600"/>
          </a:p>
          <a:p>
            <a:pPr indent="0" lvl="0" marL="0" rtl="0" algn="l">
              <a:lnSpc>
                <a:spcPct val="115000"/>
              </a:lnSpc>
              <a:spcBef>
                <a:spcPts val="1600"/>
              </a:spcBef>
              <a:spcAft>
                <a:spcPts val="0"/>
              </a:spcAft>
              <a:buSzPts val="1800"/>
              <a:buNone/>
            </a:pPr>
            <a:r>
              <a:rPr lang="en" sz="600"/>
              <a:t>Mauro Cettolo, Christian Girardi, and Marcello Federico. 2012. Wit3: Web inventory of transcribed and translated talks. In Proceedings of the 16th Conference of the European Association for Machine Translation (EAMT), pages 261–268, Trento, Italy.</a:t>
            </a:r>
            <a:endParaRPr sz="600"/>
          </a:p>
          <a:p>
            <a:pPr indent="0" lvl="0" marL="0" rtl="0" algn="l">
              <a:lnSpc>
                <a:spcPct val="115000"/>
              </a:lnSpc>
              <a:spcBef>
                <a:spcPts val="1600"/>
              </a:spcBef>
              <a:spcAft>
                <a:spcPts val="0"/>
              </a:spcAft>
              <a:buSzPts val="1800"/>
              <a:buNone/>
            </a:pPr>
            <a:r>
              <a:rPr lang="en" sz="600"/>
              <a:t>Mauro Cettolo, Jan Niehues, Sebastian St¨uker, Luisa Bentivogli, and Marcello Federico. 2014. Report on the 11th iwslt evaluation campaign, iwslt 2014. In Proceedings of the International Workshop on Spoken Language Translation, Hanoi, Vietnam</a:t>
            </a:r>
            <a:endParaRPr sz="600"/>
          </a:p>
          <a:p>
            <a:pPr indent="0" lvl="0" marL="0" rtl="0" algn="l">
              <a:lnSpc>
                <a:spcPct val="115000"/>
              </a:lnSpc>
              <a:spcBef>
                <a:spcPts val="1600"/>
              </a:spcBef>
              <a:spcAft>
                <a:spcPts val="0"/>
              </a:spcAft>
              <a:buSzPts val="1800"/>
              <a:buNone/>
            </a:pPr>
            <a:r>
              <a:rPr lang="en" sz="600"/>
              <a:t>Xinxiong Chen, Lei Xu, Zhiyuan Liu, Maosong Sun, and Huanbo Luan. 2015. Joint learning of character and word embeddings. In Twenty-Fourth International Joint Conference on Artficial Intelligence.</a:t>
            </a:r>
            <a:endParaRPr sz="600"/>
          </a:p>
          <a:p>
            <a:pPr indent="0" lvl="0" marL="0" rtl="0" algn="l">
              <a:lnSpc>
                <a:spcPct val="115000"/>
              </a:lnSpc>
              <a:spcBef>
                <a:spcPts val="1600"/>
              </a:spcBef>
              <a:spcAft>
                <a:spcPts val="0"/>
              </a:spcAft>
              <a:buSzPts val="1800"/>
              <a:buNone/>
            </a:pPr>
            <a:r>
              <a:rPr lang="en" sz="600"/>
              <a:t>JonDehdari, Liling Tan, and Josef van Genabith. 2016. BI A: Improved predictive exchange word clustering. In Proceedings of the 2016 Conference of the North American Chapter of the Association for Computational Linguistics: Human Language Technologies (NAACL), pages 1169–1174, San Diego, CA, USA. Association for Computational Linguistics.</a:t>
            </a:r>
            <a:endParaRPr sz="600"/>
          </a:p>
          <a:p>
            <a:pPr indent="0" lvl="0" marL="0" rtl="0" algn="l">
              <a:lnSpc>
                <a:spcPct val="115000"/>
              </a:lnSpc>
              <a:spcBef>
                <a:spcPts val="1600"/>
              </a:spcBef>
              <a:spcAft>
                <a:spcPts val="0"/>
              </a:spcAft>
              <a:buSzPts val="1800"/>
              <a:buNone/>
            </a:pPr>
            <a:r>
              <a:rPr lang="en" sz="600"/>
              <a:t>Daniela Gerz, Ivan Vuli´c, Edoardo Ponti, Jason Naradowsky, Roi Reichart, and Anna Korhonen. 2018. Language modeling for morphologically rich languages: Character-aware modeling for word-level prediction. Transactions of the Association of Computational Linguistics, 6:451–465.</a:t>
            </a:r>
            <a:endParaRPr sz="600"/>
          </a:p>
          <a:p>
            <a:pPr indent="0" lvl="0" marL="0" rtl="0" algn="l">
              <a:lnSpc>
                <a:spcPct val="115000"/>
              </a:lnSpc>
              <a:spcBef>
                <a:spcPts val="1600"/>
              </a:spcBef>
              <a:spcAft>
                <a:spcPts val="0"/>
              </a:spcAft>
              <a:buSzPts val="1800"/>
              <a:buNone/>
            </a:pPr>
            <a:r>
              <a:t/>
            </a:r>
            <a:endParaRPr sz="600"/>
          </a:p>
          <a:p>
            <a:pPr indent="0" lvl="0" marL="0" rtl="0" algn="l">
              <a:lnSpc>
                <a:spcPct val="115000"/>
              </a:lnSpc>
              <a:spcBef>
                <a:spcPts val="1600"/>
              </a:spcBef>
              <a:spcAft>
                <a:spcPts val="0"/>
              </a:spcAft>
              <a:buSzPts val="1800"/>
              <a:buNone/>
            </a:pPr>
            <a:r>
              <a:t/>
            </a:r>
            <a:endParaRPr sz="600"/>
          </a:p>
          <a:p>
            <a:pPr indent="0" lvl="0" marL="0" rtl="0" algn="l">
              <a:lnSpc>
                <a:spcPct val="115000"/>
              </a:lnSpc>
              <a:spcBef>
                <a:spcPts val="1600"/>
              </a:spcBef>
              <a:spcAft>
                <a:spcPts val="0"/>
              </a:spcAft>
              <a:buSzPts val="1800"/>
              <a:buNone/>
            </a:pPr>
            <a:r>
              <a:t/>
            </a:r>
            <a:endParaRPr sz="600"/>
          </a:p>
          <a:p>
            <a:pPr indent="0" lvl="0" marL="0" rtl="0" algn="l">
              <a:lnSpc>
                <a:spcPct val="115000"/>
              </a:lnSpc>
              <a:spcBef>
                <a:spcPts val="1600"/>
              </a:spcBef>
              <a:spcAft>
                <a:spcPts val="0"/>
              </a:spcAft>
              <a:buClr>
                <a:schemeClr val="dk2"/>
              </a:buClr>
              <a:buSzPts val="1100"/>
              <a:buNone/>
            </a:pPr>
            <a:br>
              <a:rPr lang="en" sz="1700"/>
            </a:br>
            <a:endParaRPr sz="1700"/>
          </a:p>
          <a:p>
            <a:pPr indent="0" lvl="0" marL="0" rtl="0" algn="l">
              <a:lnSpc>
                <a:spcPct val="115000"/>
              </a:lnSpc>
              <a:spcBef>
                <a:spcPts val="1600"/>
              </a:spcBef>
              <a:spcAft>
                <a:spcPts val="1600"/>
              </a:spcAft>
              <a:buClr>
                <a:schemeClr val="dk2"/>
              </a:buClr>
              <a:buSzPts val="1100"/>
              <a:buNone/>
            </a:pPr>
            <a:r>
              <a:t/>
            </a:r>
            <a:endParaRPr sz="1700"/>
          </a:p>
        </p:txBody>
      </p:sp>
      <p:sp>
        <p:nvSpPr>
          <p:cNvPr id="217" name="Google Shape;217;p39"/>
          <p:cNvSpPr txBox="1"/>
          <p:nvPr>
            <p:ph type="title"/>
          </p:nvPr>
        </p:nvSpPr>
        <p:spPr>
          <a:xfrm>
            <a:off x="175275" y="-92625"/>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References</a:t>
            </a:r>
            <a:endParaRPr/>
          </a:p>
        </p:txBody>
      </p:sp>
      <p:sp>
        <p:nvSpPr>
          <p:cNvPr id="218" name="Google Shape;218;p39"/>
          <p:cNvSpPr txBox="1"/>
          <p:nvPr>
            <p:ph idx="2" type="body"/>
          </p:nvPr>
        </p:nvSpPr>
        <p:spPr>
          <a:xfrm>
            <a:off x="266775" y="1105300"/>
            <a:ext cx="39537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600"/>
              <a:t>Thang Luong, Richard Socher, and Christopher Manning. 2013. Better word representations with recursive neural networks for morphology. In Proceedings of the Seventeenth Conference on Computational Natural Language Learning, pages 104–113. Stephen Merity, Nitish Shirish Keskar, and Richard Socher. 2018. Regularizing and optimizing lstm language models. In International Conference on Learning Representations.</a:t>
            </a:r>
            <a:endParaRPr sz="600"/>
          </a:p>
          <a:p>
            <a:pPr indent="0" lvl="0" marL="0" rtl="0" algn="l">
              <a:lnSpc>
                <a:spcPct val="115000"/>
              </a:lnSpc>
              <a:spcBef>
                <a:spcPts val="1600"/>
              </a:spcBef>
              <a:spcAft>
                <a:spcPts val="0"/>
              </a:spcAft>
              <a:buSzPts val="1800"/>
              <a:buNone/>
            </a:pPr>
            <a:r>
              <a:rPr lang="en" sz="600"/>
              <a:t>Tomas Mikolov, Kai Chen, Greg Corrado, and Jeffrey Dean. 2013a. Efficient estimation of word representations in vector space. arXiv preprint arXiv:1301.3781.</a:t>
            </a:r>
            <a:endParaRPr sz="600"/>
          </a:p>
          <a:p>
            <a:pPr indent="0" lvl="0" marL="0" rtl="0" algn="l">
              <a:lnSpc>
                <a:spcPct val="115000"/>
              </a:lnSpc>
              <a:spcBef>
                <a:spcPts val="1600"/>
              </a:spcBef>
              <a:spcAft>
                <a:spcPts val="0"/>
              </a:spcAft>
              <a:buSzPts val="1800"/>
              <a:buNone/>
            </a:pPr>
            <a:r>
              <a:rPr lang="en" sz="600"/>
              <a:t>Tomas Mikolov, Ilya Sutskever, Kai Chen, Greg S Corrado, and Jeff Dean. 2013b. Distributed representations of words and phrases and their compositionality. In Advances in neural information processing systems, pages 3111–3119. Arvind Neelakantan, Jeevan Shankar, Alexandre Passos, and Andrew McCallum. 2014. Efficient nonparametric estimation of multiple embeddings per word in vector space. In EMNLP.</a:t>
            </a:r>
            <a:endParaRPr sz="600"/>
          </a:p>
          <a:p>
            <a:pPr indent="0" lvl="0" marL="0" rtl="0" algn="l">
              <a:lnSpc>
                <a:spcPct val="115000"/>
              </a:lnSpc>
              <a:spcBef>
                <a:spcPts val="1600"/>
              </a:spcBef>
              <a:spcAft>
                <a:spcPts val="0"/>
              </a:spcAft>
              <a:buSzPts val="1800"/>
              <a:buNone/>
            </a:pPr>
            <a:r>
              <a:rPr lang="en" sz="600"/>
              <a:t>Jeffrey Pennington, Richard Socher, and Christopher D. Manning. 2014. Glove: Global vectors for word representation. In Empirical Methods in Natural Language Processing (EMNLP), pages 1532–1543. Siyu Qiu, Qing Cui, Jiang Bian, Bin Gao, and Tie-Yan</a:t>
            </a:r>
            <a:endParaRPr sz="600"/>
          </a:p>
          <a:p>
            <a:pPr indent="0" lvl="0" marL="0" rtl="0" algn="l">
              <a:lnSpc>
                <a:spcPct val="115000"/>
              </a:lnSpc>
              <a:spcBef>
                <a:spcPts val="1600"/>
              </a:spcBef>
              <a:spcAft>
                <a:spcPts val="0"/>
              </a:spcAft>
              <a:buSzPts val="1800"/>
              <a:buNone/>
            </a:pPr>
            <a:r>
              <a:rPr lang="en" sz="600"/>
              <a:t>Liu. 2014. Co-learning of word representations and morpheme representations. In Proceedings of COLING 2014, the 25th International Conference on Computational Linguistics: Technical Papers, pages 141–150. Alan Ritter, Sam Clark, Oren Etzioni, et al. 2011. Named entity recognition in tweets: an experimental study. In Proceedings of the conference on empirical methods in natural language processing, pages 1524–1534. Association for Computational Linguistics.</a:t>
            </a:r>
            <a:endParaRPr sz="600"/>
          </a:p>
          <a:p>
            <a:pPr indent="0" lvl="0" marL="0" rtl="0" algn="l">
              <a:lnSpc>
                <a:spcPct val="115000"/>
              </a:lnSpc>
              <a:spcBef>
                <a:spcPts val="1600"/>
              </a:spcBef>
              <a:spcAft>
                <a:spcPts val="0"/>
              </a:spcAft>
              <a:buSzPts val="1800"/>
              <a:buNone/>
            </a:pPr>
            <a:r>
              <a:rPr lang="en" sz="600"/>
              <a:t>Raphael Shu and Hideki Nakayama. 2018. Compressing word embeddings via deep compositional code learning. In International Conference on Learning Representations.</a:t>
            </a:r>
            <a:endParaRPr sz="600"/>
          </a:p>
          <a:p>
            <a:pPr indent="0" lvl="0" marL="0" rtl="0" algn="l">
              <a:lnSpc>
                <a:spcPct val="115000"/>
              </a:lnSpc>
              <a:spcBef>
                <a:spcPts val="1600"/>
              </a:spcBef>
              <a:spcAft>
                <a:spcPts val="1600"/>
              </a:spcAft>
              <a:buClr>
                <a:schemeClr val="dk2"/>
              </a:buClr>
              <a:buSzPts val="1100"/>
              <a:buNone/>
            </a:pPr>
            <a:r>
              <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0"/>
          <p:cNvPicPr preferRelativeResize="0"/>
          <p:nvPr/>
        </p:nvPicPr>
        <p:blipFill>
          <a:blip r:embed="rId3">
            <a:alphaModFix/>
          </a:blip>
          <a:stretch>
            <a:fillRect/>
          </a:stretch>
        </p:blipFill>
        <p:spPr>
          <a:xfrm>
            <a:off x="45125" y="61325"/>
            <a:ext cx="9034949" cy="508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idx="2" type="body"/>
          </p:nvPr>
        </p:nvSpPr>
        <p:spPr>
          <a:xfrm>
            <a:off x="4939500" y="99542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t/>
            </a:r>
            <a:endParaRPr/>
          </a:p>
          <a:p>
            <a:pPr indent="0" lvl="0" marL="0" rtl="0" algn="l">
              <a:lnSpc>
                <a:spcPct val="115000"/>
              </a:lnSpc>
              <a:spcBef>
                <a:spcPts val="1600"/>
              </a:spcBef>
              <a:spcAft>
                <a:spcPts val="0"/>
              </a:spcAft>
              <a:buClr>
                <a:schemeClr val="dk2"/>
              </a:buClr>
              <a:buSzPts val="1100"/>
              <a:buNone/>
            </a:pPr>
            <a:r>
              <a:rPr lang="en"/>
              <a:t>Thesis Research by</a:t>
            </a:r>
            <a:endParaRPr/>
          </a:p>
          <a:p>
            <a:pPr indent="0" lvl="0" marL="0" rtl="0" algn="l">
              <a:lnSpc>
                <a:spcPct val="115000"/>
              </a:lnSpc>
              <a:spcBef>
                <a:spcPts val="1600"/>
              </a:spcBef>
              <a:spcAft>
                <a:spcPts val="0"/>
              </a:spcAft>
              <a:buClr>
                <a:schemeClr val="dk2"/>
              </a:buClr>
              <a:buSzPts val="1100"/>
              <a:buNone/>
            </a:pPr>
            <a:r>
              <a:rPr lang="en"/>
              <a:t>Yukun Feng1, Chenlong Hu1, Hidetaka Kamigaito1, Hiroya Takamura1;2 and Manabu Okumura</a:t>
            </a:r>
            <a:endParaRPr/>
          </a:p>
          <a:p>
            <a:pPr indent="0" lvl="0" marL="0" rtl="0" algn="l">
              <a:lnSpc>
                <a:spcPct val="115000"/>
              </a:lnSpc>
              <a:spcBef>
                <a:spcPts val="1600"/>
              </a:spcBef>
              <a:spcAft>
                <a:spcPts val="0"/>
              </a:spcAft>
              <a:buClr>
                <a:schemeClr val="dk2"/>
              </a:buClr>
              <a:buSzPts val="1100"/>
              <a:buNone/>
            </a:pPr>
            <a:r>
              <a:rPr lang="en"/>
              <a:t>From Tokyo Institute of Technology</a:t>
            </a:r>
            <a:endParaRPr/>
          </a:p>
          <a:p>
            <a:pPr indent="0" lvl="0" marL="0" rtl="0" algn="l">
              <a:lnSpc>
                <a:spcPct val="115000"/>
              </a:lnSpc>
              <a:spcBef>
                <a:spcPts val="1600"/>
              </a:spcBef>
              <a:spcAft>
                <a:spcPts val="0"/>
              </a:spcAft>
              <a:buClr>
                <a:schemeClr val="dk2"/>
              </a:buClr>
              <a:buSzPts val="1100"/>
              <a:buNone/>
            </a:pPr>
            <a:r>
              <a:rPr lang="en"/>
              <a:t>National Institute of Advanced Industrial Science and Technology (AIST)</a:t>
            </a:r>
            <a:endParaRPr/>
          </a:p>
          <a:p>
            <a:pPr indent="0" lvl="0" marL="0" rtl="0" algn="l">
              <a:lnSpc>
                <a:spcPct val="115000"/>
              </a:lnSpc>
              <a:spcBef>
                <a:spcPts val="1600"/>
              </a:spcBef>
              <a:spcAft>
                <a:spcPts val="1600"/>
              </a:spcAft>
              <a:buClr>
                <a:schemeClr val="dk2"/>
              </a:buClr>
              <a:buSzPts val="1100"/>
              <a:buNone/>
            </a:pPr>
            <a:r>
              <a:t/>
            </a:r>
            <a:endParaRPr/>
          </a:p>
        </p:txBody>
      </p:sp>
      <p:sp>
        <p:nvSpPr>
          <p:cNvPr id="115" name="Google Shape;115;p26"/>
          <p:cNvSpPr txBox="1"/>
          <p:nvPr>
            <p:ph type="title"/>
          </p:nvPr>
        </p:nvSpPr>
        <p:spPr>
          <a:xfrm>
            <a:off x="245450" y="1150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About</a:t>
            </a:r>
            <a:endParaRPr/>
          </a:p>
        </p:txBody>
      </p:sp>
      <p:sp>
        <p:nvSpPr>
          <p:cNvPr id="116" name="Google Shape;116;p26"/>
          <p:cNvSpPr txBox="1"/>
          <p:nvPr/>
        </p:nvSpPr>
        <p:spPr>
          <a:xfrm>
            <a:off x="411075" y="2225825"/>
            <a:ext cx="3519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dk1"/>
                </a:solidFill>
                <a:latin typeface="Roboto"/>
                <a:ea typeface="Roboto"/>
                <a:cs typeface="Roboto"/>
                <a:sym typeface="Roboto"/>
              </a:rPr>
              <a:t>Simple and Effective Usage of Word Clusters for Continuous Bag of word Model</a:t>
            </a:r>
            <a:br>
              <a:rPr b="0" i="0" lang="en" sz="1800" u="none" cap="none" strike="noStrike">
                <a:solidFill>
                  <a:schemeClr val="dk1"/>
                </a:solidFill>
                <a:latin typeface="Roboto"/>
                <a:ea typeface="Roboto"/>
                <a:cs typeface="Roboto"/>
                <a:sym typeface="Roboto"/>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Abstract</a:t>
            </a:r>
            <a:endParaRPr/>
          </a:p>
        </p:txBody>
      </p:sp>
      <p:sp>
        <p:nvSpPr>
          <p:cNvPr id="122" name="Google Shape;122;p27"/>
          <p:cNvSpPr txBox="1"/>
          <p:nvPr>
            <p:ph idx="1" type="body"/>
          </p:nvPr>
        </p:nvSpPr>
        <p:spPr>
          <a:xfrm>
            <a:off x="387900" y="152999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simple and effective method for incorporating word clusters into the Continuous Bag-of-Words (CBOW) model</a:t>
            </a:r>
            <a:endParaRPr/>
          </a:p>
          <a:p>
            <a:pPr indent="0" lvl="0" marL="0" rtl="0" algn="l">
              <a:lnSpc>
                <a:spcPct val="115000"/>
              </a:lnSpc>
              <a:spcBef>
                <a:spcPts val="1600"/>
              </a:spcBef>
              <a:spcAft>
                <a:spcPts val="0"/>
              </a:spcAft>
              <a:buSzPts val="1800"/>
              <a:buNone/>
            </a:pPr>
            <a:r>
              <a:rPr lang="en"/>
              <a:t>Using replacing methods which work well on several downstream tasks.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23" name="Google Shape;123;p27"/>
          <p:cNvPicPr preferRelativeResize="0"/>
          <p:nvPr/>
        </p:nvPicPr>
        <p:blipFill rotWithShape="1">
          <a:blip r:embed="rId3">
            <a:alphaModFix/>
          </a:blip>
          <a:srcRect b="0" l="0" r="0" t="0"/>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129" name="Google Shape;129;p28"/>
          <p:cNvSpPr txBox="1"/>
          <p:nvPr>
            <p:ph idx="4294967295" type="body"/>
          </p:nvPr>
        </p:nvSpPr>
        <p:spPr>
          <a:xfrm>
            <a:off x="311700" y="1195201"/>
            <a:ext cx="38532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accent5"/>
                </a:solidFill>
              </a:rPr>
              <a:t>Word embeddings for NLP</a:t>
            </a:r>
            <a:endParaRPr sz="2400">
              <a:solidFill>
                <a:schemeClr val="accent5"/>
              </a:solidFill>
            </a:endParaRPr>
          </a:p>
        </p:txBody>
      </p:sp>
      <p:cxnSp>
        <p:nvCxnSpPr>
          <p:cNvPr id="130" name="Google Shape;130;p2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1" name="Google Shape;131;p28"/>
          <p:cNvSpPr txBox="1"/>
          <p:nvPr>
            <p:ph idx="4294967295" type="body"/>
          </p:nvPr>
        </p:nvSpPr>
        <p:spPr>
          <a:xfrm>
            <a:off x="311700" y="1916330"/>
            <a:ext cx="3853200" cy="27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Word embeddings can be pre trained on a large corpus</a:t>
            </a:r>
            <a:endParaRPr sz="1400"/>
          </a:p>
          <a:p>
            <a:pPr indent="0" lvl="0" marL="0" rtl="0" algn="l">
              <a:lnSpc>
                <a:spcPct val="115000"/>
              </a:lnSpc>
              <a:spcBef>
                <a:spcPts val="1600"/>
              </a:spcBef>
              <a:spcAft>
                <a:spcPts val="0"/>
              </a:spcAft>
              <a:buSzPts val="1800"/>
              <a:buNone/>
            </a:pPr>
            <a:r>
              <a:rPr lang="en" sz="1400"/>
              <a:t>One of the most well-known methods for obtaining word embeddings is based on Continuous Bag-of-Words (CBOW)</a:t>
            </a:r>
            <a:endParaRPr sz="1400"/>
          </a:p>
          <a:p>
            <a:pPr indent="0" lvl="0" marL="0" rtl="0" algn="l">
              <a:lnSpc>
                <a:spcPct val="115000"/>
              </a:lnSpc>
              <a:spcBef>
                <a:spcPts val="1600"/>
              </a:spcBef>
              <a:spcAft>
                <a:spcPts val="1600"/>
              </a:spcAft>
              <a:buSzPts val="1800"/>
              <a:buNone/>
            </a:pPr>
            <a:r>
              <a:t/>
            </a:r>
            <a:endParaRPr sz="1400"/>
          </a:p>
        </p:txBody>
      </p:sp>
      <p:sp>
        <p:nvSpPr>
          <p:cNvPr id="132" name="Google Shape;132;p28"/>
          <p:cNvSpPr txBox="1"/>
          <p:nvPr>
            <p:ph idx="4294967295" type="body"/>
          </p:nvPr>
        </p:nvSpPr>
        <p:spPr>
          <a:xfrm>
            <a:off x="4905750" y="1201619"/>
            <a:ext cx="38532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accent5"/>
                </a:solidFill>
              </a:rPr>
              <a:t>Replacing Methods</a:t>
            </a:r>
            <a:endParaRPr sz="2400">
              <a:solidFill>
                <a:schemeClr val="accent5"/>
              </a:solidFill>
            </a:endParaRPr>
          </a:p>
        </p:txBody>
      </p:sp>
      <p:cxnSp>
        <p:nvCxnSpPr>
          <p:cNvPr id="133" name="Google Shape;133;p28"/>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4" name="Google Shape;134;p28"/>
          <p:cNvSpPr txBox="1"/>
          <p:nvPr>
            <p:ph idx="4294967295" type="body"/>
          </p:nvPr>
        </p:nvSpPr>
        <p:spPr>
          <a:xfrm>
            <a:off x="4905750" y="1916330"/>
            <a:ext cx="3853200" cy="27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Replace the Infrequent words with their clusters for both input and output words in the CBOW model</a:t>
            </a:r>
            <a:endParaRPr sz="1400"/>
          </a:p>
          <a:p>
            <a:pPr indent="0" lvl="0" marL="0" rtl="0" algn="l">
              <a:lnSpc>
                <a:spcPct val="115000"/>
              </a:lnSpc>
              <a:spcBef>
                <a:spcPts val="1600"/>
              </a:spcBef>
              <a:spcAft>
                <a:spcPts val="0"/>
              </a:spcAft>
              <a:buSzPts val="1800"/>
              <a:buNone/>
            </a:pPr>
            <a:r>
              <a:rPr lang="en" sz="1400"/>
              <a:t>Then Fine Tuning the cluster-incorporated word embeddings for downstream tasks</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p:nvPr/>
        </p:nvSpPr>
        <p:spPr>
          <a:xfrm>
            <a:off x="-855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9"/>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The Continuous Bag of Word Model</a:t>
            </a:r>
            <a:endParaRPr>
              <a:solidFill>
                <a:schemeClr val="accent1"/>
              </a:solidFill>
            </a:endParaRPr>
          </a:p>
        </p:txBody>
      </p:sp>
      <p:sp>
        <p:nvSpPr>
          <p:cNvPr id="141" name="Google Shape;141;p29"/>
          <p:cNvSpPr txBox="1"/>
          <p:nvPr>
            <p:ph idx="4294967295" type="body"/>
          </p:nvPr>
        </p:nvSpPr>
        <p:spPr>
          <a:xfrm>
            <a:off x="311700" y="1405531"/>
            <a:ext cx="8153700" cy="83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rgbClr val="000000"/>
                </a:solidFill>
              </a:rPr>
              <a:t>Let wt Denote the t-th word in a Text. The CBOW model predicts the output word wt given the input words in the window which precede or follow the output word. The CBOW model computes the hidden representation “h” by this expression where c is window size</a:t>
            </a:r>
            <a:endParaRPr sz="1300">
              <a:solidFill>
                <a:srgbClr val="000000"/>
              </a:solidFill>
            </a:endParaRPr>
          </a:p>
          <a:p>
            <a:pPr indent="0" lvl="0" marL="0" rtl="0" algn="ctr">
              <a:lnSpc>
                <a:spcPct val="115000"/>
              </a:lnSpc>
              <a:spcBef>
                <a:spcPts val="1600"/>
              </a:spcBef>
              <a:spcAft>
                <a:spcPts val="0"/>
              </a:spcAft>
              <a:buSzPts val="1800"/>
              <a:buNone/>
            </a:pPr>
            <a:r>
              <a:t/>
            </a:r>
            <a:endParaRPr sz="1300">
              <a:solidFill>
                <a:srgbClr val="000000"/>
              </a:solidFill>
            </a:endParaRPr>
          </a:p>
          <a:p>
            <a:pPr indent="0" lvl="0" marL="0" rtl="0" algn="ctr">
              <a:lnSpc>
                <a:spcPct val="115000"/>
              </a:lnSpc>
              <a:spcBef>
                <a:spcPts val="1600"/>
              </a:spcBef>
              <a:spcAft>
                <a:spcPts val="0"/>
              </a:spcAft>
              <a:buSzPts val="1800"/>
              <a:buNone/>
            </a:pPr>
            <a:r>
              <a:t/>
            </a:r>
            <a:endParaRPr sz="1300">
              <a:solidFill>
                <a:srgbClr val="000000"/>
              </a:solidFill>
            </a:endParaRPr>
          </a:p>
          <a:p>
            <a:pPr indent="0" lvl="0" marL="0" rtl="0" algn="ctr">
              <a:lnSpc>
                <a:spcPct val="115000"/>
              </a:lnSpc>
              <a:spcBef>
                <a:spcPts val="1600"/>
              </a:spcBef>
              <a:spcAft>
                <a:spcPts val="1600"/>
              </a:spcAft>
              <a:buSzPts val="1800"/>
              <a:buNone/>
            </a:pPr>
            <a:r>
              <a:t/>
            </a:r>
            <a:endParaRPr sz="1300">
              <a:solidFill>
                <a:srgbClr val="000000"/>
              </a:solidFill>
            </a:endParaRPr>
          </a:p>
        </p:txBody>
      </p:sp>
      <p:cxnSp>
        <p:nvCxnSpPr>
          <p:cNvPr id="142" name="Google Shape;142;p29"/>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43" name="Google Shape;143;p29"/>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44" name="Google Shape;144;p29"/>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145" name="Google Shape;145;p29"/>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pic>
        <p:nvPicPr>
          <p:cNvPr id="146" name="Google Shape;146;p29"/>
          <p:cNvPicPr preferRelativeResize="0"/>
          <p:nvPr/>
        </p:nvPicPr>
        <p:blipFill rotWithShape="1">
          <a:blip r:embed="rId3">
            <a:alphaModFix/>
          </a:blip>
          <a:srcRect b="0" l="0" r="0" t="0"/>
          <a:stretch/>
        </p:blipFill>
        <p:spPr>
          <a:xfrm>
            <a:off x="1999337" y="2858775"/>
            <a:ext cx="5157537" cy="16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30125" y="477675"/>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The Objective Function</a:t>
            </a:r>
            <a:endParaRPr/>
          </a:p>
        </p:txBody>
      </p:sp>
      <p:pic>
        <p:nvPicPr>
          <p:cNvPr id="152" name="Google Shape;152;p30"/>
          <p:cNvPicPr preferRelativeResize="0"/>
          <p:nvPr/>
        </p:nvPicPr>
        <p:blipFill rotWithShape="1">
          <a:blip r:embed="rId3">
            <a:alphaModFix/>
          </a:blip>
          <a:srcRect b="0" l="0" r="0" t="0"/>
          <a:stretch/>
        </p:blipFill>
        <p:spPr>
          <a:xfrm>
            <a:off x="265475" y="2048600"/>
            <a:ext cx="5825124" cy="286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405875" y="724200"/>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The Replacing Methods</a:t>
            </a:r>
            <a:endParaRPr/>
          </a:p>
        </p:txBody>
      </p:sp>
      <p:pic>
        <p:nvPicPr>
          <p:cNvPr id="158" name="Google Shape;158;p31"/>
          <p:cNvPicPr preferRelativeResize="0"/>
          <p:nvPr/>
        </p:nvPicPr>
        <p:blipFill rotWithShape="1">
          <a:blip r:embed="rId3">
            <a:alphaModFix/>
          </a:blip>
          <a:srcRect b="0" l="0" r="0" t="0"/>
          <a:stretch/>
        </p:blipFill>
        <p:spPr>
          <a:xfrm>
            <a:off x="496125" y="2230500"/>
            <a:ext cx="4617300" cy="260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39850" y="240450"/>
            <a:ext cx="8520000" cy="17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Experiments on Language Model &amp; Machine Translation</a:t>
            </a:r>
            <a:endParaRPr sz="4600"/>
          </a:p>
        </p:txBody>
      </p:sp>
      <p:pic>
        <p:nvPicPr>
          <p:cNvPr id="164" name="Google Shape;164;p32"/>
          <p:cNvPicPr preferRelativeResize="0"/>
          <p:nvPr/>
        </p:nvPicPr>
        <p:blipFill rotWithShape="1">
          <a:blip r:embed="rId3">
            <a:alphaModFix/>
          </a:blip>
          <a:srcRect b="0" l="0" r="0" t="0"/>
          <a:stretch/>
        </p:blipFill>
        <p:spPr>
          <a:xfrm>
            <a:off x="339850" y="3088375"/>
            <a:ext cx="2962750" cy="1213706"/>
          </a:xfrm>
          <a:prstGeom prst="rect">
            <a:avLst/>
          </a:prstGeom>
          <a:noFill/>
          <a:ln>
            <a:noFill/>
          </a:ln>
        </p:spPr>
      </p:pic>
      <p:sp>
        <p:nvSpPr>
          <p:cNvPr id="165" name="Google Shape;165;p32"/>
          <p:cNvSpPr txBox="1"/>
          <p:nvPr>
            <p:ph idx="4294967295" type="body"/>
          </p:nvPr>
        </p:nvSpPr>
        <p:spPr>
          <a:xfrm>
            <a:off x="311700" y="1916330"/>
            <a:ext cx="3853200" cy="27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The CBOW and ReIn+ReOut indicate that they are initialization methods for specific downstream tasks.</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405875" y="384925"/>
            <a:ext cx="70419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Hyper Parameter Settings for the conducted experiments</a:t>
            </a:r>
            <a:endParaRPr/>
          </a:p>
        </p:txBody>
      </p:sp>
      <p:sp>
        <p:nvSpPr>
          <p:cNvPr id="171" name="Google Shape;171;p33"/>
          <p:cNvSpPr txBox="1"/>
          <p:nvPr>
            <p:ph type="title"/>
          </p:nvPr>
        </p:nvSpPr>
        <p:spPr>
          <a:xfrm>
            <a:off x="405875" y="3224125"/>
            <a:ext cx="8043600" cy="150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800"/>
              <a:buNone/>
            </a:pPr>
            <a:r>
              <a:rPr lang="en" sz="2400">
                <a:solidFill>
                  <a:srgbClr val="A4C2F4"/>
                </a:solidFill>
                <a:latin typeface="Roboto"/>
                <a:ea typeface="Roboto"/>
                <a:cs typeface="Roboto"/>
                <a:sym typeface="Roboto"/>
              </a:rPr>
              <a:t>Number of word clusters - 600</a:t>
            </a:r>
            <a:endParaRPr sz="2400">
              <a:solidFill>
                <a:srgbClr val="A4C2F4"/>
              </a:solidFill>
              <a:latin typeface="Roboto"/>
              <a:ea typeface="Roboto"/>
              <a:cs typeface="Roboto"/>
              <a:sym typeface="Roboto"/>
            </a:endParaRPr>
          </a:p>
          <a:p>
            <a:pPr indent="0" lvl="0" marL="0" rtl="0" algn="l">
              <a:lnSpc>
                <a:spcPct val="115000"/>
              </a:lnSpc>
              <a:spcBef>
                <a:spcPts val="1600"/>
              </a:spcBef>
              <a:spcAft>
                <a:spcPts val="0"/>
              </a:spcAft>
              <a:buSzPts val="3800"/>
              <a:buNone/>
            </a:pPr>
            <a:r>
              <a:rPr lang="en" sz="2400">
                <a:solidFill>
                  <a:srgbClr val="A4C2F4"/>
                </a:solidFill>
                <a:latin typeface="Roboto"/>
                <a:ea typeface="Roboto"/>
                <a:cs typeface="Roboto"/>
                <a:sym typeface="Roboto"/>
              </a:rPr>
              <a:t>Training epoch - 5</a:t>
            </a:r>
            <a:endParaRPr sz="2400">
              <a:solidFill>
                <a:srgbClr val="A4C2F4"/>
              </a:solidFill>
              <a:latin typeface="Roboto"/>
              <a:ea typeface="Roboto"/>
              <a:cs typeface="Roboto"/>
              <a:sym typeface="Roboto"/>
            </a:endParaRPr>
          </a:p>
          <a:p>
            <a:pPr indent="0" lvl="0" marL="0" rtl="0" algn="l">
              <a:lnSpc>
                <a:spcPct val="115000"/>
              </a:lnSpc>
              <a:spcBef>
                <a:spcPts val="1600"/>
              </a:spcBef>
              <a:spcAft>
                <a:spcPts val="0"/>
              </a:spcAft>
              <a:buSzPts val="3800"/>
              <a:buNone/>
            </a:pPr>
            <a:r>
              <a:rPr lang="en" sz="2400">
                <a:solidFill>
                  <a:srgbClr val="A4C2F4"/>
                </a:solidFill>
                <a:latin typeface="Roboto"/>
                <a:ea typeface="Roboto"/>
                <a:cs typeface="Roboto"/>
                <a:sym typeface="Roboto"/>
              </a:rPr>
              <a:t>Number of Negative Samples - 5</a:t>
            </a:r>
            <a:endParaRPr sz="2400">
              <a:solidFill>
                <a:srgbClr val="A4C2F4"/>
              </a:solidFill>
              <a:latin typeface="Roboto"/>
              <a:ea typeface="Roboto"/>
              <a:cs typeface="Roboto"/>
              <a:sym typeface="Roboto"/>
            </a:endParaRPr>
          </a:p>
          <a:p>
            <a:pPr indent="0" lvl="0" marL="0" rtl="0" algn="l">
              <a:lnSpc>
                <a:spcPct val="115000"/>
              </a:lnSpc>
              <a:spcBef>
                <a:spcPts val="1600"/>
              </a:spcBef>
              <a:spcAft>
                <a:spcPts val="0"/>
              </a:spcAft>
              <a:buSzPts val="3800"/>
              <a:buNone/>
            </a:pPr>
            <a:r>
              <a:rPr lang="en" sz="2400">
                <a:solidFill>
                  <a:srgbClr val="A4C2F4"/>
                </a:solidFill>
                <a:latin typeface="Roboto"/>
                <a:ea typeface="Roboto"/>
                <a:cs typeface="Roboto"/>
                <a:sym typeface="Roboto"/>
              </a:rPr>
              <a:t>Window Size -5</a:t>
            </a:r>
            <a:endParaRPr sz="2400">
              <a:solidFill>
                <a:srgbClr val="A4C2F4"/>
              </a:solidFill>
              <a:latin typeface="Roboto"/>
              <a:ea typeface="Roboto"/>
              <a:cs typeface="Roboto"/>
              <a:sym typeface="Roboto"/>
            </a:endParaRPr>
          </a:p>
          <a:p>
            <a:pPr indent="0" lvl="0" marL="0" rtl="0" algn="l">
              <a:lnSpc>
                <a:spcPct val="115000"/>
              </a:lnSpc>
              <a:spcBef>
                <a:spcPts val="1600"/>
              </a:spcBef>
              <a:spcAft>
                <a:spcPts val="0"/>
              </a:spcAft>
              <a:buSzPts val="3800"/>
              <a:buNone/>
            </a:pPr>
            <a:r>
              <a:rPr lang="en" sz="2400">
                <a:solidFill>
                  <a:srgbClr val="A4C2F4"/>
                </a:solidFill>
                <a:latin typeface="Roboto"/>
                <a:ea typeface="Roboto"/>
                <a:cs typeface="Roboto"/>
                <a:sym typeface="Roboto"/>
              </a:rPr>
              <a:t>Minimum count of word occurrence - 5</a:t>
            </a:r>
            <a:endParaRPr sz="2400">
              <a:solidFill>
                <a:srgbClr val="A4C2F4"/>
              </a:solidFill>
              <a:latin typeface="Roboto"/>
              <a:ea typeface="Roboto"/>
              <a:cs typeface="Roboto"/>
              <a:sym typeface="Roboto"/>
            </a:endParaRPr>
          </a:p>
          <a:p>
            <a:pPr indent="0" lvl="0" marL="0" rtl="0" algn="l">
              <a:lnSpc>
                <a:spcPct val="115000"/>
              </a:lnSpc>
              <a:spcBef>
                <a:spcPts val="1600"/>
              </a:spcBef>
              <a:spcAft>
                <a:spcPts val="0"/>
              </a:spcAft>
              <a:buSzPts val="3800"/>
              <a:buNone/>
            </a:pPr>
            <a:r>
              <a:t/>
            </a:r>
            <a:endParaRPr sz="2400">
              <a:latin typeface="Roboto"/>
              <a:ea typeface="Roboto"/>
              <a:cs typeface="Roboto"/>
              <a:sym typeface="Roboto"/>
            </a:endParaRPr>
          </a:p>
          <a:p>
            <a:pPr indent="0" lvl="0" marL="0" rtl="0" algn="ctr">
              <a:lnSpc>
                <a:spcPct val="100000"/>
              </a:lnSpc>
              <a:spcBef>
                <a:spcPts val="1600"/>
              </a:spcBef>
              <a:spcAft>
                <a:spcPts val="0"/>
              </a:spcAft>
              <a:buSzPts val="3800"/>
              <a:buNone/>
            </a:pPr>
            <a:r>
              <a:rPr lang="en" sz="3500"/>
              <a:t> </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