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
      <p:font typeface="Montserrat"/>
      <p:regular r:id="rId24"/>
      <p:bold r:id="rId25"/>
      <p:italic r:id="rId26"/>
      <p:boldItalic r:id="rId27"/>
    </p:embeddedFont>
    <p:embeddedFont>
      <p:font typeface="La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Montserrat-regular.fntdata"/><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italic.fntdata"/><Relationship Id="rId25" Type="http://schemas.openxmlformats.org/officeDocument/2006/relationships/font" Target="fonts/Montserrat-bold.fntdata"/><Relationship Id="rId28" Type="http://schemas.openxmlformats.org/officeDocument/2006/relationships/font" Target="fonts/Lato-regular.fntdata"/><Relationship Id="rId27" Type="http://schemas.openxmlformats.org/officeDocument/2006/relationships/font" Target="fonts/Montserrat-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c6f75fc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c6f75fc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b1a7ca4b9e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b1a7ca4b9e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b1a7ca4b9e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b1a7ca4b9e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c6f75fceb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c6f75fceb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b1a7ca4b9e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b1a7ca4b9e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b1a7ca4b9e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b1a7ca4b9e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c6f75fce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c6f75fce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c6f75fce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c6f75fce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c6f75fceb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c6f75fce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c6f75fceb_0_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c6f75fce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c6f75fceb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c6f75fce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c6f75fceb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c6f75fceb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b1a7ca4b9e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b1a7ca4b9e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c6f75fceb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c6f75fceb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11.png"/><Relationship Id="rId5"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5.png"/><Relationship Id="rId5"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8121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Investigating Learning Dynamics of BERT Fine-Tuning</a:t>
            </a:r>
            <a:endParaRPr sz="3500"/>
          </a:p>
        </p:txBody>
      </p:sp>
      <p:sp>
        <p:nvSpPr>
          <p:cNvPr id="135" name="Google Shape;135;p13"/>
          <p:cNvSpPr txBox="1"/>
          <p:nvPr>
            <p:ph idx="1" type="subTitle"/>
          </p:nvPr>
        </p:nvSpPr>
        <p:spPr>
          <a:xfrm>
            <a:off x="3988825" y="2970625"/>
            <a:ext cx="4891200" cy="137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A report for Cse431 NLP Individual Assignment 4 by Asef Hassan Amiz</a:t>
            </a:r>
            <a:endParaRPr sz="1700"/>
          </a:p>
          <a:p>
            <a:pPr indent="0" lvl="0" marL="0" rtl="0" algn="l">
              <a:spcBef>
                <a:spcPts val="0"/>
              </a:spcBef>
              <a:spcAft>
                <a:spcPts val="0"/>
              </a:spcAft>
              <a:buNone/>
            </a:pPr>
            <a:r>
              <a:rPr lang="en" sz="1700"/>
              <a:t>ID 16321088</a:t>
            </a:r>
            <a:endParaRPr sz="1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2"/>
          <p:cNvSpPr txBox="1"/>
          <p:nvPr>
            <p:ph type="title"/>
          </p:nvPr>
        </p:nvSpPr>
        <p:spPr>
          <a:xfrm>
            <a:off x="339850" y="240450"/>
            <a:ext cx="6430800" cy="788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Consistency of Fine-tuning</a:t>
            </a:r>
            <a:endParaRPr sz="3000"/>
          </a:p>
        </p:txBody>
      </p:sp>
      <p:sp>
        <p:nvSpPr>
          <p:cNvPr id="211" name="Google Shape;211;p22"/>
          <p:cNvSpPr txBox="1"/>
          <p:nvPr>
            <p:ph type="title"/>
          </p:nvPr>
        </p:nvSpPr>
        <p:spPr>
          <a:xfrm>
            <a:off x="339850" y="815963"/>
            <a:ext cx="6430800" cy="788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900"/>
              <a:t>Consistency between different datasets</a:t>
            </a:r>
            <a:endParaRPr sz="1900"/>
          </a:p>
        </p:txBody>
      </p:sp>
      <p:pic>
        <p:nvPicPr>
          <p:cNvPr id="212" name="Google Shape;212;p22"/>
          <p:cNvPicPr preferRelativeResize="0"/>
          <p:nvPr/>
        </p:nvPicPr>
        <p:blipFill>
          <a:blip r:embed="rId3">
            <a:alphaModFix/>
          </a:blip>
          <a:stretch>
            <a:fillRect/>
          </a:stretch>
        </p:blipFill>
        <p:spPr>
          <a:xfrm>
            <a:off x="402200" y="1604074"/>
            <a:ext cx="8234649" cy="2889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3"/>
          <p:cNvSpPr txBox="1"/>
          <p:nvPr>
            <p:ph type="title"/>
          </p:nvPr>
        </p:nvSpPr>
        <p:spPr>
          <a:xfrm>
            <a:off x="1124525" y="227475"/>
            <a:ext cx="7041900" cy="1506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Other Related Tasks</a:t>
            </a:r>
            <a:endParaRPr/>
          </a:p>
        </p:txBody>
      </p:sp>
      <p:sp>
        <p:nvSpPr>
          <p:cNvPr id="218" name="Google Shape;218;p23"/>
          <p:cNvSpPr txBox="1"/>
          <p:nvPr>
            <p:ph type="title"/>
          </p:nvPr>
        </p:nvSpPr>
        <p:spPr>
          <a:xfrm>
            <a:off x="405875" y="2289875"/>
            <a:ext cx="8043600" cy="1506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A4C2F4"/>
                </a:solidFill>
                <a:latin typeface="Roboto"/>
                <a:ea typeface="Roboto"/>
                <a:cs typeface="Roboto"/>
                <a:sym typeface="Roboto"/>
              </a:rPr>
              <a:t>Pre-trained language models (Radford et al., 2018; Devlin et al., 2019; Liu et al., 2019; Dong et al., 2019; Yang et al., 2019; Clark et al., 2020; Baoet al., 2020) stimulate the research interest on the interpretation of these black-box models. </a:t>
            </a:r>
            <a:endParaRPr sz="1200">
              <a:solidFill>
                <a:srgbClr val="A4C2F4"/>
              </a:solidFill>
              <a:latin typeface="Roboto"/>
              <a:ea typeface="Roboto"/>
              <a:cs typeface="Roboto"/>
              <a:sym typeface="Roboto"/>
            </a:endParaRPr>
          </a:p>
          <a:p>
            <a:pPr indent="0" lvl="0" marL="0" rtl="0" algn="l">
              <a:spcBef>
                <a:spcPts val="0"/>
              </a:spcBef>
              <a:spcAft>
                <a:spcPts val="0"/>
              </a:spcAft>
              <a:buNone/>
            </a:pPr>
            <a:r>
              <a:t/>
            </a:r>
            <a:endParaRPr sz="1200">
              <a:solidFill>
                <a:srgbClr val="A4C2F4"/>
              </a:solidFill>
              <a:latin typeface="Roboto"/>
              <a:ea typeface="Roboto"/>
              <a:cs typeface="Roboto"/>
              <a:sym typeface="Roboto"/>
            </a:endParaRPr>
          </a:p>
          <a:p>
            <a:pPr indent="0" lvl="0" marL="0" rtl="0" algn="l">
              <a:spcBef>
                <a:spcPts val="0"/>
              </a:spcBef>
              <a:spcAft>
                <a:spcPts val="0"/>
              </a:spcAft>
              <a:buNone/>
            </a:pPr>
            <a:r>
              <a:rPr lang="en" sz="1200">
                <a:solidFill>
                  <a:srgbClr val="A4C2F4"/>
                </a:solidFill>
                <a:latin typeface="Roboto"/>
                <a:ea typeface="Roboto"/>
                <a:cs typeface="Roboto"/>
                <a:sym typeface="Roboto"/>
              </a:rPr>
              <a:t>Peters et al. (2018b) show that the biLM-based models learn representations that vary with network depth, the lower layers specialize in local syntactic relationships and the higher layers model longer range relationships.</a:t>
            </a:r>
            <a:endParaRPr sz="1200">
              <a:solidFill>
                <a:srgbClr val="A4C2F4"/>
              </a:solidFill>
              <a:latin typeface="Roboto"/>
              <a:ea typeface="Roboto"/>
              <a:cs typeface="Roboto"/>
              <a:sym typeface="Roboto"/>
            </a:endParaRPr>
          </a:p>
          <a:p>
            <a:pPr indent="0" lvl="0" marL="0" rtl="0" algn="l">
              <a:spcBef>
                <a:spcPts val="0"/>
              </a:spcBef>
              <a:spcAft>
                <a:spcPts val="0"/>
              </a:spcAft>
              <a:buNone/>
            </a:pPr>
            <a:r>
              <a:t/>
            </a:r>
            <a:endParaRPr sz="1200">
              <a:solidFill>
                <a:srgbClr val="A4C2F4"/>
              </a:solidFill>
              <a:latin typeface="Roboto"/>
              <a:ea typeface="Roboto"/>
              <a:cs typeface="Roboto"/>
              <a:sym typeface="Roboto"/>
            </a:endParaRPr>
          </a:p>
          <a:p>
            <a:pPr indent="0" lvl="0" marL="0" rtl="0" algn="l">
              <a:spcBef>
                <a:spcPts val="0"/>
              </a:spcBef>
              <a:spcAft>
                <a:spcPts val="0"/>
              </a:spcAft>
              <a:buNone/>
            </a:pPr>
            <a:r>
              <a:rPr lang="en" sz="1200">
                <a:solidFill>
                  <a:srgbClr val="A4C2F4"/>
                </a:solidFill>
                <a:latin typeface="Roboto"/>
                <a:ea typeface="Roboto"/>
                <a:cs typeface="Roboto"/>
                <a:sym typeface="Roboto"/>
              </a:rPr>
              <a:t>Kovaleva et al. (2019) propose a methodology and offer the analysis of BERTs capacity to capture different kinds of linguistic information by encoding it in its self-attention weights.</a:t>
            </a:r>
            <a:endParaRPr sz="1200">
              <a:solidFill>
                <a:srgbClr val="A4C2F4"/>
              </a:solidFill>
              <a:latin typeface="Roboto"/>
              <a:ea typeface="Roboto"/>
              <a:cs typeface="Roboto"/>
              <a:sym typeface="Roboto"/>
            </a:endParaRPr>
          </a:p>
          <a:p>
            <a:pPr indent="0" lvl="0" marL="0" rtl="0" algn="l">
              <a:spcBef>
                <a:spcPts val="0"/>
              </a:spcBef>
              <a:spcAft>
                <a:spcPts val="0"/>
              </a:spcAft>
              <a:buNone/>
            </a:pPr>
            <a:r>
              <a:t/>
            </a:r>
            <a:endParaRPr sz="1200">
              <a:solidFill>
                <a:srgbClr val="A4C2F4"/>
              </a:solidFill>
              <a:latin typeface="Roboto"/>
              <a:ea typeface="Roboto"/>
              <a:cs typeface="Roboto"/>
              <a:sym typeface="Roboto"/>
            </a:endParaRPr>
          </a:p>
          <a:p>
            <a:pPr indent="0" lvl="0" marL="0" rtl="0" algn="l">
              <a:spcBef>
                <a:spcPts val="0"/>
              </a:spcBef>
              <a:spcAft>
                <a:spcPts val="0"/>
              </a:spcAft>
              <a:buNone/>
            </a:pPr>
            <a:r>
              <a:rPr lang="en" sz="1200">
                <a:solidFill>
                  <a:srgbClr val="A4C2F4"/>
                </a:solidFill>
                <a:latin typeface="Roboto"/>
                <a:ea typeface="Roboto"/>
                <a:cs typeface="Roboto"/>
                <a:sym typeface="Roboto"/>
              </a:rPr>
              <a:t>Hao et al. (2019) visualize the loss landscapes and optimization trajectories of the BERT fine-tuning procedure and find that low layers of the BERT model are more invariant and transferable across tasks. Merchant et al. (2020) find that fine-tuning primarily affects the top layers of BERT, but with noteworthy variation across tasks.</a:t>
            </a:r>
            <a:endParaRPr sz="1200">
              <a:solidFill>
                <a:srgbClr val="A4C2F4"/>
              </a:solidFill>
              <a:latin typeface="Roboto"/>
              <a:ea typeface="Roboto"/>
              <a:cs typeface="Roboto"/>
              <a:sym typeface="Roboto"/>
            </a:endParaRPr>
          </a:p>
          <a:p>
            <a:pPr indent="0" lvl="0" marL="0" rtl="0" algn="l">
              <a:spcBef>
                <a:spcPts val="0"/>
              </a:spcBef>
              <a:spcAft>
                <a:spcPts val="0"/>
              </a:spcAft>
              <a:buNone/>
            </a:pPr>
            <a:r>
              <a:rPr lang="en" sz="1200">
                <a:solidFill>
                  <a:srgbClr val="A4C2F4"/>
                </a:solidFill>
                <a:latin typeface="Roboto"/>
                <a:ea typeface="Roboto"/>
                <a:cs typeface="Roboto"/>
                <a:sym typeface="Roboto"/>
              </a:rPr>
              <a:t>Hao et al. (2020) propose a self-attention attribution method to interpret information flow within Transformer.</a:t>
            </a:r>
            <a:endParaRPr sz="1200">
              <a:solidFill>
                <a:srgbClr val="A4C2F4"/>
              </a:solidFill>
              <a:latin typeface="Roboto"/>
              <a:ea typeface="Roboto"/>
              <a:cs typeface="Roboto"/>
              <a:sym typeface="Roboto"/>
            </a:endParaRPr>
          </a:p>
          <a:p>
            <a:pPr indent="0" lvl="0" marL="0" rtl="0" algn="l">
              <a:spcBef>
                <a:spcPts val="0"/>
              </a:spcBef>
              <a:spcAft>
                <a:spcPts val="0"/>
              </a:spcAft>
              <a:buNone/>
            </a:pPr>
            <a:r>
              <a:t/>
            </a:r>
            <a:endParaRPr sz="1200">
              <a:solidFill>
                <a:srgbClr val="A4C2F4"/>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4"/>
          <p:cNvSpPr/>
          <p:nvPr/>
        </p:nvSpPr>
        <p:spPr>
          <a:xfrm>
            <a:off x="0" y="0"/>
            <a:ext cx="9161100" cy="2484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4"/>
          <p:cNvSpPr txBox="1"/>
          <p:nvPr>
            <p:ph idx="4294967295" type="title"/>
          </p:nvPr>
        </p:nvSpPr>
        <p:spPr>
          <a:xfrm>
            <a:off x="2105525" y="442700"/>
            <a:ext cx="5153400" cy="130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5800">
                <a:solidFill>
                  <a:srgbClr val="FFFFFF"/>
                </a:solidFill>
              </a:rPr>
              <a:t>Conclusion</a:t>
            </a:r>
            <a:endParaRPr sz="5800">
              <a:solidFill>
                <a:srgbClr val="FFFFFF"/>
              </a:solidFill>
            </a:endParaRPr>
          </a:p>
        </p:txBody>
      </p:sp>
      <p:sp>
        <p:nvSpPr>
          <p:cNvPr id="225" name="Google Shape;225;p24"/>
          <p:cNvSpPr txBox="1"/>
          <p:nvPr>
            <p:ph idx="4294967295" type="body"/>
          </p:nvPr>
        </p:nvSpPr>
        <p:spPr>
          <a:xfrm>
            <a:off x="268050" y="1766850"/>
            <a:ext cx="8712900" cy="286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They used JS divergence to detect the change of the attention mode in different layers during BERT fine-tuning</a:t>
            </a:r>
            <a:endParaRPr sz="1200"/>
          </a:p>
          <a:p>
            <a:pPr indent="0" lvl="0" marL="0" rtl="0" algn="l">
              <a:spcBef>
                <a:spcPts val="1600"/>
              </a:spcBef>
              <a:spcAft>
                <a:spcPts val="0"/>
              </a:spcAft>
              <a:buNone/>
            </a:pPr>
            <a:r>
              <a:rPr lang="en" sz="1200"/>
              <a:t>They used SVCCA distance to detect the change of the feature extraction mode</a:t>
            </a:r>
            <a:endParaRPr sz="1200"/>
          </a:p>
          <a:p>
            <a:pPr indent="0" lvl="0" marL="0" rtl="0" algn="l">
              <a:spcBef>
                <a:spcPts val="1600"/>
              </a:spcBef>
              <a:spcAft>
                <a:spcPts val="0"/>
              </a:spcAft>
              <a:buNone/>
            </a:pPr>
            <a:r>
              <a:rPr lang="en" sz="1200"/>
              <a:t>They observed that BERT fine-tuning mainly changes the attention mode of last layers and modifies the feature extraction mode of intermediate and last layers.</a:t>
            </a:r>
            <a:endParaRPr sz="1200"/>
          </a:p>
          <a:p>
            <a:pPr indent="0" lvl="0" marL="0" rtl="0" algn="l">
              <a:spcBef>
                <a:spcPts val="1600"/>
              </a:spcBef>
              <a:spcAft>
                <a:spcPts val="0"/>
              </a:spcAft>
              <a:buNone/>
            </a:pPr>
            <a:r>
              <a:rPr lang="en" sz="1200"/>
              <a:t>They also demonstrate that the changes of low layers are consistent between different random seeds and different datasets, which indicates that BERT learns common transferable language knowledge in low layers.</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0" lvl="0" marL="0" rtl="0" algn="ctr">
              <a:spcBef>
                <a:spcPts val="16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0" lvl="0" marL="0" rtl="0" algn="ctr">
              <a:spcBef>
                <a:spcPts val="1600"/>
              </a:spcBef>
              <a:spcAft>
                <a:spcPts val="1600"/>
              </a:spcAft>
              <a:buNone/>
            </a:pPr>
            <a:r>
              <a:t/>
            </a:r>
            <a:endParaRPr sz="1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5"/>
          <p:cNvSpPr txBox="1"/>
          <p:nvPr>
            <p:ph type="title"/>
          </p:nvPr>
        </p:nvSpPr>
        <p:spPr>
          <a:xfrm>
            <a:off x="899550" y="-73500"/>
            <a:ext cx="4045200" cy="131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References</a:t>
            </a:r>
            <a:endParaRPr sz="3000"/>
          </a:p>
        </p:txBody>
      </p:sp>
      <p:pic>
        <p:nvPicPr>
          <p:cNvPr id="231" name="Google Shape;231;p25"/>
          <p:cNvPicPr preferRelativeResize="0"/>
          <p:nvPr/>
        </p:nvPicPr>
        <p:blipFill>
          <a:blip r:embed="rId3">
            <a:alphaModFix/>
          </a:blip>
          <a:stretch>
            <a:fillRect/>
          </a:stretch>
        </p:blipFill>
        <p:spPr>
          <a:xfrm>
            <a:off x="482375" y="1015875"/>
            <a:ext cx="2587625" cy="2608750"/>
          </a:xfrm>
          <a:prstGeom prst="rect">
            <a:avLst/>
          </a:prstGeom>
          <a:noFill/>
          <a:ln>
            <a:noFill/>
          </a:ln>
        </p:spPr>
      </p:pic>
      <p:pic>
        <p:nvPicPr>
          <p:cNvPr id="232" name="Google Shape;232;p25"/>
          <p:cNvPicPr preferRelativeResize="0"/>
          <p:nvPr/>
        </p:nvPicPr>
        <p:blipFill>
          <a:blip r:embed="rId4">
            <a:alphaModFix/>
          </a:blip>
          <a:stretch>
            <a:fillRect/>
          </a:stretch>
        </p:blipFill>
        <p:spPr>
          <a:xfrm>
            <a:off x="3418863" y="1015875"/>
            <a:ext cx="2587613" cy="2489156"/>
          </a:xfrm>
          <a:prstGeom prst="rect">
            <a:avLst/>
          </a:prstGeom>
          <a:noFill/>
          <a:ln>
            <a:noFill/>
          </a:ln>
        </p:spPr>
      </p:pic>
      <p:pic>
        <p:nvPicPr>
          <p:cNvPr id="233" name="Google Shape;233;p25"/>
          <p:cNvPicPr preferRelativeResize="0"/>
          <p:nvPr/>
        </p:nvPicPr>
        <p:blipFill>
          <a:blip r:embed="rId5">
            <a:alphaModFix/>
          </a:blip>
          <a:stretch>
            <a:fillRect/>
          </a:stretch>
        </p:blipFill>
        <p:spPr>
          <a:xfrm>
            <a:off x="6246525" y="1015880"/>
            <a:ext cx="2587600" cy="288744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6"/>
          <p:cNvSpPr/>
          <p:nvPr/>
        </p:nvSpPr>
        <p:spPr>
          <a:xfrm>
            <a:off x="0" y="0"/>
            <a:ext cx="9161100" cy="2484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6"/>
          <p:cNvSpPr txBox="1"/>
          <p:nvPr>
            <p:ph idx="4294967295" type="title"/>
          </p:nvPr>
        </p:nvSpPr>
        <p:spPr>
          <a:xfrm>
            <a:off x="2105525" y="442700"/>
            <a:ext cx="5153400" cy="130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700">
                <a:solidFill>
                  <a:srgbClr val="FFFFFF"/>
                </a:solidFill>
              </a:rPr>
              <a:t>Student ID</a:t>
            </a:r>
            <a:endParaRPr sz="4700">
              <a:solidFill>
                <a:srgbClr val="FFFFFF"/>
              </a:solidFill>
            </a:endParaRPr>
          </a:p>
        </p:txBody>
      </p:sp>
      <p:pic>
        <p:nvPicPr>
          <p:cNvPr id="240" name="Google Shape;240;p26"/>
          <p:cNvPicPr preferRelativeResize="0"/>
          <p:nvPr/>
        </p:nvPicPr>
        <p:blipFill>
          <a:blip r:embed="rId3">
            <a:alphaModFix/>
          </a:blip>
          <a:stretch>
            <a:fillRect/>
          </a:stretch>
        </p:blipFill>
        <p:spPr>
          <a:xfrm>
            <a:off x="52925" y="195825"/>
            <a:ext cx="9037426" cy="48636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idx="2" type="body"/>
          </p:nvPr>
        </p:nvSpPr>
        <p:spPr>
          <a:xfrm>
            <a:off x="503850" y="2298800"/>
            <a:ext cx="4283700" cy="411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None/>
            </a:pPr>
            <a:r>
              <a:t/>
            </a:r>
            <a:endParaRPr sz="1700"/>
          </a:p>
          <a:p>
            <a:pPr indent="0" lvl="0" marL="0" rtl="0" algn="l">
              <a:spcBef>
                <a:spcPts val="1600"/>
              </a:spcBef>
              <a:spcAft>
                <a:spcPts val="0"/>
              </a:spcAft>
              <a:buClr>
                <a:schemeClr val="dk2"/>
              </a:buClr>
              <a:buSzPts val="1100"/>
              <a:buNone/>
            </a:pPr>
            <a:r>
              <a:rPr lang="en" sz="1700"/>
              <a:t>Thesis Research by -</a:t>
            </a:r>
            <a:endParaRPr sz="1700"/>
          </a:p>
          <a:p>
            <a:pPr indent="0" lvl="0" marL="0" rtl="0" algn="l">
              <a:spcBef>
                <a:spcPts val="1600"/>
              </a:spcBef>
              <a:spcAft>
                <a:spcPts val="0"/>
              </a:spcAft>
              <a:buClr>
                <a:schemeClr val="dk2"/>
              </a:buClr>
              <a:buSzPts val="1100"/>
              <a:buNone/>
            </a:pPr>
            <a:r>
              <a:rPr lang="en" sz="1700"/>
              <a:t>Yaru Hao ,  Li Dong ,  Furu Wei, and  Ke Xu</a:t>
            </a:r>
            <a:endParaRPr sz="1700"/>
          </a:p>
          <a:p>
            <a:pPr indent="0" lvl="0" marL="0" rtl="0" algn="l">
              <a:spcBef>
                <a:spcPts val="1600"/>
              </a:spcBef>
              <a:spcAft>
                <a:spcPts val="0"/>
              </a:spcAft>
              <a:buClr>
                <a:schemeClr val="dk2"/>
              </a:buClr>
              <a:buSzPts val="1100"/>
              <a:buNone/>
            </a:pPr>
            <a:r>
              <a:rPr lang="en" sz="1700"/>
              <a:t>From  </a:t>
            </a:r>
            <a:r>
              <a:rPr lang="en" sz="1700"/>
              <a:t>Beihang University</a:t>
            </a:r>
            <a:endParaRPr sz="1700"/>
          </a:p>
          <a:p>
            <a:pPr indent="0" lvl="0" marL="0" rtl="0" algn="l">
              <a:spcBef>
                <a:spcPts val="1600"/>
              </a:spcBef>
              <a:spcAft>
                <a:spcPts val="0"/>
              </a:spcAft>
              <a:buClr>
                <a:schemeClr val="dk2"/>
              </a:buClr>
              <a:buSzPts val="1100"/>
              <a:buNone/>
            </a:pPr>
            <a:r>
              <a:rPr lang="en" sz="1700"/>
              <a:t>Microsoft Research</a:t>
            </a:r>
            <a:endParaRPr sz="1700"/>
          </a:p>
          <a:p>
            <a:pPr indent="0" lvl="0" marL="0" rtl="0" algn="l">
              <a:spcBef>
                <a:spcPts val="1600"/>
              </a:spcBef>
              <a:spcAft>
                <a:spcPts val="1600"/>
              </a:spcAft>
              <a:buClr>
                <a:schemeClr val="dk2"/>
              </a:buClr>
              <a:buSzPts val="1100"/>
              <a:buNone/>
            </a:pPr>
            <a:r>
              <a:t/>
            </a:r>
            <a:endParaRPr sz="1700"/>
          </a:p>
        </p:txBody>
      </p:sp>
      <p:sp>
        <p:nvSpPr>
          <p:cNvPr id="141" name="Google Shape;141;p14"/>
          <p:cNvSpPr txBox="1"/>
          <p:nvPr>
            <p:ph idx="4294967295" type="ctrTitle"/>
          </p:nvPr>
        </p:nvSpPr>
        <p:spPr>
          <a:xfrm>
            <a:off x="1280300" y="447475"/>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500"/>
              <a:t>About</a:t>
            </a:r>
            <a:endParaRPr sz="4500"/>
          </a:p>
        </p:txBody>
      </p:sp>
      <p:sp>
        <p:nvSpPr>
          <p:cNvPr id="142" name="Google Shape;142;p14"/>
          <p:cNvSpPr txBox="1"/>
          <p:nvPr>
            <p:ph idx="4294967295" type="ctrTitle"/>
          </p:nvPr>
        </p:nvSpPr>
        <p:spPr>
          <a:xfrm>
            <a:off x="451375" y="1431450"/>
            <a:ext cx="80826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Investigating Learning Dynamics of BERT Fine-Tuning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Abstract</a:t>
            </a:r>
            <a:endParaRPr sz="3000"/>
          </a:p>
        </p:txBody>
      </p:sp>
      <p:sp>
        <p:nvSpPr>
          <p:cNvPr id="148" name="Google Shape;148;p15"/>
          <p:cNvSpPr txBox="1"/>
          <p:nvPr>
            <p:ph idx="1" type="body"/>
          </p:nvPr>
        </p:nvSpPr>
        <p:spPr>
          <a:xfrm>
            <a:off x="387900" y="1529999"/>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t>
            </a:r>
            <a:r>
              <a:rPr lang="en"/>
              <a:t>ey inspected the learning dynamics of BERT fine-tuning with two indicators. The JS divergence indicator to detect the change of the attention mode and the SVCCA distance indicator to examine the change to the feature extraction mode during BERT fine-tuning.</a:t>
            </a:r>
            <a:endParaRPr/>
          </a:p>
          <a:p>
            <a:pPr indent="0" lvl="0" marL="0" rtl="0" algn="l">
              <a:spcBef>
                <a:spcPts val="1600"/>
              </a:spcBef>
              <a:spcAft>
                <a:spcPts val="0"/>
              </a:spcAft>
              <a:buNone/>
            </a:pPr>
            <a:r>
              <a:rPr lang="en"/>
              <a:t>They also  analyzed the consistency of BERT fine-tuning between different random seeds and different datasets.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49" name="Google Shape;149;p15"/>
          <p:cNvPicPr preferRelativeResize="0"/>
          <p:nvPr/>
        </p:nvPicPr>
        <p:blipFill>
          <a:blip r:embed="rId3">
            <a:alphaModFix/>
          </a:blip>
          <a:stretch>
            <a:fillRect/>
          </a:stretch>
        </p:blipFill>
        <p:spPr>
          <a:xfrm>
            <a:off x="6838875" y="3305575"/>
            <a:ext cx="2076525" cy="16093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idx="4294967295" type="title"/>
          </p:nvPr>
        </p:nvSpPr>
        <p:spPr>
          <a:xfrm>
            <a:off x="311700" y="372500"/>
            <a:ext cx="8520600" cy="73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155" name="Google Shape;155;p16"/>
          <p:cNvSpPr txBox="1"/>
          <p:nvPr>
            <p:ph idx="4294967295" type="body"/>
          </p:nvPr>
        </p:nvSpPr>
        <p:spPr>
          <a:xfrm>
            <a:off x="311700" y="1195201"/>
            <a:ext cx="3853200" cy="524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solidFill>
                  <a:schemeClr val="accent5"/>
                </a:solidFill>
              </a:rPr>
              <a:t>BERT</a:t>
            </a:r>
            <a:endParaRPr sz="2400">
              <a:solidFill>
                <a:schemeClr val="accent5"/>
              </a:solidFill>
            </a:endParaRPr>
          </a:p>
        </p:txBody>
      </p:sp>
      <p:cxnSp>
        <p:nvCxnSpPr>
          <p:cNvPr id="156" name="Google Shape;156;p16"/>
          <p:cNvCxnSpPr/>
          <p:nvPr/>
        </p:nvCxnSpPr>
        <p:spPr>
          <a:xfrm>
            <a:off x="418675" y="1811883"/>
            <a:ext cx="270900" cy="0"/>
          </a:xfrm>
          <a:prstGeom prst="straightConnector1">
            <a:avLst/>
          </a:prstGeom>
          <a:noFill/>
          <a:ln cap="flat" cmpd="sng" w="9525">
            <a:solidFill>
              <a:schemeClr val="lt2"/>
            </a:solidFill>
            <a:prstDash val="solid"/>
            <a:round/>
            <a:headEnd len="sm" w="sm" type="none"/>
            <a:tailEnd len="sm" w="sm" type="none"/>
          </a:ln>
        </p:spPr>
      </p:cxnSp>
      <p:sp>
        <p:nvSpPr>
          <p:cNvPr id="157" name="Google Shape;157;p16"/>
          <p:cNvSpPr txBox="1"/>
          <p:nvPr>
            <p:ph idx="4294967295" type="body"/>
          </p:nvPr>
        </p:nvSpPr>
        <p:spPr>
          <a:xfrm>
            <a:off x="311700" y="1916330"/>
            <a:ext cx="3853200" cy="27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Bidirectional Encoder Representations from Transformers (BERT in short)  is a large pre-trained language model which obtains state-of-the-art results on a wide array of Natural Language Processing (NLP) tasks</a:t>
            </a:r>
            <a:endParaRPr sz="1400"/>
          </a:p>
          <a:p>
            <a:pPr indent="0" lvl="0" marL="0" rtl="0" algn="l">
              <a:spcBef>
                <a:spcPts val="1600"/>
              </a:spcBef>
              <a:spcAft>
                <a:spcPts val="0"/>
              </a:spcAft>
              <a:buNone/>
            </a:pPr>
            <a:r>
              <a:rPr lang="en" sz="1400"/>
              <a:t>There are two approaches to adapt the pretrained language representations to the downstream tasks. One is the feature-based approach, and the other is the fine-tuning approach,</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sz="1400"/>
          </a:p>
          <a:p>
            <a:pPr indent="0" lvl="0" marL="0" rtl="0" algn="l">
              <a:spcBef>
                <a:spcPts val="1600"/>
              </a:spcBef>
              <a:spcAft>
                <a:spcPts val="1600"/>
              </a:spcAft>
              <a:buNone/>
            </a:pPr>
            <a:r>
              <a:t/>
            </a:r>
            <a:endParaRPr sz="1400"/>
          </a:p>
        </p:txBody>
      </p:sp>
      <p:sp>
        <p:nvSpPr>
          <p:cNvPr id="158" name="Google Shape;158;p16"/>
          <p:cNvSpPr txBox="1"/>
          <p:nvPr>
            <p:ph idx="4294967295" type="body"/>
          </p:nvPr>
        </p:nvSpPr>
        <p:spPr>
          <a:xfrm>
            <a:off x="4905750" y="1201619"/>
            <a:ext cx="3853200" cy="524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solidFill>
                  <a:schemeClr val="accent5"/>
                </a:solidFill>
              </a:rPr>
              <a:t>Indicators for investigating the learning dynamics of BERT</a:t>
            </a:r>
            <a:endParaRPr sz="2400">
              <a:solidFill>
                <a:schemeClr val="accent5"/>
              </a:solidFill>
            </a:endParaRPr>
          </a:p>
        </p:txBody>
      </p:sp>
      <p:cxnSp>
        <p:nvCxnSpPr>
          <p:cNvPr id="159" name="Google Shape;159;p16"/>
          <p:cNvCxnSpPr/>
          <p:nvPr/>
        </p:nvCxnSpPr>
        <p:spPr>
          <a:xfrm>
            <a:off x="5012725" y="1811883"/>
            <a:ext cx="270900" cy="0"/>
          </a:xfrm>
          <a:prstGeom prst="straightConnector1">
            <a:avLst/>
          </a:prstGeom>
          <a:noFill/>
          <a:ln cap="flat" cmpd="sng" w="9525">
            <a:solidFill>
              <a:schemeClr val="lt2"/>
            </a:solidFill>
            <a:prstDash val="solid"/>
            <a:round/>
            <a:headEnd len="sm" w="sm" type="none"/>
            <a:tailEnd len="sm" w="sm" type="none"/>
          </a:ln>
        </p:spPr>
      </p:cxnSp>
      <p:sp>
        <p:nvSpPr>
          <p:cNvPr id="160" name="Google Shape;160;p16"/>
          <p:cNvSpPr txBox="1"/>
          <p:nvPr>
            <p:ph idx="4294967295" type="body"/>
          </p:nvPr>
        </p:nvSpPr>
        <p:spPr>
          <a:xfrm>
            <a:off x="4905750" y="2571755"/>
            <a:ext cx="3853200" cy="27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They investigated the learning dynamics of BERT fine-tuning with two indicators. -  </a:t>
            </a:r>
            <a:endParaRPr/>
          </a:p>
          <a:p>
            <a:pPr indent="-311150" lvl="0" marL="457200" rtl="0" algn="l">
              <a:spcBef>
                <a:spcPts val="1600"/>
              </a:spcBef>
              <a:spcAft>
                <a:spcPts val="0"/>
              </a:spcAft>
              <a:buSzPts val="1300"/>
              <a:buAutoNum type="arabicPeriod"/>
            </a:pPr>
            <a:r>
              <a:rPr lang="en"/>
              <a:t>Jensen-Shannon divergence to measure the change of the attention mode during BERT fine-tuning. </a:t>
            </a:r>
            <a:endParaRPr/>
          </a:p>
          <a:p>
            <a:pPr indent="-311150" lvl="0" marL="457200" rtl="0" algn="l">
              <a:spcBef>
                <a:spcPts val="0"/>
              </a:spcBef>
              <a:spcAft>
                <a:spcPts val="0"/>
              </a:spcAft>
              <a:buSzPts val="1300"/>
              <a:buAutoNum type="arabicPeriod"/>
            </a:pPr>
            <a:r>
              <a:rPr lang="en"/>
              <a:t>Singular Vector Canonical Correlation Analysis (SVCCA; Raghu et al. (2017)) distance to measure the change of the feature extraction mode</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7"/>
          <p:cNvSpPr/>
          <p:nvPr/>
        </p:nvSpPr>
        <p:spPr>
          <a:xfrm>
            <a:off x="-8550" y="0"/>
            <a:ext cx="9161100" cy="2484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7"/>
          <p:cNvSpPr txBox="1"/>
          <p:nvPr>
            <p:ph idx="4294967295" type="title"/>
          </p:nvPr>
        </p:nvSpPr>
        <p:spPr>
          <a:xfrm>
            <a:off x="311700" y="372500"/>
            <a:ext cx="8520600" cy="73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FFFFFF"/>
                </a:solidFill>
              </a:rPr>
              <a:t>The Experimental Setup</a:t>
            </a:r>
            <a:endParaRPr sz="3000">
              <a:solidFill>
                <a:srgbClr val="FFFFFF"/>
              </a:solidFill>
            </a:endParaRPr>
          </a:p>
          <a:p>
            <a:pPr indent="0" lvl="0" marL="0" rtl="0" algn="ctr">
              <a:spcBef>
                <a:spcPts val="0"/>
              </a:spcBef>
              <a:spcAft>
                <a:spcPts val="0"/>
              </a:spcAft>
              <a:buNone/>
            </a:pPr>
            <a:r>
              <a:t/>
            </a:r>
            <a:endParaRPr sz="3000">
              <a:solidFill>
                <a:srgbClr val="FFFFFF"/>
              </a:solidFill>
            </a:endParaRPr>
          </a:p>
        </p:txBody>
      </p:sp>
      <p:sp>
        <p:nvSpPr>
          <p:cNvPr id="167" name="Google Shape;167;p17"/>
          <p:cNvSpPr txBox="1"/>
          <p:nvPr>
            <p:ph idx="4294967295" type="body"/>
          </p:nvPr>
        </p:nvSpPr>
        <p:spPr>
          <a:xfrm>
            <a:off x="0" y="1174606"/>
            <a:ext cx="8153700" cy="83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They employed BERT-large model on 3 Diverse NLP Tasks -</a:t>
            </a:r>
            <a:endParaRPr>
              <a:solidFill>
                <a:srgbClr val="FFFFFF"/>
              </a:solidFill>
            </a:endParaRPr>
          </a:p>
          <a:p>
            <a:pPr indent="-311150" lvl="0" marL="457200" rtl="0" algn="ctr">
              <a:spcBef>
                <a:spcPts val="1600"/>
              </a:spcBef>
              <a:spcAft>
                <a:spcPts val="0"/>
              </a:spcAft>
              <a:buClr>
                <a:srgbClr val="FFFFFF"/>
              </a:buClr>
              <a:buSzPts val="1300"/>
              <a:buAutoNum type="arabicPeriod"/>
            </a:pPr>
            <a:r>
              <a:rPr lang="en">
                <a:solidFill>
                  <a:srgbClr val="FFFFFF"/>
                </a:solidFill>
              </a:rPr>
              <a:t>Natural language inference (NLI),  2.  Sentiment analysis (SA) , 3. Paraphrase detection (PD)</a:t>
            </a:r>
            <a:endParaRPr sz="1300">
              <a:solidFill>
                <a:srgbClr val="FFFFFF"/>
              </a:solidFill>
            </a:endParaRPr>
          </a:p>
        </p:txBody>
      </p:sp>
      <p:cxnSp>
        <p:nvCxnSpPr>
          <p:cNvPr id="168" name="Google Shape;168;p17"/>
          <p:cNvCxnSpPr/>
          <p:nvPr/>
        </p:nvCxnSpPr>
        <p:spPr>
          <a:xfrm>
            <a:off x="1118175" y="3613373"/>
            <a:ext cx="270900" cy="0"/>
          </a:xfrm>
          <a:prstGeom prst="straightConnector1">
            <a:avLst/>
          </a:prstGeom>
          <a:noFill/>
          <a:ln cap="flat" cmpd="sng" w="9525">
            <a:solidFill>
              <a:schemeClr val="lt2"/>
            </a:solidFill>
            <a:prstDash val="solid"/>
            <a:round/>
            <a:headEnd len="sm" w="sm" type="none"/>
            <a:tailEnd len="sm" w="sm" type="none"/>
          </a:ln>
        </p:spPr>
      </p:cxnSp>
      <p:cxnSp>
        <p:nvCxnSpPr>
          <p:cNvPr id="169" name="Google Shape;169;p17"/>
          <p:cNvCxnSpPr/>
          <p:nvPr/>
        </p:nvCxnSpPr>
        <p:spPr>
          <a:xfrm>
            <a:off x="3327800" y="3613373"/>
            <a:ext cx="270900" cy="0"/>
          </a:xfrm>
          <a:prstGeom prst="straightConnector1">
            <a:avLst/>
          </a:prstGeom>
          <a:noFill/>
          <a:ln cap="flat" cmpd="sng" w="9525">
            <a:solidFill>
              <a:schemeClr val="lt2"/>
            </a:solidFill>
            <a:prstDash val="solid"/>
            <a:round/>
            <a:headEnd len="sm" w="sm" type="none"/>
            <a:tailEnd len="sm" w="sm" type="none"/>
          </a:ln>
        </p:spPr>
      </p:cxnSp>
      <p:cxnSp>
        <p:nvCxnSpPr>
          <p:cNvPr id="170" name="Google Shape;170;p17"/>
          <p:cNvCxnSpPr/>
          <p:nvPr/>
        </p:nvCxnSpPr>
        <p:spPr>
          <a:xfrm>
            <a:off x="5554075" y="3613373"/>
            <a:ext cx="270900" cy="0"/>
          </a:xfrm>
          <a:prstGeom prst="straightConnector1">
            <a:avLst/>
          </a:prstGeom>
          <a:noFill/>
          <a:ln cap="flat" cmpd="sng" w="9525">
            <a:solidFill>
              <a:schemeClr val="lt2"/>
            </a:solidFill>
            <a:prstDash val="solid"/>
            <a:round/>
            <a:headEnd len="sm" w="sm" type="none"/>
            <a:tailEnd len="sm" w="sm" type="none"/>
          </a:ln>
        </p:spPr>
      </p:cxnSp>
      <p:cxnSp>
        <p:nvCxnSpPr>
          <p:cNvPr id="171" name="Google Shape;171;p17"/>
          <p:cNvCxnSpPr/>
          <p:nvPr/>
        </p:nvCxnSpPr>
        <p:spPr>
          <a:xfrm>
            <a:off x="7747050" y="3613373"/>
            <a:ext cx="270900" cy="0"/>
          </a:xfrm>
          <a:prstGeom prst="straightConnector1">
            <a:avLst/>
          </a:prstGeom>
          <a:noFill/>
          <a:ln cap="flat" cmpd="sng" w="9525">
            <a:solidFill>
              <a:schemeClr val="lt2"/>
            </a:solidFill>
            <a:prstDash val="solid"/>
            <a:round/>
            <a:headEnd len="sm" w="sm" type="none"/>
            <a:tailEnd len="sm" w="sm" type="none"/>
          </a:ln>
        </p:spPr>
      </p:cxnSp>
      <p:sp>
        <p:nvSpPr>
          <p:cNvPr id="172" name="Google Shape;172;p17"/>
          <p:cNvSpPr txBox="1"/>
          <p:nvPr>
            <p:ph idx="4294967295" type="body"/>
          </p:nvPr>
        </p:nvSpPr>
        <p:spPr>
          <a:xfrm>
            <a:off x="262425" y="2005606"/>
            <a:ext cx="8153700" cy="831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solidFill>
                  <a:srgbClr val="FFFFFF"/>
                </a:solidFill>
              </a:rPr>
              <a:t>Data Sets they Used-</a:t>
            </a:r>
            <a:endParaRPr sz="1600">
              <a:solidFill>
                <a:srgbClr val="FFFFFF"/>
              </a:solidFill>
            </a:endParaRPr>
          </a:p>
        </p:txBody>
      </p:sp>
      <p:sp>
        <p:nvSpPr>
          <p:cNvPr id="173" name="Google Shape;173;p17"/>
          <p:cNvSpPr txBox="1"/>
          <p:nvPr>
            <p:ph idx="4294967295" type="body"/>
          </p:nvPr>
        </p:nvSpPr>
        <p:spPr>
          <a:xfrm>
            <a:off x="0" y="2394000"/>
            <a:ext cx="4167300" cy="8310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solidFill>
                  <a:srgbClr val="FFFFFF"/>
                </a:solidFill>
              </a:rPr>
              <a:t>Multi-Genre Natural Language Inference </a:t>
            </a:r>
            <a:r>
              <a:rPr lang="en">
                <a:solidFill>
                  <a:srgbClr val="FFFFFF"/>
                </a:solidFill>
              </a:rPr>
              <a:t>(MNLI) and the Recogni</a:t>
            </a:r>
            <a:r>
              <a:rPr lang="en">
                <a:solidFill>
                  <a:srgbClr val="FFFFFF"/>
                </a:solidFill>
              </a:rPr>
              <a:t>zing Textual Entailment(RTE) for NLI</a:t>
            </a:r>
            <a:endParaRPr>
              <a:solidFill>
                <a:srgbClr val="FFFFFF"/>
              </a:solidFill>
            </a:endParaRPr>
          </a:p>
          <a:p>
            <a:pPr indent="0" lvl="0" marL="457200" rtl="0" algn="l">
              <a:spcBef>
                <a:spcPts val="1600"/>
              </a:spcBef>
              <a:spcAft>
                <a:spcPts val="0"/>
              </a:spcAft>
              <a:buNone/>
            </a:pPr>
            <a:r>
              <a:rPr lang="en">
                <a:solidFill>
                  <a:srgbClr val="FFFFFF"/>
                </a:solidFill>
              </a:rPr>
              <a:t>Binary version of the Stanford Sentiment</a:t>
            </a:r>
            <a:r>
              <a:rPr lang="en">
                <a:solidFill>
                  <a:srgbClr val="FFFFFF"/>
                </a:solidFill>
              </a:rPr>
              <a:t> </a:t>
            </a:r>
            <a:r>
              <a:rPr lang="en">
                <a:solidFill>
                  <a:srgbClr val="FFFFFF"/>
                </a:solidFill>
              </a:rPr>
              <a:t>Treebank (SST2) for Sentiment Analysis</a:t>
            </a:r>
            <a:endParaRPr>
              <a:solidFill>
                <a:srgbClr val="FFFFFF"/>
              </a:solidFill>
            </a:endParaRPr>
          </a:p>
          <a:p>
            <a:pPr indent="0" lvl="0" marL="457200" rtl="0" algn="l">
              <a:spcBef>
                <a:spcPts val="1600"/>
              </a:spcBef>
              <a:spcAft>
                <a:spcPts val="0"/>
              </a:spcAft>
              <a:buNone/>
            </a:pPr>
            <a:r>
              <a:rPr lang="en">
                <a:solidFill>
                  <a:srgbClr val="FFFFFF"/>
                </a:solidFill>
              </a:rPr>
              <a:t>Microsoft Research Paraphrase Corpus(MRPC) for Paraphrase detection</a:t>
            </a:r>
            <a:endParaRPr>
              <a:solidFill>
                <a:srgbClr val="FFFFFF"/>
              </a:solidFill>
            </a:endParaRPr>
          </a:p>
          <a:p>
            <a:pPr indent="0" lvl="0" marL="457200" rtl="0" algn="l">
              <a:spcBef>
                <a:spcPts val="1600"/>
              </a:spcBef>
              <a:spcAft>
                <a:spcPts val="0"/>
              </a:spcAft>
              <a:buNone/>
            </a:pPr>
            <a:r>
              <a:t/>
            </a:r>
            <a:endParaRPr>
              <a:solidFill>
                <a:srgbClr val="FFFFFF"/>
              </a:solidFill>
            </a:endParaRPr>
          </a:p>
          <a:p>
            <a:pPr indent="0" lvl="0" marL="457200" rtl="0" algn="l">
              <a:spcBef>
                <a:spcPts val="1600"/>
              </a:spcBef>
              <a:spcAft>
                <a:spcPts val="1600"/>
              </a:spcAft>
              <a:buNone/>
            </a:pPr>
            <a:r>
              <a:t/>
            </a:r>
            <a:endParaRPr>
              <a:solidFill>
                <a:srgbClr val="FFFFFF"/>
              </a:solidFill>
            </a:endParaRPr>
          </a:p>
        </p:txBody>
      </p:sp>
      <p:pic>
        <p:nvPicPr>
          <p:cNvPr id="174" name="Google Shape;174;p17"/>
          <p:cNvPicPr preferRelativeResize="0"/>
          <p:nvPr/>
        </p:nvPicPr>
        <p:blipFill>
          <a:blip r:embed="rId3">
            <a:alphaModFix/>
          </a:blip>
          <a:stretch>
            <a:fillRect/>
          </a:stretch>
        </p:blipFill>
        <p:spPr>
          <a:xfrm>
            <a:off x="4708100" y="2394006"/>
            <a:ext cx="3395494" cy="200209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8"/>
          <p:cNvSpPr txBox="1"/>
          <p:nvPr>
            <p:ph type="title"/>
          </p:nvPr>
        </p:nvSpPr>
        <p:spPr>
          <a:xfrm>
            <a:off x="1001925" y="-215125"/>
            <a:ext cx="5267100" cy="1506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a:t>
            </a:r>
            <a:r>
              <a:rPr lang="en"/>
              <a:t>Jensen-Shannon divergence</a:t>
            </a:r>
            <a:endParaRPr/>
          </a:p>
        </p:txBody>
      </p:sp>
      <p:sp>
        <p:nvSpPr>
          <p:cNvPr id="180" name="Google Shape;180;p18"/>
          <p:cNvSpPr txBox="1"/>
          <p:nvPr/>
        </p:nvSpPr>
        <p:spPr>
          <a:xfrm>
            <a:off x="273549" y="1423375"/>
            <a:ext cx="4061700" cy="311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JS Divergence is a </a:t>
            </a:r>
            <a:r>
              <a:rPr lang="en">
                <a:solidFill>
                  <a:srgbClr val="FFFFFF"/>
                </a:solidFill>
              </a:rPr>
              <a:t>method of measuring the distance between two probability distributions</a:t>
            </a:r>
            <a:endParaRPr>
              <a:solidFill>
                <a:srgbClr val="FFFFFF"/>
              </a:solidFill>
            </a:endParaRPr>
          </a:p>
        </p:txBody>
      </p:sp>
      <p:pic>
        <p:nvPicPr>
          <p:cNvPr id="181" name="Google Shape;181;p18"/>
          <p:cNvPicPr preferRelativeResize="0"/>
          <p:nvPr/>
        </p:nvPicPr>
        <p:blipFill>
          <a:blip r:embed="rId3">
            <a:alphaModFix/>
          </a:blip>
          <a:stretch>
            <a:fillRect/>
          </a:stretch>
        </p:blipFill>
        <p:spPr>
          <a:xfrm>
            <a:off x="330475" y="2044550"/>
            <a:ext cx="3637350" cy="1319825"/>
          </a:xfrm>
          <a:prstGeom prst="rect">
            <a:avLst/>
          </a:prstGeom>
          <a:noFill/>
          <a:ln>
            <a:noFill/>
          </a:ln>
        </p:spPr>
      </p:pic>
      <p:sp>
        <p:nvSpPr>
          <p:cNvPr id="182" name="Google Shape;182;p18"/>
          <p:cNvSpPr txBox="1"/>
          <p:nvPr/>
        </p:nvSpPr>
        <p:spPr>
          <a:xfrm>
            <a:off x="4514038" y="1423375"/>
            <a:ext cx="4519500" cy="311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They computed the JS divergence of attention scores between the original BERT model M0 and the fine-tuned model Mt using this formula - </a:t>
            </a:r>
            <a:endParaRPr>
              <a:solidFill>
                <a:srgbClr val="FFFFFF"/>
              </a:solidFill>
            </a:endParaRPr>
          </a:p>
          <a:p>
            <a:pPr indent="0" lvl="0" marL="0" rtl="0" algn="l">
              <a:spcBef>
                <a:spcPts val="0"/>
              </a:spcBef>
              <a:spcAft>
                <a:spcPts val="0"/>
              </a:spcAft>
              <a:buNone/>
            </a:pPr>
            <a:r>
              <a:t/>
            </a:r>
            <a:endParaRPr>
              <a:solidFill>
                <a:srgbClr val="FFFFFF"/>
              </a:solidFill>
            </a:endParaRPr>
          </a:p>
        </p:txBody>
      </p:sp>
      <p:pic>
        <p:nvPicPr>
          <p:cNvPr id="183" name="Google Shape;183;p18"/>
          <p:cNvPicPr preferRelativeResize="0"/>
          <p:nvPr/>
        </p:nvPicPr>
        <p:blipFill>
          <a:blip r:embed="rId4">
            <a:alphaModFix/>
          </a:blip>
          <a:stretch>
            <a:fillRect/>
          </a:stretch>
        </p:blipFill>
        <p:spPr>
          <a:xfrm>
            <a:off x="4571988" y="2256823"/>
            <a:ext cx="3565675" cy="2052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9"/>
          <p:cNvSpPr txBox="1"/>
          <p:nvPr>
            <p:ph type="title"/>
          </p:nvPr>
        </p:nvSpPr>
        <p:spPr>
          <a:xfrm>
            <a:off x="1256125" y="587750"/>
            <a:ext cx="6469500" cy="1506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JS Divergence Graph of Attention scores between Original &amp; Fined tuned Model </a:t>
            </a:r>
            <a:endParaRPr/>
          </a:p>
        </p:txBody>
      </p:sp>
      <p:pic>
        <p:nvPicPr>
          <p:cNvPr id="189" name="Google Shape;189;p19"/>
          <p:cNvPicPr preferRelativeResize="0"/>
          <p:nvPr/>
        </p:nvPicPr>
        <p:blipFill>
          <a:blip r:embed="rId3">
            <a:alphaModFix/>
          </a:blip>
          <a:stretch>
            <a:fillRect/>
          </a:stretch>
        </p:blipFill>
        <p:spPr>
          <a:xfrm>
            <a:off x="1403075" y="2094050"/>
            <a:ext cx="3752716" cy="2744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0"/>
          <p:cNvSpPr txBox="1"/>
          <p:nvPr>
            <p:ph type="title"/>
          </p:nvPr>
        </p:nvSpPr>
        <p:spPr>
          <a:xfrm>
            <a:off x="1001925" y="-215125"/>
            <a:ext cx="5267100" cy="1506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Singular Vector Canonical Correlation Analysis</a:t>
            </a:r>
            <a:endParaRPr/>
          </a:p>
        </p:txBody>
      </p:sp>
      <p:sp>
        <p:nvSpPr>
          <p:cNvPr id="195" name="Google Shape;195;p20"/>
          <p:cNvSpPr txBox="1"/>
          <p:nvPr/>
        </p:nvSpPr>
        <p:spPr>
          <a:xfrm>
            <a:off x="273549" y="1423375"/>
            <a:ext cx="4061700" cy="311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SVCCA distance is used as a metric to measure</a:t>
            </a:r>
            <a:endParaRPr>
              <a:solidFill>
                <a:srgbClr val="FFFFFF"/>
              </a:solidFill>
            </a:endParaRPr>
          </a:p>
          <a:p>
            <a:pPr indent="0" lvl="0" marL="0" rtl="0" algn="l">
              <a:spcBef>
                <a:spcPts val="0"/>
              </a:spcBef>
              <a:spcAft>
                <a:spcPts val="0"/>
              </a:spcAft>
              <a:buNone/>
            </a:pPr>
            <a:r>
              <a:rPr lang="en">
                <a:solidFill>
                  <a:srgbClr val="FFFFFF"/>
                </a:solidFill>
              </a:rPr>
              <a:t>the differences of hidden representations between the original BERT model M0 and the fine tuned model Mt at a target layer</a:t>
            </a:r>
            <a:endParaRPr>
              <a:solidFill>
                <a:srgbClr val="FFFFFF"/>
              </a:solidFill>
            </a:endParaRPr>
          </a:p>
          <a:p>
            <a:pPr indent="0" lvl="0" marL="0" rtl="0" algn="l">
              <a:spcBef>
                <a:spcPts val="0"/>
              </a:spcBef>
              <a:spcAft>
                <a:spcPts val="0"/>
              </a:spcAft>
              <a:buNone/>
            </a:pPr>
            <a:r>
              <a:t/>
            </a:r>
            <a:endParaRPr>
              <a:solidFill>
                <a:srgbClr val="FFFFFF"/>
              </a:solidFill>
            </a:endParaRPr>
          </a:p>
        </p:txBody>
      </p:sp>
      <p:pic>
        <p:nvPicPr>
          <p:cNvPr id="196" name="Google Shape;196;p20"/>
          <p:cNvPicPr preferRelativeResize="0"/>
          <p:nvPr/>
        </p:nvPicPr>
        <p:blipFill>
          <a:blip r:embed="rId3">
            <a:alphaModFix/>
          </a:blip>
          <a:stretch>
            <a:fillRect/>
          </a:stretch>
        </p:blipFill>
        <p:spPr>
          <a:xfrm>
            <a:off x="412400" y="2492025"/>
            <a:ext cx="3324500" cy="2114900"/>
          </a:xfrm>
          <a:prstGeom prst="rect">
            <a:avLst/>
          </a:prstGeom>
          <a:noFill/>
          <a:ln>
            <a:noFill/>
          </a:ln>
        </p:spPr>
      </p:pic>
      <p:pic>
        <p:nvPicPr>
          <p:cNvPr id="197" name="Google Shape;197;p20"/>
          <p:cNvPicPr preferRelativeResize="0"/>
          <p:nvPr/>
        </p:nvPicPr>
        <p:blipFill>
          <a:blip r:embed="rId4">
            <a:alphaModFix/>
          </a:blip>
          <a:stretch>
            <a:fillRect/>
          </a:stretch>
        </p:blipFill>
        <p:spPr>
          <a:xfrm>
            <a:off x="5793025" y="635325"/>
            <a:ext cx="2751475" cy="2009900"/>
          </a:xfrm>
          <a:prstGeom prst="rect">
            <a:avLst/>
          </a:prstGeom>
          <a:noFill/>
          <a:ln>
            <a:noFill/>
          </a:ln>
        </p:spPr>
      </p:pic>
      <p:pic>
        <p:nvPicPr>
          <p:cNvPr id="198" name="Google Shape;198;p20"/>
          <p:cNvPicPr preferRelativeResize="0"/>
          <p:nvPr/>
        </p:nvPicPr>
        <p:blipFill>
          <a:blip r:embed="rId5">
            <a:alphaModFix/>
          </a:blip>
          <a:stretch>
            <a:fillRect/>
          </a:stretch>
        </p:blipFill>
        <p:spPr>
          <a:xfrm>
            <a:off x="5793025" y="2781725"/>
            <a:ext cx="2751475" cy="2114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1"/>
          <p:cNvSpPr txBox="1"/>
          <p:nvPr>
            <p:ph type="title"/>
          </p:nvPr>
        </p:nvSpPr>
        <p:spPr>
          <a:xfrm>
            <a:off x="339850" y="240450"/>
            <a:ext cx="6430800" cy="788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Consistency of Fine-tuning</a:t>
            </a:r>
            <a:endParaRPr sz="3000"/>
          </a:p>
        </p:txBody>
      </p:sp>
      <p:sp>
        <p:nvSpPr>
          <p:cNvPr id="204" name="Google Shape;204;p21"/>
          <p:cNvSpPr txBox="1"/>
          <p:nvPr>
            <p:ph type="title"/>
          </p:nvPr>
        </p:nvSpPr>
        <p:spPr>
          <a:xfrm>
            <a:off x="339850" y="983913"/>
            <a:ext cx="6430800" cy="788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900"/>
              <a:t>Consistency between different random seeds</a:t>
            </a:r>
            <a:endParaRPr sz="1900"/>
          </a:p>
          <a:p>
            <a:pPr indent="0" lvl="0" marL="0" rtl="0" algn="l">
              <a:spcBef>
                <a:spcPts val="0"/>
              </a:spcBef>
              <a:spcAft>
                <a:spcPts val="0"/>
              </a:spcAft>
              <a:buNone/>
            </a:pPr>
            <a:r>
              <a:t/>
            </a:r>
            <a:endParaRPr sz="1900"/>
          </a:p>
        </p:txBody>
      </p:sp>
      <p:pic>
        <p:nvPicPr>
          <p:cNvPr id="205" name="Google Shape;205;p21"/>
          <p:cNvPicPr preferRelativeResize="0"/>
          <p:nvPr/>
        </p:nvPicPr>
        <p:blipFill>
          <a:blip r:embed="rId3">
            <a:alphaModFix/>
          </a:blip>
          <a:stretch>
            <a:fillRect/>
          </a:stretch>
        </p:blipFill>
        <p:spPr>
          <a:xfrm>
            <a:off x="392325" y="1604100"/>
            <a:ext cx="8464849" cy="2993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