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3" r:id="rId8"/>
    <p:sldId id="269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32073-A743-43B0-A3F6-70D8B81EF2C3}" v="1008" dt="2021-02-21T04:49:55.880"/>
    <p1510:client id="{40F0270F-49B5-4CC7-BA01-05F95A71F4E8}" v="121" dt="2021-02-13T04:51:52.885"/>
    <p1510:client id="{BD706E80-62E1-8403-7215-CCCA27761B8C}" v="257" dt="2021-02-22T07:08:59.431"/>
    <p1510:client id="{E113997C-AA89-CE86-31E6-9F1C6ED16815}" v="10" dt="2021-02-23T09:01:55.650"/>
    <p1510:client id="{FE614E4A-D827-481B-ADDB-9F4574F9C7CD}" v="1972" dt="2021-02-21T17:25:06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7.svg"/><Relationship Id="rId1" Type="http://schemas.openxmlformats.org/officeDocument/2006/relationships/image" Target="../media/image17.png"/><Relationship Id="rId6" Type="http://schemas.openxmlformats.org/officeDocument/2006/relationships/image" Target="../media/image31.svg"/><Relationship Id="rId5" Type="http://schemas.openxmlformats.org/officeDocument/2006/relationships/image" Target="../media/image19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7.svg"/><Relationship Id="rId1" Type="http://schemas.openxmlformats.org/officeDocument/2006/relationships/image" Target="../media/image17.png"/><Relationship Id="rId6" Type="http://schemas.openxmlformats.org/officeDocument/2006/relationships/image" Target="../media/image31.svg"/><Relationship Id="rId5" Type="http://schemas.openxmlformats.org/officeDocument/2006/relationships/image" Target="../media/image19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CC311-0A1E-4F1E-92EA-942A30A11C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18AEDE8-9F0D-4F9A-BCC5-B87184FFE316}">
      <dgm:prSet custT="1"/>
      <dgm:spPr/>
      <dgm:t>
        <a:bodyPr/>
        <a:lstStyle/>
        <a:p>
          <a:r>
            <a:rPr lang="en-US" sz="1800" dirty="0"/>
            <a:t>Demand forecast has always been a vital part of supply chain. </a:t>
          </a:r>
        </a:p>
      </dgm:t>
    </dgm:pt>
    <dgm:pt modelId="{C1D0CF7B-6164-4292-A0FB-64FF94615795}" type="parTrans" cxnId="{C1A8D555-D8FC-48FD-A38A-0F1ECEB07A1E}">
      <dgm:prSet/>
      <dgm:spPr/>
      <dgm:t>
        <a:bodyPr/>
        <a:lstStyle/>
        <a:p>
          <a:endParaRPr lang="en-US"/>
        </a:p>
      </dgm:t>
    </dgm:pt>
    <dgm:pt modelId="{9321FEF8-8283-4FD5-AF0E-0AEC9C3E8B56}" type="sibTrans" cxnId="{C1A8D555-D8FC-48FD-A38A-0F1ECEB07A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4087CE-405D-4036-B84D-CFF8B05E5BCE}">
      <dgm:prSet custT="1"/>
      <dgm:spPr/>
      <dgm:t>
        <a:bodyPr/>
        <a:lstStyle/>
        <a:p>
          <a:r>
            <a:rPr lang="en-US" sz="1800" dirty="0"/>
            <a:t>Accurate forecasts = More Response, Failure Resiliency, Profit</a:t>
          </a:r>
        </a:p>
      </dgm:t>
    </dgm:pt>
    <dgm:pt modelId="{A9808E90-0E74-45E2-BA4F-3C6A3338909C}" type="parTrans" cxnId="{641299D1-12A3-4F0F-B857-FF51F524BA68}">
      <dgm:prSet/>
      <dgm:spPr/>
      <dgm:t>
        <a:bodyPr/>
        <a:lstStyle/>
        <a:p>
          <a:endParaRPr lang="en-US"/>
        </a:p>
      </dgm:t>
    </dgm:pt>
    <dgm:pt modelId="{8E6DF7E2-ECFF-49E3-A06B-C6350ED08486}" type="sibTrans" cxnId="{641299D1-12A3-4F0F-B857-FF51F524B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C169D6-4037-4744-AB53-3C68340DFD4A}">
      <dgm:prSet custT="1"/>
      <dgm:spPr/>
      <dgm:t>
        <a:bodyPr/>
        <a:lstStyle/>
        <a:p>
          <a:r>
            <a:rPr lang="en-US" sz="1800" dirty="0"/>
            <a:t>Forecasting error = Costs to the organization</a:t>
          </a:r>
        </a:p>
      </dgm:t>
    </dgm:pt>
    <dgm:pt modelId="{AD50F7A5-7254-489D-977F-C2509AD20451}" type="parTrans" cxnId="{11614D54-7161-4E75-928C-55E346F6286A}">
      <dgm:prSet/>
      <dgm:spPr/>
      <dgm:t>
        <a:bodyPr/>
        <a:lstStyle/>
        <a:p>
          <a:endParaRPr lang="en-US"/>
        </a:p>
      </dgm:t>
    </dgm:pt>
    <dgm:pt modelId="{4ECE6994-266E-4A4A-B3DF-705D4682A86B}" type="sibTrans" cxnId="{11614D54-7161-4E75-928C-55E346F628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6B6E7E-1C2D-4B4A-9C04-5A66C2A60842}">
      <dgm:prSet custT="1"/>
      <dgm:spPr/>
      <dgm:t>
        <a:bodyPr/>
        <a:lstStyle/>
        <a:p>
          <a:r>
            <a:rPr lang="en-US" sz="1800" dirty="0"/>
            <a:t>Traditional methods have low accuracy.</a:t>
          </a:r>
        </a:p>
      </dgm:t>
    </dgm:pt>
    <dgm:pt modelId="{AE08B449-16D5-4E67-9394-346856FF1DF5}" type="parTrans" cxnId="{82EFF908-DAF6-44FD-AF4F-CA7626268B2E}">
      <dgm:prSet/>
      <dgm:spPr/>
      <dgm:t>
        <a:bodyPr/>
        <a:lstStyle/>
        <a:p>
          <a:endParaRPr lang="en-US"/>
        </a:p>
      </dgm:t>
    </dgm:pt>
    <dgm:pt modelId="{A6D2089C-06CC-4BC8-ACC4-2B61846CCC64}" type="sibTrans" cxnId="{82EFF908-DAF6-44FD-AF4F-CA7626268B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6D0404-7A13-4EE2-9FDE-A9F96A14ACBD}">
      <dgm:prSet custT="1"/>
      <dgm:spPr/>
      <dgm:t>
        <a:bodyPr/>
        <a:lstStyle/>
        <a:p>
          <a:r>
            <a:rPr lang="en-US" sz="1600" dirty="0"/>
            <a:t>Today's supply chain demand is more complex incorporating more variables, seasonal components, special days, e-commerce etc..</a:t>
          </a:r>
        </a:p>
      </dgm:t>
    </dgm:pt>
    <dgm:pt modelId="{E5BAD386-9EEA-4F21-B68D-C55C9AE2612A}" type="parTrans" cxnId="{CE82051C-16F1-4417-B6F4-9B56108C726F}">
      <dgm:prSet/>
      <dgm:spPr/>
      <dgm:t>
        <a:bodyPr/>
        <a:lstStyle/>
        <a:p>
          <a:endParaRPr lang="en-US"/>
        </a:p>
      </dgm:t>
    </dgm:pt>
    <dgm:pt modelId="{7A291447-12F6-4B8B-A50C-9BA669279C14}" type="sibTrans" cxnId="{CE82051C-16F1-4417-B6F4-9B56108C72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CC4BB4-A748-444D-8C0C-7F5730FC8C72}">
      <dgm:prSet custT="1"/>
      <dgm:spPr/>
      <dgm:t>
        <a:bodyPr/>
        <a:lstStyle/>
        <a:p>
          <a:r>
            <a:rPr lang="en-US" sz="1800" dirty="0"/>
            <a:t>Deep Learning have the potential to address these problems.</a:t>
          </a:r>
        </a:p>
      </dgm:t>
    </dgm:pt>
    <dgm:pt modelId="{8C6C194B-1E20-4BAC-B78C-E3B47F83C1AE}" type="parTrans" cxnId="{9B52258D-5ED1-494C-818C-4078349D5477}">
      <dgm:prSet/>
      <dgm:spPr/>
      <dgm:t>
        <a:bodyPr/>
        <a:lstStyle/>
        <a:p>
          <a:endParaRPr lang="en-US"/>
        </a:p>
      </dgm:t>
    </dgm:pt>
    <dgm:pt modelId="{EC4B4452-0F20-4426-B33E-B6720D3976B4}" type="sibTrans" cxnId="{9B52258D-5ED1-494C-818C-4078349D5477}">
      <dgm:prSet/>
      <dgm:spPr/>
      <dgm:t>
        <a:bodyPr/>
        <a:lstStyle/>
        <a:p>
          <a:endParaRPr lang="en-US"/>
        </a:p>
      </dgm:t>
    </dgm:pt>
    <dgm:pt modelId="{BE11DDC4-880B-41B5-8A78-E50600FB8DB3}" type="pres">
      <dgm:prSet presAssocID="{9E4CC311-0A1E-4F1E-92EA-942A30A11CB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054DFB-B902-429F-8E4F-3EF87C18D979}" type="pres">
      <dgm:prSet presAssocID="{118AEDE8-9F0D-4F9A-BCC5-B87184FFE316}" presName="compNode" presStyleCnt="0"/>
      <dgm:spPr/>
      <dgm:t>
        <a:bodyPr/>
        <a:lstStyle/>
        <a:p>
          <a:endParaRPr lang="en-US"/>
        </a:p>
      </dgm:t>
    </dgm:pt>
    <dgm:pt modelId="{92F934AA-3E2D-4D75-B235-16D74EDDC0F0}" type="pres">
      <dgm:prSet presAssocID="{118AEDE8-9F0D-4F9A-BCC5-B87184FFE316}" presName="bgRect" presStyleLbl="bgShp" presStyleIdx="0" presStyleCnt="6"/>
      <dgm:spPr/>
      <dgm:t>
        <a:bodyPr/>
        <a:lstStyle/>
        <a:p>
          <a:endParaRPr lang="en-US"/>
        </a:p>
      </dgm:t>
    </dgm:pt>
    <dgm:pt modelId="{10AD4FC3-A105-49D7-A55D-3DE76268981C}" type="pres">
      <dgm:prSet presAssocID="{118AEDE8-9F0D-4F9A-BCC5-B87184FFE316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6077658-77AA-455D-9867-B0198EA288E4}" type="pres">
      <dgm:prSet presAssocID="{118AEDE8-9F0D-4F9A-BCC5-B87184FFE316}" presName="spaceRect" presStyleCnt="0"/>
      <dgm:spPr/>
      <dgm:t>
        <a:bodyPr/>
        <a:lstStyle/>
        <a:p>
          <a:endParaRPr lang="en-US"/>
        </a:p>
      </dgm:t>
    </dgm:pt>
    <dgm:pt modelId="{6CB09FB9-0AFC-4BC1-8537-187CDBD3CD33}" type="pres">
      <dgm:prSet presAssocID="{118AEDE8-9F0D-4F9A-BCC5-B87184FFE316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FD7536-3235-4B7D-9F57-6EB9CCDB729B}" type="pres">
      <dgm:prSet presAssocID="{9321FEF8-8283-4FD5-AF0E-0AEC9C3E8B56}" presName="sibTrans" presStyleCnt="0"/>
      <dgm:spPr/>
      <dgm:t>
        <a:bodyPr/>
        <a:lstStyle/>
        <a:p>
          <a:endParaRPr lang="en-US"/>
        </a:p>
      </dgm:t>
    </dgm:pt>
    <dgm:pt modelId="{9B868390-971A-47E3-A983-E20C7A086300}" type="pres">
      <dgm:prSet presAssocID="{224087CE-405D-4036-B84D-CFF8B05E5BCE}" presName="compNode" presStyleCnt="0"/>
      <dgm:spPr/>
      <dgm:t>
        <a:bodyPr/>
        <a:lstStyle/>
        <a:p>
          <a:endParaRPr lang="en-US"/>
        </a:p>
      </dgm:t>
    </dgm:pt>
    <dgm:pt modelId="{35027A3A-F9B1-498C-AFE2-C4DE49F4113A}" type="pres">
      <dgm:prSet presAssocID="{224087CE-405D-4036-B84D-CFF8B05E5BCE}" presName="bgRect" presStyleLbl="bgShp" presStyleIdx="1" presStyleCnt="6"/>
      <dgm:spPr/>
      <dgm:t>
        <a:bodyPr/>
        <a:lstStyle/>
        <a:p>
          <a:endParaRPr lang="en-US"/>
        </a:p>
      </dgm:t>
    </dgm:pt>
    <dgm:pt modelId="{9D8F02A1-9944-4F58-A7D4-24A45AE1779E}" type="pres">
      <dgm:prSet presAssocID="{224087CE-405D-4036-B84D-CFF8B05E5BCE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AF218C7-DFAE-4285-9F5A-40EF46B76A71}" type="pres">
      <dgm:prSet presAssocID="{224087CE-405D-4036-B84D-CFF8B05E5BCE}" presName="spaceRect" presStyleCnt="0"/>
      <dgm:spPr/>
      <dgm:t>
        <a:bodyPr/>
        <a:lstStyle/>
        <a:p>
          <a:endParaRPr lang="en-US"/>
        </a:p>
      </dgm:t>
    </dgm:pt>
    <dgm:pt modelId="{7208FC32-7220-4FD1-96BF-274035FA8575}" type="pres">
      <dgm:prSet presAssocID="{224087CE-405D-4036-B84D-CFF8B05E5BCE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CC9999E-9ED8-404D-820F-A3350CA8F9BF}" type="pres">
      <dgm:prSet presAssocID="{8E6DF7E2-ECFF-49E3-A06B-C6350ED08486}" presName="sibTrans" presStyleCnt="0"/>
      <dgm:spPr/>
      <dgm:t>
        <a:bodyPr/>
        <a:lstStyle/>
        <a:p>
          <a:endParaRPr lang="en-US"/>
        </a:p>
      </dgm:t>
    </dgm:pt>
    <dgm:pt modelId="{37F10C11-77BA-4EC9-9A79-20AC3711E9F3}" type="pres">
      <dgm:prSet presAssocID="{D8C169D6-4037-4744-AB53-3C68340DFD4A}" presName="compNode" presStyleCnt="0"/>
      <dgm:spPr/>
      <dgm:t>
        <a:bodyPr/>
        <a:lstStyle/>
        <a:p>
          <a:endParaRPr lang="en-US"/>
        </a:p>
      </dgm:t>
    </dgm:pt>
    <dgm:pt modelId="{A9350609-1561-47E6-A81F-904E95297A53}" type="pres">
      <dgm:prSet presAssocID="{D8C169D6-4037-4744-AB53-3C68340DFD4A}" presName="bgRect" presStyleLbl="bgShp" presStyleIdx="2" presStyleCnt="6"/>
      <dgm:spPr/>
      <dgm:t>
        <a:bodyPr/>
        <a:lstStyle/>
        <a:p>
          <a:endParaRPr lang="en-US"/>
        </a:p>
      </dgm:t>
    </dgm:pt>
    <dgm:pt modelId="{7B0D559B-210C-41EF-B64B-08549F4D80BB}" type="pres">
      <dgm:prSet presAssocID="{D8C169D6-4037-4744-AB53-3C68340DFD4A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79BE826-8F7B-4A06-8A2D-93D421E3C0E7}" type="pres">
      <dgm:prSet presAssocID="{D8C169D6-4037-4744-AB53-3C68340DFD4A}" presName="spaceRect" presStyleCnt="0"/>
      <dgm:spPr/>
      <dgm:t>
        <a:bodyPr/>
        <a:lstStyle/>
        <a:p>
          <a:endParaRPr lang="en-US"/>
        </a:p>
      </dgm:t>
    </dgm:pt>
    <dgm:pt modelId="{1DE3107C-EF17-4462-A6D1-70C993CB9264}" type="pres">
      <dgm:prSet presAssocID="{D8C169D6-4037-4744-AB53-3C68340DFD4A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91DEBAE-65A2-4014-8A9D-CFAAA4874E9D}" type="pres">
      <dgm:prSet presAssocID="{4ECE6994-266E-4A4A-B3DF-705D4682A86B}" presName="sibTrans" presStyleCnt="0"/>
      <dgm:spPr/>
      <dgm:t>
        <a:bodyPr/>
        <a:lstStyle/>
        <a:p>
          <a:endParaRPr lang="en-US"/>
        </a:p>
      </dgm:t>
    </dgm:pt>
    <dgm:pt modelId="{D2D174F1-204E-4915-B43D-2080BAC04A03}" type="pres">
      <dgm:prSet presAssocID="{8E6B6E7E-1C2D-4B4A-9C04-5A66C2A60842}" presName="compNode" presStyleCnt="0"/>
      <dgm:spPr/>
      <dgm:t>
        <a:bodyPr/>
        <a:lstStyle/>
        <a:p>
          <a:endParaRPr lang="en-US"/>
        </a:p>
      </dgm:t>
    </dgm:pt>
    <dgm:pt modelId="{BFA5440B-CCF4-4C64-A33D-4CE1ACDA30CC}" type="pres">
      <dgm:prSet presAssocID="{8E6B6E7E-1C2D-4B4A-9C04-5A66C2A60842}" presName="bgRect" presStyleLbl="bgShp" presStyleIdx="3" presStyleCnt="6"/>
      <dgm:spPr/>
      <dgm:t>
        <a:bodyPr/>
        <a:lstStyle/>
        <a:p>
          <a:endParaRPr lang="en-US"/>
        </a:p>
      </dgm:t>
    </dgm:pt>
    <dgm:pt modelId="{CDB10BEA-9D88-4427-86C4-1D9CC9F1F5F9}" type="pres">
      <dgm:prSet presAssocID="{8E6B6E7E-1C2D-4B4A-9C04-5A66C2A60842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E17DA47-266F-4A7A-95B4-B3EF2BB45059}" type="pres">
      <dgm:prSet presAssocID="{8E6B6E7E-1C2D-4B4A-9C04-5A66C2A60842}" presName="spaceRect" presStyleCnt="0"/>
      <dgm:spPr/>
      <dgm:t>
        <a:bodyPr/>
        <a:lstStyle/>
        <a:p>
          <a:endParaRPr lang="en-US"/>
        </a:p>
      </dgm:t>
    </dgm:pt>
    <dgm:pt modelId="{AEB7B801-F4AF-498C-83C0-399C750D3C3E}" type="pres">
      <dgm:prSet presAssocID="{8E6B6E7E-1C2D-4B4A-9C04-5A66C2A60842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5D36E6A-A432-4110-B447-DE7515BEB0FD}" type="pres">
      <dgm:prSet presAssocID="{A6D2089C-06CC-4BC8-ACC4-2B61846CCC64}" presName="sibTrans" presStyleCnt="0"/>
      <dgm:spPr/>
      <dgm:t>
        <a:bodyPr/>
        <a:lstStyle/>
        <a:p>
          <a:endParaRPr lang="en-US"/>
        </a:p>
      </dgm:t>
    </dgm:pt>
    <dgm:pt modelId="{412A7664-280A-4E2F-A528-1F30F749F0C0}" type="pres">
      <dgm:prSet presAssocID="{096D0404-7A13-4EE2-9FDE-A9F96A14ACBD}" presName="compNode" presStyleCnt="0"/>
      <dgm:spPr/>
      <dgm:t>
        <a:bodyPr/>
        <a:lstStyle/>
        <a:p>
          <a:endParaRPr lang="en-US"/>
        </a:p>
      </dgm:t>
    </dgm:pt>
    <dgm:pt modelId="{2A2608CB-38C3-4E6C-8CEC-3B015D347742}" type="pres">
      <dgm:prSet presAssocID="{096D0404-7A13-4EE2-9FDE-A9F96A14ACBD}" presName="bgRect" presStyleLbl="bgShp" presStyleIdx="4" presStyleCnt="6"/>
      <dgm:spPr/>
      <dgm:t>
        <a:bodyPr/>
        <a:lstStyle/>
        <a:p>
          <a:endParaRPr lang="en-US"/>
        </a:p>
      </dgm:t>
    </dgm:pt>
    <dgm:pt modelId="{B3C6B49B-BC08-4DF9-A505-7E3150142659}" type="pres">
      <dgm:prSet presAssocID="{096D0404-7A13-4EE2-9FDE-A9F96A14ACBD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1570291B-002E-4EA3-9EED-A26358616DAC}" type="pres">
      <dgm:prSet presAssocID="{096D0404-7A13-4EE2-9FDE-A9F96A14ACBD}" presName="spaceRect" presStyleCnt="0"/>
      <dgm:spPr/>
      <dgm:t>
        <a:bodyPr/>
        <a:lstStyle/>
        <a:p>
          <a:endParaRPr lang="en-US"/>
        </a:p>
      </dgm:t>
    </dgm:pt>
    <dgm:pt modelId="{70C1E64B-A084-4712-A566-24208B99D0AD}" type="pres">
      <dgm:prSet presAssocID="{096D0404-7A13-4EE2-9FDE-A9F96A14ACBD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4179CC3-B67F-4A58-8D7C-5F0A399DDDB0}" type="pres">
      <dgm:prSet presAssocID="{7A291447-12F6-4B8B-A50C-9BA669279C14}" presName="sibTrans" presStyleCnt="0"/>
      <dgm:spPr/>
      <dgm:t>
        <a:bodyPr/>
        <a:lstStyle/>
        <a:p>
          <a:endParaRPr lang="en-US"/>
        </a:p>
      </dgm:t>
    </dgm:pt>
    <dgm:pt modelId="{DF436DE3-3453-4F85-B187-6E29164D398F}" type="pres">
      <dgm:prSet presAssocID="{60CC4BB4-A748-444D-8C0C-7F5730FC8C72}" presName="compNode" presStyleCnt="0"/>
      <dgm:spPr/>
      <dgm:t>
        <a:bodyPr/>
        <a:lstStyle/>
        <a:p>
          <a:endParaRPr lang="en-US"/>
        </a:p>
      </dgm:t>
    </dgm:pt>
    <dgm:pt modelId="{6AE03CCA-0DEB-4D38-B269-C9A743D1ADDB}" type="pres">
      <dgm:prSet presAssocID="{60CC4BB4-A748-444D-8C0C-7F5730FC8C72}" presName="bgRect" presStyleLbl="bgShp" presStyleIdx="5" presStyleCnt="6"/>
      <dgm:spPr/>
      <dgm:t>
        <a:bodyPr/>
        <a:lstStyle/>
        <a:p>
          <a:endParaRPr lang="en-US"/>
        </a:p>
      </dgm:t>
    </dgm:pt>
    <dgm:pt modelId="{4322105A-7566-44FB-9860-651BBE4E5D64}" type="pres">
      <dgm:prSet presAssocID="{60CC4BB4-A748-444D-8C0C-7F5730FC8C72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9D615D-9680-429B-A5DB-6866112415D4}" type="pres">
      <dgm:prSet presAssocID="{60CC4BB4-A748-444D-8C0C-7F5730FC8C72}" presName="spaceRect" presStyleCnt="0"/>
      <dgm:spPr/>
      <dgm:t>
        <a:bodyPr/>
        <a:lstStyle/>
        <a:p>
          <a:endParaRPr lang="en-US"/>
        </a:p>
      </dgm:t>
    </dgm:pt>
    <dgm:pt modelId="{4CEC8768-ADEA-4754-9706-094991D3509D}" type="pres">
      <dgm:prSet presAssocID="{60CC4BB4-A748-444D-8C0C-7F5730FC8C72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5249FAB-9982-4414-80DA-F7E9CA1DBE05}" type="presOf" srcId="{60CC4BB4-A748-444D-8C0C-7F5730FC8C72}" destId="{4CEC8768-ADEA-4754-9706-094991D3509D}" srcOrd="0" destOrd="0" presId="urn:microsoft.com/office/officeart/2018/2/layout/IconVerticalSolidList"/>
    <dgm:cxn modelId="{641299D1-12A3-4F0F-B857-FF51F524BA68}" srcId="{9E4CC311-0A1E-4F1E-92EA-942A30A11CB0}" destId="{224087CE-405D-4036-B84D-CFF8B05E5BCE}" srcOrd="1" destOrd="0" parTransId="{A9808E90-0E74-45E2-BA4F-3C6A3338909C}" sibTransId="{8E6DF7E2-ECFF-49E3-A06B-C6350ED08486}"/>
    <dgm:cxn modelId="{CE82051C-16F1-4417-B6F4-9B56108C726F}" srcId="{9E4CC311-0A1E-4F1E-92EA-942A30A11CB0}" destId="{096D0404-7A13-4EE2-9FDE-A9F96A14ACBD}" srcOrd="4" destOrd="0" parTransId="{E5BAD386-9EEA-4F21-B68D-C55C9AE2612A}" sibTransId="{7A291447-12F6-4B8B-A50C-9BA669279C14}"/>
    <dgm:cxn modelId="{82EFF908-DAF6-44FD-AF4F-CA7626268B2E}" srcId="{9E4CC311-0A1E-4F1E-92EA-942A30A11CB0}" destId="{8E6B6E7E-1C2D-4B4A-9C04-5A66C2A60842}" srcOrd="3" destOrd="0" parTransId="{AE08B449-16D5-4E67-9394-346856FF1DF5}" sibTransId="{A6D2089C-06CC-4BC8-ACC4-2B61846CCC64}"/>
    <dgm:cxn modelId="{75C533AF-06AC-45E5-A84E-5602CD2BC35E}" type="presOf" srcId="{118AEDE8-9F0D-4F9A-BCC5-B87184FFE316}" destId="{6CB09FB9-0AFC-4BC1-8537-187CDBD3CD33}" srcOrd="0" destOrd="0" presId="urn:microsoft.com/office/officeart/2018/2/layout/IconVerticalSolidList"/>
    <dgm:cxn modelId="{18396932-5C25-48F5-B3A8-DE178F7F9BF1}" type="presOf" srcId="{224087CE-405D-4036-B84D-CFF8B05E5BCE}" destId="{7208FC32-7220-4FD1-96BF-274035FA8575}" srcOrd="0" destOrd="0" presId="urn:microsoft.com/office/officeart/2018/2/layout/IconVerticalSolidList"/>
    <dgm:cxn modelId="{9B52258D-5ED1-494C-818C-4078349D5477}" srcId="{9E4CC311-0A1E-4F1E-92EA-942A30A11CB0}" destId="{60CC4BB4-A748-444D-8C0C-7F5730FC8C72}" srcOrd="5" destOrd="0" parTransId="{8C6C194B-1E20-4BAC-B78C-E3B47F83C1AE}" sibTransId="{EC4B4452-0F20-4426-B33E-B6720D3976B4}"/>
    <dgm:cxn modelId="{97179D4E-65DC-4F4C-8AAA-4046D242AA5F}" type="presOf" srcId="{8E6B6E7E-1C2D-4B4A-9C04-5A66C2A60842}" destId="{AEB7B801-F4AF-498C-83C0-399C750D3C3E}" srcOrd="0" destOrd="0" presId="urn:microsoft.com/office/officeart/2018/2/layout/IconVerticalSolidList"/>
    <dgm:cxn modelId="{DE0A8FEB-81E4-4DB4-AEAF-E8DD6AD43E7A}" type="presOf" srcId="{096D0404-7A13-4EE2-9FDE-A9F96A14ACBD}" destId="{70C1E64B-A084-4712-A566-24208B99D0AD}" srcOrd="0" destOrd="0" presId="urn:microsoft.com/office/officeart/2018/2/layout/IconVerticalSolidList"/>
    <dgm:cxn modelId="{58D9E89A-A89E-493A-94FC-94843FDB8F2A}" type="presOf" srcId="{9E4CC311-0A1E-4F1E-92EA-942A30A11CB0}" destId="{BE11DDC4-880B-41B5-8A78-E50600FB8DB3}" srcOrd="0" destOrd="0" presId="urn:microsoft.com/office/officeart/2018/2/layout/IconVerticalSolidList"/>
    <dgm:cxn modelId="{0D8E8BD1-DE0D-49C8-BF6C-74D03CD63D6B}" type="presOf" srcId="{D8C169D6-4037-4744-AB53-3C68340DFD4A}" destId="{1DE3107C-EF17-4462-A6D1-70C993CB9264}" srcOrd="0" destOrd="0" presId="urn:microsoft.com/office/officeart/2018/2/layout/IconVerticalSolidList"/>
    <dgm:cxn modelId="{11614D54-7161-4E75-928C-55E346F6286A}" srcId="{9E4CC311-0A1E-4F1E-92EA-942A30A11CB0}" destId="{D8C169D6-4037-4744-AB53-3C68340DFD4A}" srcOrd="2" destOrd="0" parTransId="{AD50F7A5-7254-489D-977F-C2509AD20451}" sibTransId="{4ECE6994-266E-4A4A-B3DF-705D4682A86B}"/>
    <dgm:cxn modelId="{C1A8D555-D8FC-48FD-A38A-0F1ECEB07A1E}" srcId="{9E4CC311-0A1E-4F1E-92EA-942A30A11CB0}" destId="{118AEDE8-9F0D-4F9A-BCC5-B87184FFE316}" srcOrd="0" destOrd="0" parTransId="{C1D0CF7B-6164-4292-A0FB-64FF94615795}" sibTransId="{9321FEF8-8283-4FD5-AF0E-0AEC9C3E8B56}"/>
    <dgm:cxn modelId="{87142B05-D396-4A1D-9775-12E2CBDF4F19}" type="presParOf" srcId="{BE11DDC4-880B-41B5-8A78-E50600FB8DB3}" destId="{77054DFB-B902-429F-8E4F-3EF87C18D979}" srcOrd="0" destOrd="0" presId="urn:microsoft.com/office/officeart/2018/2/layout/IconVerticalSolidList"/>
    <dgm:cxn modelId="{3FF9B15A-EFED-4A32-8FEC-2F9769AD8E4D}" type="presParOf" srcId="{77054DFB-B902-429F-8E4F-3EF87C18D979}" destId="{92F934AA-3E2D-4D75-B235-16D74EDDC0F0}" srcOrd="0" destOrd="0" presId="urn:microsoft.com/office/officeart/2018/2/layout/IconVerticalSolidList"/>
    <dgm:cxn modelId="{D32FF853-414F-4903-9336-50F7598CA9F7}" type="presParOf" srcId="{77054DFB-B902-429F-8E4F-3EF87C18D979}" destId="{10AD4FC3-A105-49D7-A55D-3DE76268981C}" srcOrd="1" destOrd="0" presId="urn:microsoft.com/office/officeart/2018/2/layout/IconVerticalSolidList"/>
    <dgm:cxn modelId="{C028F293-EE66-4F23-8380-5D60AB1CF841}" type="presParOf" srcId="{77054DFB-B902-429F-8E4F-3EF87C18D979}" destId="{66077658-77AA-455D-9867-B0198EA288E4}" srcOrd="2" destOrd="0" presId="urn:microsoft.com/office/officeart/2018/2/layout/IconVerticalSolidList"/>
    <dgm:cxn modelId="{B46148B6-79CC-4169-8FC4-A224579E0F04}" type="presParOf" srcId="{77054DFB-B902-429F-8E4F-3EF87C18D979}" destId="{6CB09FB9-0AFC-4BC1-8537-187CDBD3CD33}" srcOrd="3" destOrd="0" presId="urn:microsoft.com/office/officeart/2018/2/layout/IconVerticalSolidList"/>
    <dgm:cxn modelId="{6195378A-6CB3-47D7-A886-61C60CC56026}" type="presParOf" srcId="{BE11DDC4-880B-41B5-8A78-E50600FB8DB3}" destId="{64FD7536-3235-4B7D-9F57-6EB9CCDB729B}" srcOrd="1" destOrd="0" presId="urn:microsoft.com/office/officeart/2018/2/layout/IconVerticalSolidList"/>
    <dgm:cxn modelId="{402E3D88-EE88-484A-8BE1-E8F04BE6B39E}" type="presParOf" srcId="{BE11DDC4-880B-41B5-8A78-E50600FB8DB3}" destId="{9B868390-971A-47E3-A983-E20C7A086300}" srcOrd="2" destOrd="0" presId="urn:microsoft.com/office/officeart/2018/2/layout/IconVerticalSolidList"/>
    <dgm:cxn modelId="{A06C454E-60FC-4FA3-A628-C7686A267F04}" type="presParOf" srcId="{9B868390-971A-47E3-A983-E20C7A086300}" destId="{35027A3A-F9B1-498C-AFE2-C4DE49F4113A}" srcOrd="0" destOrd="0" presId="urn:microsoft.com/office/officeart/2018/2/layout/IconVerticalSolidList"/>
    <dgm:cxn modelId="{9B51E547-AB73-482F-B327-FB425D0BF24F}" type="presParOf" srcId="{9B868390-971A-47E3-A983-E20C7A086300}" destId="{9D8F02A1-9944-4F58-A7D4-24A45AE1779E}" srcOrd="1" destOrd="0" presId="urn:microsoft.com/office/officeart/2018/2/layout/IconVerticalSolidList"/>
    <dgm:cxn modelId="{6333807C-8197-4456-BF58-B4CDC31AD314}" type="presParOf" srcId="{9B868390-971A-47E3-A983-E20C7A086300}" destId="{7AF218C7-DFAE-4285-9F5A-40EF46B76A71}" srcOrd="2" destOrd="0" presId="urn:microsoft.com/office/officeart/2018/2/layout/IconVerticalSolidList"/>
    <dgm:cxn modelId="{E4AAC531-6D4C-4A64-94B3-56C198138A12}" type="presParOf" srcId="{9B868390-971A-47E3-A983-E20C7A086300}" destId="{7208FC32-7220-4FD1-96BF-274035FA8575}" srcOrd="3" destOrd="0" presId="urn:microsoft.com/office/officeart/2018/2/layout/IconVerticalSolidList"/>
    <dgm:cxn modelId="{AD83D997-9907-4572-ACCF-B243A2F41DAB}" type="presParOf" srcId="{BE11DDC4-880B-41B5-8A78-E50600FB8DB3}" destId="{0CC9999E-9ED8-404D-820F-A3350CA8F9BF}" srcOrd="3" destOrd="0" presId="urn:microsoft.com/office/officeart/2018/2/layout/IconVerticalSolidList"/>
    <dgm:cxn modelId="{2A6CB50B-F818-4BF9-9337-3E84AC44C053}" type="presParOf" srcId="{BE11DDC4-880B-41B5-8A78-E50600FB8DB3}" destId="{37F10C11-77BA-4EC9-9A79-20AC3711E9F3}" srcOrd="4" destOrd="0" presId="urn:microsoft.com/office/officeart/2018/2/layout/IconVerticalSolidList"/>
    <dgm:cxn modelId="{EC838B04-666A-4A0A-A563-9A03EF6B1F87}" type="presParOf" srcId="{37F10C11-77BA-4EC9-9A79-20AC3711E9F3}" destId="{A9350609-1561-47E6-A81F-904E95297A53}" srcOrd="0" destOrd="0" presId="urn:microsoft.com/office/officeart/2018/2/layout/IconVerticalSolidList"/>
    <dgm:cxn modelId="{E2BF553A-9C61-414E-BB26-74A167D95FAA}" type="presParOf" srcId="{37F10C11-77BA-4EC9-9A79-20AC3711E9F3}" destId="{7B0D559B-210C-41EF-B64B-08549F4D80BB}" srcOrd="1" destOrd="0" presId="urn:microsoft.com/office/officeart/2018/2/layout/IconVerticalSolidList"/>
    <dgm:cxn modelId="{65F58529-235A-4C89-B998-2A0EB3EB7E5F}" type="presParOf" srcId="{37F10C11-77BA-4EC9-9A79-20AC3711E9F3}" destId="{679BE826-8F7B-4A06-8A2D-93D421E3C0E7}" srcOrd="2" destOrd="0" presId="urn:microsoft.com/office/officeart/2018/2/layout/IconVerticalSolidList"/>
    <dgm:cxn modelId="{633997F5-BB77-4AA8-A247-E6FF633CD35E}" type="presParOf" srcId="{37F10C11-77BA-4EC9-9A79-20AC3711E9F3}" destId="{1DE3107C-EF17-4462-A6D1-70C993CB9264}" srcOrd="3" destOrd="0" presId="urn:microsoft.com/office/officeart/2018/2/layout/IconVerticalSolidList"/>
    <dgm:cxn modelId="{EAB9F50F-4D45-4627-A30C-41E72FFAFE4C}" type="presParOf" srcId="{BE11DDC4-880B-41B5-8A78-E50600FB8DB3}" destId="{991DEBAE-65A2-4014-8A9D-CFAAA4874E9D}" srcOrd="5" destOrd="0" presId="urn:microsoft.com/office/officeart/2018/2/layout/IconVerticalSolidList"/>
    <dgm:cxn modelId="{5D47AC5E-630E-4BF7-BA42-47870F4FDB45}" type="presParOf" srcId="{BE11DDC4-880B-41B5-8A78-E50600FB8DB3}" destId="{D2D174F1-204E-4915-B43D-2080BAC04A03}" srcOrd="6" destOrd="0" presId="urn:microsoft.com/office/officeart/2018/2/layout/IconVerticalSolidList"/>
    <dgm:cxn modelId="{FD95C755-5BF4-46D2-AFEB-26F753876F04}" type="presParOf" srcId="{D2D174F1-204E-4915-B43D-2080BAC04A03}" destId="{BFA5440B-CCF4-4C64-A33D-4CE1ACDA30CC}" srcOrd="0" destOrd="0" presId="urn:microsoft.com/office/officeart/2018/2/layout/IconVerticalSolidList"/>
    <dgm:cxn modelId="{1F86DC65-9498-4F8A-9240-2233F6E71567}" type="presParOf" srcId="{D2D174F1-204E-4915-B43D-2080BAC04A03}" destId="{CDB10BEA-9D88-4427-86C4-1D9CC9F1F5F9}" srcOrd="1" destOrd="0" presId="urn:microsoft.com/office/officeart/2018/2/layout/IconVerticalSolidList"/>
    <dgm:cxn modelId="{75C7FE55-4E2E-4D57-BD90-0F028DC2F3AD}" type="presParOf" srcId="{D2D174F1-204E-4915-B43D-2080BAC04A03}" destId="{CE17DA47-266F-4A7A-95B4-B3EF2BB45059}" srcOrd="2" destOrd="0" presId="urn:microsoft.com/office/officeart/2018/2/layout/IconVerticalSolidList"/>
    <dgm:cxn modelId="{BA36125D-0F14-425C-ADCE-E98D1C974F21}" type="presParOf" srcId="{D2D174F1-204E-4915-B43D-2080BAC04A03}" destId="{AEB7B801-F4AF-498C-83C0-399C750D3C3E}" srcOrd="3" destOrd="0" presId="urn:microsoft.com/office/officeart/2018/2/layout/IconVerticalSolidList"/>
    <dgm:cxn modelId="{1E8B5D69-7696-4F19-B1E9-42C7DB85053F}" type="presParOf" srcId="{BE11DDC4-880B-41B5-8A78-E50600FB8DB3}" destId="{15D36E6A-A432-4110-B447-DE7515BEB0FD}" srcOrd="7" destOrd="0" presId="urn:microsoft.com/office/officeart/2018/2/layout/IconVerticalSolidList"/>
    <dgm:cxn modelId="{068BEEA0-E8C0-44D0-B434-100AD9EC16ED}" type="presParOf" srcId="{BE11DDC4-880B-41B5-8A78-E50600FB8DB3}" destId="{412A7664-280A-4E2F-A528-1F30F749F0C0}" srcOrd="8" destOrd="0" presId="urn:microsoft.com/office/officeart/2018/2/layout/IconVerticalSolidList"/>
    <dgm:cxn modelId="{E524FFE8-3EE1-4871-AA6A-85A29C7E5DD4}" type="presParOf" srcId="{412A7664-280A-4E2F-A528-1F30F749F0C0}" destId="{2A2608CB-38C3-4E6C-8CEC-3B015D347742}" srcOrd="0" destOrd="0" presId="urn:microsoft.com/office/officeart/2018/2/layout/IconVerticalSolidList"/>
    <dgm:cxn modelId="{75ED1DD6-173B-4565-AAB6-12890DBCBE08}" type="presParOf" srcId="{412A7664-280A-4E2F-A528-1F30F749F0C0}" destId="{B3C6B49B-BC08-4DF9-A505-7E3150142659}" srcOrd="1" destOrd="0" presId="urn:microsoft.com/office/officeart/2018/2/layout/IconVerticalSolidList"/>
    <dgm:cxn modelId="{E6E5952F-D6A5-4755-8287-664677C3AD91}" type="presParOf" srcId="{412A7664-280A-4E2F-A528-1F30F749F0C0}" destId="{1570291B-002E-4EA3-9EED-A26358616DAC}" srcOrd="2" destOrd="0" presId="urn:microsoft.com/office/officeart/2018/2/layout/IconVerticalSolidList"/>
    <dgm:cxn modelId="{5AA43CF7-D9F2-4D51-95B2-91DB62D694B3}" type="presParOf" srcId="{412A7664-280A-4E2F-A528-1F30F749F0C0}" destId="{70C1E64B-A084-4712-A566-24208B99D0AD}" srcOrd="3" destOrd="0" presId="urn:microsoft.com/office/officeart/2018/2/layout/IconVerticalSolidList"/>
    <dgm:cxn modelId="{9BA4943A-C835-4884-A4D2-56D32A1FE1BF}" type="presParOf" srcId="{BE11DDC4-880B-41B5-8A78-E50600FB8DB3}" destId="{04179CC3-B67F-4A58-8D7C-5F0A399DDDB0}" srcOrd="9" destOrd="0" presId="urn:microsoft.com/office/officeart/2018/2/layout/IconVerticalSolidList"/>
    <dgm:cxn modelId="{8BA0AB82-4FDB-478C-8179-8F6342272C1F}" type="presParOf" srcId="{BE11DDC4-880B-41B5-8A78-E50600FB8DB3}" destId="{DF436DE3-3453-4F85-B187-6E29164D398F}" srcOrd="10" destOrd="0" presId="urn:microsoft.com/office/officeart/2018/2/layout/IconVerticalSolidList"/>
    <dgm:cxn modelId="{AAED53AC-8C58-4DA9-917A-A2838A6BCD80}" type="presParOf" srcId="{DF436DE3-3453-4F85-B187-6E29164D398F}" destId="{6AE03CCA-0DEB-4D38-B269-C9A743D1ADDB}" srcOrd="0" destOrd="0" presId="urn:microsoft.com/office/officeart/2018/2/layout/IconVerticalSolidList"/>
    <dgm:cxn modelId="{324D9169-9137-42BB-AFDF-88072394AC33}" type="presParOf" srcId="{DF436DE3-3453-4F85-B187-6E29164D398F}" destId="{4322105A-7566-44FB-9860-651BBE4E5D64}" srcOrd="1" destOrd="0" presId="urn:microsoft.com/office/officeart/2018/2/layout/IconVerticalSolidList"/>
    <dgm:cxn modelId="{16D9DE04-ACFC-462C-AE59-94A62462FEE3}" type="presParOf" srcId="{DF436DE3-3453-4F85-B187-6E29164D398F}" destId="{F19D615D-9680-429B-A5DB-6866112415D4}" srcOrd="2" destOrd="0" presId="urn:microsoft.com/office/officeart/2018/2/layout/IconVerticalSolidList"/>
    <dgm:cxn modelId="{8D6DB719-7CDB-4278-BA68-E3763FCF2690}" type="presParOf" srcId="{DF436DE3-3453-4F85-B187-6E29164D398F}" destId="{4CEC8768-ADEA-4754-9706-094991D350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CDCAF3-C9D9-4072-8150-633CF17A03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4CFDEF-FFA3-4EFA-A815-EDFB3B19B006}">
      <dgm:prSet/>
      <dgm:spPr/>
      <dgm:t>
        <a:bodyPr/>
        <a:lstStyle/>
        <a:p>
          <a:pPr algn="just" rtl="0"/>
          <a:r>
            <a:rPr lang="en-US"/>
            <a:t>To study different deep learning techniques for supply chain demand forecasting.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390D05E6-14FE-417F-A21A-4CB9A6369D8B}" type="parTrans" cxnId="{9A9FB5B2-7BA4-4EBF-B2CB-E2111C6A4B6C}">
      <dgm:prSet/>
      <dgm:spPr/>
      <dgm:t>
        <a:bodyPr/>
        <a:lstStyle/>
        <a:p>
          <a:endParaRPr lang="en-US"/>
        </a:p>
      </dgm:t>
    </dgm:pt>
    <dgm:pt modelId="{82C491CB-0407-46AB-BD35-4D451CA55F9A}" type="sibTrans" cxnId="{9A9FB5B2-7BA4-4EBF-B2CB-E2111C6A4B6C}">
      <dgm:prSet/>
      <dgm:spPr/>
      <dgm:t>
        <a:bodyPr/>
        <a:lstStyle/>
        <a:p>
          <a:endParaRPr lang="en-US"/>
        </a:p>
      </dgm:t>
    </dgm:pt>
    <dgm:pt modelId="{EBBE2407-018F-4C15-9441-A3C7D1632A76}">
      <dgm:prSet/>
      <dgm:spPr/>
      <dgm:t>
        <a:bodyPr/>
        <a:lstStyle/>
        <a:p>
          <a:pPr algn="just"/>
          <a:r>
            <a:rPr lang="en-US"/>
            <a:t>To evaluate the performance of advanced deep learning techniques in forecasting demand with high variability and seasonal components.</a:t>
          </a:r>
        </a:p>
      </dgm:t>
    </dgm:pt>
    <dgm:pt modelId="{81830F2E-2802-4395-BCC4-E9B6726829F3}" type="parTrans" cxnId="{739C0BE3-0E72-4DB4-A4CA-FAA851DB9111}">
      <dgm:prSet/>
      <dgm:spPr/>
      <dgm:t>
        <a:bodyPr/>
        <a:lstStyle/>
        <a:p>
          <a:endParaRPr lang="en-US"/>
        </a:p>
      </dgm:t>
    </dgm:pt>
    <dgm:pt modelId="{B4A6F9E8-1BC0-4A90-9390-E5435DB0637D}" type="sibTrans" cxnId="{739C0BE3-0E72-4DB4-A4CA-FAA851DB9111}">
      <dgm:prSet/>
      <dgm:spPr/>
      <dgm:t>
        <a:bodyPr/>
        <a:lstStyle/>
        <a:p>
          <a:endParaRPr lang="en-US"/>
        </a:p>
      </dgm:t>
    </dgm:pt>
    <dgm:pt modelId="{EB76B318-2482-4022-85CC-8DDAC0C64F47}" type="pres">
      <dgm:prSet presAssocID="{F8CDCAF3-C9D9-4072-8150-633CF17A032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A94F5E-318B-4CAF-863A-68201A4E99D4}" type="pres">
      <dgm:prSet presAssocID="{404CFDEF-FFA3-4EFA-A815-EDFB3B19B006}" presName="compNode" presStyleCnt="0"/>
      <dgm:spPr/>
    </dgm:pt>
    <dgm:pt modelId="{134A689A-389F-4743-8975-2D121871868B}" type="pres">
      <dgm:prSet presAssocID="{404CFDEF-FFA3-4EFA-A815-EDFB3B19B006}" presName="bgRect" presStyleLbl="bgShp" presStyleIdx="0" presStyleCnt="2"/>
      <dgm:spPr/>
    </dgm:pt>
    <dgm:pt modelId="{0C83C0B8-FCDF-45ED-AEBA-BB16BBE3A3C9}" type="pres">
      <dgm:prSet presAssocID="{404CFDEF-FFA3-4EFA-A815-EDFB3B19B0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5CEBD33F-38ED-4D3A-B05C-F92A2BD460E6}" type="pres">
      <dgm:prSet presAssocID="{404CFDEF-FFA3-4EFA-A815-EDFB3B19B006}" presName="spaceRect" presStyleCnt="0"/>
      <dgm:spPr/>
    </dgm:pt>
    <dgm:pt modelId="{E45DC17E-C35F-470B-9C29-BE49F83B5D19}" type="pres">
      <dgm:prSet presAssocID="{404CFDEF-FFA3-4EFA-A815-EDFB3B19B006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3CCB703-AB55-4586-BF11-EF416F4BBEF2}" type="pres">
      <dgm:prSet presAssocID="{82C491CB-0407-46AB-BD35-4D451CA55F9A}" presName="sibTrans" presStyleCnt="0"/>
      <dgm:spPr/>
    </dgm:pt>
    <dgm:pt modelId="{F6B878BE-B722-4D45-B5CD-CBE1B8CE299E}" type="pres">
      <dgm:prSet presAssocID="{EBBE2407-018F-4C15-9441-A3C7D1632A76}" presName="compNode" presStyleCnt="0"/>
      <dgm:spPr/>
    </dgm:pt>
    <dgm:pt modelId="{AFCEB18B-174F-49EF-9836-4A3FA72EA121}" type="pres">
      <dgm:prSet presAssocID="{EBBE2407-018F-4C15-9441-A3C7D1632A76}" presName="bgRect" presStyleLbl="bgShp" presStyleIdx="1" presStyleCnt="2"/>
      <dgm:spPr/>
    </dgm:pt>
    <dgm:pt modelId="{A8406187-0BE6-4DBE-963A-0DEFDE61DEDD}" type="pres">
      <dgm:prSet presAssocID="{EBBE2407-018F-4C15-9441-A3C7D1632A76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D31E84A-0DD3-4149-AEFF-B22F7CE10714}" type="pres">
      <dgm:prSet presAssocID="{EBBE2407-018F-4C15-9441-A3C7D1632A76}" presName="spaceRect" presStyleCnt="0"/>
      <dgm:spPr/>
    </dgm:pt>
    <dgm:pt modelId="{15EA5857-142A-4FDE-92E6-B067BAEFED24}" type="pres">
      <dgm:prSet presAssocID="{EBBE2407-018F-4C15-9441-A3C7D1632A76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0B5851B-604B-4DBE-9B24-2B8274215364}" type="presOf" srcId="{404CFDEF-FFA3-4EFA-A815-EDFB3B19B006}" destId="{E45DC17E-C35F-470B-9C29-BE49F83B5D19}" srcOrd="0" destOrd="0" presId="urn:microsoft.com/office/officeart/2018/2/layout/IconVerticalSolidList"/>
    <dgm:cxn modelId="{9A9FB5B2-7BA4-4EBF-B2CB-E2111C6A4B6C}" srcId="{F8CDCAF3-C9D9-4072-8150-633CF17A032E}" destId="{404CFDEF-FFA3-4EFA-A815-EDFB3B19B006}" srcOrd="0" destOrd="0" parTransId="{390D05E6-14FE-417F-A21A-4CB9A6369D8B}" sibTransId="{82C491CB-0407-46AB-BD35-4D451CA55F9A}"/>
    <dgm:cxn modelId="{FB6D4888-9F63-4E17-8704-D38BA8B4F3A2}" type="presOf" srcId="{F8CDCAF3-C9D9-4072-8150-633CF17A032E}" destId="{EB76B318-2482-4022-85CC-8DDAC0C64F47}" srcOrd="0" destOrd="0" presId="urn:microsoft.com/office/officeart/2018/2/layout/IconVerticalSolidList"/>
    <dgm:cxn modelId="{67BCF0FB-9145-4834-B0D0-D3317AAADDF9}" type="presOf" srcId="{EBBE2407-018F-4C15-9441-A3C7D1632A76}" destId="{15EA5857-142A-4FDE-92E6-B067BAEFED24}" srcOrd="0" destOrd="0" presId="urn:microsoft.com/office/officeart/2018/2/layout/IconVerticalSolidList"/>
    <dgm:cxn modelId="{739C0BE3-0E72-4DB4-A4CA-FAA851DB9111}" srcId="{F8CDCAF3-C9D9-4072-8150-633CF17A032E}" destId="{EBBE2407-018F-4C15-9441-A3C7D1632A76}" srcOrd="1" destOrd="0" parTransId="{81830F2E-2802-4395-BCC4-E9B6726829F3}" sibTransId="{B4A6F9E8-1BC0-4A90-9390-E5435DB0637D}"/>
    <dgm:cxn modelId="{91DAF3BD-DD13-42CD-8273-5A067260751F}" type="presParOf" srcId="{EB76B318-2482-4022-85CC-8DDAC0C64F47}" destId="{F9A94F5E-318B-4CAF-863A-68201A4E99D4}" srcOrd="0" destOrd="0" presId="urn:microsoft.com/office/officeart/2018/2/layout/IconVerticalSolidList"/>
    <dgm:cxn modelId="{2F19458B-8414-438F-BE3B-6545A746D025}" type="presParOf" srcId="{F9A94F5E-318B-4CAF-863A-68201A4E99D4}" destId="{134A689A-389F-4743-8975-2D121871868B}" srcOrd="0" destOrd="0" presId="urn:microsoft.com/office/officeart/2018/2/layout/IconVerticalSolidList"/>
    <dgm:cxn modelId="{61ED2C39-8018-4ACC-8D59-15D98BEC1DC8}" type="presParOf" srcId="{F9A94F5E-318B-4CAF-863A-68201A4E99D4}" destId="{0C83C0B8-FCDF-45ED-AEBA-BB16BBE3A3C9}" srcOrd="1" destOrd="0" presId="urn:microsoft.com/office/officeart/2018/2/layout/IconVerticalSolidList"/>
    <dgm:cxn modelId="{55B80923-BD8C-44BA-9FC6-2A52559AB07C}" type="presParOf" srcId="{F9A94F5E-318B-4CAF-863A-68201A4E99D4}" destId="{5CEBD33F-38ED-4D3A-B05C-F92A2BD460E6}" srcOrd="2" destOrd="0" presId="urn:microsoft.com/office/officeart/2018/2/layout/IconVerticalSolidList"/>
    <dgm:cxn modelId="{03F3E487-3F6F-4247-A9EA-F515A8BCB1D9}" type="presParOf" srcId="{F9A94F5E-318B-4CAF-863A-68201A4E99D4}" destId="{E45DC17E-C35F-470B-9C29-BE49F83B5D19}" srcOrd="3" destOrd="0" presId="urn:microsoft.com/office/officeart/2018/2/layout/IconVerticalSolidList"/>
    <dgm:cxn modelId="{F990BF18-C6AA-48B8-885D-A4B3961D97CD}" type="presParOf" srcId="{EB76B318-2482-4022-85CC-8DDAC0C64F47}" destId="{03CCB703-AB55-4586-BF11-EF416F4BBEF2}" srcOrd="1" destOrd="0" presId="urn:microsoft.com/office/officeart/2018/2/layout/IconVerticalSolidList"/>
    <dgm:cxn modelId="{1FEFD618-1D21-43AE-9CC5-CCA5AEE3AAF0}" type="presParOf" srcId="{EB76B318-2482-4022-85CC-8DDAC0C64F47}" destId="{F6B878BE-B722-4D45-B5CD-CBE1B8CE299E}" srcOrd="2" destOrd="0" presId="urn:microsoft.com/office/officeart/2018/2/layout/IconVerticalSolidList"/>
    <dgm:cxn modelId="{57C30606-00DC-44ED-9F6E-FA634700D8F7}" type="presParOf" srcId="{F6B878BE-B722-4D45-B5CD-CBE1B8CE299E}" destId="{AFCEB18B-174F-49EF-9836-4A3FA72EA121}" srcOrd="0" destOrd="0" presId="urn:microsoft.com/office/officeart/2018/2/layout/IconVerticalSolidList"/>
    <dgm:cxn modelId="{C2A344AA-746A-42DC-9E85-3486966D027E}" type="presParOf" srcId="{F6B878BE-B722-4D45-B5CD-CBE1B8CE299E}" destId="{A8406187-0BE6-4DBE-963A-0DEFDE61DEDD}" srcOrd="1" destOrd="0" presId="urn:microsoft.com/office/officeart/2018/2/layout/IconVerticalSolidList"/>
    <dgm:cxn modelId="{F4FFBED3-5C61-47AB-8411-916216B7D494}" type="presParOf" srcId="{F6B878BE-B722-4D45-B5CD-CBE1B8CE299E}" destId="{AD31E84A-0DD3-4149-AEFF-B22F7CE10714}" srcOrd="2" destOrd="0" presId="urn:microsoft.com/office/officeart/2018/2/layout/IconVerticalSolidList"/>
    <dgm:cxn modelId="{F72597AD-0D45-4217-B189-4ABFF442025E}" type="presParOf" srcId="{F6B878BE-B722-4D45-B5CD-CBE1B8CE299E}" destId="{15EA5857-142A-4FDE-92E6-B067BAEFED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E733AF-1201-4067-97C0-6860B3149A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EB00C39-6089-453A-9324-73475EA76A82}">
      <dgm:prSet/>
      <dgm:spPr/>
      <dgm:t>
        <a:bodyPr/>
        <a:lstStyle/>
        <a:p>
          <a:r>
            <a:rPr lang="en-US">
              <a:latin typeface="Calibri Light" panose="020F0302020204030204"/>
            </a:rPr>
            <a:t>Reduced</a:t>
          </a:r>
          <a:r>
            <a:rPr lang="en-US"/>
            <a:t> </a:t>
          </a:r>
          <a:r>
            <a:rPr lang="en-US" b="1"/>
            <a:t>RMSE</a:t>
          </a:r>
          <a:r>
            <a:rPr lang="en-US"/>
            <a:t> and </a:t>
          </a:r>
          <a:r>
            <a:rPr lang="en-US" b="1"/>
            <a:t>MAPE</a:t>
          </a:r>
          <a:r>
            <a:rPr lang="en-US"/>
            <a:t>.</a:t>
          </a:r>
        </a:p>
      </dgm:t>
    </dgm:pt>
    <dgm:pt modelId="{30986B05-4DD1-4B26-92FB-2A30E67448E7}" type="parTrans" cxnId="{8A9BB4D4-3C03-419A-B749-5F7D198B6F65}">
      <dgm:prSet/>
      <dgm:spPr/>
      <dgm:t>
        <a:bodyPr/>
        <a:lstStyle/>
        <a:p>
          <a:endParaRPr lang="en-US"/>
        </a:p>
      </dgm:t>
    </dgm:pt>
    <dgm:pt modelId="{409B0063-9B99-4EC0-9E1E-FDED1BCA388A}" type="sibTrans" cxnId="{8A9BB4D4-3C03-419A-B749-5F7D198B6F65}">
      <dgm:prSet/>
      <dgm:spPr/>
      <dgm:t>
        <a:bodyPr/>
        <a:lstStyle/>
        <a:p>
          <a:endParaRPr lang="en-US"/>
        </a:p>
      </dgm:t>
    </dgm:pt>
    <dgm:pt modelId="{8BA2071B-B3C7-455B-9478-395BE530B508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/>
            <a:t>Low data and development costs.</a:t>
          </a:r>
        </a:p>
      </dgm:t>
    </dgm:pt>
    <dgm:pt modelId="{4C1A5BE7-A85F-4BFD-B522-3E1542CE147A}" type="parTrans" cxnId="{0595243B-58D6-4B0D-B184-8569D3B14358}">
      <dgm:prSet/>
      <dgm:spPr/>
      <dgm:t>
        <a:bodyPr/>
        <a:lstStyle/>
        <a:p>
          <a:endParaRPr lang="en-US"/>
        </a:p>
      </dgm:t>
    </dgm:pt>
    <dgm:pt modelId="{E00EF054-36A7-4E5C-B97D-86BA57A9A18E}" type="sibTrans" cxnId="{0595243B-58D6-4B0D-B184-8569D3B14358}">
      <dgm:prSet/>
      <dgm:spPr/>
      <dgm:t>
        <a:bodyPr/>
        <a:lstStyle/>
        <a:p>
          <a:endParaRPr lang="en-US"/>
        </a:p>
      </dgm:t>
    </dgm:pt>
    <dgm:pt modelId="{75F3FB5B-F57B-45D4-A769-8789DBC795D2}">
      <dgm:prSet/>
      <dgm:spPr/>
      <dgm:t>
        <a:bodyPr/>
        <a:lstStyle/>
        <a:p>
          <a:r>
            <a:rPr lang="en-US"/>
            <a:t>3. Model feasibility considering costs and other </a:t>
          </a:r>
          <a:r>
            <a:rPr lang="en-US">
              <a:latin typeface="Calibri Light" panose="020F0302020204030204"/>
            </a:rPr>
            <a:t>challenges.</a:t>
          </a:r>
          <a:endParaRPr lang="en-US"/>
        </a:p>
      </dgm:t>
    </dgm:pt>
    <dgm:pt modelId="{A9DC75BD-B20E-41A6-BAC2-E9DE56FEDFC0}" type="parTrans" cxnId="{E030A062-E479-4FD7-B531-B4A5362DF128}">
      <dgm:prSet/>
      <dgm:spPr/>
      <dgm:t>
        <a:bodyPr/>
        <a:lstStyle/>
        <a:p>
          <a:endParaRPr lang="en-US"/>
        </a:p>
      </dgm:t>
    </dgm:pt>
    <dgm:pt modelId="{4F5630FA-1964-46E5-ABD3-92ADEE498D87}" type="sibTrans" cxnId="{E030A062-E479-4FD7-B531-B4A5362DF128}">
      <dgm:prSet/>
      <dgm:spPr/>
      <dgm:t>
        <a:bodyPr/>
        <a:lstStyle/>
        <a:p>
          <a:endParaRPr lang="en-US"/>
        </a:p>
      </dgm:t>
    </dgm:pt>
    <dgm:pt modelId="{26F28AA4-F193-4F29-A1C4-6F2604CEA368}" type="pres">
      <dgm:prSet presAssocID="{D3E733AF-1201-4067-97C0-6860B3149A1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ADAF49-5D85-4B50-A0F5-E961D115A092}" type="pres">
      <dgm:prSet presAssocID="{3EB00C39-6089-453A-9324-73475EA76A82}" presName="compNode" presStyleCnt="0"/>
      <dgm:spPr/>
    </dgm:pt>
    <dgm:pt modelId="{2FB6BFE8-3DC3-4DEE-AFE1-ABC6BAB3B7EE}" type="pres">
      <dgm:prSet presAssocID="{3EB00C39-6089-453A-9324-73475EA76A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8F893785-31D9-4F9E-8CE6-3977BF1A1ABA}" type="pres">
      <dgm:prSet presAssocID="{3EB00C39-6089-453A-9324-73475EA76A82}" presName="spaceRect" presStyleCnt="0"/>
      <dgm:spPr/>
    </dgm:pt>
    <dgm:pt modelId="{30B405DC-964B-434C-9B7D-BF0A4E3FFC05}" type="pres">
      <dgm:prSet presAssocID="{3EB00C39-6089-453A-9324-73475EA76A8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A80BF5C-1C62-4BFD-85A2-583BA9FD77F3}" type="pres">
      <dgm:prSet presAssocID="{409B0063-9B99-4EC0-9E1E-FDED1BCA388A}" presName="sibTrans" presStyleCnt="0"/>
      <dgm:spPr/>
    </dgm:pt>
    <dgm:pt modelId="{710CCE2D-5DF4-49FE-B6E9-A654CEF56E1B}" type="pres">
      <dgm:prSet presAssocID="{8BA2071B-B3C7-455B-9478-395BE530B508}" presName="compNode" presStyleCnt="0"/>
      <dgm:spPr/>
    </dgm:pt>
    <dgm:pt modelId="{B739F5C7-F337-49D6-9677-7A6D8572AD03}" type="pres">
      <dgm:prSet presAssocID="{8BA2071B-B3C7-455B-9478-395BE530B5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AA5107F-E0A8-437E-9A81-F0DCE7F6C885}" type="pres">
      <dgm:prSet presAssocID="{8BA2071B-B3C7-455B-9478-395BE530B508}" presName="spaceRect" presStyleCnt="0"/>
      <dgm:spPr/>
    </dgm:pt>
    <dgm:pt modelId="{44F6C0BF-CC3D-4173-8DFB-32B11B28268C}" type="pres">
      <dgm:prSet presAssocID="{8BA2071B-B3C7-455B-9478-395BE530B50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1E35CDD-8AA7-43A0-84F9-2C801A5CABC0}" type="pres">
      <dgm:prSet presAssocID="{E00EF054-36A7-4E5C-B97D-86BA57A9A18E}" presName="sibTrans" presStyleCnt="0"/>
      <dgm:spPr/>
    </dgm:pt>
    <dgm:pt modelId="{19534C87-BB36-4B1C-BB00-58D79CE848DE}" type="pres">
      <dgm:prSet presAssocID="{75F3FB5B-F57B-45D4-A769-8789DBC795D2}" presName="compNode" presStyleCnt="0"/>
      <dgm:spPr/>
    </dgm:pt>
    <dgm:pt modelId="{AC003E67-7198-4028-A601-C36FC52CA25B}" type="pres">
      <dgm:prSet presAssocID="{75F3FB5B-F57B-45D4-A769-8789DBC795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20D0D82-5DC9-4BED-BD83-7FC82DE6998D}" type="pres">
      <dgm:prSet presAssocID="{75F3FB5B-F57B-45D4-A769-8789DBC795D2}" presName="spaceRect" presStyleCnt="0"/>
      <dgm:spPr/>
    </dgm:pt>
    <dgm:pt modelId="{0B2C70C2-53B4-4E15-886D-0509E460ED15}" type="pres">
      <dgm:prSet presAssocID="{75F3FB5B-F57B-45D4-A769-8789DBC795D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54960-CB20-4613-9831-8E21226B2C40}" type="presOf" srcId="{75F3FB5B-F57B-45D4-A769-8789DBC795D2}" destId="{0B2C70C2-53B4-4E15-886D-0509E460ED15}" srcOrd="0" destOrd="0" presId="urn:microsoft.com/office/officeart/2018/2/layout/IconLabelList"/>
    <dgm:cxn modelId="{8A9BB4D4-3C03-419A-B749-5F7D198B6F65}" srcId="{D3E733AF-1201-4067-97C0-6860B3149A17}" destId="{3EB00C39-6089-453A-9324-73475EA76A82}" srcOrd="0" destOrd="0" parTransId="{30986B05-4DD1-4B26-92FB-2A30E67448E7}" sibTransId="{409B0063-9B99-4EC0-9E1E-FDED1BCA388A}"/>
    <dgm:cxn modelId="{31B0767A-43B0-4B3B-B2F9-ECBD374C77E0}" type="presOf" srcId="{D3E733AF-1201-4067-97C0-6860B3149A17}" destId="{26F28AA4-F193-4F29-A1C4-6F2604CEA368}" srcOrd="0" destOrd="0" presId="urn:microsoft.com/office/officeart/2018/2/layout/IconLabelList"/>
    <dgm:cxn modelId="{E030A062-E479-4FD7-B531-B4A5362DF128}" srcId="{D3E733AF-1201-4067-97C0-6860B3149A17}" destId="{75F3FB5B-F57B-45D4-A769-8789DBC795D2}" srcOrd="2" destOrd="0" parTransId="{A9DC75BD-B20E-41A6-BAC2-E9DE56FEDFC0}" sibTransId="{4F5630FA-1964-46E5-ABD3-92ADEE498D87}"/>
    <dgm:cxn modelId="{0595243B-58D6-4B0D-B184-8569D3B14358}" srcId="{D3E733AF-1201-4067-97C0-6860B3149A17}" destId="{8BA2071B-B3C7-455B-9478-395BE530B508}" srcOrd="1" destOrd="0" parTransId="{4C1A5BE7-A85F-4BFD-B522-3E1542CE147A}" sibTransId="{E00EF054-36A7-4E5C-B97D-86BA57A9A18E}"/>
    <dgm:cxn modelId="{1ABF83FF-E5DD-435C-8C34-DC8F735FC2C2}" type="presOf" srcId="{3EB00C39-6089-453A-9324-73475EA76A82}" destId="{30B405DC-964B-434C-9B7D-BF0A4E3FFC05}" srcOrd="0" destOrd="0" presId="urn:microsoft.com/office/officeart/2018/2/layout/IconLabelList"/>
    <dgm:cxn modelId="{CD37B7C1-7B8A-4F81-B449-E7FC950D4B4C}" type="presOf" srcId="{8BA2071B-B3C7-455B-9478-395BE530B508}" destId="{44F6C0BF-CC3D-4173-8DFB-32B11B28268C}" srcOrd="0" destOrd="0" presId="urn:microsoft.com/office/officeart/2018/2/layout/IconLabelList"/>
    <dgm:cxn modelId="{3B7522D0-E1D1-49BD-8CAB-7E39FF76F50B}" type="presParOf" srcId="{26F28AA4-F193-4F29-A1C4-6F2604CEA368}" destId="{BEADAF49-5D85-4B50-A0F5-E961D115A092}" srcOrd="0" destOrd="0" presId="urn:microsoft.com/office/officeart/2018/2/layout/IconLabelList"/>
    <dgm:cxn modelId="{540457E9-EEBC-455B-B70B-839AB2843522}" type="presParOf" srcId="{BEADAF49-5D85-4B50-A0F5-E961D115A092}" destId="{2FB6BFE8-3DC3-4DEE-AFE1-ABC6BAB3B7EE}" srcOrd="0" destOrd="0" presId="urn:microsoft.com/office/officeart/2018/2/layout/IconLabelList"/>
    <dgm:cxn modelId="{696E8077-290D-479E-9D79-6BCC7A38AC7C}" type="presParOf" srcId="{BEADAF49-5D85-4B50-A0F5-E961D115A092}" destId="{8F893785-31D9-4F9E-8CE6-3977BF1A1ABA}" srcOrd="1" destOrd="0" presId="urn:microsoft.com/office/officeart/2018/2/layout/IconLabelList"/>
    <dgm:cxn modelId="{1BD68C23-033D-483B-990D-72058AB1614E}" type="presParOf" srcId="{BEADAF49-5D85-4B50-A0F5-E961D115A092}" destId="{30B405DC-964B-434C-9B7D-BF0A4E3FFC05}" srcOrd="2" destOrd="0" presId="urn:microsoft.com/office/officeart/2018/2/layout/IconLabelList"/>
    <dgm:cxn modelId="{B8755950-32DF-4DFA-A3B3-DA92847F2414}" type="presParOf" srcId="{26F28AA4-F193-4F29-A1C4-6F2604CEA368}" destId="{AA80BF5C-1C62-4BFD-85A2-583BA9FD77F3}" srcOrd="1" destOrd="0" presId="urn:microsoft.com/office/officeart/2018/2/layout/IconLabelList"/>
    <dgm:cxn modelId="{8CA75FD0-FBA1-43E5-84FC-CA59F8910C06}" type="presParOf" srcId="{26F28AA4-F193-4F29-A1C4-6F2604CEA368}" destId="{710CCE2D-5DF4-49FE-B6E9-A654CEF56E1B}" srcOrd="2" destOrd="0" presId="urn:microsoft.com/office/officeart/2018/2/layout/IconLabelList"/>
    <dgm:cxn modelId="{88C7799D-2651-4665-BACB-FB28C6635EEB}" type="presParOf" srcId="{710CCE2D-5DF4-49FE-B6E9-A654CEF56E1B}" destId="{B739F5C7-F337-49D6-9677-7A6D8572AD03}" srcOrd="0" destOrd="0" presId="urn:microsoft.com/office/officeart/2018/2/layout/IconLabelList"/>
    <dgm:cxn modelId="{325D8806-7458-426D-AABA-5CA6892BA4B4}" type="presParOf" srcId="{710CCE2D-5DF4-49FE-B6E9-A654CEF56E1B}" destId="{BAA5107F-E0A8-437E-9A81-F0DCE7F6C885}" srcOrd="1" destOrd="0" presId="urn:microsoft.com/office/officeart/2018/2/layout/IconLabelList"/>
    <dgm:cxn modelId="{39229DC3-6EE2-4D15-BC6D-B1FF187C56B7}" type="presParOf" srcId="{710CCE2D-5DF4-49FE-B6E9-A654CEF56E1B}" destId="{44F6C0BF-CC3D-4173-8DFB-32B11B28268C}" srcOrd="2" destOrd="0" presId="urn:microsoft.com/office/officeart/2018/2/layout/IconLabelList"/>
    <dgm:cxn modelId="{024A75F8-EB95-4514-96A4-61A4D898915F}" type="presParOf" srcId="{26F28AA4-F193-4F29-A1C4-6F2604CEA368}" destId="{A1E35CDD-8AA7-43A0-84F9-2C801A5CABC0}" srcOrd="3" destOrd="0" presId="urn:microsoft.com/office/officeart/2018/2/layout/IconLabelList"/>
    <dgm:cxn modelId="{5A658C45-C77C-4EED-8D8F-955A6ABA2C9F}" type="presParOf" srcId="{26F28AA4-F193-4F29-A1C4-6F2604CEA368}" destId="{19534C87-BB36-4B1C-BB00-58D79CE848DE}" srcOrd="4" destOrd="0" presId="urn:microsoft.com/office/officeart/2018/2/layout/IconLabelList"/>
    <dgm:cxn modelId="{0E61E635-8F2E-43B8-9054-F464B40104B8}" type="presParOf" srcId="{19534C87-BB36-4B1C-BB00-58D79CE848DE}" destId="{AC003E67-7198-4028-A601-C36FC52CA25B}" srcOrd="0" destOrd="0" presId="urn:microsoft.com/office/officeart/2018/2/layout/IconLabelList"/>
    <dgm:cxn modelId="{EDD938F9-1107-4214-AC97-84434391EC04}" type="presParOf" srcId="{19534C87-BB36-4B1C-BB00-58D79CE848DE}" destId="{220D0D82-5DC9-4BED-BD83-7FC82DE6998D}" srcOrd="1" destOrd="0" presId="urn:microsoft.com/office/officeart/2018/2/layout/IconLabelList"/>
    <dgm:cxn modelId="{3808E960-CE10-46F2-A12F-2A76D1E40EB2}" type="presParOf" srcId="{19534C87-BB36-4B1C-BB00-58D79CE848DE}" destId="{0B2C70C2-53B4-4E15-886D-0509E460ED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A856A-AA7F-4874-BE30-D006E8DBA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3A529B-BA96-46FD-B19D-468AE7C30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Literature Study – Already completed</a:t>
          </a:r>
        </a:p>
      </dgm:t>
    </dgm:pt>
    <dgm:pt modelId="{4A3081DC-7DBD-4AAB-A43D-2BB8050BA252}" type="parTrans" cxnId="{427E0CC4-0AB7-44AB-B1D8-58487F01F3C7}">
      <dgm:prSet/>
      <dgm:spPr/>
      <dgm:t>
        <a:bodyPr/>
        <a:lstStyle/>
        <a:p>
          <a:endParaRPr lang="en-US"/>
        </a:p>
      </dgm:t>
    </dgm:pt>
    <dgm:pt modelId="{DB204B75-E8A2-447D-BDA9-AFB88D80816B}" type="sibTrans" cxnId="{427E0CC4-0AB7-44AB-B1D8-58487F01F3C7}">
      <dgm:prSet/>
      <dgm:spPr/>
      <dgm:t>
        <a:bodyPr/>
        <a:lstStyle/>
        <a:p>
          <a:endParaRPr lang="en-US"/>
        </a:p>
      </dgm:t>
    </dgm:pt>
    <dgm:pt modelId="{FE62F4B2-CE77-4E82-8A8B-C3BD70F49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 – by February 2020</a:t>
          </a:r>
        </a:p>
      </dgm:t>
    </dgm:pt>
    <dgm:pt modelId="{D620D3C3-C359-4CA9-8C2A-86D58C9415FA}" type="parTrans" cxnId="{3D845458-91FE-4B22-A004-0C154D5B3B0C}">
      <dgm:prSet/>
      <dgm:spPr/>
      <dgm:t>
        <a:bodyPr/>
        <a:lstStyle/>
        <a:p>
          <a:endParaRPr lang="en-US"/>
        </a:p>
      </dgm:t>
    </dgm:pt>
    <dgm:pt modelId="{C8B553CF-80B5-4B7E-81F1-67D486821714}" type="sibTrans" cxnId="{3D845458-91FE-4B22-A004-0C154D5B3B0C}">
      <dgm:prSet/>
      <dgm:spPr/>
      <dgm:t>
        <a:bodyPr/>
        <a:lstStyle/>
        <a:p>
          <a:endParaRPr lang="en-US"/>
        </a:p>
      </dgm:t>
    </dgm:pt>
    <dgm:pt modelId="{02A073B9-0580-4A66-AEEE-9B18393CF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Implementation and Benchmarking -  by March 2020</a:t>
          </a:r>
        </a:p>
      </dgm:t>
    </dgm:pt>
    <dgm:pt modelId="{B895FE09-67E1-497E-85CD-6A5D4EB23ED3}" type="parTrans" cxnId="{FDC8E3C2-B6BF-4BDB-BAD0-19DB55FDD408}">
      <dgm:prSet/>
      <dgm:spPr/>
      <dgm:t>
        <a:bodyPr/>
        <a:lstStyle/>
        <a:p>
          <a:endParaRPr lang="en-US"/>
        </a:p>
      </dgm:t>
    </dgm:pt>
    <dgm:pt modelId="{5EB33AD2-3BE6-4B74-BD16-32848DBF5EB3}" type="sibTrans" cxnId="{FDC8E3C2-B6BF-4BDB-BAD0-19DB55FDD408}">
      <dgm:prSet/>
      <dgm:spPr/>
      <dgm:t>
        <a:bodyPr/>
        <a:lstStyle/>
        <a:p>
          <a:endParaRPr lang="en-US"/>
        </a:p>
      </dgm:t>
    </dgm:pt>
    <dgm:pt modelId="{CE5C0B86-4F2F-4BCA-B9C0-8771D91BFD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and Discussion – by April 2020</a:t>
          </a:r>
        </a:p>
      </dgm:t>
    </dgm:pt>
    <dgm:pt modelId="{55EBC5BA-9C3F-4299-B2F8-3CB26A6BD108}" type="parTrans" cxnId="{4880F827-36C5-44B0-BEEA-D400967CD0CA}">
      <dgm:prSet/>
      <dgm:spPr/>
      <dgm:t>
        <a:bodyPr/>
        <a:lstStyle/>
        <a:p>
          <a:endParaRPr lang="en-US"/>
        </a:p>
      </dgm:t>
    </dgm:pt>
    <dgm:pt modelId="{3336212C-ADF6-4BEB-9F77-A5F26438FA40}" type="sibTrans" cxnId="{4880F827-36C5-44B0-BEEA-D400967CD0CA}">
      <dgm:prSet/>
      <dgm:spPr/>
      <dgm:t>
        <a:bodyPr/>
        <a:lstStyle/>
        <a:p>
          <a:endParaRPr lang="en-US"/>
        </a:p>
      </dgm:t>
    </dgm:pt>
    <dgm:pt modelId="{61A06824-4647-4A98-A947-64F23A5E901E}" type="pres">
      <dgm:prSet presAssocID="{662A856A-AA7F-4874-BE30-D006E8DBAA2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BBF23B-AB9F-4937-A6FC-16B57C99F192}" type="pres">
      <dgm:prSet presAssocID="{873A529B-BA96-46FD-B19D-468AE7C300BA}" presName="compNode" presStyleCnt="0"/>
      <dgm:spPr/>
    </dgm:pt>
    <dgm:pt modelId="{067390EB-4FF8-4EE1-B15F-1C9932E1268F}" type="pres">
      <dgm:prSet presAssocID="{873A529B-BA96-46FD-B19D-468AE7C300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3DFF103-6BA9-4161-9297-32E8D1FDC18D}" type="pres">
      <dgm:prSet presAssocID="{873A529B-BA96-46FD-B19D-468AE7C300BA}" presName="spaceRect" presStyleCnt="0"/>
      <dgm:spPr/>
    </dgm:pt>
    <dgm:pt modelId="{991C1283-9353-4931-B0C2-1E6441C77BB7}" type="pres">
      <dgm:prSet presAssocID="{873A529B-BA96-46FD-B19D-468AE7C300BA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BED5804-FF7A-4970-AE3E-3727FC223564}" type="pres">
      <dgm:prSet presAssocID="{DB204B75-E8A2-447D-BDA9-AFB88D80816B}" presName="sibTrans" presStyleCnt="0"/>
      <dgm:spPr/>
    </dgm:pt>
    <dgm:pt modelId="{75456B15-AE0E-4D9D-91D1-BAF6D5361BEE}" type="pres">
      <dgm:prSet presAssocID="{FE62F4B2-CE77-4E82-8A8B-C3BD70F49025}" presName="compNode" presStyleCnt="0"/>
      <dgm:spPr/>
    </dgm:pt>
    <dgm:pt modelId="{C4216145-A723-4019-974C-95EC8575D986}" type="pres">
      <dgm:prSet presAssocID="{FE62F4B2-CE77-4E82-8A8B-C3BD70F49025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EA53E5-768D-41E6-9A8D-1EF2151B032E}" type="pres">
      <dgm:prSet presAssocID="{FE62F4B2-CE77-4E82-8A8B-C3BD70F49025}" presName="spaceRect" presStyleCnt="0"/>
      <dgm:spPr/>
    </dgm:pt>
    <dgm:pt modelId="{B1E03400-1738-4B31-8CE9-6A22168F2CE0}" type="pres">
      <dgm:prSet presAssocID="{FE62F4B2-CE77-4E82-8A8B-C3BD70F49025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FCC69EA-5ACA-4C18-8BFF-531DB7B3CCD5}" type="pres">
      <dgm:prSet presAssocID="{C8B553CF-80B5-4B7E-81F1-67D486821714}" presName="sibTrans" presStyleCnt="0"/>
      <dgm:spPr/>
    </dgm:pt>
    <dgm:pt modelId="{38C0DB05-68C3-452B-8B7A-14B5ACE89578}" type="pres">
      <dgm:prSet presAssocID="{02A073B9-0580-4A66-AEEE-9B18393CFE81}" presName="compNode" presStyleCnt="0"/>
      <dgm:spPr/>
    </dgm:pt>
    <dgm:pt modelId="{1D5CC2D3-3F6C-4D08-8950-E12A29D04137}" type="pres">
      <dgm:prSet presAssocID="{02A073B9-0580-4A66-AEEE-9B18393CFE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79DDFE-D2B3-40C0-B83F-EBD9E23E83A4}" type="pres">
      <dgm:prSet presAssocID="{02A073B9-0580-4A66-AEEE-9B18393CFE81}" presName="spaceRect" presStyleCnt="0"/>
      <dgm:spPr/>
    </dgm:pt>
    <dgm:pt modelId="{3DE3FF5F-3D04-4E6B-A9D3-2A86ECD9FEEE}" type="pres">
      <dgm:prSet presAssocID="{02A073B9-0580-4A66-AEEE-9B18393CFE81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82BC3EA-9F95-49B3-AE0F-B874F6440D21}" type="pres">
      <dgm:prSet presAssocID="{5EB33AD2-3BE6-4B74-BD16-32848DBF5EB3}" presName="sibTrans" presStyleCnt="0"/>
      <dgm:spPr/>
    </dgm:pt>
    <dgm:pt modelId="{5175B729-8364-4F61-9190-5CC290972FD7}" type="pres">
      <dgm:prSet presAssocID="{CE5C0B86-4F2F-4BCA-B9C0-8771D91BFD01}" presName="compNode" presStyleCnt="0"/>
      <dgm:spPr/>
    </dgm:pt>
    <dgm:pt modelId="{53C5D62F-0C50-45E5-833A-F79242090870}" type="pres">
      <dgm:prSet presAssocID="{CE5C0B86-4F2F-4BCA-B9C0-8771D91BFD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3D2948B-9AB6-40EA-9B01-4AF5782B046F}" type="pres">
      <dgm:prSet presAssocID="{CE5C0B86-4F2F-4BCA-B9C0-8771D91BFD01}" presName="spaceRect" presStyleCnt="0"/>
      <dgm:spPr/>
    </dgm:pt>
    <dgm:pt modelId="{D6ED6A31-72E8-40C1-A830-E9BC61A598A9}" type="pres">
      <dgm:prSet presAssocID="{CE5C0B86-4F2F-4BCA-B9C0-8771D91BFD01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845458-91FE-4B22-A004-0C154D5B3B0C}" srcId="{662A856A-AA7F-4874-BE30-D006E8DBAA24}" destId="{FE62F4B2-CE77-4E82-8A8B-C3BD70F49025}" srcOrd="1" destOrd="0" parTransId="{D620D3C3-C359-4CA9-8C2A-86D58C9415FA}" sibTransId="{C8B553CF-80B5-4B7E-81F1-67D486821714}"/>
    <dgm:cxn modelId="{90795019-51E9-48D6-A1B4-7DBBEE4E0787}" type="presOf" srcId="{CE5C0B86-4F2F-4BCA-B9C0-8771D91BFD01}" destId="{D6ED6A31-72E8-40C1-A830-E9BC61A598A9}" srcOrd="0" destOrd="0" presId="urn:microsoft.com/office/officeart/2018/2/layout/IconLabelList"/>
    <dgm:cxn modelId="{427E0CC4-0AB7-44AB-B1D8-58487F01F3C7}" srcId="{662A856A-AA7F-4874-BE30-D006E8DBAA24}" destId="{873A529B-BA96-46FD-B19D-468AE7C300BA}" srcOrd="0" destOrd="0" parTransId="{4A3081DC-7DBD-4AAB-A43D-2BB8050BA252}" sibTransId="{DB204B75-E8A2-447D-BDA9-AFB88D80816B}"/>
    <dgm:cxn modelId="{FDC8E3C2-B6BF-4BDB-BAD0-19DB55FDD408}" srcId="{662A856A-AA7F-4874-BE30-D006E8DBAA24}" destId="{02A073B9-0580-4A66-AEEE-9B18393CFE81}" srcOrd="2" destOrd="0" parTransId="{B895FE09-67E1-497E-85CD-6A5D4EB23ED3}" sibTransId="{5EB33AD2-3BE6-4B74-BD16-32848DBF5EB3}"/>
    <dgm:cxn modelId="{4FFAD4FE-D250-4722-82D6-F09F8DD59ED4}" type="presOf" srcId="{662A856A-AA7F-4874-BE30-D006E8DBAA24}" destId="{61A06824-4647-4A98-A947-64F23A5E901E}" srcOrd="0" destOrd="0" presId="urn:microsoft.com/office/officeart/2018/2/layout/IconLabelList"/>
    <dgm:cxn modelId="{4BAA47DE-40D8-49CC-8239-273194D5DAD7}" type="presOf" srcId="{FE62F4B2-CE77-4E82-8A8B-C3BD70F49025}" destId="{B1E03400-1738-4B31-8CE9-6A22168F2CE0}" srcOrd="0" destOrd="0" presId="urn:microsoft.com/office/officeart/2018/2/layout/IconLabelList"/>
    <dgm:cxn modelId="{80AF074A-7B7D-4A9B-AD76-30CB33F8A13E}" type="presOf" srcId="{02A073B9-0580-4A66-AEEE-9B18393CFE81}" destId="{3DE3FF5F-3D04-4E6B-A9D3-2A86ECD9FEEE}" srcOrd="0" destOrd="0" presId="urn:microsoft.com/office/officeart/2018/2/layout/IconLabelList"/>
    <dgm:cxn modelId="{4880F827-36C5-44B0-BEEA-D400967CD0CA}" srcId="{662A856A-AA7F-4874-BE30-D006E8DBAA24}" destId="{CE5C0B86-4F2F-4BCA-B9C0-8771D91BFD01}" srcOrd="3" destOrd="0" parTransId="{55EBC5BA-9C3F-4299-B2F8-3CB26A6BD108}" sibTransId="{3336212C-ADF6-4BEB-9F77-A5F26438FA40}"/>
    <dgm:cxn modelId="{EC54A77A-A3C6-412F-B65A-B3632E4F3593}" type="presOf" srcId="{873A529B-BA96-46FD-B19D-468AE7C300BA}" destId="{991C1283-9353-4931-B0C2-1E6441C77BB7}" srcOrd="0" destOrd="0" presId="urn:microsoft.com/office/officeart/2018/2/layout/IconLabelList"/>
    <dgm:cxn modelId="{E6A758F5-1A54-429C-8FFB-BE290E0B49D0}" type="presParOf" srcId="{61A06824-4647-4A98-A947-64F23A5E901E}" destId="{51BBF23B-AB9F-4937-A6FC-16B57C99F192}" srcOrd="0" destOrd="0" presId="urn:microsoft.com/office/officeart/2018/2/layout/IconLabelList"/>
    <dgm:cxn modelId="{4B76D71A-6909-48C1-9C7E-3C32487A53F8}" type="presParOf" srcId="{51BBF23B-AB9F-4937-A6FC-16B57C99F192}" destId="{067390EB-4FF8-4EE1-B15F-1C9932E1268F}" srcOrd="0" destOrd="0" presId="urn:microsoft.com/office/officeart/2018/2/layout/IconLabelList"/>
    <dgm:cxn modelId="{1D8BDAD4-601E-49F6-B514-F92D7AE76047}" type="presParOf" srcId="{51BBF23B-AB9F-4937-A6FC-16B57C99F192}" destId="{73DFF103-6BA9-4161-9297-32E8D1FDC18D}" srcOrd="1" destOrd="0" presId="urn:microsoft.com/office/officeart/2018/2/layout/IconLabelList"/>
    <dgm:cxn modelId="{7716B218-C5AA-4B48-96B0-62B2C8DB17E9}" type="presParOf" srcId="{51BBF23B-AB9F-4937-A6FC-16B57C99F192}" destId="{991C1283-9353-4931-B0C2-1E6441C77BB7}" srcOrd="2" destOrd="0" presId="urn:microsoft.com/office/officeart/2018/2/layout/IconLabelList"/>
    <dgm:cxn modelId="{DCE44AF8-ECAA-4C69-94C7-A07B4A622201}" type="presParOf" srcId="{61A06824-4647-4A98-A947-64F23A5E901E}" destId="{6BED5804-FF7A-4970-AE3E-3727FC223564}" srcOrd="1" destOrd="0" presId="urn:microsoft.com/office/officeart/2018/2/layout/IconLabelList"/>
    <dgm:cxn modelId="{A2299A1B-4AAB-4897-9CBC-3ED485C0477B}" type="presParOf" srcId="{61A06824-4647-4A98-A947-64F23A5E901E}" destId="{75456B15-AE0E-4D9D-91D1-BAF6D5361BEE}" srcOrd="2" destOrd="0" presId="urn:microsoft.com/office/officeart/2018/2/layout/IconLabelList"/>
    <dgm:cxn modelId="{FB5051C4-149D-49B7-B357-EF294CB25BB8}" type="presParOf" srcId="{75456B15-AE0E-4D9D-91D1-BAF6D5361BEE}" destId="{C4216145-A723-4019-974C-95EC8575D986}" srcOrd="0" destOrd="0" presId="urn:microsoft.com/office/officeart/2018/2/layout/IconLabelList"/>
    <dgm:cxn modelId="{8C8A25F9-CE3C-4484-9600-C9D04B736818}" type="presParOf" srcId="{75456B15-AE0E-4D9D-91D1-BAF6D5361BEE}" destId="{E8EA53E5-768D-41E6-9A8D-1EF2151B032E}" srcOrd="1" destOrd="0" presId="urn:microsoft.com/office/officeart/2018/2/layout/IconLabelList"/>
    <dgm:cxn modelId="{213D94D3-CCD9-476F-81A7-6525A1BDBE73}" type="presParOf" srcId="{75456B15-AE0E-4D9D-91D1-BAF6D5361BEE}" destId="{B1E03400-1738-4B31-8CE9-6A22168F2CE0}" srcOrd="2" destOrd="0" presId="urn:microsoft.com/office/officeart/2018/2/layout/IconLabelList"/>
    <dgm:cxn modelId="{876F6424-D842-4A1C-99EE-F52A6A09505F}" type="presParOf" srcId="{61A06824-4647-4A98-A947-64F23A5E901E}" destId="{EFCC69EA-5ACA-4C18-8BFF-531DB7B3CCD5}" srcOrd="3" destOrd="0" presId="urn:microsoft.com/office/officeart/2018/2/layout/IconLabelList"/>
    <dgm:cxn modelId="{62E684C2-6DE3-4509-A79B-CF9DF85650D3}" type="presParOf" srcId="{61A06824-4647-4A98-A947-64F23A5E901E}" destId="{38C0DB05-68C3-452B-8B7A-14B5ACE89578}" srcOrd="4" destOrd="0" presId="urn:microsoft.com/office/officeart/2018/2/layout/IconLabelList"/>
    <dgm:cxn modelId="{EB6E29F1-7A96-4224-B422-C5E344B7EB5E}" type="presParOf" srcId="{38C0DB05-68C3-452B-8B7A-14B5ACE89578}" destId="{1D5CC2D3-3F6C-4D08-8950-E12A29D04137}" srcOrd="0" destOrd="0" presId="urn:microsoft.com/office/officeart/2018/2/layout/IconLabelList"/>
    <dgm:cxn modelId="{6DA74B17-697A-4375-9FBA-E95A3983DE19}" type="presParOf" srcId="{38C0DB05-68C3-452B-8B7A-14B5ACE89578}" destId="{1A79DDFE-D2B3-40C0-B83F-EBD9E23E83A4}" srcOrd="1" destOrd="0" presId="urn:microsoft.com/office/officeart/2018/2/layout/IconLabelList"/>
    <dgm:cxn modelId="{68517175-F538-4195-A00D-A407B9324A10}" type="presParOf" srcId="{38C0DB05-68C3-452B-8B7A-14B5ACE89578}" destId="{3DE3FF5F-3D04-4E6B-A9D3-2A86ECD9FEEE}" srcOrd="2" destOrd="0" presId="urn:microsoft.com/office/officeart/2018/2/layout/IconLabelList"/>
    <dgm:cxn modelId="{AFF72786-98B1-4290-8828-E3DBF1AD1876}" type="presParOf" srcId="{61A06824-4647-4A98-A947-64F23A5E901E}" destId="{182BC3EA-9F95-49B3-AE0F-B874F6440D21}" srcOrd="5" destOrd="0" presId="urn:microsoft.com/office/officeart/2018/2/layout/IconLabelList"/>
    <dgm:cxn modelId="{65FD6FE1-832E-4987-A95E-60181FA5DAD1}" type="presParOf" srcId="{61A06824-4647-4A98-A947-64F23A5E901E}" destId="{5175B729-8364-4F61-9190-5CC290972FD7}" srcOrd="6" destOrd="0" presId="urn:microsoft.com/office/officeart/2018/2/layout/IconLabelList"/>
    <dgm:cxn modelId="{CBE39A08-3433-4421-8696-F2C09199C6A6}" type="presParOf" srcId="{5175B729-8364-4F61-9190-5CC290972FD7}" destId="{53C5D62F-0C50-45E5-833A-F79242090870}" srcOrd="0" destOrd="0" presId="urn:microsoft.com/office/officeart/2018/2/layout/IconLabelList"/>
    <dgm:cxn modelId="{0EEEDF4C-2F72-423F-8554-472369089C13}" type="presParOf" srcId="{5175B729-8364-4F61-9190-5CC290972FD7}" destId="{03D2948B-9AB6-40EA-9B01-4AF5782B046F}" srcOrd="1" destOrd="0" presId="urn:microsoft.com/office/officeart/2018/2/layout/IconLabelList"/>
    <dgm:cxn modelId="{A2B6EFC2-54E6-4DED-B7F8-EA5AC5639D81}" type="presParOf" srcId="{5175B729-8364-4F61-9190-5CC290972FD7}" destId="{D6ED6A31-72E8-40C1-A830-E9BC61A598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934AA-3E2D-4D75-B235-16D74EDDC0F0}">
      <dsp:nvSpPr>
        <dsp:cNvPr id="0" name=""/>
        <dsp:cNvSpPr/>
      </dsp:nvSpPr>
      <dsp:spPr>
        <a:xfrm>
          <a:off x="0" y="3315"/>
          <a:ext cx="10515600" cy="545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D4FC3-A105-49D7-A55D-3DE76268981C}">
      <dsp:nvSpPr>
        <dsp:cNvPr id="0" name=""/>
        <dsp:cNvSpPr/>
      </dsp:nvSpPr>
      <dsp:spPr>
        <a:xfrm>
          <a:off x="165032" y="126066"/>
          <a:ext cx="300352" cy="30005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09FB9-0AFC-4BC1-8537-187CDBD3CD33}">
      <dsp:nvSpPr>
        <dsp:cNvPr id="0" name=""/>
        <dsp:cNvSpPr/>
      </dsp:nvSpPr>
      <dsp:spPr>
        <a:xfrm>
          <a:off x="630417" y="3315"/>
          <a:ext cx="9875473" cy="562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43" tIns="59543" rIns="59543" bIns="5954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Demand forecast has always been a vital part of supply chain. </a:t>
          </a:r>
        </a:p>
      </dsp:txBody>
      <dsp:txXfrm>
        <a:off x="630417" y="3315"/>
        <a:ext cx="9875473" cy="562610"/>
      </dsp:txXfrm>
    </dsp:sp>
    <dsp:sp modelId="{35027A3A-F9B1-498C-AFE2-C4DE49F4113A}">
      <dsp:nvSpPr>
        <dsp:cNvPr id="0" name=""/>
        <dsp:cNvSpPr/>
      </dsp:nvSpPr>
      <dsp:spPr>
        <a:xfrm>
          <a:off x="0" y="706578"/>
          <a:ext cx="10515600" cy="545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F02A1-9944-4F58-A7D4-24A45AE1779E}">
      <dsp:nvSpPr>
        <dsp:cNvPr id="0" name=""/>
        <dsp:cNvSpPr/>
      </dsp:nvSpPr>
      <dsp:spPr>
        <a:xfrm>
          <a:off x="165032" y="829330"/>
          <a:ext cx="300352" cy="30005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8FC32-7220-4FD1-96BF-274035FA8575}">
      <dsp:nvSpPr>
        <dsp:cNvPr id="0" name=""/>
        <dsp:cNvSpPr/>
      </dsp:nvSpPr>
      <dsp:spPr>
        <a:xfrm>
          <a:off x="630417" y="706578"/>
          <a:ext cx="9875473" cy="562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43" tIns="59543" rIns="59543" bIns="5954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Accurate forecasts = More Response, Failure Resiliency, Profit</a:t>
          </a:r>
        </a:p>
      </dsp:txBody>
      <dsp:txXfrm>
        <a:off x="630417" y="706578"/>
        <a:ext cx="9875473" cy="562610"/>
      </dsp:txXfrm>
    </dsp:sp>
    <dsp:sp modelId="{A9350609-1561-47E6-A81F-904E95297A53}">
      <dsp:nvSpPr>
        <dsp:cNvPr id="0" name=""/>
        <dsp:cNvSpPr/>
      </dsp:nvSpPr>
      <dsp:spPr>
        <a:xfrm>
          <a:off x="0" y="1409842"/>
          <a:ext cx="10515600" cy="545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D559B-210C-41EF-B64B-08549F4D80BB}">
      <dsp:nvSpPr>
        <dsp:cNvPr id="0" name=""/>
        <dsp:cNvSpPr/>
      </dsp:nvSpPr>
      <dsp:spPr>
        <a:xfrm>
          <a:off x="165032" y="1532593"/>
          <a:ext cx="300352" cy="30005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107C-EF17-4462-A6D1-70C993CB9264}">
      <dsp:nvSpPr>
        <dsp:cNvPr id="0" name=""/>
        <dsp:cNvSpPr/>
      </dsp:nvSpPr>
      <dsp:spPr>
        <a:xfrm>
          <a:off x="630417" y="1409842"/>
          <a:ext cx="9875473" cy="562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43" tIns="59543" rIns="59543" bIns="5954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Forecasting error = Costs to the organization</a:t>
          </a:r>
        </a:p>
      </dsp:txBody>
      <dsp:txXfrm>
        <a:off x="630417" y="1409842"/>
        <a:ext cx="9875473" cy="562610"/>
      </dsp:txXfrm>
    </dsp:sp>
    <dsp:sp modelId="{BFA5440B-CCF4-4C64-A33D-4CE1ACDA30CC}">
      <dsp:nvSpPr>
        <dsp:cNvPr id="0" name=""/>
        <dsp:cNvSpPr/>
      </dsp:nvSpPr>
      <dsp:spPr>
        <a:xfrm>
          <a:off x="0" y="2113105"/>
          <a:ext cx="10515600" cy="545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10BEA-9D88-4427-86C4-1D9CC9F1F5F9}">
      <dsp:nvSpPr>
        <dsp:cNvPr id="0" name=""/>
        <dsp:cNvSpPr/>
      </dsp:nvSpPr>
      <dsp:spPr>
        <a:xfrm>
          <a:off x="165032" y="2235857"/>
          <a:ext cx="300352" cy="30005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B801-F4AF-498C-83C0-399C750D3C3E}">
      <dsp:nvSpPr>
        <dsp:cNvPr id="0" name=""/>
        <dsp:cNvSpPr/>
      </dsp:nvSpPr>
      <dsp:spPr>
        <a:xfrm>
          <a:off x="630417" y="2113105"/>
          <a:ext cx="9875473" cy="562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43" tIns="59543" rIns="59543" bIns="5954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Traditional methods have low accuracy.</a:t>
          </a:r>
        </a:p>
      </dsp:txBody>
      <dsp:txXfrm>
        <a:off x="630417" y="2113105"/>
        <a:ext cx="9875473" cy="562610"/>
      </dsp:txXfrm>
    </dsp:sp>
    <dsp:sp modelId="{2A2608CB-38C3-4E6C-8CEC-3B015D347742}">
      <dsp:nvSpPr>
        <dsp:cNvPr id="0" name=""/>
        <dsp:cNvSpPr/>
      </dsp:nvSpPr>
      <dsp:spPr>
        <a:xfrm>
          <a:off x="0" y="2816369"/>
          <a:ext cx="10515600" cy="545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6B49B-BC08-4DF9-A505-7E3150142659}">
      <dsp:nvSpPr>
        <dsp:cNvPr id="0" name=""/>
        <dsp:cNvSpPr/>
      </dsp:nvSpPr>
      <dsp:spPr>
        <a:xfrm>
          <a:off x="165032" y="2939120"/>
          <a:ext cx="300352" cy="30005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1E64B-A084-4712-A566-24208B99D0AD}">
      <dsp:nvSpPr>
        <dsp:cNvPr id="0" name=""/>
        <dsp:cNvSpPr/>
      </dsp:nvSpPr>
      <dsp:spPr>
        <a:xfrm>
          <a:off x="630417" y="2816369"/>
          <a:ext cx="9875473" cy="562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43" tIns="59543" rIns="59543" bIns="5954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Today's supply chain demand is more complex incorporating more variables, seasonal components, special days, e-commerce etc..</a:t>
          </a:r>
        </a:p>
      </dsp:txBody>
      <dsp:txXfrm>
        <a:off x="630417" y="2816369"/>
        <a:ext cx="9875473" cy="562610"/>
      </dsp:txXfrm>
    </dsp:sp>
    <dsp:sp modelId="{6AE03CCA-0DEB-4D38-B269-C9A743D1ADDB}">
      <dsp:nvSpPr>
        <dsp:cNvPr id="0" name=""/>
        <dsp:cNvSpPr/>
      </dsp:nvSpPr>
      <dsp:spPr>
        <a:xfrm>
          <a:off x="0" y="3519632"/>
          <a:ext cx="10515600" cy="545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2105A-7566-44FB-9860-651BBE4E5D64}">
      <dsp:nvSpPr>
        <dsp:cNvPr id="0" name=""/>
        <dsp:cNvSpPr/>
      </dsp:nvSpPr>
      <dsp:spPr>
        <a:xfrm>
          <a:off x="165032" y="3642384"/>
          <a:ext cx="300352" cy="30005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C8768-ADEA-4754-9706-094991D3509D}">
      <dsp:nvSpPr>
        <dsp:cNvPr id="0" name=""/>
        <dsp:cNvSpPr/>
      </dsp:nvSpPr>
      <dsp:spPr>
        <a:xfrm>
          <a:off x="630417" y="3519632"/>
          <a:ext cx="9875473" cy="562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43" tIns="59543" rIns="59543" bIns="5954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Deep Learning have the potential to address these problems.</a:t>
          </a:r>
        </a:p>
      </dsp:txBody>
      <dsp:txXfrm>
        <a:off x="630417" y="3519632"/>
        <a:ext cx="9875473" cy="562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A689A-389F-4743-8975-2D121871868B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3C0B8-FCDF-45ED-AEBA-BB16BBE3A3C9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DC17E-C35F-470B-9C29-BE49F83B5D19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To study different deep learning techniques for supply chain demand forecasting.</a:t>
          </a:r>
          <a:r>
            <a:rPr lang="en-US" sz="2000" kern="1200">
              <a:latin typeface="Calibri Light" panose="020F0302020204030204"/>
            </a:rPr>
            <a:t> </a:t>
          </a:r>
          <a:endParaRPr lang="en-US" sz="2000" kern="1200"/>
        </a:p>
      </dsp:txBody>
      <dsp:txXfrm>
        <a:off x="1959895" y="919142"/>
        <a:ext cx="4288504" cy="1696878"/>
      </dsp:txXfrm>
    </dsp:sp>
    <dsp:sp modelId="{AFCEB18B-174F-49EF-9836-4A3FA72EA121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06187-0BE6-4DBE-963A-0DEFDE61DEDD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A5857-142A-4FDE-92E6-B067BAEFED24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To evaluate the performance of advanced deep learning techniques in forecasting demand with high variability and seasonal components.</a:t>
          </a:r>
        </a:p>
      </dsp:txBody>
      <dsp:txXfrm>
        <a:off x="1959895" y="3040241"/>
        <a:ext cx="4288504" cy="1696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6BFE8-3DC3-4DEE-AFE1-ABC6BAB3B7EE}">
      <dsp:nvSpPr>
        <dsp:cNvPr id="0" name=""/>
        <dsp:cNvSpPr/>
      </dsp:nvSpPr>
      <dsp:spPr>
        <a:xfrm>
          <a:off x="1215981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405DC-964B-434C-9B7D-BF0A4E3FFC05}">
      <dsp:nvSpPr>
        <dsp:cNvPr id="0" name=""/>
        <dsp:cNvSpPr/>
      </dsp:nvSpPr>
      <dsp:spPr>
        <a:xfrm>
          <a:off x="567543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libri Light" panose="020F0302020204030204"/>
            </a:rPr>
            <a:t>Reduced</a:t>
          </a:r>
          <a:r>
            <a:rPr lang="en-US" sz="1700" kern="1200"/>
            <a:t> </a:t>
          </a:r>
          <a:r>
            <a:rPr lang="en-US" sz="1700" b="1" kern="1200"/>
            <a:t>RMSE</a:t>
          </a:r>
          <a:r>
            <a:rPr lang="en-US" sz="1700" kern="1200"/>
            <a:t> and </a:t>
          </a:r>
          <a:r>
            <a:rPr lang="en-US" sz="1700" b="1" kern="1200"/>
            <a:t>MAPE</a:t>
          </a:r>
          <a:r>
            <a:rPr lang="en-US" sz="1700" kern="1200"/>
            <a:t>.</a:t>
          </a:r>
        </a:p>
      </dsp:txBody>
      <dsp:txXfrm>
        <a:off x="567543" y="1737599"/>
        <a:ext cx="2357955" cy="720000"/>
      </dsp:txXfrm>
    </dsp:sp>
    <dsp:sp modelId="{B739F5C7-F337-49D6-9677-7A6D8572AD03}">
      <dsp:nvSpPr>
        <dsp:cNvPr id="0" name=""/>
        <dsp:cNvSpPr/>
      </dsp:nvSpPr>
      <dsp:spPr>
        <a:xfrm>
          <a:off x="3986578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6C0BF-CC3D-4173-8DFB-32B11B28268C}">
      <dsp:nvSpPr>
        <dsp:cNvPr id="0" name=""/>
        <dsp:cNvSpPr/>
      </dsp:nvSpPr>
      <dsp:spPr>
        <a:xfrm>
          <a:off x="3338141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libri Light" panose="020F0302020204030204"/>
            </a:rPr>
            <a:t> </a:t>
          </a:r>
          <a:r>
            <a:rPr lang="en-US" sz="1700" kern="1200"/>
            <a:t>Low data and development costs.</a:t>
          </a:r>
        </a:p>
      </dsp:txBody>
      <dsp:txXfrm>
        <a:off x="3338141" y="1737599"/>
        <a:ext cx="2357955" cy="720000"/>
      </dsp:txXfrm>
    </dsp:sp>
    <dsp:sp modelId="{AC003E67-7198-4028-A601-C36FC52CA25B}">
      <dsp:nvSpPr>
        <dsp:cNvPr id="0" name=""/>
        <dsp:cNvSpPr/>
      </dsp:nvSpPr>
      <dsp:spPr>
        <a:xfrm>
          <a:off x="2601280" y="3047088"/>
          <a:ext cx="1061079" cy="1061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C70C2-53B4-4E15-886D-0509E460ED15}">
      <dsp:nvSpPr>
        <dsp:cNvPr id="0" name=""/>
        <dsp:cNvSpPr/>
      </dsp:nvSpPr>
      <dsp:spPr>
        <a:xfrm>
          <a:off x="1952842" y="443844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3. Model feasibility considering costs and other </a:t>
          </a:r>
          <a:r>
            <a:rPr lang="en-US" sz="1700" kern="1200">
              <a:latin typeface="Calibri Light" panose="020F0302020204030204"/>
            </a:rPr>
            <a:t>challenges.</a:t>
          </a:r>
          <a:endParaRPr lang="en-US" sz="1700" kern="1200"/>
        </a:p>
      </dsp:txBody>
      <dsp:txXfrm>
        <a:off x="1952842" y="4438449"/>
        <a:ext cx="235795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390EB-4FF8-4EE1-B15F-1C9932E1268F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1283-9353-4931-B0C2-1E6441C77BB7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Literature Study – Already completed</a:t>
          </a:r>
        </a:p>
      </dsp:txBody>
      <dsp:txXfrm>
        <a:off x="569079" y="2427788"/>
        <a:ext cx="2072362" cy="720000"/>
      </dsp:txXfrm>
    </dsp:sp>
    <dsp:sp modelId="{C4216145-A723-4019-974C-95EC8575D986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3400-1738-4B31-8CE9-6A22168F2CE0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Data Collection – by February 2020</a:t>
          </a:r>
        </a:p>
      </dsp:txBody>
      <dsp:txXfrm>
        <a:off x="3004105" y="2427788"/>
        <a:ext cx="2072362" cy="720000"/>
      </dsp:txXfrm>
    </dsp:sp>
    <dsp:sp modelId="{1D5CC2D3-3F6C-4D08-8950-E12A29D04137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3FF5F-3D04-4E6B-A9D3-2A86ECD9FEEE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Model Implementation and Benchmarking -  by March 2020</a:t>
          </a:r>
        </a:p>
      </dsp:txBody>
      <dsp:txXfrm>
        <a:off x="5439131" y="2427788"/>
        <a:ext cx="2072362" cy="720000"/>
      </dsp:txXfrm>
    </dsp:sp>
    <dsp:sp modelId="{53C5D62F-0C50-45E5-833A-F79242090870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D6A31-72E8-40C1-A830-E9BC61A598A9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Results and Discussion – by April 2020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9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6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7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5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2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6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  <a14:imgEffect>
                      <a14:brightnessContrast bright="-35000" contrast="3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48" y="866324"/>
            <a:ext cx="11497455" cy="3255130"/>
          </a:xfrm>
        </p:spPr>
        <p:txBody>
          <a:bodyPr>
            <a:normAutofit/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lt"/>
                <a:cs typeface="+mj-lt"/>
              </a:rPr>
              <a:t>Thesis Proposal: A Comprehensive Study of Deep Learning Techniques for Supply</a:t>
            </a:r>
            <a:endParaRPr lang="en-US" sz="4400" b="1" dirty="0">
              <a:ln w="0"/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lt"/>
                <a:cs typeface="+mj-lt"/>
              </a:rPr>
              <a:t>Chain Demand Forecasting</a:t>
            </a:r>
            <a:endParaRPr lang="en-US" sz="4400" b="1" dirty="0">
              <a:ln w="0"/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b="1" dirty="0">
              <a:ln w="0"/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77ED1A-9BA1-4619-820B-2DB729399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02948"/>
              </p:ext>
            </p:extLst>
          </p:nvPr>
        </p:nvGraphicFramePr>
        <p:xfrm>
          <a:off x="1890455" y="5033480"/>
          <a:ext cx="8168640" cy="1482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420629846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821025544"/>
                    </a:ext>
                  </a:extLst>
                </a:gridCol>
              </a:tblGrid>
              <a:tr h="14825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Submitted by,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 err="1"/>
                        <a:t>Asef</a:t>
                      </a:r>
                      <a:r>
                        <a:rPr lang="en-US" sz="2000" dirty="0"/>
                        <a:t> Shahriar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/>
                        <a:t>Roll no. 1611010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/>
                        <a:t>Department</a:t>
                      </a:r>
                      <a:r>
                        <a:rPr lang="en-US" sz="2000" baseline="0" dirty="0"/>
                        <a:t> of IEM, KUET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Supervised by,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/>
                        <a:t>Md. Al</a:t>
                      </a:r>
                      <a:r>
                        <a:rPr lang="en-US" sz="2000" baseline="0" dirty="0"/>
                        <a:t> A</a:t>
                      </a:r>
                      <a:r>
                        <a:rPr lang="en-US" sz="2000" dirty="0"/>
                        <a:t>min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/>
                        <a:t>Assistant Professor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/>
                        <a:t>Department of IEM,</a:t>
                      </a:r>
                      <a:r>
                        <a:rPr lang="en-US" sz="2000" baseline="0" dirty="0"/>
                        <a:t> KUET</a:t>
                      </a:r>
                      <a:r>
                        <a:rPr lang="en-US" sz="2000" dirty="0"/>
                        <a:t>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4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933F9-367A-4334-AC14-DEE2544F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Expected Results</a:t>
            </a:r>
            <a:endParaRPr lang="en-US" sz="5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E120A-F27E-4138-AA7E-3288004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ADE4C-67EC-4999-9062-039F719F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5E7C0D-9236-4F58-976B-87F0DA420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29963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59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ED2B-97DC-4E44-A0C8-D70D8F46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Timeframe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0DCE71-6FA3-407D-8EF6-87F2FCEFB0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F15E6-C4F6-4D01-BABC-397D1CC5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92B53-FDD6-49CA-AFA0-74F041CE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7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F5E8D-3BBE-4C78-A067-24958EE0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49" y="366908"/>
            <a:ext cx="10515600" cy="1499243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Significance Overview</a:t>
            </a:r>
            <a:endParaRPr lang="en-US" sz="5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289A7-171A-4FD9-A522-221CE4F8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A62D939-57A8-4F8C-B5EF-F1A632733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77730"/>
              </p:ext>
            </p:extLst>
          </p:nvPr>
        </p:nvGraphicFramePr>
        <p:xfrm>
          <a:off x="838200" y="1861004"/>
          <a:ext cx="10515600" cy="408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02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B9419-B81F-403C-B56F-AB1817FD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8B3B9-D0FA-4A95-B4A7-75D9D1F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3C91512-3F5A-4FD1-B851-8DB3410F9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0050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43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Methodology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0691" y="1408682"/>
                <a:ext cx="10515600" cy="4351338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Forecasting problem can be modeled as a supervised learning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previous demand data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is the forecast output.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691" y="1408682"/>
                <a:ext cx="10515600" cy="4351338"/>
              </a:xfrm>
              <a:blipFill>
                <a:blip r:embed="rId2"/>
                <a:stretch>
                  <a:fillRect l="-1159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756070" y="2842846"/>
            <a:ext cx="2429691" cy="2429691"/>
            <a:chOff x="7552506" y="3532959"/>
            <a:chExt cx="2429691" cy="2429691"/>
          </a:xfrm>
        </p:grpSpPr>
        <p:grpSp>
          <p:nvGrpSpPr>
            <p:cNvPr id="20" name="Group 19"/>
            <p:cNvGrpSpPr/>
            <p:nvPr/>
          </p:nvGrpSpPr>
          <p:grpSpPr>
            <a:xfrm>
              <a:off x="7552506" y="3532959"/>
              <a:ext cx="2429691" cy="2429691"/>
              <a:chOff x="7552509" y="3532959"/>
              <a:chExt cx="2429691" cy="2429691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7552509" y="3532959"/>
                <a:ext cx="2429691" cy="242969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Connector 15"/>
              <p:cNvCxnSpPr>
                <a:stCxn id="14" idx="2"/>
                <a:endCxn id="14" idx="6"/>
              </p:cNvCxnSpPr>
              <p:nvPr/>
            </p:nvCxnSpPr>
            <p:spPr>
              <a:xfrm>
                <a:off x="7552509" y="4747805"/>
                <a:ext cx="2429691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598228" y="3850306"/>
                    <a:ext cx="2338251" cy="658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>
                        <a:latin typeface="Cambria Math" panose="02040503050406030204" pitchFamily="18" charset="0"/>
                      </a:rPr>
                      <a:t>Linear function: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8228" y="3850306"/>
                    <a:ext cx="2338251" cy="6581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48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752844" y="4927193"/>
                  <a:ext cx="2029017" cy="681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Activation function: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844" y="4927193"/>
                  <a:ext cx="2029017" cy="681982"/>
                </a:xfrm>
                <a:prstGeom prst="rect">
                  <a:avLst/>
                </a:prstGeom>
                <a:blipFill>
                  <a:blip r:embed="rId5"/>
                  <a:stretch>
                    <a:fillRect l="-2402" t="-4464" r="-24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5342175" y="5594916"/>
            <a:ext cx="12670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</a:t>
            </a:r>
          </a:p>
          <a:p>
            <a:pPr algn="ctr"/>
            <a:r>
              <a:rPr lang="en-US" dirty="0"/>
              <a:t>Function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0092D-445A-4E9B-A9A3-D8833323ECAD}"/>
              </a:ext>
            </a:extLst>
          </p:cNvPr>
          <p:cNvGrpSpPr/>
          <p:nvPr/>
        </p:nvGrpSpPr>
        <p:grpSpPr>
          <a:xfrm>
            <a:off x="300504" y="2791332"/>
            <a:ext cx="4201278" cy="3749625"/>
            <a:chOff x="1953901" y="2072464"/>
            <a:chExt cx="4201278" cy="374962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901" y="2670317"/>
              <a:ext cx="4201278" cy="2644004"/>
            </a:xfrm>
            <a:prstGeom prst="rect">
              <a:avLst/>
            </a:prstGeom>
          </p:spPr>
        </p:pic>
        <p:sp>
          <p:nvSpPr>
            <p:cNvPr id="24" name="Right Arrow 23"/>
            <p:cNvSpPr/>
            <p:nvPr/>
          </p:nvSpPr>
          <p:spPr>
            <a:xfrm>
              <a:off x="2803254" y="2072464"/>
              <a:ext cx="2652720" cy="7402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cs typeface="Calibri"/>
                </a:rPr>
                <a:t>Forward Propagation</a:t>
              </a:r>
              <a:endParaRPr lang="en-GB" b="1">
                <a:cs typeface="Calibri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FC92AA-39A1-41AE-88A1-D598979C579C}"/>
                </a:ext>
              </a:extLst>
            </p:cNvPr>
            <p:cNvGrpSpPr/>
            <p:nvPr/>
          </p:nvGrpSpPr>
          <p:grpSpPr>
            <a:xfrm>
              <a:off x="2788874" y="5168111"/>
              <a:ext cx="2695852" cy="653978"/>
              <a:chOff x="2788874" y="5168111"/>
              <a:chExt cx="2695852" cy="653978"/>
            </a:xfrm>
          </p:grpSpPr>
          <p:sp>
            <p:nvSpPr>
              <p:cNvPr id="29" name="Right Arrow 28"/>
              <p:cNvSpPr/>
              <p:nvPr/>
            </p:nvSpPr>
            <p:spPr>
              <a:xfrm rot="10800000">
                <a:off x="2788874" y="5168111"/>
                <a:ext cx="2695852" cy="6539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b="1" dirty="0">
                  <a:cs typeface="Calibri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71009" y="5302160"/>
                <a:ext cx="2204335" cy="3963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cs typeface="Calibri"/>
                  </a:rPr>
                  <a:t>Backpropagation</a:t>
                </a:r>
                <a:endParaRPr lang="en-US">
                  <a:solidFill>
                    <a:schemeClr val="bg1"/>
                  </a:solidFill>
                  <a:cs typeface="Calibri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89" y="3013075"/>
            <a:ext cx="4010025" cy="3343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11143" y="3696789"/>
            <a:ext cx="1489166" cy="189812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5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Methodology-Data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8600-7C8C-4F14-9E11-FBE1FF4D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Two datasets:</a:t>
            </a:r>
          </a:p>
          <a:p>
            <a:pPr lvl="1"/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Simulated Supply Chain</a:t>
            </a:r>
          </a:p>
          <a:p>
            <a:pPr lvl="1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Real-world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Windowing</a:t>
            </a:r>
          </a:p>
          <a:p>
            <a:pPr marL="457200" lvl="1" indent="0">
              <a:buNone/>
            </a:pP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92" y="903730"/>
            <a:ext cx="6279052" cy="44723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Methodology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691" y="1408682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07" y="1408682"/>
            <a:ext cx="5454986" cy="4547981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939143" y="3618411"/>
            <a:ext cx="6217920" cy="2541296"/>
          </a:xfrm>
          <a:custGeom>
            <a:avLst/>
            <a:gdLst>
              <a:gd name="connsiteX0" fmla="*/ 65314 w 6165668"/>
              <a:gd name="connsiteY0" fmla="*/ 1358538 h 2416629"/>
              <a:gd name="connsiteX1" fmla="*/ 2259874 w 6165668"/>
              <a:gd name="connsiteY1" fmla="*/ 1371600 h 2416629"/>
              <a:gd name="connsiteX2" fmla="*/ 2246811 w 6165668"/>
              <a:gd name="connsiteY2" fmla="*/ 13063 h 2416629"/>
              <a:gd name="connsiteX3" fmla="*/ 6139543 w 6165668"/>
              <a:gd name="connsiteY3" fmla="*/ 0 h 2416629"/>
              <a:gd name="connsiteX4" fmla="*/ 6165668 w 6165668"/>
              <a:gd name="connsiteY4" fmla="*/ 2364378 h 2416629"/>
              <a:gd name="connsiteX5" fmla="*/ 0 w 6165668"/>
              <a:gd name="connsiteY5" fmla="*/ 2416629 h 2416629"/>
              <a:gd name="connsiteX6" fmla="*/ 65314 w 6165668"/>
              <a:gd name="connsiteY6" fmla="*/ 1358538 h 24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5668" h="2416629">
                <a:moveTo>
                  <a:pt x="65314" y="1358538"/>
                </a:moveTo>
                <a:lnTo>
                  <a:pt x="2259874" y="1371600"/>
                </a:lnTo>
                <a:lnTo>
                  <a:pt x="2246811" y="13063"/>
                </a:lnTo>
                <a:lnTo>
                  <a:pt x="6139543" y="0"/>
                </a:lnTo>
                <a:lnTo>
                  <a:pt x="6165668" y="2364378"/>
                </a:lnTo>
                <a:lnTo>
                  <a:pt x="0" y="2416629"/>
                </a:lnTo>
                <a:lnTo>
                  <a:pt x="65314" y="135853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37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Methodology-Models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Model optimization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Number of hidden layers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Learning rate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Choice of activation function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Window size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909F6EF-33F4-4D11-A256-7AF23F2B1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17482"/>
              </p:ext>
            </p:extLst>
          </p:nvPr>
        </p:nvGraphicFramePr>
        <p:xfrm>
          <a:off x="5116652" y="1489854"/>
          <a:ext cx="6642533" cy="330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037">
                  <a:extLst>
                    <a:ext uri="{9D8B030D-6E8A-4147-A177-3AD203B41FA5}">
                      <a16:colId xmlns:a16="http://schemas.microsoft.com/office/drawing/2014/main" val="729358175"/>
                    </a:ext>
                  </a:extLst>
                </a:gridCol>
                <a:gridCol w="1493031">
                  <a:extLst>
                    <a:ext uri="{9D8B030D-6E8A-4147-A177-3AD203B41FA5}">
                      <a16:colId xmlns:a16="http://schemas.microsoft.com/office/drawing/2014/main" val="3764912833"/>
                    </a:ext>
                  </a:extLst>
                </a:gridCol>
                <a:gridCol w="3237465">
                  <a:extLst>
                    <a:ext uri="{9D8B030D-6E8A-4147-A177-3AD203B41FA5}">
                      <a16:colId xmlns:a16="http://schemas.microsoft.com/office/drawing/2014/main" val="3872310400"/>
                    </a:ext>
                  </a:extLst>
                </a:gridCol>
              </a:tblGrid>
              <a:tr h="12806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State-of –the-art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techniques</a:t>
                      </a:r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Hybrid-models</a:t>
                      </a:r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Other approaches</a:t>
                      </a:r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857582"/>
                  </a:ext>
                </a:extLst>
              </a:tr>
              <a:tr h="2019440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ANN</a:t>
                      </a:r>
                      <a:endParaRPr lang="en-US" sz="24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CNN</a:t>
                      </a:r>
                      <a:endParaRPr lang="en-US" sz="24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RNN</a:t>
                      </a:r>
                      <a:endParaRPr lang="en-US" sz="24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LSTM</a:t>
                      </a:r>
                      <a:endParaRPr lang="en-US" sz="2400"/>
                    </a:p>
                    <a:p>
                      <a:pPr lvl="0">
                        <a:buNone/>
                      </a:pPr>
                      <a:endParaRPr lang="en-US" sz="2400"/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CNN-RNN</a:t>
                      </a:r>
                      <a:endParaRPr lang="en-US" sz="24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CNN-LSTM</a:t>
                      </a:r>
                      <a:endParaRPr lang="en-US" sz="2400"/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Decomposition-based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/>
                        <a:t>model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Auxiliary variable addition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/>
                        <a:t>Transfer Learning</a:t>
                      </a:r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97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8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Methodology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691" y="1408682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07" y="1408682"/>
            <a:ext cx="5454986" cy="4547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38206" y="2312126"/>
            <a:ext cx="1815737" cy="1110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5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Methodology-Benchmarking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E8600-7C8C-4F14-9E11-FBE1FF4D9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3864" y="1166933"/>
                <a:ext cx="5716988" cy="427970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i="1">
                    <a:latin typeface="Cambria Math" panose="02040503050406030204" pitchFamily="18" charset="0"/>
                    <a:cs typeface="Calibri" panose="020F0502020204030204"/>
                  </a:rPr>
                  <a:t>Three metrics: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cs typeface="Calibri" panose="020F0502020204030204"/>
                      </a:rPr>
                      <m:t>𝑅𝑀𝑆𝐸</m:t>
                    </m:r>
                    <m:r>
                      <a:rPr lang="en-US" sz="2400" b="0" i="1">
                        <a:latin typeface="Cambria Math" panose="02040503050406030204" pitchFamily="18" charset="0"/>
                        <a:cs typeface="Calibri" panose="020F0502020204030204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Calibri" panose="020F0502020204030204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 panose="020F0502020204030204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 panose="020F0502020204030204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alibri" panose="020F0502020204030204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alibri" panose="020F0502020204030204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400" i="1" baseline="30000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2</m:t>
                                </m:r>
                              </m:e>
                            </m:nary>
                          </m:num>
                          <m:den>
                            <m:r>
                              <a:rPr lang="en-US" sz="2400" b="0" i="1" baseline="3000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>
                  <a:cs typeface="Calibri" panose="020F0502020204030204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cs typeface="Calibri" panose="020F0502020204030204"/>
                      </a:rPr>
                      <m:t>𝑀𝐴𝑃𝐸</m:t>
                    </m:r>
                    <m:r>
                      <a:rPr lang="en-US" sz="2400" b="0" i="1">
                        <a:latin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1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𝑦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  <a:cs typeface="Calibri" panose="020F0502020204030204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cs typeface="Calibri" panose="020F0502020204030204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2400">
                  <a:cs typeface="Calibri" panose="020F0502020204030204"/>
                </a:endParaRPr>
              </a:p>
              <a:p>
                <a:r>
                  <a:rPr lang="en-US" sz="2400">
                    <a:cs typeface="Calibri" panose="020F0502020204030204"/>
                  </a:rPr>
                  <a:t>Data costs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E8600-7C8C-4F14-9E11-FBE1FF4D9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3864" y="1166933"/>
                <a:ext cx="5716988" cy="4279709"/>
              </a:xfrm>
              <a:blipFill>
                <a:blip r:embed="rId2"/>
                <a:stretch>
                  <a:fillRect l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7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259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Thesis Proposal: A Comprehensive Study of Deep Learning Techniques for Supply Chain Demand Forecasting </vt:lpstr>
      <vt:lpstr>Significance Overview</vt:lpstr>
      <vt:lpstr>Objectives</vt:lpstr>
      <vt:lpstr>Methodology</vt:lpstr>
      <vt:lpstr>Methodology-Data</vt:lpstr>
      <vt:lpstr>Methodology</vt:lpstr>
      <vt:lpstr>Methodology-Models</vt:lpstr>
      <vt:lpstr>Methodology</vt:lpstr>
      <vt:lpstr>Methodology-Benchmarking</vt:lpstr>
      <vt:lpstr>Expected Results</vt:lpstr>
      <vt:lpstr>Timeframe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Sanjida</dc:creator>
  <cp:lastModifiedBy>Sanjida Showkat</cp:lastModifiedBy>
  <cp:revision>511</cp:revision>
  <dcterms:created xsi:type="dcterms:W3CDTF">2021-02-12T08:22:45Z</dcterms:created>
  <dcterms:modified xsi:type="dcterms:W3CDTF">2021-02-23T09:11:02Z</dcterms:modified>
</cp:coreProperties>
</file>