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Source Code Pro"/>
      <p:regular r:id="rId17"/>
      <p:bold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ourceCodePr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For example, the data that we observed for managers isn’t very informational on a corporate level but interesting on a franchise level.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Add box adter “imported into sql server” to seperate transforming into dim and fact tables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spcBef>
                <a:spcPts val="0"/>
              </a:spcBef>
              <a:buClr>
                <a:srgbClr val="C56706"/>
              </a:buClr>
              <a:buSzPct val="100000"/>
              <a:buFont typeface="Source Code Pro"/>
              <a:buChar char="❖"/>
            </a:pPr>
            <a:r>
              <a:rPr b="1" lang="en" sz="1800">
                <a:solidFill>
                  <a:srgbClr val="C56706"/>
                </a:solidFill>
                <a:latin typeface="Source Code Pro"/>
                <a:ea typeface="Source Code Pro"/>
                <a:cs typeface="Source Code Pro"/>
                <a:sym typeface="Source Code Pro"/>
              </a:rPr>
              <a:t>Standardized data dictionary example job types</a:t>
            </a:r>
          </a:p>
          <a:p>
            <a:pPr indent="-342900" lvl="0" marL="457200" rtl="0">
              <a:spcBef>
                <a:spcPts val="0"/>
              </a:spcBef>
              <a:buClr>
                <a:srgbClr val="C56706"/>
              </a:buClr>
              <a:buSzPct val="100000"/>
              <a:buFont typeface="Source Code Pro"/>
              <a:buChar char="❖"/>
            </a:pPr>
            <a:r>
              <a:rPr b="1" lang="en" sz="1800">
                <a:solidFill>
                  <a:srgbClr val="C56706"/>
                </a:solidFill>
                <a:latin typeface="Source Code Pro"/>
                <a:ea typeface="Source Code Pro"/>
                <a:cs typeface="Source Code Pro"/>
                <a:sym typeface="Source Code Pro"/>
              </a:rPr>
              <a:t>Standardized shift dimensions</a:t>
            </a:r>
          </a:p>
          <a:p>
            <a:pPr indent="-342900" lvl="0" marL="457200" rtl="0">
              <a:spcBef>
                <a:spcPts val="0"/>
              </a:spcBef>
              <a:buClr>
                <a:srgbClr val="C56706"/>
              </a:buClr>
              <a:buSzPct val="100000"/>
              <a:buFont typeface="Source Code Pro"/>
              <a:buChar char="❖"/>
            </a:pPr>
            <a:r>
              <a:rPr b="1" lang="en" sz="1800">
                <a:solidFill>
                  <a:srgbClr val="C56706"/>
                </a:solidFill>
                <a:latin typeface="Source Code Pro"/>
                <a:ea typeface="Source Code Pro"/>
                <a:cs typeface="Source Code Pro"/>
                <a:sym typeface="Source Code Pro"/>
              </a:rPr>
              <a:t>Preset date format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200000"/>
              </a:lnSpc>
              <a:spcBef>
                <a:spcPts val="0"/>
              </a:spcBef>
              <a:buNone/>
            </a:pPr>
            <a:r>
              <a:rPr lang="en" sz="1200">
                <a:latin typeface="Times New Roman"/>
                <a:ea typeface="Times New Roman"/>
                <a:cs typeface="Times New Roman"/>
                <a:sym typeface="Times New Roman"/>
              </a:rPr>
              <a:t>In making our dashboard we were interested in finding exceptional performance as well as exploring whether volume breaks systems. We did this by graphing manager and scorecard data. Here we have metrics detailing  performance, sales, customer volume, and seasonality. By cross referencing metrics of both employees and the franchise as a whole, we can identify areas of improvement based on either individual performance or the total operation. This is a useful setup for preventing the finger from being pointed in the wrong direction, which could lower team morale or allow shirking.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200000"/>
              </a:lnSpc>
              <a:spcBef>
                <a:spcPts val="0"/>
              </a:spcBef>
              <a:buNone/>
            </a:pPr>
            <a:r>
              <a:rPr lang="en" sz="1200">
                <a:latin typeface="Times New Roman"/>
                <a:ea typeface="Times New Roman"/>
                <a:cs typeface="Times New Roman"/>
                <a:sym typeface="Times New Roman"/>
              </a:rPr>
              <a:t>On the right is a chart displaying FOH managers who were working under busy conditions (sales &gt; 5000) but completed at least one drawer count and had a low drawer count variance (less than $5.00 difference). The thickness of the </a:t>
            </a:r>
            <a:r>
              <a:rPr lang="en" sz="1200">
                <a:latin typeface="Times New Roman"/>
                <a:ea typeface="Times New Roman"/>
                <a:cs typeface="Times New Roman"/>
                <a:sym typeface="Times New Roman"/>
              </a:rPr>
              <a:t>columns illustrates how often the manager had such a high-performance day in the data we were given, while column height denotes the maximum number of drawer counts they performed on such a day. These are the managers you want working on the most important/ busy days of the year because they don’t appear to be prone to error even under pressure.  </a:t>
            </a:r>
            <a:r>
              <a:rPr lang="en" sz="1200">
                <a:latin typeface="Times New Roman"/>
                <a:ea typeface="Times New Roman"/>
                <a:cs typeface="Times New Roman"/>
                <a:sym typeface="Times New Roman"/>
              </a:rPr>
              <a:t>To its left is a</a:t>
            </a:r>
            <a:r>
              <a:rPr lang="en" sz="1200">
                <a:latin typeface="Times New Roman"/>
                <a:ea typeface="Times New Roman"/>
                <a:cs typeface="Times New Roman"/>
                <a:sym typeface="Times New Roman"/>
              </a:rPr>
              <a:t> very similar</a:t>
            </a:r>
            <a:r>
              <a:rPr lang="en" sz="1200">
                <a:latin typeface="Times New Roman"/>
                <a:ea typeface="Times New Roman"/>
                <a:cs typeface="Times New Roman"/>
                <a:sym typeface="Times New Roman"/>
              </a:rPr>
              <a:t> chart</a:t>
            </a:r>
            <a:r>
              <a:rPr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 displaying the same performance metrics by month rather than by manager. </a:t>
            </a:r>
            <a:r>
              <a:rPr b="1" lang="en" sz="1200">
                <a:latin typeface="Times New Roman"/>
                <a:ea typeface="Times New Roman"/>
                <a:cs typeface="Times New Roman"/>
                <a:sym typeface="Times New Roman"/>
              </a:rPr>
              <a:t>Note that the columns are sorted by number of times there was such a high-performance day that month, rather than chronologically.</a:t>
            </a:r>
            <a:r>
              <a:rPr lang="en" sz="1200">
                <a:latin typeface="Times New Roman"/>
                <a:ea typeface="Times New Roman"/>
                <a:cs typeface="Times New Roman"/>
                <a:sym typeface="Times New Roman"/>
              </a:rPr>
              <a:t> Hiring patterns can be mapped to months based on the volume of sales to smooth the overall operations. This can also be used to investigate underperforming days ie July has had high volumes so far but today was much lower than expected.  These dashboard elements might be skewed based on weekend days and so can be adjusted to account for day of week sales trends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200000"/>
              </a:lnSpc>
              <a:spcBef>
                <a:spcPts val="0"/>
              </a:spcBef>
              <a:buNone/>
            </a:pPr>
            <a:r>
              <a:rPr lang="en" sz="1200">
                <a:latin typeface="Times New Roman"/>
                <a:ea typeface="Times New Roman"/>
                <a:cs typeface="Times New Roman"/>
                <a:sym typeface="Times New Roman"/>
              </a:rPr>
              <a:t>In this chart we investigated the possibility of there being ‘dream teams,’ or managers that work especially well together.  Each column represents a FOH-BOH manager pair (FOH name on top), with the height telling us the average cumulative general health score when that pair is working and the width showing how often those manager pairs appeared in our data. Based on the results, we can identify managers who are generally higher performing with others and those who are less so. This chart doesn’t inform us of the underlying causes, but manager behavior can be observed</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200000"/>
              </a:lnSpc>
              <a:spcBef>
                <a:spcPts val="0"/>
              </a:spcBef>
              <a:buNone/>
            </a:pPr>
            <a:r>
              <a:rPr lang="en" sz="1200">
                <a:latin typeface="Times New Roman"/>
                <a:ea typeface="Times New Roman"/>
                <a:cs typeface="Times New Roman"/>
                <a:sym typeface="Times New Roman"/>
              </a:rPr>
              <a:t>To see whether volume breaks systems, we included this chart contrasting the average scorecard metrics per month with the average number of customers per day that month all during dinner shift. We only used data from 2016 on days there were customers, but the monthly scores are still dragged low by days when the scorecard data wasn’t inputted and thus defaulted to 0. this highlights which scorecard metrics are affected, If volume does break systems, we will observe an inverse relationship between customer volume and scores. Findings may point to behavioral aspects of how customer volume affects performance or which steps have low capacity and may be at risk of causing a bottleneck ie is the breading or griddle quality compromised when there are too many people? One line here stands out --- FOH general health might be taxed by high volume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200000"/>
              </a:lnSpc>
              <a:spcBef>
                <a:spcPts val="0"/>
              </a:spcBef>
              <a:buNone/>
            </a:pPr>
            <a:r>
              <a:rPr lang="en" sz="1200">
                <a:latin typeface="Times New Roman"/>
                <a:ea typeface="Times New Roman"/>
                <a:cs typeface="Times New Roman"/>
                <a:sym typeface="Times New Roman"/>
              </a:rPr>
              <a:t>Here is a line graph displaying the daily number of customers and sales over time, as well as the FOH general health summary metric in order to see whether employees were unable to input the metric on high-volume days. </a:t>
            </a:r>
          </a:p>
          <a:p>
            <a:pPr lvl="0" rtl="0">
              <a:spcBef>
                <a:spcPts val="0"/>
              </a:spcBef>
              <a:buNone/>
            </a:pPr>
            <a:r>
              <a:rPr b="1" lang="en"/>
              <a:t>--point out the same volume with different health scores to argue that “volume breaks systems” isn’t the only determinant. It may vary based on staffing, misreporting, etc.</a:t>
            </a:r>
          </a:p>
          <a:p>
            <a:pPr lvl="0" rtl="0">
              <a:lnSpc>
                <a:spcPct val="200000"/>
              </a:lnSpc>
              <a:spcBef>
                <a:spcPts val="0"/>
              </a:spcBef>
              <a:buNone/>
            </a:pPr>
            <a:r>
              <a:rPr lang="en" sz="1200">
                <a:latin typeface="Times New Roman"/>
                <a:ea typeface="Times New Roman"/>
                <a:cs typeface="Times New Roman"/>
                <a:sym typeface="Times New Roman"/>
              </a:rPr>
              <a:t>Blue --- customer count </a:t>
            </a:r>
          </a:p>
          <a:p>
            <a:pPr lvl="0" rtl="0">
              <a:lnSpc>
                <a:spcPct val="200000"/>
              </a:lnSpc>
              <a:spcBef>
                <a:spcPts val="0"/>
              </a:spcBef>
              <a:buNone/>
            </a:pPr>
            <a:r>
              <a:rPr lang="en" sz="1200">
                <a:latin typeface="Times New Roman"/>
                <a:ea typeface="Times New Roman"/>
                <a:cs typeface="Times New Roman"/>
                <a:sym typeface="Times New Roman"/>
              </a:rPr>
              <a:t>Light green --- FOH general health </a:t>
            </a:r>
          </a:p>
          <a:p>
            <a:pPr lvl="0">
              <a:lnSpc>
                <a:spcPct val="200000"/>
              </a:lnSpc>
              <a:spcBef>
                <a:spcPts val="0"/>
              </a:spcBef>
              <a:buNone/>
            </a:pPr>
            <a:r>
              <a:rPr lang="en" sz="1200">
                <a:latin typeface="Times New Roman"/>
                <a:ea typeface="Times New Roman"/>
                <a:cs typeface="Times New Roman"/>
                <a:sym typeface="Times New Roman"/>
              </a:rPr>
              <a:t>Orange --- total sales </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8" name="Shape 58"/>
        <p:cNvGrpSpPr/>
        <p:nvPr/>
      </p:nvGrpSpPr>
      <p:grpSpPr>
        <a:xfrm>
          <a:off x="0" y="0"/>
          <a:ext cx="0" cy="0"/>
          <a:chOff x="0" y="0"/>
          <a:chExt cx="0" cy="0"/>
        </a:xfrm>
      </p:grpSpPr>
      <p:sp>
        <p:nvSpPr>
          <p:cNvPr id="59" name="Shape 59"/>
          <p:cNvSpPr/>
          <p:nvPr/>
        </p:nvSpPr>
        <p:spPr>
          <a:xfrm rot="10800000">
            <a:off x="76200" y="0"/>
            <a:ext cx="9144000" cy="51435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type="ctrTitle"/>
          </p:nvPr>
        </p:nvSpPr>
        <p:spPr>
          <a:xfrm rot="-5400000">
            <a:off x="-1460400" y="2010024"/>
            <a:ext cx="4368600" cy="740100"/>
          </a:xfrm>
          <a:prstGeom prst="rect">
            <a:avLst/>
          </a:prstGeom>
          <a:noFill/>
        </p:spPr>
        <p:txBody>
          <a:bodyPr anchorCtr="0" anchor="b" bIns="91425" lIns="91425" rIns="91425" tIns="91425"/>
          <a:lstStyle>
            <a:lvl1pPr lvl="0" algn="ctr">
              <a:lnSpc>
                <a:spcPct val="100000"/>
              </a:lnSpc>
              <a:spcBef>
                <a:spcPts val="0"/>
              </a:spcBef>
              <a:spcAft>
                <a:spcPts val="0"/>
              </a:spcAft>
              <a:buClr>
                <a:srgbClr val="004877"/>
              </a:buClr>
              <a:buSzPct val="100000"/>
              <a:buNone/>
              <a:defRPr b="1" sz="3000">
                <a:solidFill>
                  <a:srgbClr val="004877"/>
                </a:solidFill>
                <a:latin typeface="Times New Roman"/>
                <a:ea typeface="Times New Roman"/>
                <a:cs typeface="Times New Roman"/>
                <a:sym typeface="Times New Roman"/>
              </a:defRPr>
            </a:lvl1pPr>
            <a:lvl2pPr lvl="1" algn="ctr">
              <a:lnSpc>
                <a:spcPct val="100000"/>
              </a:lnSpc>
              <a:spcBef>
                <a:spcPts val="0"/>
              </a:spcBef>
              <a:spcAft>
                <a:spcPts val="0"/>
              </a:spcAft>
              <a:buClr>
                <a:srgbClr val="004877"/>
              </a:buClr>
              <a:buSzPct val="100000"/>
              <a:buNone/>
              <a:defRPr b="1" sz="3000">
                <a:solidFill>
                  <a:srgbClr val="004877"/>
                </a:solidFill>
              </a:defRPr>
            </a:lvl2pPr>
            <a:lvl3pPr lvl="2" algn="ctr">
              <a:lnSpc>
                <a:spcPct val="100000"/>
              </a:lnSpc>
              <a:spcBef>
                <a:spcPts val="0"/>
              </a:spcBef>
              <a:spcAft>
                <a:spcPts val="0"/>
              </a:spcAft>
              <a:buClr>
                <a:srgbClr val="004877"/>
              </a:buClr>
              <a:buSzPct val="100000"/>
              <a:buNone/>
              <a:defRPr b="1" sz="3000">
                <a:solidFill>
                  <a:srgbClr val="004877"/>
                </a:solidFill>
              </a:defRPr>
            </a:lvl3pPr>
            <a:lvl4pPr lvl="3" algn="ctr">
              <a:lnSpc>
                <a:spcPct val="100000"/>
              </a:lnSpc>
              <a:spcBef>
                <a:spcPts val="0"/>
              </a:spcBef>
              <a:spcAft>
                <a:spcPts val="0"/>
              </a:spcAft>
              <a:buClr>
                <a:srgbClr val="004877"/>
              </a:buClr>
              <a:buSzPct val="100000"/>
              <a:buNone/>
              <a:defRPr b="1" sz="3000">
                <a:solidFill>
                  <a:srgbClr val="004877"/>
                </a:solidFill>
              </a:defRPr>
            </a:lvl4pPr>
            <a:lvl5pPr lvl="4" algn="ctr">
              <a:lnSpc>
                <a:spcPct val="100000"/>
              </a:lnSpc>
              <a:spcBef>
                <a:spcPts val="0"/>
              </a:spcBef>
              <a:spcAft>
                <a:spcPts val="0"/>
              </a:spcAft>
              <a:buClr>
                <a:srgbClr val="004877"/>
              </a:buClr>
              <a:buSzPct val="100000"/>
              <a:buNone/>
              <a:defRPr b="1" sz="3000">
                <a:solidFill>
                  <a:srgbClr val="004877"/>
                </a:solidFill>
              </a:defRPr>
            </a:lvl5pPr>
            <a:lvl6pPr lvl="5" algn="ctr">
              <a:lnSpc>
                <a:spcPct val="100000"/>
              </a:lnSpc>
              <a:spcBef>
                <a:spcPts val="0"/>
              </a:spcBef>
              <a:spcAft>
                <a:spcPts val="0"/>
              </a:spcAft>
              <a:buClr>
                <a:srgbClr val="004877"/>
              </a:buClr>
              <a:buSzPct val="100000"/>
              <a:buNone/>
              <a:defRPr b="1" sz="3000">
                <a:solidFill>
                  <a:srgbClr val="004877"/>
                </a:solidFill>
              </a:defRPr>
            </a:lvl6pPr>
            <a:lvl7pPr lvl="6" algn="ctr">
              <a:lnSpc>
                <a:spcPct val="100000"/>
              </a:lnSpc>
              <a:spcBef>
                <a:spcPts val="0"/>
              </a:spcBef>
              <a:spcAft>
                <a:spcPts val="0"/>
              </a:spcAft>
              <a:buClr>
                <a:srgbClr val="004877"/>
              </a:buClr>
              <a:buSzPct val="100000"/>
              <a:buNone/>
              <a:defRPr b="1" sz="3000">
                <a:solidFill>
                  <a:srgbClr val="004877"/>
                </a:solidFill>
              </a:defRPr>
            </a:lvl7pPr>
            <a:lvl8pPr lvl="7" algn="ctr">
              <a:lnSpc>
                <a:spcPct val="100000"/>
              </a:lnSpc>
              <a:spcBef>
                <a:spcPts val="0"/>
              </a:spcBef>
              <a:spcAft>
                <a:spcPts val="0"/>
              </a:spcAft>
              <a:buClr>
                <a:srgbClr val="004877"/>
              </a:buClr>
              <a:buSzPct val="100000"/>
              <a:buNone/>
              <a:defRPr b="1" sz="3000">
                <a:solidFill>
                  <a:srgbClr val="004877"/>
                </a:solidFill>
              </a:defRPr>
            </a:lvl8pPr>
            <a:lvl9pPr lvl="8" algn="ctr">
              <a:lnSpc>
                <a:spcPct val="100000"/>
              </a:lnSpc>
              <a:spcBef>
                <a:spcPts val="0"/>
              </a:spcBef>
              <a:spcAft>
                <a:spcPts val="0"/>
              </a:spcAft>
              <a:buClr>
                <a:srgbClr val="004877"/>
              </a:buClr>
              <a:buSzPct val="100000"/>
              <a:buNone/>
              <a:defRPr b="1" sz="3000">
                <a:solidFill>
                  <a:srgbClr val="004877"/>
                </a:solidFill>
              </a:defRPr>
            </a:lvl9pPr>
          </a:lstStyle>
          <a:p/>
        </p:txBody>
      </p:sp>
      <p:sp>
        <p:nvSpPr>
          <p:cNvPr id="61" name="Shape 61"/>
          <p:cNvSpPr txBox="1"/>
          <p:nvPr>
            <p:ph idx="1" type="subTitle"/>
          </p:nvPr>
        </p:nvSpPr>
        <p:spPr>
          <a:xfrm>
            <a:off x="1487100" y="202750"/>
            <a:ext cx="6169800" cy="4368600"/>
          </a:xfrm>
          <a:prstGeom prst="rect">
            <a:avLst/>
          </a:prstGeom>
          <a:noFill/>
        </p:spPr>
        <p:txBody>
          <a:bodyPr anchorCtr="0" anchor="t" bIns="91425" lIns="91425" rIns="91425" tIns="91425"/>
          <a:lstStyle>
            <a:lvl1pPr lvl="0">
              <a:lnSpc>
                <a:spcPct val="100000"/>
              </a:lnSpc>
              <a:spcBef>
                <a:spcPts val="0"/>
              </a:spcBef>
              <a:spcAft>
                <a:spcPts val="0"/>
              </a:spcAft>
              <a:buClr>
                <a:srgbClr val="C56706"/>
              </a:buClr>
              <a:buSzPct val="100000"/>
              <a:buChar char="❖"/>
              <a:defRPr b="1" sz="1800">
                <a:solidFill>
                  <a:srgbClr val="C56706"/>
                </a:solidFill>
              </a:defRPr>
            </a:lvl1pPr>
            <a:lvl2pPr lvl="1" algn="ctr">
              <a:lnSpc>
                <a:spcPct val="100000"/>
              </a:lnSpc>
              <a:spcBef>
                <a:spcPts val="0"/>
              </a:spcBef>
              <a:spcAft>
                <a:spcPts val="0"/>
              </a:spcAft>
              <a:buClr>
                <a:srgbClr val="C56706"/>
              </a:buClr>
              <a:buSzPct val="100000"/>
              <a:buChar char="➢"/>
              <a:defRPr b="1" sz="1800">
                <a:solidFill>
                  <a:srgbClr val="C56706"/>
                </a:solidFill>
              </a:defRPr>
            </a:lvl2pPr>
            <a:lvl3pPr lvl="2" algn="ctr">
              <a:lnSpc>
                <a:spcPct val="100000"/>
              </a:lnSpc>
              <a:spcBef>
                <a:spcPts val="0"/>
              </a:spcBef>
              <a:spcAft>
                <a:spcPts val="0"/>
              </a:spcAft>
              <a:buClr>
                <a:srgbClr val="C56706"/>
              </a:buClr>
              <a:buSzPct val="100000"/>
              <a:buChar char="■"/>
              <a:defRPr b="1" sz="1800">
                <a:solidFill>
                  <a:srgbClr val="C56706"/>
                </a:solidFill>
              </a:defRPr>
            </a:lvl3pPr>
            <a:lvl4pPr lvl="3" algn="ctr">
              <a:lnSpc>
                <a:spcPct val="100000"/>
              </a:lnSpc>
              <a:spcBef>
                <a:spcPts val="0"/>
              </a:spcBef>
              <a:spcAft>
                <a:spcPts val="0"/>
              </a:spcAft>
              <a:buClr>
                <a:srgbClr val="C56706"/>
              </a:buClr>
              <a:buSzPct val="100000"/>
              <a:buChar char="●"/>
              <a:defRPr b="1" sz="1800">
                <a:solidFill>
                  <a:srgbClr val="C56706"/>
                </a:solidFill>
              </a:defRPr>
            </a:lvl4pPr>
            <a:lvl5pPr lvl="4" algn="ctr">
              <a:lnSpc>
                <a:spcPct val="100000"/>
              </a:lnSpc>
              <a:spcBef>
                <a:spcPts val="0"/>
              </a:spcBef>
              <a:spcAft>
                <a:spcPts val="0"/>
              </a:spcAft>
              <a:buClr>
                <a:srgbClr val="C56706"/>
              </a:buClr>
              <a:buSzPct val="100000"/>
              <a:buChar char="◆"/>
              <a:defRPr b="1" sz="1800">
                <a:solidFill>
                  <a:srgbClr val="C56706"/>
                </a:solidFill>
              </a:defRPr>
            </a:lvl5pPr>
            <a:lvl6pPr lvl="5" algn="ctr">
              <a:lnSpc>
                <a:spcPct val="100000"/>
              </a:lnSpc>
              <a:spcBef>
                <a:spcPts val="0"/>
              </a:spcBef>
              <a:spcAft>
                <a:spcPts val="0"/>
              </a:spcAft>
              <a:buClr>
                <a:srgbClr val="C56706"/>
              </a:buClr>
              <a:buSzPct val="100000"/>
              <a:buChar char="➢"/>
              <a:defRPr b="1" sz="1800">
                <a:solidFill>
                  <a:srgbClr val="C56706"/>
                </a:solidFill>
              </a:defRPr>
            </a:lvl6pPr>
            <a:lvl7pPr lvl="6" algn="ctr">
              <a:lnSpc>
                <a:spcPct val="100000"/>
              </a:lnSpc>
              <a:spcBef>
                <a:spcPts val="0"/>
              </a:spcBef>
              <a:spcAft>
                <a:spcPts val="0"/>
              </a:spcAft>
              <a:buClr>
                <a:srgbClr val="C56706"/>
              </a:buClr>
              <a:buSzPct val="100000"/>
              <a:buChar char="■"/>
              <a:defRPr b="1" sz="1800">
                <a:solidFill>
                  <a:srgbClr val="C56706"/>
                </a:solidFill>
              </a:defRPr>
            </a:lvl7pPr>
            <a:lvl8pPr lvl="7" algn="ctr">
              <a:lnSpc>
                <a:spcPct val="100000"/>
              </a:lnSpc>
              <a:spcBef>
                <a:spcPts val="0"/>
              </a:spcBef>
              <a:spcAft>
                <a:spcPts val="0"/>
              </a:spcAft>
              <a:buClr>
                <a:srgbClr val="C56706"/>
              </a:buClr>
              <a:buSzPct val="100000"/>
              <a:buChar char="●"/>
              <a:defRPr b="1" sz="1800">
                <a:solidFill>
                  <a:srgbClr val="C56706"/>
                </a:solidFill>
              </a:defRPr>
            </a:lvl8pPr>
            <a:lvl9pPr lvl="8" algn="ctr">
              <a:lnSpc>
                <a:spcPct val="100000"/>
              </a:lnSpc>
              <a:spcBef>
                <a:spcPts val="0"/>
              </a:spcBef>
              <a:spcAft>
                <a:spcPts val="0"/>
              </a:spcAft>
              <a:buClr>
                <a:srgbClr val="C56706"/>
              </a:buClr>
              <a:buSzPct val="100000"/>
              <a:buChar char="◆"/>
              <a:defRPr b="1" sz="1800">
                <a:solidFill>
                  <a:srgbClr val="C56706"/>
                </a:solidFill>
              </a:defRPr>
            </a:lvl9pPr>
          </a:lstStyle>
          <a:p/>
        </p:txBody>
      </p:sp>
      <p:sp>
        <p:nvSpPr>
          <p:cNvPr id="62" name="Shape 62"/>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434343"/>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63" name="Shape 63"/>
        <p:cNvGrpSpPr/>
        <p:nvPr/>
      </p:nvGrpSpPr>
      <p:grpSpPr>
        <a:xfrm>
          <a:off x="0" y="0"/>
          <a:ext cx="0" cy="0"/>
          <a:chOff x="0" y="0"/>
          <a:chExt cx="0" cy="0"/>
        </a:xfrm>
      </p:grpSpPr>
      <p:sp>
        <p:nvSpPr>
          <p:cNvPr id="64" name="Shape 64"/>
          <p:cNvSpPr/>
          <p:nvPr/>
        </p:nvSpPr>
        <p:spPr>
          <a:xfrm rot="10800000">
            <a:off x="0" y="0"/>
            <a:ext cx="9144000" cy="51435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ctrTitle"/>
          </p:nvPr>
        </p:nvSpPr>
        <p:spPr>
          <a:xfrm>
            <a:off x="1487100" y="3411362"/>
            <a:ext cx="6169800" cy="740100"/>
          </a:xfrm>
          <a:prstGeom prst="rect">
            <a:avLst/>
          </a:prstGeom>
          <a:noFill/>
        </p:spPr>
        <p:txBody>
          <a:bodyPr anchorCtr="0" anchor="b" bIns="91425" lIns="91425" rIns="91425" tIns="91425"/>
          <a:lstStyle>
            <a:lvl1pPr lvl="0" algn="ctr">
              <a:lnSpc>
                <a:spcPct val="100000"/>
              </a:lnSpc>
              <a:spcBef>
                <a:spcPts val="0"/>
              </a:spcBef>
              <a:spcAft>
                <a:spcPts val="0"/>
              </a:spcAft>
              <a:buClr>
                <a:srgbClr val="004877"/>
              </a:buClr>
              <a:buSzPct val="100000"/>
              <a:buNone/>
              <a:defRPr b="1" sz="3000">
                <a:solidFill>
                  <a:srgbClr val="004877"/>
                </a:solidFill>
                <a:latin typeface="Times New Roman"/>
                <a:ea typeface="Times New Roman"/>
                <a:cs typeface="Times New Roman"/>
                <a:sym typeface="Times New Roman"/>
              </a:defRPr>
            </a:lvl1pPr>
            <a:lvl2pPr lvl="1" algn="ctr">
              <a:lnSpc>
                <a:spcPct val="100000"/>
              </a:lnSpc>
              <a:spcBef>
                <a:spcPts val="0"/>
              </a:spcBef>
              <a:spcAft>
                <a:spcPts val="0"/>
              </a:spcAft>
              <a:buClr>
                <a:srgbClr val="004877"/>
              </a:buClr>
              <a:buSzPct val="100000"/>
              <a:buNone/>
              <a:defRPr b="1" sz="3000">
                <a:solidFill>
                  <a:srgbClr val="004877"/>
                </a:solidFill>
              </a:defRPr>
            </a:lvl2pPr>
            <a:lvl3pPr lvl="2" algn="ctr">
              <a:lnSpc>
                <a:spcPct val="100000"/>
              </a:lnSpc>
              <a:spcBef>
                <a:spcPts val="0"/>
              </a:spcBef>
              <a:spcAft>
                <a:spcPts val="0"/>
              </a:spcAft>
              <a:buClr>
                <a:srgbClr val="004877"/>
              </a:buClr>
              <a:buSzPct val="100000"/>
              <a:buNone/>
              <a:defRPr b="1" sz="3000">
                <a:solidFill>
                  <a:srgbClr val="004877"/>
                </a:solidFill>
              </a:defRPr>
            </a:lvl3pPr>
            <a:lvl4pPr lvl="3" algn="ctr">
              <a:lnSpc>
                <a:spcPct val="100000"/>
              </a:lnSpc>
              <a:spcBef>
                <a:spcPts val="0"/>
              </a:spcBef>
              <a:spcAft>
                <a:spcPts val="0"/>
              </a:spcAft>
              <a:buClr>
                <a:srgbClr val="004877"/>
              </a:buClr>
              <a:buSzPct val="100000"/>
              <a:buNone/>
              <a:defRPr b="1" sz="3000">
                <a:solidFill>
                  <a:srgbClr val="004877"/>
                </a:solidFill>
              </a:defRPr>
            </a:lvl4pPr>
            <a:lvl5pPr lvl="4" algn="ctr">
              <a:lnSpc>
                <a:spcPct val="100000"/>
              </a:lnSpc>
              <a:spcBef>
                <a:spcPts val="0"/>
              </a:spcBef>
              <a:spcAft>
                <a:spcPts val="0"/>
              </a:spcAft>
              <a:buClr>
                <a:srgbClr val="004877"/>
              </a:buClr>
              <a:buSzPct val="100000"/>
              <a:buNone/>
              <a:defRPr b="1" sz="3000">
                <a:solidFill>
                  <a:srgbClr val="004877"/>
                </a:solidFill>
              </a:defRPr>
            </a:lvl5pPr>
            <a:lvl6pPr lvl="5" algn="ctr">
              <a:lnSpc>
                <a:spcPct val="100000"/>
              </a:lnSpc>
              <a:spcBef>
                <a:spcPts val="0"/>
              </a:spcBef>
              <a:spcAft>
                <a:spcPts val="0"/>
              </a:spcAft>
              <a:buClr>
                <a:srgbClr val="004877"/>
              </a:buClr>
              <a:buSzPct val="100000"/>
              <a:buNone/>
              <a:defRPr b="1" sz="3000">
                <a:solidFill>
                  <a:srgbClr val="004877"/>
                </a:solidFill>
              </a:defRPr>
            </a:lvl6pPr>
            <a:lvl7pPr lvl="6" algn="ctr">
              <a:lnSpc>
                <a:spcPct val="100000"/>
              </a:lnSpc>
              <a:spcBef>
                <a:spcPts val="0"/>
              </a:spcBef>
              <a:spcAft>
                <a:spcPts val="0"/>
              </a:spcAft>
              <a:buClr>
                <a:srgbClr val="004877"/>
              </a:buClr>
              <a:buSzPct val="100000"/>
              <a:buNone/>
              <a:defRPr b="1" sz="3000">
                <a:solidFill>
                  <a:srgbClr val="004877"/>
                </a:solidFill>
              </a:defRPr>
            </a:lvl7pPr>
            <a:lvl8pPr lvl="7" algn="ctr">
              <a:lnSpc>
                <a:spcPct val="100000"/>
              </a:lnSpc>
              <a:spcBef>
                <a:spcPts val="0"/>
              </a:spcBef>
              <a:spcAft>
                <a:spcPts val="0"/>
              </a:spcAft>
              <a:buClr>
                <a:srgbClr val="004877"/>
              </a:buClr>
              <a:buSzPct val="100000"/>
              <a:buNone/>
              <a:defRPr b="1" sz="3000">
                <a:solidFill>
                  <a:srgbClr val="004877"/>
                </a:solidFill>
              </a:defRPr>
            </a:lvl8pPr>
            <a:lvl9pPr lvl="8" algn="ctr">
              <a:lnSpc>
                <a:spcPct val="100000"/>
              </a:lnSpc>
              <a:spcBef>
                <a:spcPts val="0"/>
              </a:spcBef>
              <a:spcAft>
                <a:spcPts val="0"/>
              </a:spcAft>
              <a:buClr>
                <a:srgbClr val="004877"/>
              </a:buClr>
              <a:buSzPct val="100000"/>
              <a:buNone/>
              <a:defRPr b="1" sz="3000">
                <a:solidFill>
                  <a:srgbClr val="004877"/>
                </a:solidFill>
              </a:defRPr>
            </a:lvl9pPr>
          </a:lstStyle>
          <a:p/>
        </p:txBody>
      </p:sp>
      <p:sp>
        <p:nvSpPr>
          <p:cNvPr id="66" name="Shape 66"/>
          <p:cNvSpPr txBox="1"/>
          <p:nvPr>
            <p:ph idx="1" type="subTitle"/>
          </p:nvPr>
        </p:nvSpPr>
        <p:spPr>
          <a:xfrm>
            <a:off x="1487100" y="4192475"/>
            <a:ext cx="6169800" cy="571800"/>
          </a:xfrm>
          <a:prstGeom prst="rect">
            <a:avLst/>
          </a:prstGeom>
          <a:noFill/>
        </p:spPr>
        <p:txBody>
          <a:bodyPr anchorCtr="0" anchor="t" bIns="91425" lIns="91425" rIns="91425" tIns="91425"/>
          <a:lstStyle>
            <a:lvl1pPr lvl="0" algn="ctr">
              <a:lnSpc>
                <a:spcPct val="100000"/>
              </a:lnSpc>
              <a:spcBef>
                <a:spcPts val="0"/>
              </a:spcBef>
              <a:spcAft>
                <a:spcPts val="0"/>
              </a:spcAft>
              <a:buClr>
                <a:srgbClr val="C56706"/>
              </a:buClr>
              <a:buSzPct val="100000"/>
              <a:buNone/>
              <a:defRPr b="1" sz="1800">
                <a:solidFill>
                  <a:srgbClr val="C56706"/>
                </a:solidFill>
              </a:defRPr>
            </a:lvl1pPr>
            <a:lvl2pPr lvl="1" algn="ctr">
              <a:lnSpc>
                <a:spcPct val="100000"/>
              </a:lnSpc>
              <a:spcBef>
                <a:spcPts val="0"/>
              </a:spcBef>
              <a:spcAft>
                <a:spcPts val="0"/>
              </a:spcAft>
              <a:buClr>
                <a:srgbClr val="C56706"/>
              </a:buClr>
              <a:buSzPct val="100000"/>
              <a:buNone/>
              <a:defRPr b="1" sz="1800">
                <a:solidFill>
                  <a:srgbClr val="C56706"/>
                </a:solidFill>
              </a:defRPr>
            </a:lvl2pPr>
            <a:lvl3pPr lvl="2" algn="ctr">
              <a:lnSpc>
                <a:spcPct val="100000"/>
              </a:lnSpc>
              <a:spcBef>
                <a:spcPts val="0"/>
              </a:spcBef>
              <a:spcAft>
                <a:spcPts val="0"/>
              </a:spcAft>
              <a:buClr>
                <a:srgbClr val="C56706"/>
              </a:buClr>
              <a:buSzPct val="100000"/>
              <a:buNone/>
              <a:defRPr b="1" sz="1800">
                <a:solidFill>
                  <a:srgbClr val="C56706"/>
                </a:solidFill>
              </a:defRPr>
            </a:lvl3pPr>
            <a:lvl4pPr lvl="3" algn="ctr">
              <a:lnSpc>
                <a:spcPct val="100000"/>
              </a:lnSpc>
              <a:spcBef>
                <a:spcPts val="0"/>
              </a:spcBef>
              <a:spcAft>
                <a:spcPts val="0"/>
              </a:spcAft>
              <a:buClr>
                <a:srgbClr val="C56706"/>
              </a:buClr>
              <a:buSzPct val="100000"/>
              <a:buNone/>
              <a:defRPr b="1" sz="1800">
                <a:solidFill>
                  <a:srgbClr val="C56706"/>
                </a:solidFill>
              </a:defRPr>
            </a:lvl4pPr>
            <a:lvl5pPr lvl="4" algn="ctr">
              <a:lnSpc>
                <a:spcPct val="100000"/>
              </a:lnSpc>
              <a:spcBef>
                <a:spcPts val="0"/>
              </a:spcBef>
              <a:spcAft>
                <a:spcPts val="0"/>
              </a:spcAft>
              <a:buClr>
                <a:srgbClr val="C56706"/>
              </a:buClr>
              <a:buSzPct val="100000"/>
              <a:buNone/>
              <a:defRPr b="1" sz="1800">
                <a:solidFill>
                  <a:srgbClr val="C56706"/>
                </a:solidFill>
              </a:defRPr>
            </a:lvl5pPr>
            <a:lvl6pPr lvl="5" algn="ctr">
              <a:lnSpc>
                <a:spcPct val="100000"/>
              </a:lnSpc>
              <a:spcBef>
                <a:spcPts val="0"/>
              </a:spcBef>
              <a:spcAft>
                <a:spcPts val="0"/>
              </a:spcAft>
              <a:buClr>
                <a:srgbClr val="C56706"/>
              </a:buClr>
              <a:buSzPct val="100000"/>
              <a:buNone/>
              <a:defRPr b="1" sz="1800">
                <a:solidFill>
                  <a:srgbClr val="C56706"/>
                </a:solidFill>
              </a:defRPr>
            </a:lvl6pPr>
            <a:lvl7pPr lvl="6" algn="ctr">
              <a:lnSpc>
                <a:spcPct val="100000"/>
              </a:lnSpc>
              <a:spcBef>
                <a:spcPts val="0"/>
              </a:spcBef>
              <a:spcAft>
                <a:spcPts val="0"/>
              </a:spcAft>
              <a:buClr>
                <a:srgbClr val="C56706"/>
              </a:buClr>
              <a:buSzPct val="100000"/>
              <a:buNone/>
              <a:defRPr b="1" sz="1800">
                <a:solidFill>
                  <a:srgbClr val="C56706"/>
                </a:solidFill>
              </a:defRPr>
            </a:lvl7pPr>
            <a:lvl8pPr lvl="7" algn="ctr">
              <a:lnSpc>
                <a:spcPct val="100000"/>
              </a:lnSpc>
              <a:spcBef>
                <a:spcPts val="0"/>
              </a:spcBef>
              <a:spcAft>
                <a:spcPts val="0"/>
              </a:spcAft>
              <a:buClr>
                <a:srgbClr val="C56706"/>
              </a:buClr>
              <a:buSzPct val="100000"/>
              <a:buNone/>
              <a:defRPr b="1" sz="1800">
                <a:solidFill>
                  <a:srgbClr val="C56706"/>
                </a:solidFill>
              </a:defRPr>
            </a:lvl8pPr>
            <a:lvl9pPr lvl="8" algn="ctr">
              <a:lnSpc>
                <a:spcPct val="100000"/>
              </a:lnSpc>
              <a:spcBef>
                <a:spcPts val="0"/>
              </a:spcBef>
              <a:spcAft>
                <a:spcPts val="0"/>
              </a:spcAft>
              <a:buClr>
                <a:srgbClr val="C56706"/>
              </a:buClr>
              <a:buSzPct val="100000"/>
              <a:buNone/>
              <a:defRPr b="1" sz="1800">
                <a:solidFill>
                  <a:srgbClr val="C56706"/>
                </a:solidFill>
              </a:defRPr>
            </a:lvl9pPr>
          </a:lstStyle>
          <a:p/>
        </p:txBody>
      </p:sp>
      <p:sp>
        <p:nvSpPr>
          <p:cNvPr id="67" name="Shape 6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434343"/>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10.jpg"/><Relationship Id="rId5" Type="http://schemas.openxmlformats.org/officeDocument/2006/relationships/image" Target="../media/image08.png"/><Relationship Id="rId6"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pic>
        <p:nvPicPr>
          <p:cNvPr id="72" name="Shape 72"/>
          <p:cNvPicPr preferRelativeResize="0"/>
          <p:nvPr/>
        </p:nvPicPr>
        <p:blipFill rotWithShape="1">
          <a:blip r:embed="rId3">
            <a:alphaModFix/>
          </a:blip>
          <a:srcRect b="0" l="0" r="0" t="0"/>
          <a:stretch/>
        </p:blipFill>
        <p:spPr>
          <a:xfrm>
            <a:off x="2962275" y="0"/>
            <a:ext cx="3219450" cy="3219450"/>
          </a:xfrm>
          <a:prstGeom prst="flowChartOffpageConnector">
            <a:avLst/>
          </a:prstGeom>
          <a:noFill/>
          <a:ln cap="flat" cmpd="sng" w="9525">
            <a:solidFill>
              <a:srgbClr val="D6D6D6"/>
            </a:solidFill>
            <a:prstDash val="solid"/>
            <a:round/>
            <a:headEnd len="med" w="med" type="none"/>
            <a:tailEnd len="med" w="med" type="none"/>
          </a:ln>
        </p:spPr>
      </p:pic>
      <p:sp>
        <p:nvSpPr>
          <p:cNvPr id="73" name="Shape 73"/>
          <p:cNvSpPr txBox="1"/>
          <p:nvPr>
            <p:ph type="ctrTitle"/>
          </p:nvPr>
        </p:nvSpPr>
        <p:spPr>
          <a:xfrm>
            <a:off x="1487100" y="3411362"/>
            <a:ext cx="6169800" cy="740100"/>
          </a:xfrm>
          <a:prstGeom prst="rect">
            <a:avLst/>
          </a:prstGeom>
        </p:spPr>
        <p:txBody>
          <a:bodyPr anchorCtr="0" anchor="b" bIns="91425" lIns="91425" rIns="91425" tIns="91425">
            <a:noAutofit/>
          </a:bodyPr>
          <a:lstStyle/>
          <a:p>
            <a:pPr lvl="0" rtl="0">
              <a:spcBef>
                <a:spcPts val="0"/>
              </a:spcBef>
              <a:buNone/>
            </a:pPr>
            <a:r>
              <a:rPr lang="en"/>
              <a:t>Chick-Fil-A Analysis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rtl="0">
              <a:spcBef>
                <a:spcPts val="0"/>
              </a:spcBef>
              <a:buNone/>
            </a:pPr>
            <a:r>
              <a:rPr lang="en"/>
              <a:t>Data Management Across the Enterprise</a:t>
            </a:r>
          </a:p>
        </p:txBody>
      </p:sp>
      <p:sp>
        <p:nvSpPr>
          <p:cNvPr id="192" name="Shape 192"/>
          <p:cNvSpPr/>
          <p:nvPr/>
        </p:nvSpPr>
        <p:spPr>
          <a:xfrm>
            <a:off x="6125983" y="4793100"/>
            <a:ext cx="2108099"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Data Governance</a:t>
            </a:r>
          </a:p>
        </p:txBody>
      </p:sp>
      <p:sp>
        <p:nvSpPr>
          <p:cNvPr id="193" name="Shape 193"/>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194" name="Shape 194"/>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sp>
        <p:nvSpPr>
          <p:cNvPr id="195" name="Shape 195"/>
          <p:cNvSpPr/>
          <p:nvPr/>
        </p:nvSpPr>
        <p:spPr>
          <a:xfrm>
            <a:off x="4093941" y="4793100"/>
            <a:ext cx="2108100"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Dashboard</a:t>
            </a:r>
          </a:p>
        </p:txBody>
      </p:sp>
      <p:grpSp>
        <p:nvGrpSpPr>
          <p:cNvPr id="196" name="Shape 196"/>
          <p:cNvGrpSpPr/>
          <p:nvPr/>
        </p:nvGrpSpPr>
        <p:grpSpPr>
          <a:xfrm>
            <a:off x="1505250" y="452899"/>
            <a:ext cx="6539788" cy="3580578"/>
            <a:chOff x="0" y="50233"/>
            <a:chExt cx="10972800" cy="4892169"/>
          </a:xfrm>
        </p:grpSpPr>
        <p:sp>
          <p:nvSpPr>
            <p:cNvPr id="197" name="Shape 197"/>
            <p:cNvSpPr/>
            <p:nvPr/>
          </p:nvSpPr>
          <p:spPr>
            <a:xfrm>
              <a:off x="0" y="223378"/>
              <a:ext cx="10972800" cy="1205400"/>
            </a:xfrm>
            <a:prstGeom prst="rect">
              <a:avLst/>
            </a:prstGeom>
            <a:solidFill>
              <a:srgbClr val="FFFFFF">
                <a:alpha val="89800"/>
              </a:srgbClr>
            </a:solidFill>
            <a:ln cap="flat" cmpd="sng" w="9525">
              <a:solidFill>
                <a:srgbClr val="073763"/>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198" name="Shape 198"/>
            <p:cNvSpPr txBox="1"/>
            <p:nvPr/>
          </p:nvSpPr>
          <p:spPr>
            <a:xfrm>
              <a:off x="0" y="223378"/>
              <a:ext cx="10972800" cy="1205400"/>
            </a:xfrm>
            <a:prstGeom prst="rect">
              <a:avLst/>
            </a:prstGeom>
            <a:noFill/>
            <a:ln cap="flat" cmpd="sng" w="9525">
              <a:solidFill>
                <a:srgbClr val="073763"/>
              </a:solidFill>
              <a:prstDash val="solid"/>
              <a:round/>
              <a:headEnd len="med" w="med" type="none"/>
              <a:tailEnd len="med" w="med" type="none"/>
            </a:ln>
          </p:spPr>
          <p:txBody>
            <a:bodyPr anchorCtr="0" anchor="t" bIns="92450" lIns="851600" rIns="851600" tIns="270750">
              <a:noAutofit/>
            </a:bodyPr>
            <a:lstStyle/>
            <a:p>
              <a:pPr indent="-114300" lvl="1" marL="114300" marR="0" rtl="0" algn="l">
                <a:lnSpc>
                  <a:spcPct val="90000"/>
                </a:lnSpc>
                <a:spcBef>
                  <a:spcPts val="195"/>
                </a:spcBef>
                <a:spcAft>
                  <a:spcPts val="0"/>
                </a:spcAft>
                <a:buClr>
                  <a:srgbClr val="000000"/>
                </a:buClr>
                <a:buSzPct val="100000"/>
                <a:buFont typeface="Arial"/>
                <a:buChar char="•"/>
              </a:pPr>
              <a:r>
                <a:rPr lang="en" sz="1300"/>
                <a:t> </a:t>
              </a:r>
              <a:r>
                <a:rPr lang="en" sz="1200">
                  <a:latin typeface="Times New Roman"/>
                  <a:ea typeface="Times New Roman"/>
                  <a:cs typeface="Times New Roman"/>
                  <a:sym typeface="Times New Roman"/>
                </a:rPr>
                <a:t>Essential for maintaining </a:t>
              </a:r>
              <a:r>
                <a:rPr b="1" lang="en" sz="1200">
                  <a:latin typeface="Times New Roman"/>
                  <a:ea typeface="Times New Roman"/>
                  <a:cs typeface="Times New Roman"/>
                  <a:sym typeface="Times New Roman"/>
                </a:rPr>
                <a:t>smooth integration </a:t>
              </a:r>
              <a:r>
                <a:rPr lang="en" sz="1200">
                  <a:latin typeface="Times New Roman"/>
                  <a:ea typeface="Times New Roman"/>
                  <a:cs typeface="Times New Roman"/>
                  <a:sym typeface="Times New Roman"/>
                </a:rPr>
                <a:t>and </a:t>
              </a:r>
              <a:r>
                <a:rPr b="1" lang="en" sz="1200">
                  <a:latin typeface="Times New Roman"/>
                  <a:ea typeface="Times New Roman"/>
                  <a:cs typeface="Times New Roman"/>
                  <a:sym typeface="Times New Roman"/>
                </a:rPr>
                <a:t>lower cost</a:t>
              </a:r>
            </a:p>
            <a:p>
              <a:pPr indent="-114300" lvl="1" marL="114300" marR="0" rtl="0" algn="l">
                <a:lnSpc>
                  <a:spcPct val="90000"/>
                </a:lnSpc>
                <a:spcBef>
                  <a:spcPts val="195"/>
                </a:spcBef>
                <a:spcAft>
                  <a:spcPts val="0"/>
                </a:spcAft>
                <a:buClr>
                  <a:srgbClr val="000000"/>
                </a:buClr>
                <a:buSzPct val="108333"/>
                <a:buFont typeface="Arial"/>
                <a:buChar char="•"/>
              </a:pPr>
              <a:r>
                <a:rPr lang="en" sz="1200">
                  <a:latin typeface="Times New Roman"/>
                  <a:ea typeface="Times New Roman"/>
                  <a:cs typeface="Times New Roman"/>
                  <a:sym typeface="Times New Roman"/>
                </a:rPr>
                <a:t> Implement standardized reporting process where all franchises complete and report to corporate on agreed upon regular time intervals</a:t>
              </a:r>
            </a:p>
            <a:p>
              <a:pPr indent="0" lvl="0" marL="457200" marR="0" rtl="0" algn="l">
                <a:lnSpc>
                  <a:spcPct val="90000"/>
                </a:lnSpc>
                <a:spcBef>
                  <a:spcPts val="195"/>
                </a:spcBef>
                <a:spcAft>
                  <a:spcPts val="0"/>
                </a:spcAft>
                <a:buNone/>
              </a:pPr>
              <a:r>
                <a:t/>
              </a:r>
              <a:endParaRPr sz="1300"/>
            </a:p>
          </p:txBody>
        </p:sp>
        <p:sp>
          <p:nvSpPr>
            <p:cNvPr id="199" name="Shape 199"/>
            <p:cNvSpPr txBox="1"/>
            <p:nvPr/>
          </p:nvSpPr>
          <p:spPr>
            <a:xfrm>
              <a:off x="567364" y="50233"/>
              <a:ext cx="8340300" cy="359699"/>
            </a:xfrm>
            <a:prstGeom prst="rect">
              <a:avLst/>
            </a:prstGeom>
            <a:solidFill>
              <a:srgbClr val="073763"/>
            </a:solidFill>
            <a:ln cap="flat" cmpd="sng" w="9525">
              <a:solidFill>
                <a:srgbClr val="073763"/>
              </a:solidFill>
              <a:prstDash val="solid"/>
              <a:round/>
              <a:headEnd len="med" w="med" type="none"/>
              <a:tailEnd len="med" w="med" type="none"/>
            </a:ln>
          </p:spPr>
          <p:txBody>
            <a:bodyPr anchorCtr="0" anchor="ctr" bIns="0" lIns="290300" rIns="290300" tIns="0">
              <a:noAutofit/>
            </a:bodyPr>
            <a:lstStyle/>
            <a:p>
              <a:pPr indent="-69850" lvl="0" marL="0" marR="0" rtl="0" algn="l">
                <a:lnSpc>
                  <a:spcPct val="90000"/>
                </a:lnSpc>
                <a:spcBef>
                  <a:spcPts val="0"/>
                </a:spcBef>
                <a:spcAft>
                  <a:spcPts val="0"/>
                </a:spcAft>
                <a:buSzPct val="91666"/>
                <a:buNone/>
              </a:pPr>
              <a:r>
                <a:rPr lang="en" sz="1200">
                  <a:solidFill>
                    <a:srgbClr val="FFFFFF"/>
                  </a:solidFill>
                </a:rPr>
                <a:t>Corporate Standardization</a:t>
              </a:r>
            </a:p>
          </p:txBody>
        </p:sp>
        <p:sp>
          <p:nvSpPr>
            <p:cNvPr id="200" name="Shape 200"/>
            <p:cNvSpPr/>
            <p:nvPr/>
          </p:nvSpPr>
          <p:spPr>
            <a:xfrm>
              <a:off x="0" y="1877769"/>
              <a:ext cx="10972800" cy="1118700"/>
            </a:xfrm>
            <a:prstGeom prst="rect">
              <a:avLst/>
            </a:prstGeom>
            <a:solidFill>
              <a:srgbClr val="FFFFFF">
                <a:alpha val="89800"/>
              </a:srgbClr>
            </a:solidFill>
            <a:ln cap="flat" cmpd="sng" w="9525">
              <a:solidFill>
                <a:srgbClr val="073763"/>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01" name="Shape 201"/>
            <p:cNvSpPr txBox="1"/>
            <p:nvPr/>
          </p:nvSpPr>
          <p:spPr>
            <a:xfrm>
              <a:off x="0" y="1877769"/>
              <a:ext cx="10972800" cy="1118700"/>
            </a:xfrm>
            <a:prstGeom prst="rect">
              <a:avLst/>
            </a:prstGeom>
            <a:noFill/>
            <a:ln cap="flat" cmpd="sng" w="9525">
              <a:solidFill>
                <a:srgbClr val="073763"/>
              </a:solidFill>
              <a:prstDash val="solid"/>
              <a:round/>
              <a:headEnd len="med" w="med" type="none"/>
              <a:tailEnd len="med" w="med" type="none"/>
            </a:ln>
          </p:spPr>
          <p:txBody>
            <a:bodyPr anchorCtr="0" anchor="t" bIns="92450" lIns="851600" rIns="851600" tIns="270750">
              <a:noAutofit/>
            </a:bodyPr>
            <a:lstStyle/>
            <a:p>
              <a:pPr indent="-114300" lvl="1" marL="114300" marR="0" rtl="0" algn="l">
                <a:lnSpc>
                  <a:spcPct val="90000"/>
                </a:lnSpc>
                <a:spcBef>
                  <a:spcPts val="195"/>
                </a:spcBef>
                <a:spcAft>
                  <a:spcPts val="0"/>
                </a:spcAft>
                <a:buClr>
                  <a:srgbClr val="000000"/>
                </a:buClr>
                <a:buSzPct val="100000"/>
                <a:buFont typeface="Arial"/>
                <a:buChar char="•"/>
              </a:pPr>
              <a:r>
                <a:rPr lang="en" sz="1300"/>
                <a:t> </a:t>
              </a:r>
              <a:r>
                <a:rPr lang="en" sz="1200">
                  <a:latin typeface="Times New Roman"/>
                  <a:ea typeface="Times New Roman"/>
                  <a:cs typeface="Times New Roman"/>
                  <a:sym typeface="Times New Roman"/>
                </a:rPr>
                <a:t>F</a:t>
              </a:r>
              <a:r>
                <a:rPr lang="en" sz="1200">
                  <a:latin typeface="Times New Roman"/>
                  <a:ea typeface="Times New Roman"/>
                  <a:cs typeface="Times New Roman"/>
                  <a:sym typeface="Times New Roman"/>
                </a:rPr>
                <a:t>ranchise owners desire to track metrics that are important for their </a:t>
              </a:r>
              <a:r>
                <a:rPr b="1" lang="en" sz="1200">
                  <a:latin typeface="Times New Roman"/>
                  <a:ea typeface="Times New Roman"/>
                  <a:cs typeface="Times New Roman"/>
                  <a:sym typeface="Times New Roman"/>
                </a:rPr>
                <a:t>unique</a:t>
              </a:r>
              <a:r>
                <a:rPr lang="en" sz="1200">
                  <a:latin typeface="Times New Roman"/>
                  <a:ea typeface="Times New Roman"/>
                  <a:cs typeface="Times New Roman"/>
                  <a:sym typeface="Times New Roman"/>
                </a:rPr>
                <a:t> operations</a:t>
              </a:r>
            </a:p>
          </p:txBody>
        </p:sp>
        <p:sp>
          <p:nvSpPr>
            <p:cNvPr id="202" name="Shape 202"/>
            <p:cNvSpPr txBox="1"/>
            <p:nvPr/>
          </p:nvSpPr>
          <p:spPr>
            <a:xfrm>
              <a:off x="567364" y="1768676"/>
              <a:ext cx="8340300" cy="359700"/>
            </a:xfrm>
            <a:prstGeom prst="rect">
              <a:avLst/>
            </a:prstGeom>
            <a:solidFill>
              <a:srgbClr val="073763"/>
            </a:solidFill>
            <a:ln cap="flat" cmpd="sng" w="9525">
              <a:solidFill>
                <a:srgbClr val="073763"/>
              </a:solidFill>
              <a:prstDash val="solid"/>
              <a:round/>
              <a:headEnd len="med" w="med" type="none"/>
              <a:tailEnd len="med" w="med" type="none"/>
            </a:ln>
          </p:spPr>
          <p:txBody>
            <a:bodyPr anchorCtr="0" anchor="ctr" bIns="0" lIns="290300" rIns="290300" tIns="0">
              <a:noAutofit/>
            </a:bodyPr>
            <a:lstStyle/>
            <a:p>
              <a:pPr indent="-69850" lvl="0" marL="0" marR="0" rtl="0" algn="l">
                <a:lnSpc>
                  <a:spcPct val="90000"/>
                </a:lnSpc>
                <a:spcBef>
                  <a:spcPts val="0"/>
                </a:spcBef>
                <a:spcAft>
                  <a:spcPts val="0"/>
                </a:spcAft>
                <a:buSzPct val="91666"/>
                <a:buNone/>
              </a:pPr>
              <a:r>
                <a:rPr lang="en" sz="1200">
                  <a:solidFill>
                    <a:srgbClr val="FFFFFF"/>
                  </a:solidFill>
                </a:rPr>
                <a:t>Franchise Flexibility</a:t>
              </a:r>
            </a:p>
          </p:txBody>
        </p:sp>
        <p:sp>
          <p:nvSpPr>
            <p:cNvPr id="203" name="Shape 203"/>
            <p:cNvSpPr/>
            <p:nvPr/>
          </p:nvSpPr>
          <p:spPr>
            <a:xfrm>
              <a:off x="0" y="3323899"/>
              <a:ext cx="10972800" cy="1618500"/>
            </a:xfrm>
            <a:prstGeom prst="rect">
              <a:avLst/>
            </a:prstGeom>
            <a:solidFill>
              <a:srgbClr val="FFFFFF">
                <a:alpha val="89800"/>
              </a:srgbClr>
            </a:solidFill>
            <a:ln cap="flat" cmpd="sng" w="9525">
              <a:solidFill>
                <a:srgbClr val="073763"/>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04" name="Shape 204"/>
            <p:cNvSpPr txBox="1"/>
            <p:nvPr/>
          </p:nvSpPr>
          <p:spPr>
            <a:xfrm>
              <a:off x="0" y="3323903"/>
              <a:ext cx="10972800" cy="1618500"/>
            </a:xfrm>
            <a:prstGeom prst="rect">
              <a:avLst/>
            </a:prstGeom>
            <a:noFill/>
            <a:ln cap="flat" cmpd="sng" w="9525">
              <a:solidFill>
                <a:srgbClr val="073763"/>
              </a:solidFill>
              <a:prstDash val="solid"/>
              <a:round/>
              <a:headEnd len="med" w="med" type="none"/>
              <a:tailEnd len="med" w="med" type="none"/>
            </a:ln>
          </p:spPr>
          <p:txBody>
            <a:bodyPr anchorCtr="0" anchor="t" bIns="92450" lIns="851600" rIns="851600" tIns="270750">
              <a:noAutofit/>
            </a:bodyPr>
            <a:lstStyle/>
            <a:p>
              <a:pPr indent="-114300" lvl="1" marL="114300" marR="0" rtl="0" algn="l">
                <a:lnSpc>
                  <a:spcPct val="90000"/>
                </a:lnSpc>
                <a:spcBef>
                  <a:spcPts val="195"/>
                </a:spcBef>
                <a:spcAft>
                  <a:spcPts val="0"/>
                </a:spcAft>
                <a:buClr>
                  <a:srgbClr val="000000"/>
                </a:buClr>
                <a:buSzPct val="100000"/>
                <a:buFont typeface="Arial"/>
                <a:buChar char="•"/>
              </a:pPr>
              <a:r>
                <a:rPr lang="en" sz="1300"/>
                <a:t> </a:t>
              </a:r>
              <a:r>
                <a:rPr lang="en" sz="1200">
                  <a:latin typeface="Times New Roman"/>
                  <a:ea typeface="Times New Roman"/>
                  <a:cs typeface="Times New Roman"/>
                  <a:sym typeface="Times New Roman"/>
                </a:rPr>
                <a:t>Data governance experts to manage the requirements of both corporate and franchise owners</a:t>
              </a:r>
            </a:p>
            <a:p>
              <a:pPr indent="-114300" lvl="1" marL="114300" marR="0" rtl="0" algn="l">
                <a:lnSpc>
                  <a:spcPct val="90000"/>
                </a:lnSpc>
                <a:spcBef>
                  <a:spcPts val="195"/>
                </a:spcBef>
                <a:spcAft>
                  <a:spcPts val="0"/>
                </a:spcAft>
                <a:buClr>
                  <a:srgbClr val="000000"/>
                </a:buClr>
                <a:buSzPct val="108333"/>
                <a:buFont typeface="Arial"/>
                <a:buChar char="•"/>
              </a:pPr>
              <a:r>
                <a:rPr lang="en" sz="1200">
                  <a:latin typeface="Times New Roman"/>
                  <a:ea typeface="Times New Roman"/>
                  <a:cs typeface="Times New Roman"/>
                  <a:sym typeface="Times New Roman"/>
                </a:rPr>
                <a:t> Partition data to meet corporate’s standardized requirements and allow flexibility to collect data for individual franchises</a:t>
              </a:r>
            </a:p>
          </p:txBody>
        </p:sp>
        <p:sp>
          <p:nvSpPr>
            <p:cNvPr id="205" name="Shape 205"/>
            <p:cNvSpPr txBox="1"/>
            <p:nvPr/>
          </p:nvSpPr>
          <p:spPr>
            <a:xfrm>
              <a:off x="567364" y="3278892"/>
              <a:ext cx="8340300" cy="359700"/>
            </a:xfrm>
            <a:prstGeom prst="rect">
              <a:avLst/>
            </a:prstGeom>
            <a:solidFill>
              <a:srgbClr val="073763"/>
            </a:solidFill>
            <a:ln cap="flat" cmpd="sng" w="9525">
              <a:solidFill>
                <a:srgbClr val="073763"/>
              </a:solidFill>
              <a:prstDash val="solid"/>
              <a:round/>
              <a:headEnd len="med" w="med" type="none"/>
              <a:tailEnd len="med" w="med" type="none"/>
            </a:ln>
          </p:spPr>
          <p:txBody>
            <a:bodyPr anchorCtr="0" anchor="ctr" bIns="0" lIns="290300" rIns="290300" tIns="0">
              <a:noAutofit/>
            </a:bodyPr>
            <a:lstStyle/>
            <a:p>
              <a:pPr indent="0" lvl="0" marL="0" marR="0" rtl="0" algn="l">
                <a:lnSpc>
                  <a:spcPct val="90000"/>
                </a:lnSpc>
                <a:spcBef>
                  <a:spcPts val="0"/>
                </a:spcBef>
                <a:spcAft>
                  <a:spcPts val="0"/>
                </a:spcAft>
                <a:buSzPct val="25000"/>
                <a:buNone/>
              </a:pPr>
              <a:r>
                <a:rPr lang="en" sz="1200">
                  <a:solidFill>
                    <a:srgbClr val="FFFFFF"/>
                  </a:solidFill>
                </a:rPr>
                <a:t>Business Intelligence Developers</a:t>
              </a: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rtl="0">
              <a:spcBef>
                <a:spcPts val="0"/>
              </a:spcBef>
              <a:buNone/>
            </a:pPr>
            <a:r>
              <a:rPr lang="en"/>
              <a:t>Trade-Offs</a:t>
            </a:r>
          </a:p>
        </p:txBody>
      </p:sp>
      <p:pic>
        <p:nvPicPr>
          <p:cNvPr id="211" name="Shape 211"/>
          <p:cNvPicPr preferRelativeResize="0"/>
          <p:nvPr/>
        </p:nvPicPr>
        <p:blipFill>
          <a:blip r:embed="rId3">
            <a:alphaModFix/>
          </a:blip>
          <a:stretch>
            <a:fillRect/>
          </a:stretch>
        </p:blipFill>
        <p:spPr>
          <a:xfrm>
            <a:off x="3050159" y="272674"/>
            <a:ext cx="806332" cy="790485"/>
          </a:xfrm>
          <a:prstGeom prst="rect">
            <a:avLst/>
          </a:prstGeom>
          <a:noFill/>
          <a:ln>
            <a:noFill/>
          </a:ln>
        </p:spPr>
      </p:pic>
      <p:pic>
        <p:nvPicPr>
          <p:cNvPr id="212" name="Shape 212"/>
          <p:cNvPicPr preferRelativeResize="0"/>
          <p:nvPr/>
        </p:nvPicPr>
        <p:blipFill>
          <a:blip r:embed="rId3">
            <a:alphaModFix/>
          </a:blip>
          <a:stretch>
            <a:fillRect/>
          </a:stretch>
        </p:blipFill>
        <p:spPr>
          <a:xfrm>
            <a:off x="3969618" y="272674"/>
            <a:ext cx="806332" cy="790485"/>
          </a:xfrm>
          <a:prstGeom prst="rect">
            <a:avLst/>
          </a:prstGeom>
          <a:noFill/>
          <a:ln>
            <a:noFill/>
          </a:ln>
        </p:spPr>
      </p:pic>
      <p:pic>
        <p:nvPicPr>
          <p:cNvPr id="213" name="Shape 213"/>
          <p:cNvPicPr preferRelativeResize="0"/>
          <p:nvPr/>
        </p:nvPicPr>
        <p:blipFill>
          <a:blip r:embed="rId3">
            <a:alphaModFix/>
          </a:blip>
          <a:stretch>
            <a:fillRect/>
          </a:stretch>
        </p:blipFill>
        <p:spPr>
          <a:xfrm>
            <a:off x="2130699" y="272674"/>
            <a:ext cx="806332" cy="790485"/>
          </a:xfrm>
          <a:prstGeom prst="rect">
            <a:avLst/>
          </a:prstGeom>
          <a:noFill/>
          <a:ln>
            <a:noFill/>
          </a:ln>
        </p:spPr>
      </p:pic>
      <p:pic>
        <p:nvPicPr>
          <p:cNvPr id="214" name="Shape 214"/>
          <p:cNvPicPr preferRelativeResize="0"/>
          <p:nvPr/>
        </p:nvPicPr>
        <p:blipFill>
          <a:blip r:embed="rId3">
            <a:alphaModFix/>
          </a:blip>
          <a:stretch>
            <a:fillRect/>
          </a:stretch>
        </p:blipFill>
        <p:spPr>
          <a:xfrm>
            <a:off x="3050159" y="1113713"/>
            <a:ext cx="806332" cy="790485"/>
          </a:xfrm>
          <a:prstGeom prst="rect">
            <a:avLst/>
          </a:prstGeom>
          <a:noFill/>
          <a:ln>
            <a:noFill/>
          </a:ln>
        </p:spPr>
      </p:pic>
      <p:pic>
        <p:nvPicPr>
          <p:cNvPr id="215" name="Shape 215"/>
          <p:cNvPicPr preferRelativeResize="0"/>
          <p:nvPr/>
        </p:nvPicPr>
        <p:blipFill>
          <a:blip r:embed="rId3">
            <a:alphaModFix/>
          </a:blip>
          <a:stretch>
            <a:fillRect/>
          </a:stretch>
        </p:blipFill>
        <p:spPr>
          <a:xfrm>
            <a:off x="3969618" y="1113713"/>
            <a:ext cx="806332" cy="790485"/>
          </a:xfrm>
          <a:prstGeom prst="rect">
            <a:avLst/>
          </a:prstGeom>
          <a:noFill/>
          <a:ln>
            <a:noFill/>
          </a:ln>
        </p:spPr>
      </p:pic>
      <p:pic>
        <p:nvPicPr>
          <p:cNvPr id="216" name="Shape 216"/>
          <p:cNvPicPr preferRelativeResize="0"/>
          <p:nvPr/>
        </p:nvPicPr>
        <p:blipFill>
          <a:blip r:embed="rId3">
            <a:alphaModFix/>
          </a:blip>
          <a:stretch>
            <a:fillRect/>
          </a:stretch>
        </p:blipFill>
        <p:spPr>
          <a:xfrm>
            <a:off x="2130699" y="1113713"/>
            <a:ext cx="806332" cy="790485"/>
          </a:xfrm>
          <a:prstGeom prst="rect">
            <a:avLst/>
          </a:prstGeom>
          <a:noFill/>
          <a:ln>
            <a:noFill/>
          </a:ln>
        </p:spPr>
      </p:pic>
      <p:pic>
        <p:nvPicPr>
          <p:cNvPr descr="Data analysis concept. Flat design. Icon in turquoise circle on white background - Stock Photo - Images" id="217" name="Shape 217"/>
          <p:cNvPicPr preferRelativeResize="0"/>
          <p:nvPr/>
        </p:nvPicPr>
        <p:blipFill rotWithShape="1">
          <a:blip r:embed="rId4">
            <a:alphaModFix/>
          </a:blip>
          <a:srcRect b="0" l="0" r="0" t="0"/>
          <a:stretch/>
        </p:blipFill>
        <p:spPr>
          <a:xfrm>
            <a:off x="5808550" y="272675"/>
            <a:ext cx="1701600" cy="1701600"/>
          </a:xfrm>
          <a:prstGeom prst="ellipse">
            <a:avLst/>
          </a:prstGeom>
          <a:noFill/>
          <a:ln>
            <a:noFill/>
          </a:ln>
        </p:spPr>
      </p:pic>
      <p:sp>
        <p:nvSpPr>
          <p:cNvPr id="218" name="Shape 218"/>
          <p:cNvSpPr txBox="1"/>
          <p:nvPr/>
        </p:nvSpPr>
        <p:spPr>
          <a:xfrm>
            <a:off x="5030675" y="815700"/>
            <a:ext cx="671700" cy="608400"/>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C56706"/>
                </a:solidFill>
              </a:rPr>
              <a:t>V.S.</a:t>
            </a:r>
          </a:p>
        </p:txBody>
      </p:sp>
      <p:sp>
        <p:nvSpPr>
          <p:cNvPr id="219" name="Shape 219"/>
          <p:cNvSpPr txBox="1"/>
          <p:nvPr/>
        </p:nvSpPr>
        <p:spPr>
          <a:xfrm>
            <a:off x="1597300" y="1855050"/>
            <a:ext cx="6318000" cy="8157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C56706"/>
              </a:buClr>
              <a:buFont typeface="Times New Roman"/>
              <a:buChar char="❖"/>
            </a:pPr>
            <a:r>
              <a:rPr lang="en">
                <a:latin typeface="Times New Roman"/>
                <a:ea typeface="Times New Roman"/>
                <a:cs typeface="Times New Roman"/>
                <a:sym typeface="Times New Roman"/>
              </a:rPr>
              <a:t>Trade-off between vast amounts of data being </a:t>
            </a:r>
            <a:r>
              <a:rPr b="1" lang="en">
                <a:latin typeface="Times New Roman"/>
                <a:ea typeface="Times New Roman"/>
                <a:cs typeface="Times New Roman"/>
                <a:sym typeface="Times New Roman"/>
              </a:rPr>
              <a:t>provided </a:t>
            </a:r>
            <a:r>
              <a:rPr lang="en">
                <a:latin typeface="Times New Roman"/>
                <a:ea typeface="Times New Roman"/>
                <a:cs typeface="Times New Roman"/>
                <a:sym typeface="Times New Roman"/>
              </a:rPr>
              <a:t>to corporate at regular intervals and constantly trying to assimilate and analyze incoming data.  </a:t>
            </a:r>
          </a:p>
        </p:txBody>
      </p:sp>
      <p:pic>
        <p:nvPicPr>
          <p:cNvPr id="220" name="Shape 220"/>
          <p:cNvPicPr preferRelativeResize="0"/>
          <p:nvPr/>
        </p:nvPicPr>
        <p:blipFill rotWithShape="1">
          <a:blip r:embed="rId5">
            <a:alphaModFix/>
          </a:blip>
          <a:srcRect b="17052" l="9094" r="5748" t="13372"/>
          <a:stretch/>
        </p:blipFill>
        <p:spPr>
          <a:xfrm>
            <a:off x="2130700" y="2560850"/>
            <a:ext cx="2645249" cy="1623217"/>
          </a:xfrm>
          <a:prstGeom prst="rect">
            <a:avLst/>
          </a:prstGeom>
          <a:noFill/>
          <a:ln>
            <a:noFill/>
          </a:ln>
        </p:spPr>
      </p:pic>
      <p:sp>
        <p:nvSpPr>
          <p:cNvPr id="221" name="Shape 221"/>
          <p:cNvSpPr txBox="1"/>
          <p:nvPr/>
        </p:nvSpPr>
        <p:spPr>
          <a:xfrm>
            <a:off x="5030675" y="3101700"/>
            <a:ext cx="671700" cy="6084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56706"/>
                </a:solidFill>
              </a:rPr>
              <a:t>V.S.</a:t>
            </a:r>
          </a:p>
        </p:txBody>
      </p:sp>
      <p:pic>
        <p:nvPicPr>
          <p:cNvPr id="222" name="Shape 222"/>
          <p:cNvPicPr preferRelativeResize="0"/>
          <p:nvPr/>
        </p:nvPicPr>
        <p:blipFill rotWithShape="1">
          <a:blip r:embed="rId6">
            <a:alphaModFix/>
          </a:blip>
          <a:srcRect b="0" l="0" r="0" t="8742"/>
          <a:stretch/>
        </p:blipFill>
        <p:spPr>
          <a:xfrm>
            <a:off x="5808550" y="2482475"/>
            <a:ext cx="1701600" cy="1701600"/>
          </a:xfrm>
          <a:prstGeom prst="ellipse">
            <a:avLst/>
          </a:prstGeom>
          <a:noFill/>
          <a:ln>
            <a:noFill/>
          </a:ln>
        </p:spPr>
      </p:pic>
      <p:sp>
        <p:nvSpPr>
          <p:cNvPr id="223" name="Shape 223"/>
          <p:cNvSpPr txBox="1"/>
          <p:nvPr/>
        </p:nvSpPr>
        <p:spPr>
          <a:xfrm>
            <a:off x="1597300" y="4141050"/>
            <a:ext cx="6318000" cy="8157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C56706"/>
              </a:buClr>
              <a:buFont typeface="Times New Roman"/>
              <a:buChar char="❖"/>
            </a:pPr>
            <a:r>
              <a:rPr lang="en">
                <a:latin typeface="Times New Roman"/>
                <a:ea typeface="Times New Roman"/>
                <a:cs typeface="Times New Roman"/>
                <a:sym typeface="Times New Roman"/>
              </a:rPr>
              <a:t>Trade-off between </a:t>
            </a:r>
            <a:r>
              <a:rPr lang="en">
                <a:latin typeface="Times New Roman"/>
                <a:ea typeface="Times New Roman"/>
                <a:cs typeface="Times New Roman"/>
                <a:sym typeface="Times New Roman"/>
              </a:rPr>
              <a:t>franchise flexibility to add new metrics unique to their location and corporate flexibility in controlling which data to collect &amp; analyze</a:t>
            </a:r>
          </a:p>
        </p:txBody>
      </p:sp>
      <p:sp>
        <p:nvSpPr>
          <p:cNvPr id="224" name="Shape 224"/>
          <p:cNvSpPr/>
          <p:nvPr/>
        </p:nvSpPr>
        <p:spPr>
          <a:xfrm>
            <a:off x="6125983" y="4793100"/>
            <a:ext cx="2108099"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Data Governance</a:t>
            </a:r>
          </a:p>
        </p:txBody>
      </p:sp>
      <p:sp>
        <p:nvSpPr>
          <p:cNvPr id="225" name="Shape 225"/>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226" name="Shape 226"/>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sp>
        <p:nvSpPr>
          <p:cNvPr id="227" name="Shape 227"/>
          <p:cNvSpPr/>
          <p:nvPr/>
        </p:nvSpPr>
        <p:spPr>
          <a:xfrm>
            <a:off x="4093941" y="4793100"/>
            <a:ext cx="2108100"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Dashboard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p:nvPr/>
        </p:nvSpPr>
        <p:spPr>
          <a:xfrm>
            <a:off x="1505250" y="3763306"/>
            <a:ext cx="6539700" cy="704400"/>
          </a:xfrm>
          <a:prstGeom prst="rect">
            <a:avLst/>
          </a:prstGeom>
          <a:solidFill>
            <a:srgbClr val="FFFFFF">
              <a:alpha val="89800"/>
            </a:srgbClr>
          </a:solidFill>
          <a:ln cap="flat" cmpd="sng" w="9525">
            <a:solidFill>
              <a:srgbClr val="073763"/>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1505250" y="3763306"/>
            <a:ext cx="6539700" cy="704400"/>
          </a:xfrm>
          <a:prstGeom prst="rect">
            <a:avLst/>
          </a:prstGeom>
          <a:solidFill>
            <a:srgbClr val="FFFFFF">
              <a:alpha val="89800"/>
            </a:srgbClr>
          </a:solidFill>
          <a:ln cap="flat" cmpd="sng" w="9525">
            <a:solidFill>
              <a:srgbClr val="073763"/>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rtl="0" algn="ctr">
              <a:lnSpc>
                <a:spcPct val="115000"/>
              </a:lnSpc>
              <a:spcBef>
                <a:spcPts val="0"/>
              </a:spcBef>
              <a:buNone/>
            </a:pPr>
            <a:r>
              <a:rPr lang="en" sz="1200">
                <a:latin typeface="Times New Roman"/>
                <a:ea typeface="Times New Roman"/>
                <a:cs typeface="Times New Roman"/>
                <a:sym typeface="Times New Roman"/>
              </a:rPr>
              <a:t>Additionally, franchise might find it useful to </a:t>
            </a:r>
            <a:r>
              <a:rPr b="1" lang="en" sz="1200">
                <a:latin typeface="Times New Roman"/>
                <a:ea typeface="Times New Roman"/>
                <a:cs typeface="Times New Roman"/>
                <a:sym typeface="Times New Roman"/>
              </a:rPr>
              <a:t>analyze data at a shift level</a:t>
            </a:r>
            <a:r>
              <a:rPr lang="en" sz="1200">
                <a:latin typeface="Times New Roman"/>
                <a:ea typeface="Times New Roman"/>
                <a:cs typeface="Times New Roman"/>
                <a:sym typeface="Times New Roman"/>
              </a:rPr>
              <a:t>, instead of on a day-to-day level; this could provide more insight into the data as a whole</a:t>
            </a:r>
          </a:p>
        </p:txBody>
      </p:sp>
      <p:sp>
        <p:nvSpPr>
          <p:cNvPr id="234" name="Shape 234"/>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rtl="0" algn="l">
              <a:spcBef>
                <a:spcPts val="0"/>
              </a:spcBef>
              <a:buNone/>
            </a:pPr>
            <a:r>
              <a:rPr lang="en"/>
              <a:t> Questions to Explore</a:t>
            </a:r>
          </a:p>
        </p:txBody>
      </p:sp>
      <p:grpSp>
        <p:nvGrpSpPr>
          <p:cNvPr id="235" name="Shape 235"/>
          <p:cNvGrpSpPr/>
          <p:nvPr/>
        </p:nvGrpSpPr>
        <p:grpSpPr>
          <a:xfrm>
            <a:off x="1505250" y="529099"/>
            <a:ext cx="6539789" cy="3024186"/>
            <a:chOff x="0" y="154346"/>
            <a:chExt cx="10972800" cy="4131967"/>
          </a:xfrm>
        </p:grpSpPr>
        <p:sp>
          <p:nvSpPr>
            <p:cNvPr id="236" name="Shape 236"/>
            <p:cNvSpPr/>
            <p:nvPr/>
          </p:nvSpPr>
          <p:spPr>
            <a:xfrm>
              <a:off x="0" y="327491"/>
              <a:ext cx="10972800" cy="1205400"/>
            </a:xfrm>
            <a:prstGeom prst="rect">
              <a:avLst/>
            </a:prstGeom>
            <a:solidFill>
              <a:srgbClr val="FFFFFF">
                <a:alpha val="89800"/>
              </a:srgbClr>
            </a:solidFill>
            <a:ln cap="flat" cmpd="sng" w="9525">
              <a:solidFill>
                <a:srgbClr val="073763"/>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37" name="Shape 237"/>
            <p:cNvSpPr txBox="1"/>
            <p:nvPr/>
          </p:nvSpPr>
          <p:spPr>
            <a:xfrm>
              <a:off x="0" y="327491"/>
              <a:ext cx="10972800" cy="1205400"/>
            </a:xfrm>
            <a:prstGeom prst="rect">
              <a:avLst/>
            </a:prstGeom>
            <a:noFill/>
            <a:ln cap="flat" cmpd="sng" w="9525">
              <a:solidFill>
                <a:srgbClr val="073763"/>
              </a:solidFill>
              <a:prstDash val="solid"/>
              <a:round/>
              <a:headEnd len="med" w="med" type="none"/>
              <a:tailEnd len="med" w="med" type="none"/>
            </a:ln>
          </p:spPr>
          <p:txBody>
            <a:bodyPr anchorCtr="0" anchor="t" bIns="92450" lIns="851600" rIns="851600" tIns="270750">
              <a:noAutofit/>
            </a:bodyPr>
            <a:lstStyle/>
            <a:p>
              <a:pPr indent="-114300" lvl="1" marL="114300" marR="0" rtl="0" algn="l">
                <a:lnSpc>
                  <a:spcPct val="90000"/>
                </a:lnSpc>
                <a:spcBef>
                  <a:spcPts val="195"/>
                </a:spcBef>
                <a:spcAft>
                  <a:spcPts val="0"/>
                </a:spcAft>
                <a:buClr>
                  <a:srgbClr val="000000"/>
                </a:buClr>
                <a:buSzPct val="100000"/>
                <a:buFont typeface="Arial"/>
                <a:buChar char="•"/>
              </a:pPr>
              <a:r>
                <a:rPr lang="en" sz="1300"/>
                <a:t>  </a:t>
              </a:r>
              <a:r>
                <a:rPr lang="en" sz="1200">
                  <a:latin typeface="Times New Roman"/>
                  <a:ea typeface="Times New Roman"/>
                  <a:cs typeface="Times New Roman"/>
                  <a:sym typeface="Times New Roman"/>
                </a:rPr>
                <a:t>Tracking the quality of maintenance via a survey (good, fair, poor metrics) reviewing tasks completed</a:t>
              </a:r>
            </a:p>
            <a:p>
              <a:pPr indent="0" lvl="0" marL="457200" marR="0" rtl="0" algn="l">
                <a:lnSpc>
                  <a:spcPct val="90000"/>
                </a:lnSpc>
                <a:spcBef>
                  <a:spcPts val="195"/>
                </a:spcBef>
                <a:spcAft>
                  <a:spcPts val="0"/>
                </a:spcAft>
                <a:buNone/>
              </a:pPr>
              <a:r>
                <a:t/>
              </a:r>
              <a:endParaRPr sz="1300"/>
            </a:p>
          </p:txBody>
        </p:sp>
        <p:sp>
          <p:nvSpPr>
            <p:cNvPr id="238" name="Shape 238"/>
            <p:cNvSpPr txBox="1"/>
            <p:nvPr/>
          </p:nvSpPr>
          <p:spPr>
            <a:xfrm>
              <a:off x="567364" y="154346"/>
              <a:ext cx="8340300" cy="359700"/>
            </a:xfrm>
            <a:prstGeom prst="rect">
              <a:avLst/>
            </a:prstGeom>
            <a:solidFill>
              <a:srgbClr val="073763"/>
            </a:solidFill>
            <a:ln cap="flat" cmpd="sng" w="9525">
              <a:solidFill>
                <a:srgbClr val="073763"/>
              </a:solidFill>
              <a:prstDash val="solid"/>
              <a:round/>
              <a:headEnd len="med" w="med" type="none"/>
              <a:tailEnd len="med" w="med" type="none"/>
            </a:ln>
          </p:spPr>
          <p:txBody>
            <a:bodyPr anchorCtr="0" anchor="ctr" bIns="0" lIns="290300" rIns="290300" tIns="0">
              <a:noAutofit/>
            </a:bodyPr>
            <a:lstStyle/>
            <a:p>
              <a:pPr indent="-69850" lvl="0" marL="0" marR="0" rtl="0" algn="l">
                <a:lnSpc>
                  <a:spcPct val="90000"/>
                </a:lnSpc>
                <a:spcBef>
                  <a:spcPts val="0"/>
                </a:spcBef>
                <a:spcAft>
                  <a:spcPts val="0"/>
                </a:spcAft>
                <a:buSzPct val="91666"/>
                <a:buNone/>
              </a:pPr>
              <a:r>
                <a:rPr lang="en" sz="1200">
                  <a:solidFill>
                    <a:srgbClr val="FFFFFF"/>
                  </a:solidFill>
                </a:rPr>
                <a:t>How can we ensure that tasks are completed up to standard?</a:t>
              </a:r>
            </a:p>
          </p:txBody>
        </p:sp>
        <p:sp>
          <p:nvSpPr>
            <p:cNvPr id="239" name="Shape 239"/>
            <p:cNvSpPr/>
            <p:nvPr/>
          </p:nvSpPr>
          <p:spPr>
            <a:xfrm>
              <a:off x="0" y="1877769"/>
              <a:ext cx="10972800" cy="1118700"/>
            </a:xfrm>
            <a:prstGeom prst="rect">
              <a:avLst/>
            </a:prstGeom>
            <a:solidFill>
              <a:srgbClr val="FFFFFF">
                <a:alpha val="89800"/>
              </a:srgbClr>
            </a:solidFill>
            <a:ln cap="flat" cmpd="sng" w="9525">
              <a:solidFill>
                <a:srgbClr val="073763"/>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40" name="Shape 240"/>
            <p:cNvSpPr txBox="1"/>
            <p:nvPr/>
          </p:nvSpPr>
          <p:spPr>
            <a:xfrm>
              <a:off x="0" y="1877769"/>
              <a:ext cx="10972800" cy="1118700"/>
            </a:xfrm>
            <a:prstGeom prst="rect">
              <a:avLst/>
            </a:prstGeom>
            <a:noFill/>
            <a:ln cap="flat" cmpd="sng" w="9525">
              <a:solidFill>
                <a:srgbClr val="073763"/>
              </a:solidFill>
              <a:prstDash val="solid"/>
              <a:round/>
              <a:headEnd len="med" w="med" type="none"/>
              <a:tailEnd len="med" w="med" type="none"/>
            </a:ln>
          </p:spPr>
          <p:txBody>
            <a:bodyPr anchorCtr="0" anchor="t" bIns="92450" lIns="851600" rIns="851600" tIns="270750">
              <a:noAutofit/>
            </a:bodyPr>
            <a:lstStyle/>
            <a:p>
              <a:pPr indent="-114300" lvl="1" marL="114300" marR="0" rtl="0" algn="l">
                <a:lnSpc>
                  <a:spcPct val="90000"/>
                </a:lnSpc>
                <a:spcBef>
                  <a:spcPts val="195"/>
                </a:spcBef>
                <a:spcAft>
                  <a:spcPts val="0"/>
                </a:spcAft>
                <a:buClr>
                  <a:srgbClr val="000000"/>
                </a:buClr>
                <a:buSzPct val="100000"/>
                <a:buFont typeface="Arial"/>
                <a:buChar char="•"/>
              </a:pPr>
              <a:r>
                <a:rPr lang="en" sz="1300"/>
                <a:t>  </a:t>
              </a:r>
              <a:r>
                <a:rPr lang="en" sz="1200">
                  <a:latin typeface="Times New Roman"/>
                  <a:ea typeface="Times New Roman"/>
                  <a:cs typeface="Times New Roman"/>
                  <a:sym typeface="Times New Roman"/>
                </a:rPr>
                <a:t>Gather employee data in employee dimension table to track tasks by shift, thereby enhancing  granularity.</a:t>
              </a:r>
            </a:p>
          </p:txBody>
        </p:sp>
        <p:sp>
          <p:nvSpPr>
            <p:cNvPr id="241" name="Shape 241"/>
            <p:cNvSpPr txBox="1"/>
            <p:nvPr/>
          </p:nvSpPr>
          <p:spPr>
            <a:xfrm>
              <a:off x="567364" y="1768676"/>
              <a:ext cx="8340300" cy="359700"/>
            </a:xfrm>
            <a:prstGeom prst="rect">
              <a:avLst/>
            </a:prstGeom>
            <a:solidFill>
              <a:srgbClr val="073763"/>
            </a:solidFill>
            <a:ln cap="flat" cmpd="sng" w="9525">
              <a:solidFill>
                <a:srgbClr val="073763"/>
              </a:solidFill>
              <a:prstDash val="solid"/>
              <a:round/>
              <a:headEnd len="med" w="med" type="none"/>
              <a:tailEnd len="med" w="med" type="none"/>
            </a:ln>
          </p:spPr>
          <p:txBody>
            <a:bodyPr anchorCtr="0" anchor="ctr" bIns="0" lIns="290300" rIns="290300" tIns="0">
              <a:noAutofit/>
            </a:bodyPr>
            <a:lstStyle/>
            <a:p>
              <a:pPr indent="-69850" lvl="0" marL="0" marR="0" rtl="0" algn="l">
                <a:lnSpc>
                  <a:spcPct val="90000"/>
                </a:lnSpc>
                <a:spcBef>
                  <a:spcPts val="0"/>
                </a:spcBef>
                <a:spcAft>
                  <a:spcPts val="0"/>
                </a:spcAft>
                <a:buSzPct val="91666"/>
                <a:buNone/>
              </a:pPr>
              <a:r>
                <a:rPr lang="en" sz="1200">
                  <a:solidFill>
                    <a:srgbClr val="FFFFFF"/>
                  </a:solidFill>
                </a:rPr>
                <a:t>How can we track our employee performance? </a:t>
              </a:r>
            </a:p>
          </p:txBody>
        </p:sp>
        <p:sp>
          <p:nvSpPr>
            <p:cNvPr id="242" name="Shape 242"/>
            <p:cNvSpPr/>
            <p:nvPr/>
          </p:nvSpPr>
          <p:spPr>
            <a:xfrm>
              <a:off x="0" y="3323913"/>
              <a:ext cx="10972800" cy="962400"/>
            </a:xfrm>
            <a:prstGeom prst="rect">
              <a:avLst/>
            </a:prstGeom>
            <a:solidFill>
              <a:srgbClr val="FFFFFF">
                <a:alpha val="89800"/>
              </a:srgbClr>
            </a:solidFill>
            <a:ln cap="flat" cmpd="sng" w="9525">
              <a:solidFill>
                <a:srgbClr val="073763"/>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43" name="Shape 243"/>
            <p:cNvSpPr txBox="1"/>
            <p:nvPr/>
          </p:nvSpPr>
          <p:spPr>
            <a:xfrm>
              <a:off x="0" y="3323913"/>
              <a:ext cx="10972800" cy="962400"/>
            </a:xfrm>
            <a:prstGeom prst="rect">
              <a:avLst/>
            </a:prstGeom>
            <a:noFill/>
            <a:ln cap="flat" cmpd="sng" w="9525">
              <a:solidFill>
                <a:srgbClr val="073763"/>
              </a:solidFill>
              <a:prstDash val="solid"/>
              <a:round/>
              <a:headEnd len="med" w="med" type="none"/>
              <a:tailEnd len="med" w="med" type="none"/>
            </a:ln>
          </p:spPr>
          <p:txBody>
            <a:bodyPr anchorCtr="0" anchor="t" bIns="92450" lIns="851600" rIns="851600" tIns="270750">
              <a:noAutofit/>
            </a:bodyPr>
            <a:lstStyle/>
            <a:p>
              <a:pPr indent="-114300" lvl="1" marL="114300" marR="0" rtl="0" algn="l">
                <a:lnSpc>
                  <a:spcPct val="90000"/>
                </a:lnSpc>
                <a:spcBef>
                  <a:spcPts val="195"/>
                </a:spcBef>
                <a:spcAft>
                  <a:spcPts val="0"/>
                </a:spcAft>
                <a:buClr>
                  <a:srgbClr val="000000"/>
                </a:buClr>
                <a:buSzPct val="100000"/>
                <a:buFont typeface="Arial"/>
                <a:buChar char="•"/>
              </a:pPr>
              <a:r>
                <a:rPr lang="en" sz="1300"/>
                <a:t>   </a:t>
              </a:r>
              <a:r>
                <a:rPr lang="en" sz="1200">
                  <a:latin typeface="Times New Roman"/>
                  <a:ea typeface="Times New Roman"/>
                  <a:cs typeface="Times New Roman"/>
                  <a:sym typeface="Times New Roman"/>
                </a:rPr>
                <a:t>Gather sales data by separating out in-house sales versus catering versus drive-thru sales.</a:t>
              </a:r>
            </a:p>
          </p:txBody>
        </p:sp>
        <p:sp>
          <p:nvSpPr>
            <p:cNvPr id="244" name="Shape 244"/>
            <p:cNvSpPr txBox="1"/>
            <p:nvPr/>
          </p:nvSpPr>
          <p:spPr>
            <a:xfrm>
              <a:off x="567364" y="3278892"/>
              <a:ext cx="8340300" cy="359700"/>
            </a:xfrm>
            <a:prstGeom prst="rect">
              <a:avLst/>
            </a:prstGeom>
            <a:solidFill>
              <a:srgbClr val="073763"/>
            </a:solidFill>
            <a:ln cap="flat" cmpd="sng" w="9525">
              <a:solidFill>
                <a:srgbClr val="073763"/>
              </a:solidFill>
              <a:prstDash val="solid"/>
              <a:round/>
              <a:headEnd len="med" w="med" type="none"/>
              <a:tailEnd len="med" w="med" type="none"/>
            </a:ln>
          </p:spPr>
          <p:txBody>
            <a:bodyPr anchorCtr="0" anchor="ctr" bIns="0" lIns="290300" rIns="290300" tIns="0">
              <a:noAutofit/>
            </a:bodyPr>
            <a:lstStyle/>
            <a:p>
              <a:pPr indent="0" lvl="0" marL="0" marR="0" rtl="0" algn="l">
                <a:lnSpc>
                  <a:spcPct val="90000"/>
                </a:lnSpc>
                <a:spcBef>
                  <a:spcPts val="0"/>
                </a:spcBef>
                <a:spcAft>
                  <a:spcPts val="0"/>
                </a:spcAft>
                <a:buSzPct val="25000"/>
                <a:buNone/>
              </a:pPr>
              <a:r>
                <a:rPr lang="en" sz="1200">
                  <a:solidFill>
                    <a:srgbClr val="FFFFFF"/>
                  </a:solidFill>
                </a:rPr>
                <a:t>How can we improve our drive-thru and catering sales?</a:t>
              </a:r>
            </a:p>
          </p:txBody>
        </p:sp>
      </p:grpSp>
      <p:sp>
        <p:nvSpPr>
          <p:cNvPr id="245" name="Shape 245"/>
          <p:cNvSpPr/>
          <p:nvPr/>
        </p:nvSpPr>
        <p:spPr>
          <a:xfrm>
            <a:off x="6125983" y="4793100"/>
            <a:ext cx="2108099"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Data Governance</a:t>
            </a:r>
          </a:p>
        </p:txBody>
      </p:sp>
      <p:sp>
        <p:nvSpPr>
          <p:cNvPr id="246" name="Shape 246"/>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247" name="Shape 247"/>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sp>
        <p:nvSpPr>
          <p:cNvPr id="248" name="Shape 248"/>
          <p:cNvSpPr/>
          <p:nvPr/>
        </p:nvSpPr>
        <p:spPr>
          <a:xfrm>
            <a:off x="4093941" y="4793100"/>
            <a:ext cx="2108100"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Dashboard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a:spcBef>
                <a:spcPts val="0"/>
              </a:spcBef>
              <a:buNone/>
            </a:pPr>
            <a:r>
              <a:rPr lang="en"/>
              <a:t>Agenda</a:t>
            </a:r>
          </a:p>
        </p:txBody>
      </p:sp>
      <p:sp>
        <p:nvSpPr>
          <p:cNvPr id="79" name="Shape 79"/>
          <p:cNvSpPr/>
          <p:nvPr/>
        </p:nvSpPr>
        <p:spPr>
          <a:xfrm>
            <a:off x="1868100" y="507550"/>
            <a:ext cx="3896400" cy="735900"/>
          </a:xfrm>
          <a:prstGeom prst="chevron">
            <a:avLst>
              <a:gd fmla="val 50000" name="adj"/>
            </a:avLst>
          </a:prstGeom>
          <a:solidFill>
            <a:srgbClr val="004877"/>
          </a:solidFill>
          <a:ln cap="flat" cmpd="sng" w="9525">
            <a:solidFill>
              <a:srgbClr val="C5670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rPr>
              <a:t>Business Context</a:t>
            </a:r>
          </a:p>
        </p:txBody>
      </p:sp>
      <p:sp>
        <p:nvSpPr>
          <p:cNvPr id="80" name="Shape 80"/>
          <p:cNvSpPr/>
          <p:nvPr/>
        </p:nvSpPr>
        <p:spPr>
          <a:xfrm>
            <a:off x="2553900" y="1650550"/>
            <a:ext cx="3896400" cy="735900"/>
          </a:xfrm>
          <a:prstGeom prst="chevron">
            <a:avLst>
              <a:gd fmla="val 50000" name="adj"/>
            </a:avLst>
          </a:prstGeom>
          <a:solidFill>
            <a:srgbClr val="004877"/>
          </a:solidFill>
          <a:ln cap="flat" cmpd="sng" w="9525">
            <a:solidFill>
              <a:srgbClr val="C5670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rPr>
              <a:t>Issues </a:t>
            </a:r>
          </a:p>
        </p:txBody>
      </p:sp>
      <p:sp>
        <p:nvSpPr>
          <p:cNvPr id="81" name="Shape 81"/>
          <p:cNvSpPr/>
          <p:nvPr/>
        </p:nvSpPr>
        <p:spPr>
          <a:xfrm>
            <a:off x="3239700" y="2793550"/>
            <a:ext cx="3896400" cy="735900"/>
          </a:xfrm>
          <a:prstGeom prst="chevron">
            <a:avLst>
              <a:gd fmla="val 50000" name="adj"/>
            </a:avLst>
          </a:prstGeom>
          <a:solidFill>
            <a:srgbClr val="004877"/>
          </a:solidFill>
          <a:ln cap="flat" cmpd="sng" w="9525">
            <a:solidFill>
              <a:srgbClr val="C5670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rPr>
              <a:t>Dashboard</a:t>
            </a:r>
          </a:p>
        </p:txBody>
      </p:sp>
      <p:sp>
        <p:nvSpPr>
          <p:cNvPr id="82" name="Shape 82"/>
          <p:cNvSpPr/>
          <p:nvPr/>
        </p:nvSpPr>
        <p:spPr>
          <a:xfrm>
            <a:off x="3925500" y="3936550"/>
            <a:ext cx="3896400" cy="735900"/>
          </a:xfrm>
          <a:prstGeom prst="chevron">
            <a:avLst>
              <a:gd fmla="val 50000" name="adj"/>
            </a:avLst>
          </a:prstGeom>
          <a:solidFill>
            <a:srgbClr val="004877"/>
          </a:solidFill>
          <a:ln cap="flat" cmpd="sng" w="9525">
            <a:solidFill>
              <a:srgbClr val="C5670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rPr>
              <a:t>Data Governance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p:nvPr/>
        </p:nvSpPr>
        <p:spPr>
          <a:xfrm>
            <a:off x="3465246" y="2929306"/>
            <a:ext cx="2111700" cy="1279800"/>
          </a:xfrm>
          <a:custGeom>
            <a:pathLst>
              <a:path extrusionOk="0" h="120000" w="120000">
                <a:moveTo>
                  <a:pt x="0" y="11999"/>
                </a:moveTo>
                <a:cubicBezTo>
                  <a:pt x="0" y="5372"/>
                  <a:pt x="3064" y="0"/>
                  <a:pt x="6844" y="0"/>
                </a:cubicBezTo>
                <a:lnTo>
                  <a:pt x="113155" y="0"/>
                </a:lnTo>
                <a:cubicBezTo>
                  <a:pt x="116935" y="0"/>
                  <a:pt x="120000" y="5372"/>
                  <a:pt x="120000" y="11999"/>
                </a:cubicBezTo>
                <a:lnTo>
                  <a:pt x="120000" y="108000"/>
                </a:lnTo>
                <a:cubicBezTo>
                  <a:pt x="120000" y="114627"/>
                  <a:pt x="116935" y="120000"/>
                  <a:pt x="113155" y="120000"/>
                </a:cubicBezTo>
                <a:lnTo>
                  <a:pt x="6844" y="120000"/>
                </a:lnTo>
                <a:cubicBezTo>
                  <a:pt x="3064" y="120000"/>
                  <a:pt x="0" y="114627"/>
                  <a:pt x="0" y="108000"/>
                </a:cubicBezTo>
                <a:lnTo>
                  <a:pt x="0" y="11999"/>
                </a:lnTo>
                <a:close/>
              </a:path>
            </a:pathLst>
          </a:custGeom>
          <a:solidFill>
            <a:srgbClr val="FFFFFF">
              <a:alpha val="89800"/>
            </a:srgbClr>
          </a:solidFill>
          <a:ln cap="flat" cmpd="sng" w="25400">
            <a:solidFill>
              <a:srgbClr val="C56706"/>
            </a:solidFill>
            <a:prstDash val="solid"/>
            <a:round/>
            <a:headEnd len="med" w="med" type="none"/>
            <a:tailEnd len="med" w="med" type="none"/>
          </a:ln>
        </p:spPr>
        <p:txBody>
          <a:bodyPr anchorCtr="0" anchor="t" bIns="51725" lIns="51725" rIns="51725" tIns="338325">
            <a:noAutofit/>
          </a:bodyPr>
          <a:lstStyle/>
          <a:p>
            <a:pPr indent="-57150" lvl="1" marL="57150" rtl="0">
              <a:lnSpc>
                <a:spcPct val="90000"/>
              </a:lnSpc>
              <a:spcBef>
                <a:spcPts val="180"/>
              </a:spcBef>
              <a:buClr>
                <a:srgbClr val="000000"/>
              </a:buClr>
              <a:buSzPct val="100000"/>
              <a:buFont typeface="Arial"/>
              <a:buChar char="•"/>
            </a:pPr>
            <a:r>
              <a:rPr lang="en" sz="1200"/>
              <a:t>  Exported tables to tableau and created custom SQL queries to visualize data</a:t>
            </a:r>
          </a:p>
        </p:txBody>
      </p:sp>
      <p:sp>
        <p:nvSpPr>
          <p:cNvPr id="88" name="Shape 88"/>
          <p:cNvSpPr txBox="1"/>
          <p:nvPr>
            <p:ph type="ctrTitle"/>
          </p:nvPr>
        </p:nvSpPr>
        <p:spPr>
          <a:xfrm rot="-5400000">
            <a:off x="-1500450" y="2050149"/>
            <a:ext cx="4448700" cy="740100"/>
          </a:xfrm>
          <a:prstGeom prst="rect">
            <a:avLst/>
          </a:prstGeom>
        </p:spPr>
        <p:txBody>
          <a:bodyPr anchorCtr="0" anchor="b" bIns="91425" lIns="91425" rIns="91425" tIns="91425">
            <a:noAutofit/>
          </a:bodyPr>
          <a:lstStyle/>
          <a:p>
            <a:pPr lvl="0" rtl="0">
              <a:spcBef>
                <a:spcPts val="0"/>
              </a:spcBef>
              <a:buNone/>
            </a:pPr>
            <a:r>
              <a:rPr lang="en"/>
              <a:t>Business Context </a:t>
            </a:r>
          </a:p>
        </p:txBody>
      </p:sp>
      <p:sp>
        <p:nvSpPr>
          <p:cNvPr id="89" name="Shape 89"/>
          <p:cNvSpPr/>
          <p:nvPr/>
        </p:nvSpPr>
        <p:spPr>
          <a:xfrm>
            <a:off x="76200" y="4793100"/>
            <a:ext cx="2061900" cy="350400"/>
          </a:xfrm>
          <a:prstGeom prst="homePlate">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Business Context</a:t>
            </a:r>
          </a:p>
        </p:txBody>
      </p:sp>
      <p:sp>
        <p:nvSpPr>
          <p:cNvPr id="90" name="Shape 90"/>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91" name="Shape 91"/>
          <p:cNvSpPr/>
          <p:nvPr/>
        </p:nvSpPr>
        <p:spPr>
          <a:xfrm>
            <a:off x="4093941" y="4793100"/>
            <a:ext cx="2108100"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Dashboard</a:t>
            </a:r>
          </a:p>
        </p:txBody>
      </p:sp>
      <p:sp>
        <p:nvSpPr>
          <p:cNvPr id="92" name="Shape 92"/>
          <p:cNvSpPr/>
          <p:nvPr/>
        </p:nvSpPr>
        <p:spPr>
          <a:xfrm>
            <a:off x="6125983"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Data Governance</a:t>
            </a:r>
          </a:p>
        </p:txBody>
      </p:sp>
      <p:sp>
        <p:nvSpPr>
          <p:cNvPr id="93" name="Shape 93"/>
          <p:cNvSpPr/>
          <p:nvPr/>
        </p:nvSpPr>
        <p:spPr>
          <a:xfrm>
            <a:off x="1384275" y="795706"/>
            <a:ext cx="1660500" cy="1053600"/>
          </a:xfrm>
          <a:custGeom>
            <a:pathLst>
              <a:path extrusionOk="0" h="120000" w="120000">
                <a:moveTo>
                  <a:pt x="0" y="11999"/>
                </a:moveTo>
                <a:cubicBezTo>
                  <a:pt x="0" y="5372"/>
                  <a:pt x="4431" y="0"/>
                  <a:pt x="9897" y="0"/>
                </a:cubicBezTo>
                <a:lnTo>
                  <a:pt x="110102" y="0"/>
                </a:lnTo>
                <a:cubicBezTo>
                  <a:pt x="115568" y="0"/>
                  <a:pt x="119999" y="5372"/>
                  <a:pt x="119999" y="11999"/>
                </a:cubicBezTo>
                <a:lnTo>
                  <a:pt x="119999" y="108000"/>
                </a:lnTo>
                <a:cubicBezTo>
                  <a:pt x="119999" y="114627"/>
                  <a:pt x="115568" y="120000"/>
                  <a:pt x="110102" y="120000"/>
                </a:cubicBezTo>
                <a:lnTo>
                  <a:pt x="9897" y="120000"/>
                </a:lnTo>
                <a:cubicBezTo>
                  <a:pt x="4431" y="120000"/>
                  <a:pt x="0" y="114627"/>
                  <a:pt x="0" y="108000"/>
                </a:cubicBezTo>
                <a:lnTo>
                  <a:pt x="0" y="11999"/>
                </a:lnTo>
                <a:close/>
              </a:path>
            </a:pathLst>
          </a:custGeom>
          <a:solidFill>
            <a:srgbClr val="FFFFFF">
              <a:alpha val="89800"/>
            </a:srgbClr>
          </a:solidFill>
          <a:ln cap="flat" cmpd="sng" w="25400">
            <a:solidFill>
              <a:srgbClr val="C56706"/>
            </a:solidFill>
            <a:prstDash val="solid"/>
            <a:round/>
            <a:headEnd len="med" w="med" type="none"/>
            <a:tailEnd len="med" w="med" type="none"/>
          </a:ln>
        </p:spPr>
        <p:txBody>
          <a:bodyPr anchorCtr="0" anchor="t" bIns="338325" lIns="51725" rIns="51725" tIns="51725">
            <a:noAutofit/>
          </a:bodyPr>
          <a:lstStyle/>
          <a:p>
            <a:pPr indent="-57150" lvl="1" marL="57150" marR="0" rtl="0" algn="l">
              <a:lnSpc>
                <a:spcPct val="90000"/>
              </a:lnSpc>
              <a:spcBef>
                <a:spcPts val="180"/>
              </a:spcBef>
              <a:spcAft>
                <a:spcPts val="0"/>
              </a:spcAft>
              <a:buClr>
                <a:srgbClr val="000000"/>
              </a:buClr>
              <a:buSzPct val="100000"/>
              <a:buFont typeface="Arial"/>
              <a:buChar char="•"/>
            </a:pPr>
            <a:r>
              <a:rPr lang="en" sz="1200"/>
              <a:t>  Chick-Fil-A shared their data for us to find meaningful insight and trends </a:t>
            </a:r>
          </a:p>
        </p:txBody>
      </p:sp>
      <p:sp>
        <p:nvSpPr>
          <p:cNvPr id="94" name="Shape 94"/>
          <p:cNvSpPr/>
          <p:nvPr/>
        </p:nvSpPr>
        <p:spPr>
          <a:xfrm>
            <a:off x="2375885" y="786641"/>
            <a:ext cx="2010899" cy="1759500"/>
          </a:xfrm>
          <a:custGeom>
            <a:pathLst>
              <a:path extrusionOk="0" h="120000" w="120000">
                <a:moveTo>
                  <a:pt x="11320" y="91594"/>
                </a:moveTo>
                <a:lnTo>
                  <a:pt x="13796" y="89987"/>
                </a:lnTo>
                <a:lnTo>
                  <a:pt x="13796" y="89987"/>
                </a:lnTo>
                <a:cubicBezTo>
                  <a:pt x="23464" y="104521"/>
                  <a:pt x="39561" y="113638"/>
                  <a:pt x="57143" y="114537"/>
                </a:cubicBezTo>
                <a:cubicBezTo>
                  <a:pt x="74724" y="115435"/>
                  <a:pt x="91688" y="108008"/>
                  <a:pt x="102823" y="94538"/>
                </a:cubicBezTo>
                <a:lnTo>
                  <a:pt x="101215" y="93494"/>
                </a:lnTo>
                <a:lnTo>
                  <a:pt x="107441" y="90791"/>
                </a:lnTo>
                <a:lnTo>
                  <a:pt x="106956" y="97220"/>
                </a:lnTo>
                <a:lnTo>
                  <a:pt x="105346" y="96175"/>
                </a:lnTo>
                <a:lnTo>
                  <a:pt x="105346" y="96175"/>
                </a:lnTo>
                <a:cubicBezTo>
                  <a:pt x="93692" y="110649"/>
                  <a:pt x="75771" y="118681"/>
                  <a:pt x="57158" y="117775"/>
                </a:cubicBezTo>
                <a:cubicBezTo>
                  <a:pt x="38545" y="116868"/>
                  <a:pt x="21499" y="107131"/>
                  <a:pt x="11320" y="91594"/>
                </a:cubicBezTo>
                <a:close/>
              </a:path>
            </a:pathLst>
          </a:custGeom>
          <a:solidFill>
            <a:srgbClr val="FF0000"/>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1908979" y="1623681"/>
            <a:ext cx="1298400" cy="451500"/>
          </a:xfrm>
          <a:custGeom>
            <a:pathLst>
              <a:path extrusionOk="0" h="120000" w="120000">
                <a:moveTo>
                  <a:pt x="0" y="11999"/>
                </a:moveTo>
                <a:cubicBezTo>
                  <a:pt x="0" y="5372"/>
                  <a:pt x="2136" y="0"/>
                  <a:pt x="4771" y="0"/>
                </a:cubicBezTo>
                <a:lnTo>
                  <a:pt x="115228" y="0"/>
                </a:lnTo>
                <a:cubicBezTo>
                  <a:pt x="117863" y="0"/>
                  <a:pt x="120000" y="5372"/>
                  <a:pt x="120000" y="11999"/>
                </a:cubicBezTo>
                <a:lnTo>
                  <a:pt x="120000" y="108000"/>
                </a:lnTo>
                <a:cubicBezTo>
                  <a:pt x="120000" y="114627"/>
                  <a:pt x="117863" y="120000"/>
                  <a:pt x="115228" y="120000"/>
                </a:cubicBezTo>
                <a:lnTo>
                  <a:pt x="4771" y="120000"/>
                </a:lnTo>
                <a:cubicBezTo>
                  <a:pt x="2136" y="120000"/>
                  <a:pt x="0" y="114627"/>
                  <a:pt x="0" y="108000"/>
                </a:cubicBezTo>
                <a:lnTo>
                  <a:pt x="0" y="11999"/>
                </a:lnTo>
                <a:close/>
              </a:path>
            </a:pathLst>
          </a:custGeom>
          <a:solidFill>
            <a:srgbClr val="004877"/>
          </a:solidFill>
          <a:ln cap="flat" cmpd="sng" w="25400">
            <a:solidFill>
              <a:srgbClr val="FFFFFF"/>
            </a:solidFill>
            <a:prstDash val="solid"/>
            <a:round/>
            <a:headEnd len="med" w="med" type="none"/>
            <a:tailEnd len="med" w="med" type="none"/>
          </a:ln>
        </p:spPr>
        <p:txBody>
          <a:bodyPr anchorCtr="0" anchor="ctr" bIns="34550" lIns="43450" rIns="43450" tIns="34550">
            <a:noAutofit/>
          </a:bodyPr>
          <a:lstStyle/>
          <a:p>
            <a:pPr indent="0" lvl="0" marL="0" marR="0" rtl="0" algn="ctr">
              <a:lnSpc>
                <a:spcPct val="90000"/>
              </a:lnSpc>
              <a:spcBef>
                <a:spcPts val="0"/>
              </a:spcBef>
              <a:spcAft>
                <a:spcPts val="0"/>
              </a:spcAft>
              <a:buSzPct val="25000"/>
              <a:buNone/>
            </a:pPr>
            <a:r>
              <a:rPr lang="en" sz="1300">
                <a:solidFill>
                  <a:srgbClr val="FFFFFF"/>
                </a:solidFill>
              </a:rPr>
              <a:t>Received Data</a:t>
            </a:r>
          </a:p>
        </p:txBody>
      </p:sp>
      <p:sp>
        <p:nvSpPr>
          <p:cNvPr id="96" name="Shape 96"/>
          <p:cNvSpPr/>
          <p:nvPr/>
        </p:nvSpPr>
        <p:spPr>
          <a:xfrm>
            <a:off x="3465246" y="795706"/>
            <a:ext cx="2111700" cy="1279800"/>
          </a:xfrm>
          <a:custGeom>
            <a:pathLst>
              <a:path extrusionOk="0" h="120000" w="120000">
                <a:moveTo>
                  <a:pt x="0" y="11999"/>
                </a:moveTo>
                <a:cubicBezTo>
                  <a:pt x="0" y="5372"/>
                  <a:pt x="3064" y="0"/>
                  <a:pt x="6844" y="0"/>
                </a:cubicBezTo>
                <a:lnTo>
                  <a:pt x="113155" y="0"/>
                </a:lnTo>
                <a:cubicBezTo>
                  <a:pt x="116935" y="0"/>
                  <a:pt x="120000" y="5372"/>
                  <a:pt x="120000" y="11999"/>
                </a:cubicBezTo>
                <a:lnTo>
                  <a:pt x="120000" y="108000"/>
                </a:lnTo>
                <a:cubicBezTo>
                  <a:pt x="120000" y="114627"/>
                  <a:pt x="116935" y="120000"/>
                  <a:pt x="113155" y="120000"/>
                </a:cubicBezTo>
                <a:lnTo>
                  <a:pt x="6844" y="120000"/>
                </a:lnTo>
                <a:cubicBezTo>
                  <a:pt x="3064" y="120000"/>
                  <a:pt x="0" y="114627"/>
                  <a:pt x="0" y="108000"/>
                </a:cubicBezTo>
                <a:lnTo>
                  <a:pt x="0" y="11999"/>
                </a:lnTo>
                <a:close/>
              </a:path>
            </a:pathLst>
          </a:custGeom>
          <a:solidFill>
            <a:srgbClr val="FFFFFF">
              <a:alpha val="89800"/>
            </a:srgbClr>
          </a:solidFill>
          <a:ln cap="flat" cmpd="sng" w="25400">
            <a:solidFill>
              <a:srgbClr val="C56706"/>
            </a:solidFill>
            <a:prstDash val="solid"/>
            <a:round/>
            <a:headEnd len="med" w="med" type="none"/>
            <a:tailEnd len="med" w="med" type="none"/>
          </a:ln>
        </p:spPr>
        <p:txBody>
          <a:bodyPr anchorCtr="0" anchor="t" bIns="51725" lIns="51725" rIns="51725" tIns="338325">
            <a:noAutofit/>
          </a:bodyPr>
          <a:lstStyle/>
          <a:p>
            <a:pPr indent="-57150" lvl="1" marL="57150" marR="0" rtl="0" algn="l">
              <a:lnSpc>
                <a:spcPct val="90000"/>
              </a:lnSpc>
              <a:spcBef>
                <a:spcPts val="180"/>
              </a:spcBef>
              <a:spcAft>
                <a:spcPts val="0"/>
              </a:spcAft>
              <a:buClr>
                <a:srgbClr val="000000"/>
              </a:buClr>
              <a:buSzPct val="100000"/>
              <a:buFont typeface="Arial"/>
              <a:buChar char="•"/>
            </a:pPr>
            <a:r>
              <a:rPr lang="en" sz="1200"/>
              <a:t>  Cleaned the data by removing commas, quotation marks and special symbols from the csv file</a:t>
            </a:r>
          </a:p>
        </p:txBody>
      </p:sp>
      <p:sp>
        <p:nvSpPr>
          <p:cNvPr id="97" name="Shape 97"/>
          <p:cNvSpPr/>
          <p:nvPr/>
        </p:nvSpPr>
        <p:spPr>
          <a:xfrm>
            <a:off x="5875975" y="795700"/>
            <a:ext cx="2411100" cy="1279800"/>
          </a:xfrm>
          <a:custGeom>
            <a:pathLst>
              <a:path extrusionOk="0" h="120000" w="120000">
                <a:moveTo>
                  <a:pt x="0" y="11999"/>
                </a:moveTo>
                <a:cubicBezTo>
                  <a:pt x="0" y="5372"/>
                  <a:pt x="4431" y="0"/>
                  <a:pt x="9897" y="0"/>
                </a:cubicBezTo>
                <a:lnTo>
                  <a:pt x="110102" y="0"/>
                </a:lnTo>
                <a:cubicBezTo>
                  <a:pt x="115568" y="0"/>
                  <a:pt x="119999" y="5372"/>
                  <a:pt x="119999" y="11999"/>
                </a:cubicBezTo>
                <a:lnTo>
                  <a:pt x="119999" y="108000"/>
                </a:lnTo>
                <a:cubicBezTo>
                  <a:pt x="119999" y="114627"/>
                  <a:pt x="115568" y="120000"/>
                  <a:pt x="110102" y="120000"/>
                </a:cubicBezTo>
                <a:lnTo>
                  <a:pt x="9897" y="120000"/>
                </a:lnTo>
                <a:cubicBezTo>
                  <a:pt x="4431" y="120000"/>
                  <a:pt x="0" y="114627"/>
                  <a:pt x="0" y="108000"/>
                </a:cubicBezTo>
                <a:lnTo>
                  <a:pt x="0" y="11999"/>
                </a:lnTo>
                <a:close/>
              </a:path>
            </a:pathLst>
          </a:custGeom>
          <a:solidFill>
            <a:srgbClr val="FFFFFF">
              <a:alpha val="89800"/>
            </a:srgbClr>
          </a:solidFill>
          <a:ln cap="flat" cmpd="sng" w="25400">
            <a:solidFill>
              <a:srgbClr val="C56706"/>
            </a:solidFill>
            <a:prstDash val="solid"/>
            <a:round/>
            <a:headEnd len="med" w="med" type="none"/>
            <a:tailEnd len="med" w="med" type="none"/>
          </a:ln>
        </p:spPr>
        <p:txBody>
          <a:bodyPr anchorCtr="0" anchor="t" bIns="338325" lIns="51725" rIns="51725" tIns="51725">
            <a:noAutofit/>
          </a:bodyPr>
          <a:lstStyle/>
          <a:p>
            <a:pPr indent="-57150" lvl="1" marL="57150" marR="0" rtl="0" algn="l">
              <a:lnSpc>
                <a:spcPct val="90000"/>
              </a:lnSpc>
              <a:spcBef>
                <a:spcPts val="0"/>
              </a:spcBef>
              <a:spcAft>
                <a:spcPts val="0"/>
              </a:spcAft>
              <a:buClr>
                <a:srgbClr val="000000"/>
              </a:buClr>
              <a:buSzPct val="100000"/>
              <a:buFont typeface="Arial"/>
              <a:buChar char="•"/>
            </a:pPr>
            <a:r>
              <a:rPr lang="en" sz="1200"/>
              <a:t>  Next we imported the file into SQL Server by specifying the data format for each column</a:t>
            </a:r>
          </a:p>
        </p:txBody>
      </p:sp>
      <p:sp>
        <p:nvSpPr>
          <p:cNvPr id="98" name="Shape 98"/>
          <p:cNvSpPr/>
          <p:nvPr/>
        </p:nvSpPr>
        <p:spPr>
          <a:xfrm>
            <a:off x="6986226" y="1849299"/>
            <a:ext cx="1660500" cy="508800"/>
          </a:xfrm>
          <a:custGeom>
            <a:pathLst>
              <a:path extrusionOk="0" h="120000" w="120000">
                <a:moveTo>
                  <a:pt x="0" y="11999"/>
                </a:moveTo>
                <a:cubicBezTo>
                  <a:pt x="0" y="5372"/>
                  <a:pt x="2136" y="0"/>
                  <a:pt x="4771" y="0"/>
                </a:cubicBezTo>
                <a:lnTo>
                  <a:pt x="115228" y="0"/>
                </a:lnTo>
                <a:cubicBezTo>
                  <a:pt x="117863" y="0"/>
                  <a:pt x="120000" y="5372"/>
                  <a:pt x="120000" y="11999"/>
                </a:cubicBezTo>
                <a:lnTo>
                  <a:pt x="120000" y="108000"/>
                </a:lnTo>
                <a:cubicBezTo>
                  <a:pt x="120000" y="114627"/>
                  <a:pt x="117863" y="120000"/>
                  <a:pt x="115228" y="120000"/>
                </a:cubicBezTo>
                <a:lnTo>
                  <a:pt x="4771" y="120000"/>
                </a:lnTo>
                <a:cubicBezTo>
                  <a:pt x="2136" y="120000"/>
                  <a:pt x="0" y="114627"/>
                  <a:pt x="0" y="108000"/>
                </a:cubicBezTo>
                <a:lnTo>
                  <a:pt x="0" y="11999"/>
                </a:lnTo>
                <a:close/>
              </a:path>
            </a:pathLst>
          </a:custGeom>
          <a:solidFill>
            <a:srgbClr val="004877"/>
          </a:solidFill>
          <a:ln cap="flat" cmpd="sng" w="25400">
            <a:solidFill>
              <a:srgbClr val="FFFFFF"/>
            </a:solidFill>
            <a:prstDash val="solid"/>
            <a:round/>
            <a:headEnd len="med" w="med" type="none"/>
            <a:tailEnd len="med" w="med" type="none"/>
          </a:ln>
        </p:spPr>
        <p:txBody>
          <a:bodyPr anchorCtr="0" anchor="ctr" bIns="34550" lIns="43450" rIns="43450" tIns="34550">
            <a:noAutofit/>
          </a:bodyPr>
          <a:lstStyle/>
          <a:p>
            <a:pPr indent="0" lvl="0" marL="0" marR="0" rtl="0" algn="ctr">
              <a:lnSpc>
                <a:spcPct val="90000"/>
              </a:lnSpc>
              <a:spcBef>
                <a:spcPts val="0"/>
              </a:spcBef>
              <a:spcAft>
                <a:spcPts val="0"/>
              </a:spcAft>
              <a:buSzPct val="25000"/>
              <a:buNone/>
            </a:pPr>
            <a:r>
              <a:rPr lang="en" sz="1300">
                <a:solidFill>
                  <a:srgbClr val="FFFFFF"/>
                </a:solidFill>
              </a:rPr>
              <a:t>Imported into SQL Server</a:t>
            </a:r>
          </a:p>
        </p:txBody>
      </p:sp>
      <p:sp>
        <p:nvSpPr>
          <p:cNvPr id="99" name="Shape 99"/>
          <p:cNvSpPr/>
          <p:nvPr/>
        </p:nvSpPr>
        <p:spPr>
          <a:xfrm rot="-1031058">
            <a:off x="4547136" y="253055"/>
            <a:ext cx="1921161" cy="1374581"/>
          </a:xfrm>
          <a:custGeom>
            <a:pathLst>
              <a:path extrusionOk="0" h="120000" w="120000">
                <a:moveTo>
                  <a:pt x="20355" y="17273"/>
                </a:moveTo>
                <a:lnTo>
                  <a:pt x="20355" y="17273"/>
                </a:lnTo>
                <a:cubicBezTo>
                  <a:pt x="37506" y="1664"/>
                  <a:pt x="62363" y="-2401"/>
                  <a:pt x="83670" y="6918"/>
                </a:cubicBezTo>
                <a:cubicBezTo>
                  <a:pt x="104977" y="16238"/>
                  <a:pt x="118686" y="37174"/>
                  <a:pt x="118588" y="60243"/>
                </a:cubicBezTo>
                <a:lnTo>
                  <a:pt x="119985" y="60426"/>
                </a:lnTo>
                <a:lnTo>
                  <a:pt x="116222" y="67338"/>
                </a:lnTo>
                <a:lnTo>
                  <a:pt x="113457" y="59574"/>
                </a:lnTo>
                <a:lnTo>
                  <a:pt x="114854" y="59756"/>
                </a:lnTo>
                <a:lnTo>
                  <a:pt x="114854" y="59756"/>
                </a:lnTo>
                <a:cubicBezTo>
                  <a:pt x="114754" y="38981"/>
                  <a:pt x="102011" y="20193"/>
                  <a:pt x="82294" y="11749"/>
                </a:cubicBezTo>
                <a:cubicBezTo>
                  <a:pt x="62577" y="3305"/>
                  <a:pt x="39550" y="6775"/>
                  <a:pt x="23456" y="20615"/>
                </a:cubicBezTo>
                <a:close/>
              </a:path>
            </a:pathLst>
          </a:custGeom>
          <a:solidFill>
            <a:srgbClr val="FF0000"/>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3682702" y="569895"/>
            <a:ext cx="1706400" cy="451500"/>
          </a:xfrm>
          <a:custGeom>
            <a:pathLst>
              <a:path extrusionOk="0" h="120000" w="120000">
                <a:moveTo>
                  <a:pt x="0" y="11999"/>
                </a:moveTo>
                <a:cubicBezTo>
                  <a:pt x="0" y="5372"/>
                  <a:pt x="1625" y="0"/>
                  <a:pt x="3630" y="0"/>
                </a:cubicBezTo>
                <a:lnTo>
                  <a:pt x="116369" y="0"/>
                </a:lnTo>
                <a:cubicBezTo>
                  <a:pt x="118374" y="0"/>
                  <a:pt x="120000" y="5372"/>
                  <a:pt x="120000" y="11999"/>
                </a:cubicBezTo>
                <a:lnTo>
                  <a:pt x="120000" y="108000"/>
                </a:lnTo>
                <a:cubicBezTo>
                  <a:pt x="120000" y="114627"/>
                  <a:pt x="118374" y="120000"/>
                  <a:pt x="116369" y="120000"/>
                </a:cubicBezTo>
                <a:lnTo>
                  <a:pt x="3630" y="120000"/>
                </a:lnTo>
                <a:cubicBezTo>
                  <a:pt x="1625" y="120000"/>
                  <a:pt x="0" y="114627"/>
                  <a:pt x="0" y="108000"/>
                </a:cubicBezTo>
                <a:lnTo>
                  <a:pt x="0" y="11999"/>
                </a:lnTo>
                <a:close/>
              </a:path>
            </a:pathLst>
          </a:custGeom>
          <a:solidFill>
            <a:srgbClr val="004877"/>
          </a:solidFill>
          <a:ln cap="flat" cmpd="sng" w="25400">
            <a:solidFill>
              <a:srgbClr val="FFFFFF"/>
            </a:solidFill>
            <a:prstDash val="solid"/>
            <a:round/>
            <a:headEnd len="med" w="med" type="none"/>
            <a:tailEnd len="med" w="med" type="none"/>
          </a:ln>
        </p:spPr>
        <p:txBody>
          <a:bodyPr anchorCtr="0" anchor="ctr" bIns="34550" lIns="43450" rIns="43450" tIns="34550">
            <a:noAutofit/>
          </a:bodyPr>
          <a:lstStyle/>
          <a:p>
            <a:pPr indent="0" lvl="0" marL="0" marR="0" rtl="0" algn="ctr">
              <a:lnSpc>
                <a:spcPct val="90000"/>
              </a:lnSpc>
              <a:spcBef>
                <a:spcPts val="0"/>
              </a:spcBef>
              <a:spcAft>
                <a:spcPts val="0"/>
              </a:spcAft>
              <a:buSzPct val="25000"/>
              <a:buNone/>
            </a:pPr>
            <a:r>
              <a:rPr lang="en" sz="1300">
                <a:solidFill>
                  <a:srgbClr val="FFFFFF"/>
                </a:solidFill>
              </a:rPr>
              <a:t>Cleaned Data</a:t>
            </a:r>
          </a:p>
        </p:txBody>
      </p:sp>
      <p:sp>
        <p:nvSpPr>
          <p:cNvPr id="101" name="Shape 101"/>
          <p:cNvSpPr/>
          <p:nvPr/>
        </p:nvSpPr>
        <p:spPr>
          <a:xfrm>
            <a:off x="1384275" y="2929306"/>
            <a:ext cx="1660500" cy="1053600"/>
          </a:xfrm>
          <a:custGeom>
            <a:pathLst>
              <a:path extrusionOk="0" h="120000" w="120000">
                <a:moveTo>
                  <a:pt x="0" y="11999"/>
                </a:moveTo>
                <a:cubicBezTo>
                  <a:pt x="0" y="5372"/>
                  <a:pt x="4431" y="0"/>
                  <a:pt x="9897" y="0"/>
                </a:cubicBezTo>
                <a:lnTo>
                  <a:pt x="110102" y="0"/>
                </a:lnTo>
                <a:cubicBezTo>
                  <a:pt x="115568" y="0"/>
                  <a:pt x="119999" y="5372"/>
                  <a:pt x="119999" y="11999"/>
                </a:cubicBezTo>
                <a:lnTo>
                  <a:pt x="119999" y="108000"/>
                </a:lnTo>
                <a:cubicBezTo>
                  <a:pt x="119999" y="114627"/>
                  <a:pt x="115568" y="120000"/>
                  <a:pt x="110102" y="120000"/>
                </a:cubicBezTo>
                <a:lnTo>
                  <a:pt x="9897" y="120000"/>
                </a:lnTo>
                <a:cubicBezTo>
                  <a:pt x="4431" y="120000"/>
                  <a:pt x="0" y="114627"/>
                  <a:pt x="0" y="108000"/>
                </a:cubicBezTo>
                <a:lnTo>
                  <a:pt x="0" y="11999"/>
                </a:lnTo>
                <a:close/>
              </a:path>
            </a:pathLst>
          </a:custGeom>
          <a:solidFill>
            <a:srgbClr val="FFFFFF">
              <a:alpha val="89800"/>
            </a:srgbClr>
          </a:solidFill>
          <a:ln cap="flat" cmpd="sng" w="25400">
            <a:solidFill>
              <a:srgbClr val="C56706"/>
            </a:solidFill>
            <a:prstDash val="solid"/>
            <a:round/>
            <a:headEnd len="med" w="med" type="none"/>
            <a:tailEnd len="med" w="med" type="none"/>
          </a:ln>
        </p:spPr>
        <p:txBody>
          <a:bodyPr anchorCtr="0" anchor="t" bIns="338325" lIns="51725" rIns="51725" tIns="51725">
            <a:noAutofit/>
          </a:bodyPr>
          <a:lstStyle/>
          <a:p>
            <a:pPr indent="-57150" lvl="1" marL="57150" rtl="0">
              <a:lnSpc>
                <a:spcPct val="90000"/>
              </a:lnSpc>
              <a:spcBef>
                <a:spcPts val="0"/>
              </a:spcBef>
              <a:buClr>
                <a:srgbClr val="000000"/>
              </a:buClr>
              <a:buSzPct val="100000"/>
              <a:buFont typeface="Arial"/>
              <a:buChar char="•"/>
            </a:pPr>
            <a:r>
              <a:rPr lang="en" sz="1200"/>
              <a:t>  Next, we created dimension and fact tables to help us query </a:t>
            </a:r>
          </a:p>
        </p:txBody>
      </p:sp>
      <p:sp>
        <p:nvSpPr>
          <p:cNvPr id="102" name="Shape 102"/>
          <p:cNvSpPr/>
          <p:nvPr/>
        </p:nvSpPr>
        <p:spPr>
          <a:xfrm>
            <a:off x="2591060" y="2911716"/>
            <a:ext cx="2010899" cy="1759500"/>
          </a:xfrm>
          <a:custGeom>
            <a:pathLst>
              <a:path extrusionOk="0" h="120000" w="120000">
                <a:moveTo>
                  <a:pt x="11320" y="91594"/>
                </a:moveTo>
                <a:lnTo>
                  <a:pt x="13796" y="89987"/>
                </a:lnTo>
                <a:lnTo>
                  <a:pt x="13796" y="89987"/>
                </a:lnTo>
                <a:cubicBezTo>
                  <a:pt x="23464" y="104521"/>
                  <a:pt x="39561" y="113638"/>
                  <a:pt x="57143" y="114537"/>
                </a:cubicBezTo>
                <a:cubicBezTo>
                  <a:pt x="74724" y="115435"/>
                  <a:pt x="91688" y="108008"/>
                  <a:pt x="102823" y="94538"/>
                </a:cubicBezTo>
                <a:lnTo>
                  <a:pt x="101215" y="93494"/>
                </a:lnTo>
                <a:lnTo>
                  <a:pt x="107441" y="90791"/>
                </a:lnTo>
                <a:lnTo>
                  <a:pt x="106956" y="97220"/>
                </a:lnTo>
                <a:lnTo>
                  <a:pt x="105346" y="96175"/>
                </a:lnTo>
                <a:lnTo>
                  <a:pt x="105346" y="96175"/>
                </a:lnTo>
                <a:cubicBezTo>
                  <a:pt x="93692" y="110649"/>
                  <a:pt x="75771" y="118681"/>
                  <a:pt x="57158" y="117775"/>
                </a:cubicBezTo>
                <a:cubicBezTo>
                  <a:pt x="38545" y="116868"/>
                  <a:pt x="21499" y="107131"/>
                  <a:pt x="11320" y="91594"/>
                </a:cubicBezTo>
                <a:close/>
              </a:path>
            </a:pathLst>
          </a:custGeom>
          <a:solidFill>
            <a:srgbClr val="FF0000"/>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1908979" y="3757281"/>
            <a:ext cx="1298400" cy="451500"/>
          </a:xfrm>
          <a:custGeom>
            <a:pathLst>
              <a:path extrusionOk="0" h="120000" w="120000">
                <a:moveTo>
                  <a:pt x="0" y="11999"/>
                </a:moveTo>
                <a:cubicBezTo>
                  <a:pt x="0" y="5372"/>
                  <a:pt x="2136" y="0"/>
                  <a:pt x="4771" y="0"/>
                </a:cubicBezTo>
                <a:lnTo>
                  <a:pt x="115228" y="0"/>
                </a:lnTo>
                <a:cubicBezTo>
                  <a:pt x="117863" y="0"/>
                  <a:pt x="120000" y="5372"/>
                  <a:pt x="120000" y="11999"/>
                </a:cubicBezTo>
                <a:lnTo>
                  <a:pt x="120000" y="108000"/>
                </a:lnTo>
                <a:cubicBezTo>
                  <a:pt x="120000" y="114627"/>
                  <a:pt x="117863" y="120000"/>
                  <a:pt x="115228" y="120000"/>
                </a:cubicBezTo>
                <a:lnTo>
                  <a:pt x="4771" y="120000"/>
                </a:lnTo>
                <a:cubicBezTo>
                  <a:pt x="2136" y="120000"/>
                  <a:pt x="0" y="114627"/>
                  <a:pt x="0" y="108000"/>
                </a:cubicBezTo>
                <a:lnTo>
                  <a:pt x="0" y="11999"/>
                </a:lnTo>
                <a:close/>
              </a:path>
            </a:pathLst>
          </a:custGeom>
          <a:solidFill>
            <a:srgbClr val="004877"/>
          </a:solidFill>
          <a:ln cap="flat" cmpd="sng" w="25400">
            <a:solidFill>
              <a:srgbClr val="FFFFFF"/>
            </a:solidFill>
            <a:prstDash val="solid"/>
            <a:round/>
            <a:headEnd len="med" w="med" type="none"/>
            <a:tailEnd len="med" w="med" type="none"/>
          </a:ln>
        </p:spPr>
        <p:txBody>
          <a:bodyPr anchorCtr="0" anchor="ctr" bIns="34550" lIns="43450" rIns="43450" tIns="34550">
            <a:noAutofit/>
          </a:bodyPr>
          <a:lstStyle/>
          <a:p>
            <a:pPr indent="0" lvl="0" marL="0" marR="0" rtl="0" algn="ctr">
              <a:lnSpc>
                <a:spcPct val="90000"/>
              </a:lnSpc>
              <a:spcBef>
                <a:spcPts val="0"/>
              </a:spcBef>
              <a:spcAft>
                <a:spcPts val="0"/>
              </a:spcAft>
              <a:buSzPct val="25000"/>
              <a:buNone/>
            </a:pPr>
            <a:r>
              <a:rPr lang="en" sz="1300">
                <a:solidFill>
                  <a:srgbClr val="FFFFFF"/>
                </a:solidFill>
              </a:rPr>
              <a:t>Transformation</a:t>
            </a:r>
          </a:p>
        </p:txBody>
      </p:sp>
      <p:sp>
        <p:nvSpPr>
          <p:cNvPr id="104" name="Shape 104"/>
          <p:cNvSpPr/>
          <p:nvPr/>
        </p:nvSpPr>
        <p:spPr>
          <a:xfrm rot="-1031058">
            <a:off x="4547136" y="2310455"/>
            <a:ext cx="1921161" cy="1374581"/>
          </a:xfrm>
          <a:custGeom>
            <a:pathLst>
              <a:path extrusionOk="0" h="120000" w="120000">
                <a:moveTo>
                  <a:pt x="20355" y="17273"/>
                </a:moveTo>
                <a:lnTo>
                  <a:pt x="20355" y="17273"/>
                </a:lnTo>
                <a:cubicBezTo>
                  <a:pt x="37506" y="1664"/>
                  <a:pt x="62363" y="-2401"/>
                  <a:pt x="83670" y="6918"/>
                </a:cubicBezTo>
                <a:cubicBezTo>
                  <a:pt x="104977" y="16238"/>
                  <a:pt x="118686" y="37174"/>
                  <a:pt x="118588" y="60243"/>
                </a:cubicBezTo>
                <a:lnTo>
                  <a:pt x="119985" y="60426"/>
                </a:lnTo>
                <a:lnTo>
                  <a:pt x="116222" y="67338"/>
                </a:lnTo>
                <a:lnTo>
                  <a:pt x="113457" y="59574"/>
                </a:lnTo>
                <a:lnTo>
                  <a:pt x="114854" y="59756"/>
                </a:lnTo>
                <a:lnTo>
                  <a:pt x="114854" y="59756"/>
                </a:lnTo>
                <a:cubicBezTo>
                  <a:pt x="114754" y="38981"/>
                  <a:pt x="102011" y="20193"/>
                  <a:pt x="82294" y="11749"/>
                </a:cubicBezTo>
                <a:cubicBezTo>
                  <a:pt x="62577" y="3305"/>
                  <a:pt x="39550" y="6775"/>
                  <a:pt x="23456" y="20615"/>
                </a:cubicBezTo>
                <a:close/>
              </a:path>
            </a:pathLst>
          </a:custGeom>
          <a:solidFill>
            <a:srgbClr val="FF0000"/>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3713200" y="2619600"/>
            <a:ext cx="1473900" cy="598200"/>
          </a:xfrm>
          <a:custGeom>
            <a:pathLst>
              <a:path extrusionOk="0" h="120000" w="120000">
                <a:moveTo>
                  <a:pt x="0" y="11999"/>
                </a:moveTo>
                <a:cubicBezTo>
                  <a:pt x="0" y="5372"/>
                  <a:pt x="2136" y="0"/>
                  <a:pt x="4771" y="0"/>
                </a:cubicBezTo>
                <a:lnTo>
                  <a:pt x="115228" y="0"/>
                </a:lnTo>
                <a:cubicBezTo>
                  <a:pt x="117863" y="0"/>
                  <a:pt x="120000" y="5372"/>
                  <a:pt x="120000" y="11999"/>
                </a:cubicBezTo>
                <a:lnTo>
                  <a:pt x="120000" y="108000"/>
                </a:lnTo>
                <a:cubicBezTo>
                  <a:pt x="120000" y="114627"/>
                  <a:pt x="117863" y="120000"/>
                  <a:pt x="115228" y="120000"/>
                </a:cubicBezTo>
                <a:lnTo>
                  <a:pt x="4771" y="120000"/>
                </a:lnTo>
                <a:cubicBezTo>
                  <a:pt x="2136" y="120000"/>
                  <a:pt x="0" y="114627"/>
                  <a:pt x="0" y="108000"/>
                </a:cubicBezTo>
                <a:lnTo>
                  <a:pt x="0" y="11999"/>
                </a:lnTo>
                <a:close/>
              </a:path>
            </a:pathLst>
          </a:custGeom>
          <a:solidFill>
            <a:srgbClr val="004877"/>
          </a:solidFill>
          <a:ln cap="flat" cmpd="sng" w="25400">
            <a:solidFill>
              <a:srgbClr val="FFFFFF"/>
            </a:solidFill>
            <a:prstDash val="solid"/>
            <a:round/>
            <a:headEnd len="med" w="med" type="none"/>
            <a:tailEnd len="med" w="med" type="none"/>
          </a:ln>
        </p:spPr>
        <p:txBody>
          <a:bodyPr anchorCtr="0" anchor="ctr" bIns="35150" lIns="45300" rIns="45300" tIns="35150">
            <a:noAutofit/>
          </a:bodyPr>
          <a:lstStyle/>
          <a:p>
            <a:pPr indent="0" lvl="0" marL="0" marR="0" rtl="0" algn="ctr">
              <a:lnSpc>
                <a:spcPct val="90000"/>
              </a:lnSpc>
              <a:spcBef>
                <a:spcPts val="0"/>
              </a:spcBef>
              <a:spcAft>
                <a:spcPts val="0"/>
              </a:spcAft>
              <a:buSzPct val="25000"/>
              <a:buNone/>
            </a:pPr>
            <a:r>
              <a:rPr lang="en" sz="1300">
                <a:solidFill>
                  <a:srgbClr val="FFFFFF"/>
                </a:solidFill>
              </a:rPr>
              <a:t>Exported tables to Tableau</a:t>
            </a:r>
          </a:p>
        </p:txBody>
      </p:sp>
      <p:sp>
        <p:nvSpPr>
          <p:cNvPr id="106" name="Shape 106"/>
          <p:cNvSpPr/>
          <p:nvPr/>
        </p:nvSpPr>
        <p:spPr>
          <a:xfrm>
            <a:off x="5875975" y="2853100"/>
            <a:ext cx="2411100" cy="1279800"/>
          </a:xfrm>
          <a:custGeom>
            <a:pathLst>
              <a:path extrusionOk="0" h="120000" w="120000">
                <a:moveTo>
                  <a:pt x="0" y="11999"/>
                </a:moveTo>
                <a:cubicBezTo>
                  <a:pt x="0" y="5372"/>
                  <a:pt x="4431" y="0"/>
                  <a:pt x="9897" y="0"/>
                </a:cubicBezTo>
                <a:lnTo>
                  <a:pt x="110102" y="0"/>
                </a:lnTo>
                <a:cubicBezTo>
                  <a:pt x="115568" y="0"/>
                  <a:pt x="119999" y="5372"/>
                  <a:pt x="119999" y="11999"/>
                </a:cubicBezTo>
                <a:lnTo>
                  <a:pt x="119999" y="108000"/>
                </a:lnTo>
                <a:cubicBezTo>
                  <a:pt x="119999" y="114627"/>
                  <a:pt x="115568" y="120000"/>
                  <a:pt x="110102" y="120000"/>
                </a:cubicBezTo>
                <a:lnTo>
                  <a:pt x="9897" y="120000"/>
                </a:lnTo>
                <a:cubicBezTo>
                  <a:pt x="4431" y="120000"/>
                  <a:pt x="0" y="114627"/>
                  <a:pt x="0" y="108000"/>
                </a:cubicBezTo>
                <a:lnTo>
                  <a:pt x="0" y="11999"/>
                </a:lnTo>
                <a:close/>
              </a:path>
            </a:pathLst>
          </a:custGeom>
          <a:solidFill>
            <a:srgbClr val="FFFFFF">
              <a:alpha val="89800"/>
            </a:srgbClr>
          </a:solidFill>
          <a:ln cap="flat" cmpd="sng" w="25400">
            <a:solidFill>
              <a:srgbClr val="C56706"/>
            </a:solidFill>
            <a:prstDash val="solid"/>
            <a:round/>
            <a:headEnd len="med" w="med" type="none"/>
            <a:tailEnd len="med" w="med" type="none"/>
          </a:ln>
        </p:spPr>
        <p:txBody>
          <a:bodyPr anchorCtr="0" anchor="t" bIns="338325" lIns="51725" rIns="51725" tIns="51725">
            <a:noAutofit/>
          </a:bodyPr>
          <a:lstStyle/>
          <a:p>
            <a:pPr indent="-57150" lvl="1" marL="57150" rtl="0">
              <a:lnSpc>
                <a:spcPct val="90000"/>
              </a:lnSpc>
              <a:spcBef>
                <a:spcPts val="180"/>
              </a:spcBef>
              <a:buClr>
                <a:srgbClr val="000000"/>
              </a:buClr>
              <a:buSzPct val="100000"/>
              <a:buFont typeface="Arial"/>
              <a:buChar char="•"/>
            </a:pPr>
            <a:r>
              <a:rPr lang="en" sz="1200"/>
              <a:t>  Combined the individual graphs into a simple and interactive dashboard for Executives to use</a:t>
            </a:r>
          </a:p>
          <a:p>
            <a:pPr lvl="0" rtl="0">
              <a:lnSpc>
                <a:spcPct val="90000"/>
              </a:lnSpc>
              <a:spcBef>
                <a:spcPts val="180"/>
              </a:spcBef>
              <a:buNone/>
            </a:pPr>
            <a:r>
              <a:t/>
            </a:r>
            <a:endParaRPr sz="1200"/>
          </a:p>
          <a:p>
            <a:pPr indent="0" lvl="0" marL="0" marR="0" rtl="0" algn="l">
              <a:lnSpc>
                <a:spcPct val="90000"/>
              </a:lnSpc>
              <a:spcBef>
                <a:spcPts val="0"/>
              </a:spcBef>
              <a:spcAft>
                <a:spcPts val="0"/>
              </a:spcAft>
              <a:buNone/>
            </a:pPr>
            <a:r>
              <a:t/>
            </a:r>
            <a:endParaRPr sz="1200"/>
          </a:p>
        </p:txBody>
      </p:sp>
      <p:sp>
        <p:nvSpPr>
          <p:cNvPr id="107" name="Shape 107"/>
          <p:cNvSpPr/>
          <p:nvPr/>
        </p:nvSpPr>
        <p:spPr>
          <a:xfrm>
            <a:off x="7267553" y="3938100"/>
            <a:ext cx="1506900" cy="508800"/>
          </a:xfrm>
          <a:custGeom>
            <a:pathLst>
              <a:path extrusionOk="0" h="120000" w="120000">
                <a:moveTo>
                  <a:pt x="0" y="11999"/>
                </a:moveTo>
                <a:cubicBezTo>
                  <a:pt x="0" y="5372"/>
                  <a:pt x="2136" y="0"/>
                  <a:pt x="4771" y="0"/>
                </a:cubicBezTo>
                <a:lnTo>
                  <a:pt x="115228" y="0"/>
                </a:lnTo>
                <a:cubicBezTo>
                  <a:pt x="117863" y="0"/>
                  <a:pt x="120000" y="5372"/>
                  <a:pt x="120000" y="11999"/>
                </a:cubicBezTo>
                <a:lnTo>
                  <a:pt x="120000" y="108000"/>
                </a:lnTo>
                <a:cubicBezTo>
                  <a:pt x="120000" y="114627"/>
                  <a:pt x="117863" y="120000"/>
                  <a:pt x="115228" y="120000"/>
                </a:cubicBezTo>
                <a:lnTo>
                  <a:pt x="4771" y="120000"/>
                </a:lnTo>
                <a:cubicBezTo>
                  <a:pt x="2136" y="120000"/>
                  <a:pt x="0" y="114627"/>
                  <a:pt x="0" y="108000"/>
                </a:cubicBezTo>
                <a:lnTo>
                  <a:pt x="0" y="11999"/>
                </a:lnTo>
                <a:close/>
              </a:path>
            </a:pathLst>
          </a:custGeom>
          <a:solidFill>
            <a:srgbClr val="004877"/>
          </a:solidFill>
          <a:ln cap="flat" cmpd="sng" w="25400">
            <a:solidFill>
              <a:srgbClr val="FFFFFF"/>
            </a:solidFill>
            <a:prstDash val="solid"/>
            <a:round/>
            <a:headEnd len="med" w="med" type="none"/>
            <a:tailEnd len="med" w="med" type="none"/>
          </a:ln>
        </p:spPr>
        <p:txBody>
          <a:bodyPr anchorCtr="0" anchor="ctr" bIns="35150" lIns="45300" rIns="45300" tIns="35150">
            <a:noAutofit/>
          </a:bodyPr>
          <a:lstStyle/>
          <a:p>
            <a:pPr indent="0" lvl="0" marL="0" marR="0" rtl="0" algn="ctr">
              <a:lnSpc>
                <a:spcPct val="90000"/>
              </a:lnSpc>
              <a:spcBef>
                <a:spcPts val="0"/>
              </a:spcBef>
              <a:spcAft>
                <a:spcPts val="0"/>
              </a:spcAft>
              <a:buSzPct val="25000"/>
              <a:buNone/>
            </a:pPr>
            <a:r>
              <a:rPr lang="en" sz="1300">
                <a:solidFill>
                  <a:srgbClr val="FFFFFF"/>
                </a:solidFill>
              </a:rPr>
              <a:t>Created a dashboard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2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2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2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2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2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2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2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2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2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2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2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2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2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2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rtl="0">
              <a:spcBef>
                <a:spcPts val="0"/>
              </a:spcBef>
              <a:buNone/>
            </a:pPr>
            <a:r>
              <a:rPr lang="en"/>
              <a:t>Issues we ran into</a:t>
            </a:r>
          </a:p>
        </p:txBody>
      </p:sp>
      <p:sp>
        <p:nvSpPr>
          <p:cNvPr id="113" name="Shape 113"/>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sp>
        <p:nvSpPr>
          <p:cNvPr id="114" name="Shape 114"/>
          <p:cNvSpPr/>
          <p:nvPr/>
        </p:nvSpPr>
        <p:spPr>
          <a:xfrm>
            <a:off x="2061899" y="4793100"/>
            <a:ext cx="2108099"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Issues</a:t>
            </a:r>
          </a:p>
        </p:txBody>
      </p:sp>
      <p:sp>
        <p:nvSpPr>
          <p:cNvPr id="115" name="Shape 115"/>
          <p:cNvSpPr/>
          <p:nvPr/>
        </p:nvSpPr>
        <p:spPr>
          <a:xfrm>
            <a:off x="4093941" y="4793100"/>
            <a:ext cx="2108100"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Dashboard</a:t>
            </a:r>
          </a:p>
        </p:txBody>
      </p:sp>
      <p:sp>
        <p:nvSpPr>
          <p:cNvPr id="116" name="Shape 116"/>
          <p:cNvSpPr/>
          <p:nvPr/>
        </p:nvSpPr>
        <p:spPr>
          <a:xfrm>
            <a:off x="6125983"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Data Governance</a:t>
            </a:r>
          </a:p>
        </p:txBody>
      </p:sp>
      <p:sp>
        <p:nvSpPr>
          <p:cNvPr id="117" name="Shape 117"/>
          <p:cNvSpPr/>
          <p:nvPr/>
        </p:nvSpPr>
        <p:spPr>
          <a:xfrm>
            <a:off x="3500013" y="1833273"/>
            <a:ext cx="1611000" cy="1668899"/>
          </a:xfrm>
          <a:prstGeom prst="ellipse">
            <a:avLst/>
          </a:prstGeom>
          <a:solidFill>
            <a:srgbClr val="073763"/>
          </a:solidFill>
          <a:ln cap="flat" cmpd="sng" w="254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2349202" y="1833273"/>
            <a:ext cx="1611000" cy="1668899"/>
          </a:xfrm>
          <a:prstGeom prst="ellipse">
            <a:avLst/>
          </a:prstGeom>
          <a:solidFill>
            <a:srgbClr val="082B1F">
              <a:alpha val="64709"/>
            </a:srgbClr>
          </a:solidFill>
          <a:ln cap="flat" cmpd="sng" w="254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txBox="1"/>
          <p:nvPr/>
        </p:nvSpPr>
        <p:spPr>
          <a:xfrm>
            <a:off x="2612675" y="2459650"/>
            <a:ext cx="871800" cy="2634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Table 1</a:t>
            </a:r>
          </a:p>
        </p:txBody>
      </p:sp>
      <p:sp>
        <p:nvSpPr>
          <p:cNvPr id="120" name="Shape 120"/>
          <p:cNvSpPr txBox="1"/>
          <p:nvPr/>
        </p:nvSpPr>
        <p:spPr>
          <a:xfrm>
            <a:off x="4095025" y="2459825"/>
            <a:ext cx="871800" cy="2634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Table 2</a:t>
            </a:r>
          </a:p>
        </p:txBody>
      </p:sp>
      <p:cxnSp>
        <p:nvCxnSpPr>
          <p:cNvPr id="121" name="Shape 121"/>
          <p:cNvCxnSpPr/>
          <p:nvPr/>
        </p:nvCxnSpPr>
        <p:spPr>
          <a:xfrm>
            <a:off x="3723875" y="1509350"/>
            <a:ext cx="0" cy="1008000"/>
          </a:xfrm>
          <a:prstGeom prst="straightConnector1">
            <a:avLst/>
          </a:prstGeom>
          <a:noFill/>
          <a:ln cap="flat" cmpd="sng" w="19050">
            <a:solidFill>
              <a:srgbClr val="C56706"/>
            </a:solidFill>
            <a:prstDash val="solid"/>
            <a:round/>
            <a:headEnd len="lg" w="lg" type="none"/>
            <a:tailEnd len="lg" w="lg" type="triangle"/>
          </a:ln>
        </p:spPr>
      </p:cxnSp>
      <p:sp>
        <p:nvSpPr>
          <p:cNvPr id="122" name="Shape 122"/>
          <p:cNvSpPr txBox="1"/>
          <p:nvPr/>
        </p:nvSpPr>
        <p:spPr>
          <a:xfrm>
            <a:off x="2118600" y="718425"/>
            <a:ext cx="3230400" cy="790800"/>
          </a:xfrm>
          <a:prstGeom prst="rect">
            <a:avLst/>
          </a:prstGeom>
          <a:noFill/>
          <a:ln cap="flat" cmpd="sng" w="9525">
            <a:solidFill>
              <a:srgbClr val="0B5394"/>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No employee ID, so compiling tables had to be done by parsing names and </a:t>
            </a:r>
            <a:r>
              <a:rPr lang="en"/>
              <a:t>separating</a:t>
            </a:r>
            <a:r>
              <a:rPr lang="en"/>
              <a:t> names in some cases</a:t>
            </a:r>
          </a:p>
        </p:txBody>
      </p:sp>
      <p:sp>
        <p:nvSpPr>
          <p:cNvPr id="123" name="Shape 123"/>
          <p:cNvSpPr txBox="1"/>
          <p:nvPr/>
        </p:nvSpPr>
        <p:spPr>
          <a:xfrm>
            <a:off x="2118600" y="3673825"/>
            <a:ext cx="3230400" cy="350400"/>
          </a:xfrm>
          <a:prstGeom prst="rect">
            <a:avLst/>
          </a:prstGeom>
          <a:solidFill>
            <a:srgbClr val="FFFFFF"/>
          </a:solidFill>
          <a:ln cap="flat" cmpd="sng" w="9525">
            <a:solidFill>
              <a:srgbClr val="0B5394"/>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434343"/>
                </a:solidFill>
              </a:rPr>
              <a:t>Varchar data type also </a:t>
            </a:r>
            <a:r>
              <a:rPr b="1" lang="en">
                <a:solidFill>
                  <a:srgbClr val="434343"/>
                </a:solidFill>
              </a:rPr>
              <a:t>hindered </a:t>
            </a:r>
            <a:r>
              <a:rPr lang="en">
                <a:solidFill>
                  <a:srgbClr val="434343"/>
                </a:solidFill>
              </a:rPr>
              <a:t>joins</a:t>
            </a:r>
          </a:p>
        </p:txBody>
      </p:sp>
      <p:sp>
        <p:nvSpPr>
          <p:cNvPr id="124" name="Shape 124"/>
          <p:cNvSpPr/>
          <p:nvPr/>
        </p:nvSpPr>
        <p:spPr>
          <a:xfrm>
            <a:off x="6285400" y="604875"/>
            <a:ext cx="2508600" cy="5271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u="sng">
                <a:solidFill>
                  <a:srgbClr val="FF0000"/>
                </a:solidFill>
              </a:rPr>
              <a:t>Lack of Standardization</a:t>
            </a:r>
          </a:p>
        </p:txBody>
      </p:sp>
      <p:sp>
        <p:nvSpPr>
          <p:cNvPr id="125" name="Shape 125"/>
          <p:cNvSpPr/>
          <p:nvPr/>
        </p:nvSpPr>
        <p:spPr>
          <a:xfrm>
            <a:off x="6285400" y="1367900"/>
            <a:ext cx="2508600" cy="5271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Shifts had to be standardized </a:t>
            </a:r>
            <a:r>
              <a:rPr lang="en"/>
              <a:t>arbitrarily</a:t>
            </a:r>
          </a:p>
        </p:txBody>
      </p:sp>
      <p:sp>
        <p:nvSpPr>
          <p:cNvPr id="126" name="Shape 126"/>
          <p:cNvSpPr/>
          <p:nvPr/>
        </p:nvSpPr>
        <p:spPr>
          <a:xfrm>
            <a:off x="6285400" y="2130925"/>
            <a:ext cx="2508600" cy="5271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Dates had different formats</a:t>
            </a:r>
          </a:p>
        </p:txBody>
      </p:sp>
      <p:sp>
        <p:nvSpPr>
          <p:cNvPr id="127" name="Shape 127"/>
          <p:cNvSpPr/>
          <p:nvPr/>
        </p:nvSpPr>
        <p:spPr>
          <a:xfrm>
            <a:off x="6285400" y="2893950"/>
            <a:ext cx="2508600" cy="5271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Use of commas and quotations in raw data</a:t>
            </a:r>
          </a:p>
        </p:txBody>
      </p:sp>
      <p:sp>
        <p:nvSpPr>
          <p:cNvPr id="128" name="Shape 128"/>
          <p:cNvSpPr/>
          <p:nvPr/>
        </p:nvSpPr>
        <p:spPr>
          <a:xfrm>
            <a:off x="6285400" y="3656975"/>
            <a:ext cx="2508600" cy="5271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Lack of primary keys</a:t>
            </a:r>
          </a:p>
        </p:txBody>
      </p:sp>
      <p:cxnSp>
        <p:nvCxnSpPr>
          <p:cNvPr id="129" name="Shape 129"/>
          <p:cNvCxnSpPr>
            <a:stCxn id="124" idx="1"/>
            <a:endCxn id="125" idx="1"/>
          </p:cNvCxnSpPr>
          <p:nvPr/>
        </p:nvCxnSpPr>
        <p:spPr>
          <a:xfrm>
            <a:off x="6285400" y="868425"/>
            <a:ext cx="600" cy="762900"/>
          </a:xfrm>
          <a:prstGeom prst="curvedConnector3">
            <a:avLst>
              <a:gd fmla="val -39687500" name="adj1"/>
            </a:avLst>
          </a:prstGeom>
          <a:noFill/>
          <a:ln cap="flat" cmpd="sng" w="9525">
            <a:solidFill>
              <a:schemeClr val="dk2"/>
            </a:solidFill>
            <a:prstDash val="solid"/>
            <a:round/>
            <a:headEnd len="lg" w="lg" type="none"/>
            <a:tailEnd len="lg" w="lg" type="none"/>
          </a:ln>
        </p:spPr>
      </p:cxnSp>
      <p:cxnSp>
        <p:nvCxnSpPr>
          <p:cNvPr id="130" name="Shape 130"/>
          <p:cNvCxnSpPr>
            <a:stCxn id="125" idx="1"/>
            <a:endCxn id="126" idx="1"/>
          </p:cNvCxnSpPr>
          <p:nvPr/>
        </p:nvCxnSpPr>
        <p:spPr>
          <a:xfrm>
            <a:off x="6285400" y="1631450"/>
            <a:ext cx="600" cy="762900"/>
          </a:xfrm>
          <a:prstGeom prst="curvedConnector3">
            <a:avLst>
              <a:gd fmla="val -39687500" name="adj1"/>
            </a:avLst>
          </a:prstGeom>
          <a:noFill/>
          <a:ln cap="flat" cmpd="sng" w="9525">
            <a:solidFill>
              <a:schemeClr val="dk2"/>
            </a:solidFill>
            <a:prstDash val="solid"/>
            <a:round/>
            <a:headEnd len="lg" w="lg" type="none"/>
            <a:tailEnd len="lg" w="lg" type="none"/>
          </a:ln>
        </p:spPr>
      </p:cxnSp>
      <p:cxnSp>
        <p:nvCxnSpPr>
          <p:cNvPr id="131" name="Shape 131"/>
          <p:cNvCxnSpPr>
            <a:stCxn id="126" idx="1"/>
            <a:endCxn id="127" idx="1"/>
          </p:cNvCxnSpPr>
          <p:nvPr/>
        </p:nvCxnSpPr>
        <p:spPr>
          <a:xfrm>
            <a:off x="6285400" y="2394475"/>
            <a:ext cx="600" cy="762900"/>
          </a:xfrm>
          <a:prstGeom prst="curvedConnector3">
            <a:avLst>
              <a:gd fmla="val -39687500" name="adj1"/>
            </a:avLst>
          </a:prstGeom>
          <a:noFill/>
          <a:ln cap="flat" cmpd="sng" w="9525">
            <a:solidFill>
              <a:schemeClr val="dk2"/>
            </a:solidFill>
            <a:prstDash val="solid"/>
            <a:round/>
            <a:headEnd len="lg" w="lg" type="none"/>
            <a:tailEnd len="lg" w="lg" type="none"/>
          </a:ln>
        </p:spPr>
      </p:cxnSp>
      <p:cxnSp>
        <p:nvCxnSpPr>
          <p:cNvPr id="132" name="Shape 132"/>
          <p:cNvCxnSpPr>
            <a:stCxn id="127" idx="1"/>
            <a:endCxn id="128" idx="1"/>
          </p:cNvCxnSpPr>
          <p:nvPr/>
        </p:nvCxnSpPr>
        <p:spPr>
          <a:xfrm>
            <a:off x="6285400" y="3157500"/>
            <a:ext cx="600" cy="762900"/>
          </a:xfrm>
          <a:prstGeom prst="curvedConnector3">
            <a:avLst>
              <a:gd fmla="val -39687500" name="adj1"/>
            </a:avLst>
          </a:prstGeom>
          <a:noFill/>
          <a:ln cap="flat" cmpd="sng" w="9525">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a:spcBef>
                <a:spcPts val="0"/>
              </a:spcBef>
              <a:buNone/>
            </a:pPr>
            <a:r>
              <a:rPr lang="en"/>
              <a:t>Dashboard</a:t>
            </a:r>
          </a:p>
        </p:txBody>
      </p:sp>
      <p:sp>
        <p:nvSpPr>
          <p:cNvPr id="138" name="Shape 138"/>
          <p:cNvSpPr/>
          <p:nvPr/>
        </p:nvSpPr>
        <p:spPr>
          <a:xfrm>
            <a:off x="4093941" y="4793100"/>
            <a:ext cx="2108100"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Dashboard</a:t>
            </a:r>
          </a:p>
        </p:txBody>
      </p:sp>
      <p:sp>
        <p:nvSpPr>
          <p:cNvPr id="139" name="Shape 139"/>
          <p:cNvSpPr/>
          <p:nvPr/>
        </p:nvSpPr>
        <p:spPr>
          <a:xfrm>
            <a:off x="6125983"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Data Governance</a:t>
            </a:r>
          </a:p>
        </p:txBody>
      </p:sp>
      <p:sp>
        <p:nvSpPr>
          <p:cNvPr id="140" name="Shape 140"/>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141" name="Shape 141"/>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pic>
        <p:nvPicPr>
          <p:cNvPr id="142" name="Shape 142"/>
          <p:cNvPicPr preferRelativeResize="0"/>
          <p:nvPr/>
        </p:nvPicPr>
        <p:blipFill rotWithShape="1">
          <a:blip r:embed="rId3">
            <a:alphaModFix/>
          </a:blip>
          <a:srcRect b="2723" l="0" r="0" t="0"/>
          <a:stretch/>
        </p:blipFill>
        <p:spPr>
          <a:xfrm>
            <a:off x="1246350" y="152400"/>
            <a:ext cx="7745250" cy="4236375"/>
          </a:xfrm>
          <a:prstGeom prst="rect">
            <a:avLst/>
          </a:prstGeom>
          <a:noFill/>
          <a:ln cap="flat" cmpd="sng" w="19050">
            <a:solidFill>
              <a:srgbClr val="000000"/>
            </a:solidFill>
            <a:prstDash val="solid"/>
            <a:round/>
            <a:headEnd len="med" w="med" type="none"/>
            <a:tailEnd len="med" w="med"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rtl="0">
              <a:spcBef>
                <a:spcPts val="0"/>
              </a:spcBef>
              <a:buNone/>
            </a:pPr>
            <a:r>
              <a:rPr lang="en"/>
              <a:t>Dashboard</a:t>
            </a:r>
          </a:p>
        </p:txBody>
      </p:sp>
      <p:pic>
        <p:nvPicPr>
          <p:cNvPr id="148" name="Shape 148"/>
          <p:cNvPicPr preferRelativeResize="0"/>
          <p:nvPr/>
        </p:nvPicPr>
        <p:blipFill rotWithShape="1">
          <a:blip r:embed="rId3">
            <a:alphaModFix/>
          </a:blip>
          <a:srcRect b="15057" l="23564" r="22002" t="17053"/>
          <a:stretch/>
        </p:blipFill>
        <p:spPr>
          <a:xfrm>
            <a:off x="1150836" y="914650"/>
            <a:ext cx="3739674" cy="2623324"/>
          </a:xfrm>
          <a:prstGeom prst="rect">
            <a:avLst/>
          </a:prstGeom>
          <a:noFill/>
          <a:ln cap="flat" cmpd="sng" w="19050">
            <a:solidFill>
              <a:srgbClr val="000000"/>
            </a:solidFill>
            <a:prstDash val="solid"/>
            <a:round/>
            <a:headEnd len="med" w="med" type="none"/>
            <a:tailEnd len="med" w="med" type="none"/>
          </a:ln>
        </p:spPr>
      </p:pic>
      <p:pic>
        <p:nvPicPr>
          <p:cNvPr id="149" name="Shape 149"/>
          <p:cNvPicPr preferRelativeResize="0"/>
          <p:nvPr/>
        </p:nvPicPr>
        <p:blipFill rotWithShape="1">
          <a:blip r:embed="rId4">
            <a:alphaModFix/>
          </a:blip>
          <a:srcRect b="31265" l="23866" r="26236" t="17124"/>
          <a:stretch/>
        </p:blipFill>
        <p:spPr>
          <a:xfrm>
            <a:off x="5023600" y="914649"/>
            <a:ext cx="4088312" cy="2623325"/>
          </a:xfrm>
          <a:prstGeom prst="rect">
            <a:avLst/>
          </a:prstGeom>
          <a:noFill/>
          <a:ln cap="flat" cmpd="sng" w="19050">
            <a:solidFill>
              <a:srgbClr val="000000"/>
            </a:solidFill>
            <a:prstDash val="solid"/>
            <a:round/>
            <a:headEnd len="med" w="med" type="none"/>
            <a:tailEnd len="med" w="med" type="none"/>
          </a:ln>
        </p:spPr>
      </p:pic>
      <p:sp>
        <p:nvSpPr>
          <p:cNvPr id="150" name="Shape 150"/>
          <p:cNvSpPr/>
          <p:nvPr/>
        </p:nvSpPr>
        <p:spPr>
          <a:xfrm>
            <a:off x="4093941" y="4793100"/>
            <a:ext cx="2108100"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Dashboard</a:t>
            </a:r>
          </a:p>
        </p:txBody>
      </p:sp>
      <p:sp>
        <p:nvSpPr>
          <p:cNvPr id="151" name="Shape 151"/>
          <p:cNvSpPr/>
          <p:nvPr/>
        </p:nvSpPr>
        <p:spPr>
          <a:xfrm>
            <a:off x="6125983"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Data Governance</a:t>
            </a:r>
          </a:p>
        </p:txBody>
      </p:sp>
      <p:sp>
        <p:nvSpPr>
          <p:cNvPr id="152" name="Shape 152"/>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153" name="Shape 153"/>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rtl="0">
              <a:spcBef>
                <a:spcPts val="0"/>
              </a:spcBef>
              <a:buNone/>
            </a:pPr>
            <a:r>
              <a:rPr lang="en"/>
              <a:t>Dashboard</a:t>
            </a:r>
          </a:p>
        </p:txBody>
      </p:sp>
      <p:pic>
        <p:nvPicPr>
          <p:cNvPr id="159" name="Shape 159"/>
          <p:cNvPicPr preferRelativeResize="0"/>
          <p:nvPr/>
        </p:nvPicPr>
        <p:blipFill rotWithShape="1">
          <a:blip r:embed="rId3">
            <a:alphaModFix/>
          </a:blip>
          <a:srcRect b="3456" l="0" r="0" t="0"/>
          <a:stretch/>
        </p:blipFill>
        <p:spPr>
          <a:xfrm>
            <a:off x="1146950" y="251250"/>
            <a:ext cx="7258300" cy="3895624"/>
          </a:xfrm>
          <a:prstGeom prst="rect">
            <a:avLst/>
          </a:prstGeom>
          <a:noFill/>
          <a:ln cap="flat" cmpd="sng" w="19050">
            <a:solidFill>
              <a:srgbClr val="000000"/>
            </a:solidFill>
            <a:prstDash val="solid"/>
            <a:round/>
            <a:headEnd len="med" w="med" type="none"/>
            <a:tailEnd len="med" w="med" type="none"/>
          </a:ln>
        </p:spPr>
      </p:pic>
      <p:sp>
        <p:nvSpPr>
          <p:cNvPr id="160" name="Shape 160"/>
          <p:cNvSpPr/>
          <p:nvPr/>
        </p:nvSpPr>
        <p:spPr>
          <a:xfrm>
            <a:off x="4093941" y="4793100"/>
            <a:ext cx="2108100"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Dashboard</a:t>
            </a:r>
          </a:p>
        </p:txBody>
      </p:sp>
      <p:sp>
        <p:nvSpPr>
          <p:cNvPr id="161" name="Shape 161"/>
          <p:cNvSpPr/>
          <p:nvPr/>
        </p:nvSpPr>
        <p:spPr>
          <a:xfrm>
            <a:off x="6125983"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Data Governance</a:t>
            </a:r>
          </a:p>
        </p:txBody>
      </p:sp>
      <p:sp>
        <p:nvSpPr>
          <p:cNvPr id="162" name="Shape 162"/>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163" name="Shape 163"/>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rtl="0">
              <a:spcBef>
                <a:spcPts val="0"/>
              </a:spcBef>
              <a:buNone/>
            </a:pPr>
            <a:r>
              <a:rPr lang="en"/>
              <a:t>Dashboard</a:t>
            </a:r>
          </a:p>
        </p:txBody>
      </p:sp>
      <p:pic>
        <p:nvPicPr>
          <p:cNvPr id="169" name="Shape 169"/>
          <p:cNvPicPr preferRelativeResize="0"/>
          <p:nvPr/>
        </p:nvPicPr>
        <p:blipFill rotWithShape="1">
          <a:blip r:embed="rId3">
            <a:alphaModFix/>
          </a:blip>
          <a:srcRect b="3400" l="0" r="26637" t="0"/>
          <a:stretch/>
        </p:blipFill>
        <p:spPr>
          <a:xfrm>
            <a:off x="1246350" y="152400"/>
            <a:ext cx="6445449" cy="4208973"/>
          </a:xfrm>
          <a:prstGeom prst="rect">
            <a:avLst/>
          </a:prstGeom>
          <a:noFill/>
          <a:ln cap="flat" cmpd="sng" w="19050">
            <a:solidFill>
              <a:srgbClr val="000000"/>
            </a:solidFill>
            <a:prstDash val="solid"/>
            <a:round/>
            <a:headEnd len="med" w="med" type="none"/>
            <a:tailEnd len="med" w="med" type="none"/>
          </a:ln>
        </p:spPr>
      </p:pic>
      <p:sp>
        <p:nvSpPr>
          <p:cNvPr id="170" name="Shape 170"/>
          <p:cNvSpPr/>
          <p:nvPr/>
        </p:nvSpPr>
        <p:spPr>
          <a:xfrm>
            <a:off x="4093941" y="4793100"/>
            <a:ext cx="2108100"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Dashboard</a:t>
            </a:r>
          </a:p>
        </p:txBody>
      </p:sp>
      <p:sp>
        <p:nvSpPr>
          <p:cNvPr id="171" name="Shape 171"/>
          <p:cNvSpPr/>
          <p:nvPr/>
        </p:nvSpPr>
        <p:spPr>
          <a:xfrm>
            <a:off x="6125983"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Data Governance</a:t>
            </a:r>
          </a:p>
        </p:txBody>
      </p:sp>
      <p:sp>
        <p:nvSpPr>
          <p:cNvPr id="172" name="Shape 172"/>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173" name="Shape 173"/>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pic>
        <p:nvPicPr>
          <p:cNvPr id="174" name="Shape 174"/>
          <p:cNvPicPr preferRelativeResize="0"/>
          <p:nvPr/>
        </p:nvPicPr>
        <p:blipFill rotWithShape="1">
          <a:blip r:embed="rId3">
            <a:alphaModFix/>
          </a:blip>
          <a:srcRect b="78956" l="89354" r="0" t="0"/>
          <a:stretch/>
        </p:blipFill>
        <p:spPr>
          <a:xfrm>
            <a:off x="7755625" y="152400"/>
            <a:ext cx="1327348" cy="1475974"/>
          </a:xfrm>
          <a:prstGeom prst="rect">
            <a:avLst/>
          </a:prstGeom>
          <a:noFill/>
          <a:ln cap="flat" cmpd="sng" w="19050">
            <a:solidFill>
              <a:srgbClr val="000000"/>
            </a:solidFill>
            <a:prstDash val="solid"/>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ctrTitle"/>
          </p:nvPr>
        </p:nvSpPr>
        <p:spPr>
          <a:xfrm rot="-5400000">
            <a:off x="-1460400" y="2010024"/>
            <a:ext cx="4368600" cy="740100"/>
          </a:xfrm>
          <a:prstGeom prst="rect">
            <a:avLst/>
          </a:prstGeom>
        </p:spPr>
        <p:txBody>
          <a:bodyPr anchorCtr="0" anchor="b" bIns="91425" lIns="91425" rIns="91425" tIns="91425">
            <a:noAutofit/>
          </a:bodyPr>
          <a:lstStyle/>
          <a:p>
            <a:pPr lvl="0" rtl="0">
              <a:spcBef>
                <a:spcPts val="0"/>
              </a:spcBef>
              <a:buNone/>
            </a:pPr>
            <a:r>
              <a:rPr lang="en"/>
              <a:t>Dashboard</a:t>
            </a:r>
          </a:p>
        </p:txBody>
      </p:sp>
      <p:pic>
        <p:nvPicPr>
          <p:cNvPr id="180" name="Shape 180"/>
          <p:cNvPicPr preferRelativeResize="0"/>
          <p:nvPr/>
        </p:nvPicPr>
        <p:blipFill rotWithShape="1">
          <a:blip r:embed="rId3">
            <a:alphaModFix/>
          </a:blip>
          <a:srcRect b="4324" l="0" r="10650" t="0"/>
          <a:stretch/>
        </p:blipFill>
        <p:spPr>
          <a:xfrm>
            <a:off x="1175175" y="195775"/>
            <a:ext cx="6793549" cy="4219348"/>
          </a:xfrm>
          <a:prstGeom prst="rect">
            <a:avLst/>
          </a:prstGeom>
          <a:noFill/>
          <a:ln cap="flat" cmpd="sng" w="19050">
            <a:solidFill>
              <a:srgbClr val="000000"/>
            </a:solidFill>
            <a:prstDash val="solid"/>
            <a:round/>
            <a:headEnd len="med" w="med" type="none"/>
            <a:tailEnd len="med" w="med" type="none"/>
          </a:ln>
        </p:spPr>
      </p:pic>
      <p:sp>
        <p:nvSpPr>
          <p:cNvPr id="181" name="Shape 181"/>
          <p:cNvSpPr/>
          <p:nvPr/>
        </p:nvSpPr>
        <p:spPr>
          <a:xfrm>
            <a:off x="5860150" y="1262450"/>
            <a:ext cx="323100" cy="1398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82" name="Shape 182"/>
          <p:cNvPicPr preferRelativeResize="0"/>
          <p:nvPr/>
        </p:nvPicPr>
        <p:blipFill rotWithShape="1">
          <a:blip r:embed="rId3">
            <a:alphaModFix/>
          </a:blip>
          <a:srcRect b="90406" l="89519" r="0" t="0"/>
          <a:stretch/>
        </p:blipFill>
        <p:spPr>
          <a:xfrm>
            <a:off x="8043150" y="195775"/>
            <a:ext cx="1141449" cy="745724"/>
          </a:xfrm>
          <a:prstGeom prst="rect">
            <a:avLst/>
          </a:prstGeom>
          <a:noFill/>
          <a:ln cap="flat" cmpd="sng" w="19050">
            <a:solidFill>
              <a:srgbClr val="000000"/>
            </a:solidFill>
            <a:prstDash val="solid"/>
            <a:round/>
            <a:headEnd len="med" w="med" type="none"/>
            <a:tailEnd len="med" w="med" type="none"/>
          </a:ln>
        </p:spPr>
      </p:pic>
      <p:sp>
        <p:nvSpPr>
          <p:cNvPr id="183" name="Shape 183"/>
          <p:cNvSpPr/>
          <p:nvPr/>
        </p:nvSpPr>
        <p:spPr>
          <a:xfrm>
            <a:off x="4093941" y="4793100"/>
            <a:ext cx="2108100" cy="350400"/>
          </a:xfrm>
          <a:prstGeom prst="chevron">
            <a:avLst>
              <a:gd fmla="val 50000" name="adj"/>
            </a:avLst>
          </a:prstGeom>
          <a:solidFill>
            <a:srgbClr val="FF0000"/>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FFFF"/>
                </a:solidFill>
              </a:rPr>
              <a:t>Dashboard</a:t>
            </a:r>
          </a:p>
        </p:txBody>
      </p:sp>
      <p:sp>
        <p:nvSpPr>
          <p:cNvPr id="184" name="Shape 184"/>
          <p:cNvSpPr/>
          <p:nvPr/>
        </p:nvSpPr>
        <p:spPr>
          <a:xfrm>
            <a:off x="6125983"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Data Governance</a:t>
            </a:r>
          </a:p>
        </p:txBody>
      </p:sp>
      <p:sp>
        <p:nvSpPr>
          <p:cNvPr id="185" name="Shape 185"/>
          <p:cNvSpPr/>
          <p:nvPr/>
        </p:nvSpPr>
        <p:spPr>
          <a:xfrm>
            <a:off x="2061899" y="4793100"/>
            <a:ext cx="2108099" cy="350400"/>
          </a:xfrm>
          <a:prstGeom prst="chevron">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Issues</a:t>
            </a:r>
          </a:p>
        </p:txBody>
      </p:sp>
      <p:sp>
        <p:nvSpPr>
          <p:cNvPr id="186" name="Shape 186"/>
          <p:cNvSpPr/>
          <p:nvPr/>
        </p:nvSpPr>
        <p:spPr>
          <a:xfrm>
            <a:off x="76200" y="4793100"/>
            <a:ext cx="2061900" cy="350400"/>
          </a:xfrm>
          <a:prstGeom prst="homePlate">
            <a:avLst>
              <a:gd fmla="val 50000" name="adj"/>
            </a:avLst>
          </a:prstGeom>
          <a:solidFill>
            <a:srgbClr val="FFFFFF"/>
          </a:solidFill>
          <a:ln cap="flat" cmpd="sng" w="9525">
            <a:solidFill>
              <a:srgbClr val="004877"/>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073763"/>
                </a:solidFill>
              </a:rPr>
              <a:t>Business Context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