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6"/>
  </p:notesMasterIdLst>
  <p:sldIdLst>
    <p:sldId id="256" r:id="rId2"/>
    <p:sldId id="257" r:id="rId3"/>
    <p:sldId id="259" r:id="rId4"/>
    <p:sldId id="260" r:id="rId5"/>
    <p:sldId id="261" r:id="rId6"/>
    <p:sldId id="262" r:id="rId7"/>
    <p:sldId id="270" r:id="rId8"/>
    <p:sldId id="271" r:id="rId9"/>
    <p:sldId id="265" r:id="rId10"/>
    <p:sldId id="264" r:id="rId11"/>
    <p:sldId id="263" r:id="rId12"/>
    <p:sldId id="268" r:id="rId13"/>
    <p:sldId id="272"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B499"/>
    <a:srgbClr val="1AB49C"/>
    <a:srgbClr val="F0F5F9"/>
    <a:srgbClr val="32373B"/>
    <a:srgbClr val="AAAFB3"/>
    <a:srgbClr val="91969A"/>
    <a:srgbClr val="6E7377"/>
    <a:srgbClr val="CCD0D3"/>
    <a:srgbClr val="FCFB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92" autoAdjust="0"/>
    <p:restoredTop sz="85342" autoAdjust="0"/>
  </p:normalViewPr>
  <p:slideViewPr>
    <p:cSldViewPr snapToGrid="0">
      <p:cViewPr varScale="1">
        <p:scale>
          <a:sx n="79" d="100"/>
          <a:sy n="79"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ef%20Wafa\Downloads\aggressive_bundle_fr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rgbClr val="FF0000"/>
                </a:solidFill>
                <a:latin typeface="+mn-lt"/>
                <a:ea typeface="+mn-ea"/>
                <a:cs typeface="+mn-cs"/>
              </a:defRPr>
            </a:pPr>
            <a:r>
              <a:rPr lang="en-US" sz="1800" b="1" i="0" baseline="0">
                <a:solidFill>
                  <a:srgbClr val="18B499"/>
                </a:solidFill>
                <a:effectLst/>
              </a:rPr>
              <a:t>Selected Bundles Frequency Distribution</a:t>
            </a:r>
            <a:endParaRPr lang="en-US" b="1">
              <a:solidFill>
                <a:srgbClr val="18B499"/>
              </a:solidFill>
              <a:effectLst/>
            </a:endParaRPr>
          </a:p>
        </c:rich>
      </c:tx>
      <c:overlay val="0"/>
      <c:spPr>
        <a:noFill/>
        <a:ln>
          <a:noFill/>
        </a:ln>
        <a:effectLst/>
      </c:spPr>
      <c:txPr>
        <a:bodyPr rot="0" spcFirstLastPara="1" vertOverflow="ellipsis" vert="horz" wrap="square" anchor="ctr" anchorCtr="1"/>
        <a:lstStyle/>
        <a:p>
          <a:pPr>
            <a:defRPr sz="1800" b="1" i="0" u="none" strike="noStrike" kern="1200" baseline="0">
              <a:solidFill>
                <a:srgbClr val="FF0000"/>
              </a:solidFill>
              <a:latin typeface="+mn-lt"/>
              <a:ea typeface="+mn-ea"/>
              <a:cs typeface="+mn-cs"/>
            </a:defRPr>
          </a:pPr>
          <a:endParaRPr lang="en-US"/>
        </a:p>
      </c:txPr>
    </c:title>
    <c:autoTitleDeleted val="0"/>
    <c:plotArea>
      <c:layout>
        <c:manualLayout>
          <c:layoutTarget val="inner"/>
          <c:xMode val="edge"/>
          <c:yMode val="edge"/>
          <c:x val="5.2065616797900262E-2"/>
          <c:y val="0.29606481481481484"/>
          <c:w val="0.91737882764654421"/>
          <c:h val="0.48700021872265969"/>
        </c:manualLayout>
      </c:layout>
      <c:barChart>
        <c:barDir val="col"/>
        <c:grouping val="clustered"/>
        <c:varyColors val="0"/>
        <c:ser>
          <c:idx val="0"/>
          <c:order val="0"/>
          <c:spPr>
            <a:solidFill>
              <a:srgbClr val="18B499"/>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[aggressive_bundle_fre.xlsx]aggressive_bundle_fre!$G$6:$Q$6</c:f>
              <c:strCache>
                <c:ptCount val="11"/>
                <c:pt idx="0">
                  <c:v>Fre&lt;10%</c:v>
                </c:pt>
                <c:pt idx="1">
                  <c:v>Fre&lt;20%</c:v>
                </c:pt>
                <c:pt idx="2">
                  <c:v>Fre&lt;30%</c:v>
                </c:pt>
                <c:pt idx="3">
                  <c:v>Fre&lt;40%</c:v>
                </c:pt>
                <c:pt idx="4">
                  <c:v>Fre&lt;50%</c:v>
                </c:pt>
                <c:pt idx="5">
                  <c:v>Fre&lt;60%</c:v>
                </c:pt>
                <c:pt idx="6">
                  <c:v>Fre&lt;70%</c:v>
                </c:pt>
                <c:pt idx="7">
                  <c:v>Fre&lt;80%</c:v>
                </c:pt>
                <c:pt idx="8">
                  <c:v>Fre&lt;90%</c:v>
                </c:pt>
                <c:pt idx="9">
                  <c:v>Fre&lt;100%</c:v>
                </c:pt>
                <c:pt idx="10">
                  <c:v>Fre=100%</c:v>
                </c:pt>
              </c:strCache>
            </c:strRef>
          </c:cat>
          <c:val>
            <c:numRef>
              <c:f>[aggressive_bundle_fre.xlsx]aggressive_bundle_fre!$G$7:$Q$7</c:f>
              <c:numCache>
                <c:formatCode>General</c:formatCode>
                <c:ptCount val="11"/>
                <c:pt idx="0">
                  <c:v>38</c:v>
                </c:pt>
                <c:pt idx="1">
                  <c:v>12</c:v>
                </c:pt>
                <c:pt idx="2">
                  <c:v>17</c:v>
                </c:pt>
                <c:pt idx="3">
                  <c:v>6</c:v>
                </c:pt>
                <c:pt idx="4">
                  <c:v>10</c:v>
                </c:pt>
                <c:pt idx="5">
                  <c:v>10</c:v>
                </c:pt>
                <c:pt idx="6">
                  <c:v>5</c:v>
                </c:pt>
                <c:pt idx="7">
                  <c:v>7</c:v>
                </c:pt>
                <c:pt idx="8">
                  <c:v>11</c:v>
                </c:pt>
                <c:pt idx="9">
                  <c:v>31</c:v>
                </c:pt>
                <c:pt idx="10">
                  <c:v>24</c:v>
                </c:pt>
              </c:numCache>
            </c:numRef>
          </c:val>
          <c:extLst>
            <c:ext xmlns:c16="http://schemas.microsoft.com/office/drawing/2014/chart" uri="{C3380CC4-5D6E-409C-BE32-E72D297353CC}">
              <c16:uniqueId val="{00000000-91BA-48F6-A7B7-04AE4D738E1E}"/>
            </c:ext>
          </c:extLst>
        </c:ser>
        <c:dLbls>
          <c:dLblPos val="inEnd"/>
          <c:showLegendKey val="0"/>
          <c:showVal val="1"/>
          <c:showCatName val="0"/>
          <c:showSerName val="0"/>
          <c:showPercent val="0"/>
          <c:showBubbleSize val="0"/>
        </c:dLbls>
        <c:gapWidth val="65"/>
        <c:axId val="2035898176"/>
        <c:axId val="1939056800"/>
      </c:barChart>
      <c:catAx>
        <c:axId val="203589817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1" i="0" u="none" strike="noStrike" kern="1200" cap="all" baseline="0">
                <a:solidFill>
                  <a:schemeClr val="dk1">
                    <a:lumMod val="75000"/>
                    <a:lumOff val="25000"/>
                  </a:schemeClr>
                </a:solidFill>
                <a:latin typeface="+mn-lt"/>
                <a:ea typeface="+mn-ea"/>
                <a:cs typeface="+mn-cs"/>
              </a:defRPr>
            </a:pPr>
            <a:endParaRPr lang="en-US"/>
          </a:p>
        </c:txPr>
        <c:crossAx val="1939056800"/>
        <c:crosses val="autoZero"/>
        <c:auto val="1"/>
        <c:lblAlgn val="ctr"/>
        <c:lblOffset val="100"/>
        <c:noMultiLvlLbl val="0"/>
      </c:catAx>
      <c:valAx>
        <c:axId val="19390568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035898176"/>
        <c:crosses val="autoZero"/>
        <c:crossBetween val="between"/>
      </c:valAx>
      <c:spPr>
        <a:noFill/>
        <a:ln>
          <a:noFill/>
        </a:ln>
        <a:effectLst/>
      </c:spPr>
    </c:plotArea>
    <c:plotVisOnly val="1"/>
    <c:dispBlanksAs val="gap"/>
    <c:showDLblsOverMax val="0"/>
  </c:chart>
  <c:spPr>
    <a:solidFill>
      <a:schemeClr val="bg1"/>
    </a:solidFill>
    <a:ln w="28575" cap="flat" cmpd="sng" algn="ctr">
      <a:solidFill>
        <a:srgbClr val="1AB49C"/>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68F24-BFDC-4D1A-A9AA-0F4F3C742201}" type="datetimeFigureOut">
              <a:rPr lang="en-US" smtClean="0"/>
              <a:t>4/6/2017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84C26-A7B7-4C37-881B-48C08BEA6580}" type="slidenum">
              <a:rPr lang="en-US" smtClean="0"/>
              <a:t>‹#›</a:t>
            </a:fld>
            <a:endParaRPr lang="en-US"/>
          </a:p>
        </p:txBody>
      </p:sp>
    </p:spTree>
    <p:extLst>
      <p:ext uri="{BB962C8B-B14F-4D97-AF65-F5344CB8AC3E}">
        <p14:creationId xmlns:p14="http://schemas.microsoft.com/office/powerpoint/2010/main" val="3424677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our evaluation, the two constraints we used were: do not allow the cash flow to become negative at the end of each year i.e. no deficits and cash inflow from bundles &gt; cash payouts; </a:t>
            </a:r>
            <a:endParaRPr lang="en-US" dirty="0"/>
          </a:p>
        </p:txBody>
      </p:sp>
      <p:sp>
        <p:nvSpPr>
          <p:cNvPr id="4" name="Slide Number Placeholder 3"/>
          <p:cNvSpPr>
            <a:spLocks noGrp="1"/>
          </p:cNvSpPr>
          <p:nvPr>
            <p:ph type="sldNum" sz="quarter" idx="10"/>
          </p:nvPr>
        </p:nvSpPr>
        <p:spPr/>
        <p:txBody>
          <a:bodyPr/>
          <a:lstStyle/>
          <a:p>
            <a:fld id="{F5E84C26-A7B7-4C37-881B-48C08BEA6580}" type="slidenum">
              <a:rPr lang="en-US" smtClean="0"/>
              <a:t>5</a:t>
            </a:fld>
            <a:endParaRPr lang="en-US"/>
          </a:p>
        </p:txBody>
      </p:sp>
    </p:spTree>
    <p:extLst>
      <p:ext uri="{BB962C8B-B14F-4D97-AF65-F5344CB8AC3E}">
        <p14:creationId xmlns:p14="http://schemas.microsoft.com/office/powerpoint/2010/main" val="1677811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our evaluation, the two constraints we used were: do not allow the cash flow to become negative at the end of each year i.e. no deficits and cash inflow from bundles &gt; cash payouts; </a:t>
            </a:r>
            <a:endParaRPr lang="en-US" dirty="0"/>
          </a:p>
        </p:txBody>
      </p:sp>
      <p:sp>
        <p:nvSpPr>
          <p:cNvPr id="4" name="Slide Number Placeholder 3"/>
          <p:cNvSpPr>
            <a:spLocks noGrp="1"/>
          </p:cNvSpPr>
          <p:nvPr>
            <p:ph type="sldNum" sz="quarter" idx="10"/>
          </p:nvPr>
        </p:nvSpPr>
        <p:spPr/>
        <p:txBody>
          <a:bodyPr/>
          <a:lstStyle/>
          <a:p>
            <a:fld id="{F5E84C26-A7B7-4C37-881B-48C08BEA6580}" type="slidenum">
              <a:rPr lang="en-US" smtClean="0"/>
              <a:t>7</a:t>
            </a:fld>
            <a:endParaRPr lang="en-US"/>
          </a:p>
        </p:txBody>
      </p:sp>
    </p:spTree>
    <p:extLst>
      <p:ext uri="{BB962C8B-B14F-4D97-AF65-F5344CB8AC3E}">
        <p14:creationId xmlns:p14="http://schemas.microsoft.com/office/powerpoint/2010/main" val="269983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our evaluation, the two constraints we used were: do not allow the cash flow to become negative at the end of each year i.e. no deficits and cash inflow from bundles &gt; cash payouts; </a:t>
            </a:r>
            <a:endParaRPr lang="en-US" dirty="0"/>
          </a:p>
        </p:txBody>
      </p:sp>
      <p:sp>
        <p:nvSpPr>
          <p:cNvPr id="4" name="Slide Number Placeholder 3"/>
          <p:cNvSpPr>
            <a:spLocks noGrp="1"/>
          </p:cNvSpPr>
          <p:nvPr>
            <p:ph type="sldNum" sz="quarter" idx="10"/>
          </p:nvPr>
        </p:nvSpPr>
        <p:spPr/>
        <p:txBody>
          <a:bodyPr/>
          <a:lstStyle/>
          <a:p>
            <a:fld id="{F5E84C26-A7B7-4C37-881B-48C08BEA6580}" type="slidenum">
              <a:rPr lang="en-US" smtClean="0"/>
              <a:t>8</a:t>
            </a:fld>
            <a:endParaRPr lang="en-US"/>
          </a:p>
        </p:txBody>
      </p:sp>
    </p:spTree>
    <p:extLst>
      <p:ext uri="{BB962C8B-B14F-4D97-AF65-F5344CB8AC3E}">
        <p14:creationId xmlns:p14="http://schemas.microsoft.com/office/powerpoint/2010/main" val="408859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E84C26-A7B7-4C37-881B-48C08BEA6580}" type="slidenum">
              <a:rPr lang="en-US" smtClean="0"/>
              <a:t>10</a:t>
            </a:fld>
            <a:endParaRPr lang="en-US"/>
          </a:p>
        </p:txBody>
      </p:sp>
    </p:spTree>
    <p:extLst>
      <p:ext uri="{BB962C8B-B14F-4D97-AF65-F5344CB8AC3E}">
        <p14:creationId xmlns:p14="http://schemas.microsoft.com/office/powerpoint/2010/main" val="2084083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Based on our findings we would recommend to a business to pick the bundles that occurred most frequently during our simulation according to the level of risk they opt for and amount of money they are willing to spend.</a:t>
            </a:r>
          </a:p>
          <a:p>
            <a:pPr rtl="0" fontAlgn="base"/>
            <a:r>
              <a:rPr lang="en-US" sz="1200" b="0" i="0" u="none" strike="noStrike" kern="1200" dirty="0">
                <a:solidFill>
                  <a:schemeClr val="tx1"/>
                </a:solidFill>
                <a:effectLst/>
                <a:latin typeface="+mn-lt"/>
                <a:ea typeface="+mn-ea"/>
                <a:cs typeface="+mn-cs"/>
              </a:rPr>
              <a:t>The simulation used the expected values as the mean, and ultimately selected the proper bundle combinations to pay off the total policy payouts for each year.</a:t>
            </a:r>
          </a:p>
          <a:p>
            <a:endParaRPr lang="en-US" dirty="0"/>
          </a:p>
        </p:txBody>
      </p:sp>
      <p:sp>
        <p:nvSpPr>
          <p:cNvPr id="4" name="Slide Number Placeholder 3"/>
          <p:cNvSpPr>
            <a:spLocks noGrp="1"/>
          </p:cNvSpPr>
          <p:nvPr>
            <p:ph type="sldNum" sz="quarter" idx="10"/>
          </p:nvPr>
        </p:nvSpPr>
        <p:spPr/>
        <p:txBody>
          <a:bodyPr/>
          <a:lstStyle/>
          <a:p>
            <a:fld id="{F5E84C26-A7B7-4C37-881B-48C08BEA6580}" type="slidenum">
              <a:rPr lang="en-US" smtClean="0"/>
              <a:t>11</a:t>
            </a:fld>
            <a:endParaRPr lang="en-US"/>
          </a:p>
        </p:txBody>
      </p:sp>
    </p:spTree>
    <p:extLst>
      <p:ext uri="{BB962C8B-B14F-4D97-AF65-F5344CB8AC3E}">
        <p14:creationId xmlns:p14="http://schemas.microsoft.com/office/powerpoint/2010/main" val="252187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Based on our findings we would recommend to a business to pick the bundles that occurred most frequently during our simulation according to the level of risk they opt for and amount of money they are willing to spend.</a:t>
            </a:r>
          </a:p>
          <a:p>
            <a:pPr rtl="0" fontAlgn="base"/>
            <a:r>
              <a:rPr lang="en-US" sz="1200" b="0" i="0" u="none" strike="noStrike" kern="1200" dirty="0">
                <a:solidFill>
                  <a:schemeClr val="tx1"/>
                </a:solidFill>
                <a:effectLst/>
                <a:latin typeface="+mn-lt"/>
                <a:ea typeface="+mn-ea"/>
                <a:cs typeface="+mn-cs"/>
              </a:rPr>
              <a:t>The simulation used the expected values as the mean, and ultimately selected the proper bundle combinations to pay off the total policy payouts for each year.</a:t>
            </a:r>
          </a:p>
          <a:p>
            <a:endParaRPr lang="en-US" dirty="0"/>
          </a:p>
        </p:txBody>
      </p:sp>
      <p:sp>
        <p:nvSpPr>
          <p:cNvPr id="4" name="Slide Number Placeholder 3"/>
          <p:cNvSpPr>
            <a:spLocks noGrp="1"/>
          </p:cNvSpPr>
          <p:nvPr>
            <p:ph type="sldNum" sz="quarter" idx="10"/>
          </p:nvPr>
        </p:nvSpPr>
        <p:spPr/>
        <p:txBody>
          <a:bodyPr/>
          <a:lstStyle/>
          <a:p>
            <a:fld id="{F5E84C26-A7B7-4C37-881B-48C08BEA6580}" type="slidenum">
              <a:rPr lang="en-US" smtClean="0"/>
              <a:t>12</a:t>
            </a:fld>
            <a:endParaRPr lang="en-US"/>
          </a:p>
        </p:txBody>
      </p:sp>
    </p:spTree>
    <p:extLst>
      <p:ext uri="{BB962C8B-B14F-4D97-AF65-F5344CB8AC3E}">
        <p14:creationId xmlns:p14="http://schemas.microsoft.com/office/powerpoint/2010/main" val="3087422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Based on our findings we would recommend to a business to pick the bundles that occurred most frequently during our simulation according to the level of risk they opt for and amount of money they are willing to spend.</a:t>
            </a:r>
          </a:p>
          <a:p>
            <a:pPr rtl="0" fontAlgn="base"/>
            <a:r>
              <a:rPr lang="en-US" sz="1200" b="0" i="0" u="none" strike="noStrike" kern="1200" dirty="0">
                <a:solidFill>
                  <a:schemeClr val="tx1"/>
                </a:solidFill>
                <a:effectLst/>
                <a:latin typeface="+mn-lt"/>
                <a:ea typeface="+mn-ea"/>
                <a:cs typeface="+mn-cs"/>
              </a:rPr>
              <a:t>The simulation used the expected values as the mean, and ultimately selected the proper bundle combinations to pay off the total policy payouts for each year.</a:t>
            </a:r>
          </a:p>
          <a:p>
            <a:endParaRPr lang="en-US" dirty="0"/>
          </a:p>
        </p:txBody>
      </p:sp>
      <p:sp>
        <p:nvSpPr>
          <p:cNvPr id="4" name="Slide Number Placeholder 3"/>
          <p:cNvSpPr>
            <a:spLocks noGrp="1"/>
          </p:cNvSpPr>
          <p:nvPr>
            <p:ph type="sldNum" sz="quarter" idx="10"/>
          </p:nvPr>
        </p:nvSpPr>
        <p:spPr/>
        <p:txBody>
          <a:bodyPr/>
          <a:lstStyle/>
          <a:p>
            <a:fld id="{F5E84C26-A7B7-4C37-881B-48C08BEA6580}" type="slidenum">
              <a:rPr lang="en-US" smtClean="0"/>
              <a:t>13</a:t>
            </a:fld>
            <a:endParaRPr lang="en-US"/>
          </a:p>
        </p:txBody>
      </p:sp>
    </p:spTree>
    <p:extLst>
      <p:ext uri="{BB962C8B-B14F-4D97-AF65-F5344CB8AC3E}">
        <p14:creationId xmlns:p14="http://schemas.microsoft.com/office/powerpoint/2010/main" val="180853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Based on our findings we would recommend to a business to pick the bundles that occurred most frequently during our simulation according to the level of risk they opt for and amount of money they are willing to spend.</a:t>
            </a:r>
          </a:p>
          <a:p>
            <a:pPr rtl="0" fontAlgn="base"/>
            <a:r>
              <a:rPr lang="en-US" sz="1200" b="0" i="0" u="none" strike="noStrike" kern="1200" dirty="0">
                <a:solidFill>
                  <a:schemeClr val="tx1"/>
                </a:solidFill>
                <a:effectLst/>
                <a:latin typeface="+mn-lt"/>
                <a:ea typeface="+mn-ea"/>
                <a:cs typeface="+mn-cs"/>
              </a:rPr>
              <a:t>The simulation used the expected values as the mean, and ultimately selected the proper bundle combinations to pay off the total policy payouts for each year.</a:t>
            </a:r>
          </a:p>
          <a:p>
            <a:endParaRPr lang="en-US" dirty="0"/>
          </a:p>
        </p:txBody>
      </p:sp>
      <p:sp>
        <p:nvSpPr>
          <p:cNvPr id="4" name="Slide Number Placeholder 3"/>
          <p:cNvSpPr>
            <a:spLocks noGrp="1"/>
          </p:cNvSpPr>
          <p:nvPr>
            <p:ph type="sldNum" sz="quarter" idx="10"/>
          </p:nvPr>
        </p:nvSpPr>
        <p:spPr/>
        <p:txBody>
          <a:bodyPr/>
          <a:lstStyle/>
          <a:p>
            <a:fld id="{F5E84C26-A7B7-4C37-881B-48C08BEA6580}" type="slidenum">
              <a:rPr lang="en-US" smtClean="0"/>
              <a:t>14</a:t>
            </a:fld>
            <a:endParaRPr lang="en-US"/>
          </a:p>
        </p:txBody>
      </p:sp>
    </p:spTree>
    <p:extLst>
      <p:ext uri="{BB962C8B-B14F-4D97-AF65-F5344CB8AC3E}">
        <p14:creationId xmlns:p14="http://schemas.microsoft.com/office/powerpoint/2010/main" val="3125857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C6232F-FA95-4E97-8899-B3F935A887A2}"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FA8B9-6194-4E62-BC39-2B567722E50A}" type="slidenum">
              <a:rPr lang="en-US" smtClean="0"/>
              <a:t>‹#›</a:t>
            </a:fld>
            <a:endParaRPr lang="en-US"/>
          </a:p>
        </p:txBody>
      </p:sp>
    </p:spTree>
    <p:extLst>
      <p:ext uri="{BB962C8B-B14F-4D97-AF65-F5344CB8AC3E}">
        <p14:creationId xmlns:p14="http://schemas.microsoft.com/office/powerpoint/2010/main" val="12517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6232F-FA95-4E97-8899-B3F935A887A2}"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FA8B9-6194-4E62-BC39-2B567722E50A}" type="slidenum">
              <a:rPr lang="en-US" smtClean="0"/>
              <a:t>‹#›</a:t>
            </a:fld>
            <a:endParaRPr lang="en-US"/>
          </a:p>
        </p:txBody>
      </p:sp>
    </p:spTree>
    <p:extLst>
      <p:ext uri="{BB962C8B-B14F-4D97-AF65-F5344CB8AC3E}">
        <p14:creationId xmlns:p14="http://schemas.microsoft.com/office/powerpoint/2010/main" val="341125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6232F-FA95-4E97-8899-B3F935A887A2}"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FA8B9-6194-4E62-BC39-2B567722E50A}" type="slidenum">
              <a:rPr lang="en-US" smtClean="0"/>
              <a:t>‹#›</a:t>
            </a:fld>
            <a:endParaRPr lang="en-US"/>
          </a:p>
        </p:txBody>
      </p:sp>
    </p:spTree>
    <p:extLst>
      <p:ext uri="{BB962C8B-B14F-4D97-AF65-F5344CB8AC3E}">
        <p14:creationId xmlns:p14="http://schemas.microsoft.com/office/powerpoint/2010/main" val="424407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6232F-FA95-4E97-8899-B3F935A887A2}"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FA8B9-6194-4E62-BC39-2B567722E50A}" type="slidenum">
              <a:rPr lang="en-US" smtClean="0"/>
              <a:t>‹#›</a:t>
            </a:fld>
            <a:endParaRPr lang="en-US"/>
          </a:p>
        </p:txBody>
      </p:sp>
    </p:spTree>
    <p:extLst>
      <p:ext uri="{BB962C8B-B14F-4D97-AF65-F5344CB8AC3E}">
        <p14:creationId xmlns:p14="http://schemas.microsoft.com/office/powerpoint/2010/main" val="170070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C6232F-FA95-4E97-8899-B3F935A887A2}"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FA8B9-6194-4E62-BC39-2B567722E50A}" type="slidenum">
              <a:rPr lang="en-US" smtClean="0"/>
              <a:t>‹#›</a:t>
            </a:fld>
            <a:endParaRPr lang="en-US"/>
          </a:p>
        </p:txBody>
      </p:sp>
    </p:spTree>
    <p:extLst>
      <p:ext uri="{BB962C8B-B14F-4D97-AF65-F5344CB8AC3E}">
        <p14:creationId xmlns:p14="http://schemas.microsoft.com/office/powerpoint/2010/main" val="1261507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C6232F-FA95-4E97-8899-B3F935A887A2}"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FA8B9-6194-4E62-BC39-2B567722E50A}" type="slidenum">
              <a:rPr lang="en-US" smtClean="0"/>
              <a:t>‹#›</a:t>
            </a:fld>
            <a:endParaRPr lang="en-US"/>
          </a:p>
        </p:txBody>
      </p:sp>
    </p:spTree>
    <p:extLst>
      <p:ext uri="{BB962C8B-B14F-4D97-AF65-F5344CB8AC3E}">
        <p14:creationId xmlns:p14="http://schemas.microsoft.com/office/powerpoint/2010/main" val="88943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C6232F-FA95-4E97-8899-B3F935A887A2}" type="datetimeFigureOut">
              <a:rPr lang="en-US" smtClean="0"/>
              <a:t>4/6/2017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FFA8B9-6194-4E62-BC39-2B567722E50A}" type="slidenum">
              <a:rPr lang="en-US" smtClean="0"/>
              <a:t>‹#›</a:t>
            </a:fld>
            <a:endParaRPr lang="en-US"/>
          </a:p>
        </p:txBody>
      </p:sp>
    </p:spTree>
    <p:extLst>
      <p:ext uri="{BB962C8B-B14F-4D97-AF65-F5344CB8AC3E}">
        <p14:creationId xmlns:p14="http://schemas.microsoft.com/office/powerpoint/2010/main" val="2554144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C6232F-FA95-4E97-8899-B3F935A887A2}" type="datetimeFigureOut">
              <a:rPr lang="en-US" smtClean="0"/>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FFA8B9-6194-4E62-BC39-2B567722E50A}" type="slidenum">
              <a:rPr lang="en-US" smtClean="0"/>
              <a:t>‹#›</a:t>
            </a:fld>
            <a:endParaRPr lang="en-US"/>
          </a:p>
        </p:txBody>
      </p:sp>
    </p:spTree>
    <p:extLst>
      <p:ext uri="{BB962C8B-B14F-4D97-AF65-F5344CB8AC3E}">
        <p14:creationId xmlns:p14="http://schemas.microsoft.com/office/powerpoint/2010/main" val="367732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6232F-FA95-4E97-8899-B3F935A887A2}" type="datetimeFigureOut">
              <a:rPr lang="en-US" smtClean="0"/>
              <a:t>4/6/2017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FFA8B9-6194-4E62-BC39-2B567722E50A}" type="slidenum">
              <a:rPr lang="en-US" smtClean="0"/>
              <a:t>‹#›</a:t>
            </a:fld>
            <a:endParaRPr lang="en-US"/>
          </a:p>
        </p:txBody>
      </p:sp>
    </p:spTree>
    <p:extLst>
      <p:ext uri="{BB962C8B-B14F-4D97-AF65-F5344CB8AC3E}">
        <p14:creationId xmlns:p14="http://schemas.microsoft.com/office/powerpoint/2010/main" val="98253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C6232F-FA95-4E97-8899-B3F935A887A2}"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FA8B9-6194-4E62-BC39-2B567722E50A}" type="slidenum">
              <a:rPr lang="en-US" smtClean="0"/>
              <a:t>‹#›</a:t>
            </a:fld>
            <a:endParaRPr lang="en-US"/>
          </a:p>
        </p:txBody>
      </p:sp>
    </p:spTree>
    <p:extLst>
      <p:ext uri="{BB962C8B-B14F-4D97-AF65-F5344CB8AC3E}">
        <p14:creationId xmlns:p14="http://schemas.microsoft.com/office/powerpoint/2010/main" val="3390351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C6232F-FA95-4E97-8899-B3F935A887A2}"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FA8B9-6194-4E62-BC39-2B567722E50A}" type="slidenum">
              <a:rPr lang="en-US" smtClean="0"/>
              <a:t>‹#›</a:t>
            </a:fld>
            <a:endParaRPr lang="en-US"/>
          </a:p>
        </p:txBody>
      </p:sp>
    </p:spTree>
    <p:extLst>
      <p:ext uri="{BB962C8B-B14F-4D97-AF65-F5344CB8AC3E}">
        <p14:creationId xmlns:p14="http://schemas.microsoft.com/office/powerpoint/2010/main" val="416954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6232F-FA95-4E97-8899-B3F935A887A2}" type="datetimeFigureOut">
              <a:rPr lang="en-US" smtClean="0"/>
              <a:t>4/6/2017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FA8B9-6194-4E62-BC39-2B567722E50A}" type="slidenum">
              <a:rPr lang="en-US" smtClean="0"/>
              <a:t>‹#›</a:t>
            </a:fld>
            <a:endParaRPr lang="en-US"/>
          </a:p>
        </p:txBody>
      </p:sp>
    </p:spTree>
    <p:extLst>
      <p:ext uri="{BB962C8B-B14F-4D97-AF65-F5344CB8AC3E}">
        <p14:creationId xmlns:p14="http://schemas.microsoft.com/office/powerpoint/2010/main" val="116009427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2524" y="2409825"/>
            <a:ext cx="9725025" cy="1100138"/>
          </a:xfrm>
        </p:spPr>
        <p:txBody>
          <a:bodyPr/>
          <a:lstStyle/>
          <a:p>
            <a:r>
              <a:rPr lang="en-US" b="1" dirty="0">
                <a:solidFill>
                  <a:schemeClr val="bg1"/>
                </a:solidFill>
              </a:rPr>
              <a:t>OPTIMIZATION</a:t>
            </a:r>
            <a:r>
              <a:rPr lang="en-US" b="1" dirty="0"/>
              <a:t> </a:t>
            </a:r>
            <a:r>
              <a:rPr lang="en-US" b="1" dirty="0">
                <a:solidFill>
                  <a:srgbClr val="18B499"/>
                </a:solidFill>
              </a:rPr>
              <a:t>FINAL PROJECT</a:t>
            </a:r>
          </a:p>
        </p:txBody>
      </p:sp>
      <p:sp>
        <p:nvSpPr>
          <p:cNvPr id="3" name="Subtitle 2"/>
          <p:cNvSpPr>
            <a:spLocks noGrp="1"/>
          </p:cNvSpPr>
          <p:nvPr>
            <p:ph type="subTitle" idx="1"/>
          </p:nvPr>
        </p:nvSpPr>
        <p:spPr>
          <a:xfrm>
            <a:off x="0" y="5202873"/>
            <a:ext cx="12192000" cy="1655762"/>
          </a:xfrm>
          <a:solidFill>
            <a:srgbClr val="18B499"/>
          </a:solidFill>
        </p:spPr>
        <p:txBody>
          <a:bodyPr/>
          <a:lstStyle/>
          <a:p>
            <a:endParaRPr lang="en-US" dirty="0">
              <a:solidFill>
                <a:schemeClr val="bg1"/>
              </a:solidFill>
            </a:endParaRPr>
          </a:p>
          <a:p>
            <a:r>
              <a:rPr lang="en-US" sz="2000" dirty="0">
                <a:solidFill>
                  <a:schemeClr val="bg1"/>
                </a:solidFill>
              </a:rPr>
              <a:t>© Created by </a:t>
            </a:r>
            <a:r>
              <a:rPr lang="en-US" sz="2000" dirty="0" err="1">
                <a:solidFill>
                  <a:schemeClr val="bg1"/>
                </a:solidFill>
              </a:rPr>
              <a:t>Asef</a:t>
            </a:r>
            <a:r>
              <a:rPr lang="en-US" sz="2000" dirty="0">
                <a:solidFill>
                  <a:schemeClr val="bg1"/>
                </a:solidFill>
              </a:rPr>
              <a:t> Wafa</a:t>
            </a:r>
          </a:p>
          <a:p>
            <a:r>
              <a:rPr lang="en-US" sz="2000" dirty="0">
                <a:solidFill>
                  <a:schemeClr val="bg1"/>
                </a:solidFill>
              </a:rPr>
              <a:t>December 2016</a:t>
            </a:r>
          </a:p>
        </p:txBody>
      </p:sp>
      <p:cxnSp>
        <p:nvCxnSpPr>
          <p:cNvPr id="5" name="Straight Connector 4"/>
          <p:cNvCxnSpPr/>
          <p:nvPr/>
        </p:nvCxnSpPr>
        <p:spPr>
          <a:xfrm>
            <a:off x="4064794" y="2409825"/>
            <a:ext cx="4055266" cy="0"/>
          </a:xfrm>
          <a:prstGeom prst="line">
            <a:avLst/>
          </a:prstGeom>
          <a:ln w="57150">
            <a:solidFill>
              <a:srgbClr val="18B49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52524" y="4152900"/>
            <a:ext cx="9725025" cy="369332"/>
          </a:xfrm>
          <a:prstGeom prst="rect">
            <a:avLst/>
          </a:prstGeom>
          <a:noFill/>
        </p:spPr>
        <p:txBody>
          <a:bodyPr wrap="square" rtlCol="0">
            <a:spAutoFit/>
          </a:bodyPr>
          <a:lstStyle/>
          <a:p>
            <a:pPr algn="ctr"/>
            <a:r>
              <a:rPr lang="en-US" dirty="0">
                <a:solidFill>
                  <a:schemeClr val="bg1"/>
                </a:solidFill>
              </a:rPr>
              <a:t>Providing a </a:t>
            </a:r>
            <a:r>
              <a:rPr lang="en-US" b="1" dirty="0">
                <a:solidFill>
                  <a:srgbClr val="18B499"/>
                </a:solidFill>
              </a:rPr>
              <a:t>solution</a:t>
            </a:r>
            <a:r>
              <a:rPr lang="en-US" dirty="0">
                <a:solidFill>
                  <a:schemeClr val="bg1"/>
                </a:solidFill>
              </a:rPr>
              <a:t> for </a:t>
            </a:r>
            <a:r>
              <a:rPr lang="en-US" dirty="0" err="1">
                <a:solidFill>
                  <a:schemeClr val="bg1"/>
                </a:solidFill>
              </a:rPr>
              <a:t>NetLife’s</a:t>
            </a:r>
            <a:r>
              <a:rPr lang="en-US" dirty="0">
                <a:solidFill>
                  <a:schemeClr val="bg1"/>
                </a:solidFill>
              </a:rPr>
              <a:t> Cashflow Requirements</a:t>
            </a:r>
          </a:p>
        </p:txBody>
      </p:sp>
      <p:pic>
        <p:nvPicPr>
          <p:cNvPr id="14" name="Picture 13"/>
          <p:cNvPicPr>
            <a:picLocks noChangeAspect="1"/>
          </p:cNvPicPr>
          <p:nvPr/>
        </p:nvPicPr>
        <p:blipFill rotWithShape="1">
          <a:blip r:embed="rId2"/>
          <a:srcRect l="13245" t="28270" r="30498" b="7445"/>
          <a:stretch/>
        </p:blipFill>
        <p:spPr>
          <a:xfrm>
            <a:off x="5717894" y="1500218"/>
            <a:ext cx="578734" cy="514350"/>
          </a:xfrm>
          <a:prstGeom prst="rect">
            <a:avLst/>
          </a:prstGeom>
        </p:spPr>
      </p:pic>
    </p:spTree>
    <p:extLst>
      <p:ext uri="{BB962C8B-B14F-4D97-AF65-F5344CB8AC3E}">
        <p14:creationId xmlns:p14="http://schemas.microsoft.com/office/powerpoint/2010/main" val="28801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25575"/>
            <a:ext cx="10515600" cy="1325563"/>
          </a:xfrm>
        </p:spPr>
        <p:txBody>
          <a:bodyPr/>
          <a:lstStyle/>
          <a:p>
            <a:r>
              <a:rPr lang="en-US" b="1" dirty="0">
                <a:solidFill>
                  <a:schemeClr val="bg1"/>
                </a:solidFill>
              </a:rPr>
              <a:t>ADDITIONAL</a:t>
            </a:r>
            <a:r>
              <a:rPr lang="en-US" b="1" dirty="0">
                <a:solidFill>
                  <a:schemeClr val="accent1">
                    <a:lumMod val="75000"/>
                  </a:schemeClr>
                </a:solidFill>
              </a:rPr>
              <a:t> </a:t>
            </a:r>
            <a:r>
              <a:rPr lang="en-US" b="1" dirty="0">
                <a:solidFill>
                  <a:srgbClr val="18B499"/>
                </a:solidFill>
              </a:rPr>
              <a:t>CONSIDERATIONS</a:t>
            </a:r>
            <a:br>
              <a:rPr lang="en-US" b="1" dirty="0">
                <a:solidFill>
                  <a:srgbClr val="18B499"/>
                </a:solidFill>
              </a:rPr>
            </a:br>
            <a:endParaRPr lang="en-US" b="1" dirty="0">
              <a:solidFill>
                <a:srgbClr val="18B499"/>
              </a:solidFill>
            </a:endParaRPr>
          </a:p>
        </p:txBody>
      </p:sp>
      <p:cxnSp>
        <p:nvCxnSpPr>
          <p:cNvPr id="10" name="Straight Connector 9"/>
          <p:cNvCxnSpPr/>
          <p:nvPr/>
        </p:nvCxnSpPr>
        <p:spPr>
          <a:xfrm flipV="1">
            <a:off x="952500" y="825575"/>
            <a:ext cx="3257550" cy="19051"/>
          </a:xfrm>
          <a:prstGeom prst="line">
            <a:avLst/>
          </a:prstGeom>
          <a:ln w="57150">
            <a:solidFill>
              <a:srgbClr val="18B499"/>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445339" y="6492240"/>
            <a:ext cx="2841336" cy="307777"/>
          </a:xfrm>
          <a:prstGeom prst="rect">
            <a:avLst/>
          </a:prstGeom>
          <a:noFill/>
        </p:spPr>
        <p:txBody>
          <a:bodyPr wrap="square" rtlCol="0">
            <a:spAutoFit/>
          </a:bodyPr>
          <a:lstStyle/>
          <a:p>
            <a:r>
              <a:rPr lang="en-US" sz="1400" b="1" dirty="0">
                <a:solidFill>
                  <a:schemeClr val="bg1"/>
                </a:solidFill>
              </a:rPr>
              <a:t>ADDITIONAL </a:t>
            </a:r>
            <a:r>
              <a:rPr lang="en-US" sz="1400" b="1" dirty="0">
                <a:solidFill>
                  <a:srgbClr val="18B499"/>
                </a:solidFill>
              </a:rPr>
              <a:t>CONSIDERATION</a:t>
            </a:r>
            <a:r>
              <a:rPr lang="en-US" sz="1400" b="1" dirty="0">
                <a:solidFill>
                  <a:schemeClr val="bg1"/>
                </a:solidFill>
              </a:rPr>
              <a:t>   10 </a:t>
            </a:r>
          </a:p>
        </p:txBody>
      </p:sp>
      <p:pic>
        <p:nvPicPr>
          <p:cNvPr id="5" name="Picture 4"/>
          <p:cNvPicPr>
            <a:picLocks noChangeAspect="1"/>
          </p:cNvPicPr>
          <p:nvPr/>
        </p:nvPicPr>
        <p:blipFill>
          <a:blip r:embed="rId3"/>
          <a:stretch>
            <a:fillRect/>
          </a:stretch>
        </p:blipFill>
        <p:spPr>
          <a:xfrm>
            <a:off x="1014778" y="1850987"/>
            <a:ext cx="3819525" cy="4267200"/>
          </a:xfrm>
          <a:prstGeom prst="rect">
            <a:avLst/>
          </a:prstGeom>
        </p:spPr>
      </p:pic>
      <p:sp>
        <p:nvSpPr>
          <p:cNvPr id="6" name="Rectangle 5"/>
          <p:cNvSpPr/>
          <p:nvPr/>
        </p:nvSpPr>
        <p:spPr>
          <a:xfrm>
            <a:off x="2824480" y="2397760"/>
            <a:ext cx="431800" cy="198120"/>
          </a:xfrm>
          <a:prstGeom prst="rect">
            <a:avLst/>
          </a:prstGeom>
          <a:solidFill>
            <a:srgbClr val="AAA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27400" y="3032760"/>
            <a:ext cx="248920" cy="187960"/>
          </a:xfrm>
          <a:prstGeom prst="rect">
            <a:avLst/>
          </a:prstGeom>
          <a:solidFill>
            <a:srgbClr val="CCD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81274" y="3032760"/>
            <a:ext cx="532765" cy="187960"/>
          </a:xfrm>
          <a:prstGeom prst="rect">
            <a:avLst/>
          </a:prstGeom>
          <a:solidFill>
            <a:srgbClr val="CCD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40500" y="2324758"/>
            <a:ext cx="5049521" cy="3570208"/>
          </a:xfrm>
          <a:prstGeom prst="rect">
            <a:avLst/>
          </a:prstGeom>
        </p:spPr>
        <p:txBody>
          <a:bodyPr wrap="square">
            <a:spAutoFit/>
          </a:bodyPr>
          <a:lstStyle/>
          <a:p>
            <a:pPr fontAlgn="base"/>
            <a:r>
              <a:rPr lang="en-US" b="1" dirty="0">
                <a:solidFill>
                  <a:srgbClr val="18B499"/>
                </a:solidFill>
                <a:latin typeface="Source Code Pro"/>
              </a:rPr>
              <a:t>RISK TOLERANCE</a:t>
            </a:r>
          </a:p>
          <a:p>
            <a:pPr fontAlgn="base"/>
            <a:endParaRPr lang="en-US" b="1" dirty="0">
              <a:solidFill>
                <a:srgbClr val="18B499"/>
              </a:solidFill>
              <a:latin typeface="Source Code Pro"/>
            </a:endParaRPr>
          </a:p>
          <a:p>
            <a:pPr fontAlgn="base"/>
            <a:r>
              <a:rPr lang="en-US" sz="1600" dirty="0">
                <a:solidFill>
                  <a:schemeClr val="bg1"/>
                </a:solidFill>
                <a:latin typeface="Source Code Pro"/>
              </a:rPr>
              <a:t>Different companies/ managers may value different metrics: cash on hand/ risk level/ investment cost. </a:t>
            </a:r>
          </a:p>
          <a:p>
            <a:pPr fontAlgn="base"/>
            <a:r>
              <a:rPr lang="en-US" dirty="0">
                <a:solidFill>
                  <a:schemeClr val="bg1"/>
                </a:solidFill>
                <a:latin typeface="Source Code Pro"/>
              </a:rPr>
              <a:t>	- </a:t>
            </a:r>
            <a:r>
              <a:rPr lang="en-US" sz="1400" dirty="0">
                <a:solidFill>
                  <a:schemeClr val="bg1"/>
                </a:solidFill>
                <a:latin typeface="Source Code Pro"/>
              </a:rPr>
              <a:t>We addressed this by presenting multiple solutions.</a:t>
            </a:r>
          </a:p>
          <a:p>
            <a:pPr fontAlgn="base">
              <a:spcAft>
                <a:spcPts val="1600"/>
              </a:spcAft>
            </a:pPr>
            <a:endParaRPr lang="en-US" dirty="0">
              <a:solidFill>
                <a:schemeClr val="bg1"/>
              </a:solidFill>
              <a:latin typeface="Source Code Pro"/>
            </a:endParaRPr>
          </a:p>
          <a:p>
            <a:pPr fontAlgn="base">
              <a:spcAft>
                <a:spcPts val="1600"/>
              </a:spcAft>
            </a:pPr>
            <a:endParaRPr lang="en-US" dirty="0">
              <a:solidFill>
                <a:schemeClr val="bg1"/>
              </a:solidFill>
              <a:latin typeface="Source Code Pro"/>
            </a:endParaRPr>
          </a:p>
          <a:p>
            <a:pPr fontAlgn="base">
              <a:spcAft>
                <a:spcPts val="1600"/>
              </a:spcAft>
            </a:pPr>
            <a:r>
              <a:rPr lang="en-US" b="1" dirty="0">
                <a:solidFill>
                  <a:srgbClr val="18B499"/>
                </a:solidFill>
                <a:latin typeface="Source Code Pro"/>
              </a:rPr>
              <a:t>VOLATILITY</a:t>
            </a:r>
            <a:endParaRPr lang="en-US" sz="1000" b="1" dirty="0">
              <a:solidFill>
                <a:srgbClr val="18B499"/>
              </a:solidFill>
              <a:latin typeface="Source Code Pro"/>
            </a:endParaRPr>
          </a:p>
          <a:p>
            <a:pPr fontAlgn="base">
              <a:spcAft>
                <a:spcPts val="1600"/>
              </a:spcAft>
            </a:pPr>
            <a:r>
              <a:rPr lang="en-US" sz="1600" dirty="0">
                <a:solidFill>
                  <a:schemeClr val="bg1"/>
                </a:solidFill>
                <a:latin typeface="Source Code Pro"/>
              </a:rPr>
              <a:t>Volatility is likely to occur, thus Netlife cannot be certain of what each year’s cash flows will be. 		- </a:t>
            </a:r>
            <a:r>
              <a:rPr lang="en-US" sz="1400" dirty="0">
                <a:solidFill>
                  <a:schemeClr val="bg1"/>
                </a:solidFill>
                <a:latin typeface="Source Code Pro"/>
              </a:rPr>
              <a:t>Peaks and valleys also occur over the years. </a:t>
            </a:r>
            <a:r>
              <a:rPr lang="en-US" sz="1400" dirty="0">
                <a:solidFill>
                  <a:srgbClr val="666666"/>
                </a:solidFill>
                <a:latin typeface="Source Code Pro"/>
              </a:rPr>
              <a:t> </a:t>
            </a:r>
            <a:endParaRPr lang="en-US" sz="1400" b="0" i="0" u="none" strike="noStrike" dirty="0">
              <a:solidFill>
                <a:srgbClr val="666666"/>
              </a:solidFill>
              <a:effectLst/>
              <a:latin typeface="Source Code Pro"/>
            </a:endParaRPr>
          </a:p>
        </p:txBody>
      </p:sp>
      <p:cxnSp>
        <p:nvCxnSpPr>
          <p:cNvPr id="12" name="Straight Connector 11"/>
          <p:cNvCxnSpPr/>
          <p:nvPr/>
        </p:nvCxnSpPr>
        <p:spPr>
          <a:xfrm flipH="1">
            <a:off x="6099048" y="2130552"/>
            <a:ext cx="28575" cy="3968496"/>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621780" y="2192920"/>
            <a:ext cx="403860" cy="3888"/>
          </a:xfrm>
          <a:prstGeom prst="line">
            <a:avLst/>
          </a:prstGeom>
          <a:ln w="25400">
            <a:solidFill>
              <a:srgbClr val="18B49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621780" y="4459940"/>
            <a:ext cx="403860" cy="3888"/>
          </a:xfrm>
          <a:prstGeom prst="line">
            <a:avLst/>
          </a:prstGeom>
          <a:ln w="25400">
            <a:solidFill>
              <a:srgbClr val="18B4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035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25575"/>
            <a:ext cx="10515600" cy="1325563"/>
          </a:xfrm>
        </p:spPr>
        <p:txBody>
          <a:bodyPr/>
          <a:lstStyle/>
          <a:p>
            <a:r>
              <a:rPr lang="en-US" b="1" dirty="0">
                <a:solidFill>
                  <a:schemeClr val="bg1"/>
                </a:solidFill>
              </a:rPr>
              <a:t>RECOMMENDED</a:t>
            </a:r>
            <a:r>
              <a:rPr lang="en-US" b="1" dirty="0">
                <a:solidFill>
                  <a:schemeClr val="accent1">
                    <a:lumMod val="75000"/>
                  </a:schemeClr>
                </a:solidFill>
              </a:rPr>
              <a:t> </a:t>
            </a:r>
            <a:r>
              <a:rPr lang="en-US" b="1" dirty="0">
                <a:solidFill>
                  <a:srgbClr val="18B499"/>
                </a:solidFill>
              </a:rPr>
              <a:t>STRATEGY</a:t>
            </a:r>
            <a:br>
              <a:rPr lang="en-US" b="1" dirty="0">
                <a:solidFill>
                  <a:srgbClr val="18B499"/>
                </a:solidFill>
              </a:rPr>
            </a:br>
            <a:endParaRPr lang="en-US" b="1" dirty="0">
              <a:solidFill>
                <a:srgbClr val="18B499"/>
              </a:solidFill>
            </a:endParaRPr>
          </a:p>
        </p:txBody>
      </p:sp>
      <p:cxnSp>
        <p:nvCxnSpPr>
          <p:cNvPr id="10" name="Straight Connector 9"/>
          <p:cNvCxnSpPr/>
          <p:nvPr/>
        </p:nvCxnSpPr>
        <p:spPr>
          <a:xfrm flipV="1">
            <a:off x="952500" y="825575"/>
            <a:ext cx="3257550" cy="19051"/>
          </a:xfrm>
          <a:prstGeom prst="line">
            <a:avLst/>
          </a:prstGeom>
          <a:ln w="57150">
            <a:solidFill>
              <a:srgbClr val="18B499"/>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560560" y="6492240"/>
            <a:ext cx="2580640" cy="307777"/>
          </a:xfrm>
          <a:prstGeom prst="rect">
            <a:avLst/>
          </a:prstGeom>
          <a:noFill/>
        </p:spPr>
        <p:txBody>
          <a:bodyPr wrap="square" rtlCol="0">
            <a:spAutoFit/>
          </a:bodyPr>
          <a:lstStyle/>
          <a:p>
            <a:r>
              <a:rPr lang="en-US" sz="1400" b="1" dirty="0">
                <a:solidFill>
                  <a:schemeClr val="bg1"/>
                </a:solidFill>
              </a:rPr>
              <a:t>RECOMMENDED </a:t>
            </a:r>
            <a:r>
              <a:rPr lang="en-US" sz="1400" b="1" dirty="0">
                <a:solidFill>
                  <a:srgbClr val="18B499"/>
                </a:solidFill>
              </a:rPr>
              <a:t>STRATEGY</a:t>
            </a:r>
            <a:r>
              <a:rPr lang="en-US" sz="1400" b="1" dirty="0">
                <a:solidFill>
                  <a:schemeClr val="bg1"/>
                </a:solidFill>
              </a:rPr>
              <a:t>     11</a:t>
            </a:r>
          </a:p>
        </p:txBody>
      </p:sp>
      <p:cxnSp>
        <p:nvCxnSpPr>
          <p:cNvPr id="7" name="Straight Connector 6"/>
          <p:cNvCxnSpPr/>
          <p:nvPr/>
        </p:nvCxnSpPr>
        <p:spPr>
          <a:xfrm flipH="1">
            <a:off x="6096000" y="2132088"/>
            <a:ext cx="28575" cy="3968496"/>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454775" y="2998863"/>
            <a:ext cx="5049521" cy="2369880"/>
          </a:xfrm>
          <a:prstGeom prst="rect">
            <a:avLst/>
          </a:prstGeom>
        </p:spPr>
        <p:txBody>
          <a:bodyPr wrap="square">
            <a:spAutoFit/>
          </a:bodyPr>
          <a:lstStyle/>
          <a:p>
            <a:pPr fontAlgn="base"/>
            <a:r>
              <a:rPr lang="en-US" b="1" dirty="0">
                <a:solidFill>
                  <a:schemeClr val="bg1"/>
                </a:solidFill>
                <a:latin typeface="Source Code Pro"/>
              </a:rPr>
              <a:t>STRATEGY: </a:t>
            </a:r>
            <a:r>
              <a:rPr lang="en-US" b="1" dirty="0">
                <a:solidFill>
                  <a:srgbClr val="18B499"/>
                </a:solidFill>
                <a:latin typeface="Source Code Pro"/>
              </a:rPr>
              <a:t>IT DEPENDS</a:t>
            </a:r>
          </a:p>
          <a:p>
            <a:pPr fontAlgn="base"/>
            <a:endParaRPr lang="en-US" b="1" dirty="0">
              <a:solidFill>
                <a:srgbClr val="18B499"/>
              </a:solidFill>
              <a:latin typeface="Source Code Pro"/>
            </a:endParaRPr>
          </a:p>
          <a:p>
            <a:pPr fontAlgn="base"/>
            <a:r>
              <a:rPr lang="en-US" sz="1600" dirty="0">
                <a:solidFill>
                  <a:schemeClr val="bg1"/>
                </a:solidFill>
              </a:rPr>
              <a:t>Instead of giving Netlife 1 solution, we gave them a model to pick the bundles that are most suited to the level of risk they opt for and amount of money they are willing to spend.</a:t>
            </a:r>
          </a:p>
          <a:p>
            <a:pPr fontAlgn="base"/>
            <a:endParaRPr lang="en-US" sz="1600" dirty="0">
              <a:solidFill>
                <a:schemeClr val="bg1"/>
              </a:solidFill>
            </a:endParaRPr>
          </a:p>
          <a:p>
            <a:pPr algn="ctr" fontAlgn="base"/>
            <a:r>
              <a:rPr lang="en-US" sz="1600" b="1" dirty="0">
                <a:solidFill>
                  <a:srgbClr val="18B499"/>
                </a:solidFill>
              </a:rPr>
              <a:t>Pick the bundles that occur most frequently based on these considerations.</a:t>
            </a:r>
          </a:p>
        </p:txBody>
      </p:sp>
      <p:cxnSp>
        <p:nvCxnSpPr>
          <p:cNvPr id="11" name="Straight Connector 10"/>
          <p:cNvCxnSpPr/>
          <p:nvPr/>
        </p:nvCxnSpPr>
        <p:spPr>
          <a:xfrm flipV="1">
            <a:off x="6564630" y="2857500"/>
            <a:ext cx="403860" cy="3888"/>
          </a:xfrm>
          <a:prstGeom prst="line">
            <a:avLst/>
          </a:prstGeom>
          <a:ln w="25400">
            <a:solidFill>
              <a:srgbClr val="18B499"/>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25500" y="2236863"/>
            <a:ext cx="5049521" cy="4154984"/>
          </a:xfrm>
          <a:prstGeom prst="rect">
            <a:avLst/>
          </a:prstGeom>
        </p:spPr>
        <p:txBody>
          <a:bodyPr wrap="square">
            <a:spAutoFit/>
          </a:bodyPr>
          <a:lstStyle/>
          <a:p>
            <a:pPr fontAlgn="base"/>
            <a:r>
              <a:rPr lang="en-US" b="1" dirty="0">
                <a:solidFill>
                  <a:schemeClr val="bg1"/>
                </a:solidFill>
                <a:latin typeface="Source Code Pro"/>
              </a:rPr>
              <a:t>HOW WE CAME TO THE </a:t>
            </a:r>
            <a:r>
              <a:rPr lang="en-US" b="1" dirty="0">
                <a:solidFill>
                  <a:srgbClr val="18B499"/>
                </a:solidFill>
                <a:latin typeface="Source Code Pro"/>
              </a:rPr>
              <a:t>SOLUTION</a:t>
            </a:r>
          </a:p>
          <a:p>
            <a:pPr fontAlgn="base"/>
            <a:endParaRPr lang="en-US" b="1" dirty="0">
              <a:solidFill>
                <a:srgbClr val="18B499"/>
              </a:solidFill>
              <a:latin typeface="Source Code Pro"/>
            </a:endParaRPr>
          </a:p>
          <a:p>
            <a:pPr fontAlgn="base"/>
            <a:r>
              <a:rPr lang="en-US" sz="1600" dirty="0">
                <a:solidFill>
                  <a:schemeClr val="bg1"/>
                </a:solidFill>
              </a:rPr>
              <a:t>The simulation used the expected values as the mean, and used a normal distribution to simulate different scenarios. </a:t>
            </a:r>
          </a:p>
          <a:p>
            <a:pPr fontAlgn="base"/>
            <a:r>
              <a:rPr lang="en-US" sz="1600" dirty="0">
                <a:solidFill>
                  <a:schemeClr val="bg1"/>
                </a:solidFill>
              </a:rPr>
              <a:t>It then selected the proper bundle combinations to pay off the total policy payouts for each year.</a:t>
            </a:r>
          </a:p>
          <a:p>
            <a:pPr fontAlgn="base"/>
            <a:endParaRPr lang="en-US" sz="1600" dirty="0">
              <a:solidFill>
                <a:schemeClr val="bg1"/>
              </a:solidFill>
            </a:endParaRPr>
          </a:p>
          <a:p>
            <a:pPr fontAlgn="base"/>
            <a:endParaRPr lang="en-US" sz="1600" dirty="0">
              <a:solidFill>
                <a:schemeClr val="bg1"/>
              </a:solidFill>
            </a:endParaRPr>
          </a:p>
          <a:p>
            <a:pPr fontAlgn="base"/>
            <a:endParaRPr lang="en-US" sz="1600" dirty="0">
              <a:solidFill>
                <a:schemeClr val="bg1"/>
              </a:solidFill>
            </a:endParaRPr>
          </a:p>
          <a:p>
            <a:pPr fontAlgn="base"/>
            <a:r>
              <a:rPr lang="en-US" b="1" dirty="0">
                <a:solidFill>
                  <a:schemeClr val="bg1"/>
                </a:solidFill>
                <a:latin typeface="Source Code Pro"/>
              </a:rPr>
              <a:t>ASSUMPTIONS IN OUR </a:t>
            </a:r>
            <a:r>
              <a:rPr lang="en-US" b="1" dirty="0">
                <a:solidFill>
                  <a:srgbClr val="18B499"/>
                </a:solidFill>
                <a:latin typeface="Source Code Pro"/>
              </a:rPr>
              <a:t>MODEL</a:t>
            </a:r>
          </a:p>
          <a:p>
            <a:pPr fontAlgn="base"/>
            <a:endParaRPr lang="en-US" sz="1600" b="1" dirty="0">
              <a:solidFill>
                <a:schemeClr val="bg1"/>
              </a:solidFill>
            </a:endParaRPr>
          </a:p>
          <a:p>
            <a:pPr marL="285750" indent="-285750">
              <a:buFont typeface="Arial" panose="020B0604020202020204" pitchFamily="34" charset="0"/>
              <a:buChar char="•"/>
            </a:pPr>
            <a:r>
              <a:rPr lang="en-US" dirty="0">
                <a:solidFill>
                  <a:srgbClr val="18B499"/>
                </a:solidFill>
              </a:rPr>
              <a:t>	</a:t>
            </a:r>
            <a:r>
              <a:rPr lang="en-US" sz="1600" dirty="0">
                <a:solidFill>
                  <a:schemeClr val="bg1"/>
                </a:solidFill>
              </a:rPr>
              <a:t>Focus on a set of bundles that meet our cash    	requirements while minimizing purchase price 	rather than worry about return (IRR)</a:t>
            </a:r>
          </a:p>
          <a:p>
            <a:pPr marL="285750" indent="-285750">
              <a:buFont typeface="Arial" panose="020B0604020202020204" pitchFamily="34" charset="0"/>
              <a:buChar char="•"/>
            </a:pPr>
            <a:r>
              <a:rPr lang="en-US" sz="1600" dirty="0">
                <a:solidFill>
                  <a:srgbClr val="18B499"/>
                </a:solidFill>
              </a:rPr>
              <a:t>	</a:t>
            </a:r>
            <a:r>
              <a:rPr lang="en-US" sz="1600" dirty="0">
                <a:solidFill>
                  <a:schemeClr val="bg1"/>
                </a:solidFill>
              </a:rPr>
              <a:t>Cash payouts are required at the end of each year</a:t>
            </a:r>
          </a:p>
          <a:p>
            <a:endParaRPr lang="en-US" dirty="0">
              <a:solidFill>
                <a:schemeClr val="bg1"/>
              </a:solidFill>
            </a:endParaRPr>
          </a:p>
        </p:txBody>
      </p:sp>
      <p:cxnSp>
        <p:nvCxnSpPr>
          <p:cNvPr id="14" name="Straight Connector 13"/>
          <p:cNvCxnSpPr/>
          <p:nvPr/>
        </p:nvCxnSpPr>
        <p:spPr>
          <a:xfrm flipV="1">
            <a:off x="906780" y="2105025"/>
            <a:ext cx="403860" cy="3888"/>
          </a:xfrm>
          <a:prstGeom prst="line">
            <a:avLst/>
          </a:prstGeom>
          <a:ln w="25400">
            <a:solidFill>
              <a:srgbClr val="18B49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97255" y="4381500"/>
            <a:ext cx="403860" cy="3888"/>
          </a:xfrm>
          <a:prstGeom prst="line">
            <a:avLst/>
          </a:prstGeom>
          <a:ln w="25400">
            <a:solidFill>
              <a:srgbClr val="18B4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26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21" name="Rectangle 20"/>
          <p:cNvSpPr/>
          <p:nvPr/>
        </p:nvSpPr>
        <p:spPr>
          <a:xfrm>
            <a:off x="6014024" y="1623275"/>
            <a:ext cx="4867336" cy="4570102"/>
          </a:xfrm>
          <a:prstGeom prst="rect">
            <a:avLst/>
          </a:prstGeom>
          <a:solidFill>
            <a:schemeClr val="bg1"/>
          </a:solidFill>
          <a:ln w="25400">
            <a:solidFill>
              <a:srgbClr val="18B4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88674" y="1621348"/>
            <a:ext cx="4718415" cy="4570102"/>
          </a:xfrm>
          <a:prstGeom prst="rect">
            <a:avLst/>
          </a:prstGeom>
          <a:solidFill>
            <a:schemeClr val="bg1"/>
          </a:solidFill>
          <a:ln w="25400">
            <a:solidFill>
              <a:srgbClr val="18B4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404769" y="1915897"/>
            <a:ext cx="293066" cy="4169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825575"/>
            <a:ext cx="10515600" cy="1325563"/>
          </a:xfrm>
        </p:spPr>
        <p:txBody>
          <a:bodyPr/>
          <a:lstStyle/>
          <a:p>
            <a:r>
              <a:rPr lang="en-US" b="1" dirty="0">
                <a:solidFill>
                  <a:schemeClr val="bg1"/>
                </a:solidFill>
              </a:rPr>
              <a:t>RECOMMENDED</a:t>
            </a:r>
            <a:r>
              <a:rPr lang="en-US" b="1" dirty="0">
                <a:solidFill>
                  <a:schemeClr val="accent1">
                    <a:lumMod val="75000"/>
                  </a:schemeClr>
                </a:solidFill>
              </a:rPr>
              <a:t> </a:t>
            </a:r>
            <a:r>
              <a:rPr lang="en-US" b="1" dirty="0">
                <a:solidFill>
                  <a:srgbClr val="18B499"/>
                </a:solidFill>
              </a:rPr>
              <a:t>STRATEGY</a:t>
            </a:r>
            <a:br>
              <a:rPr lang="en-US" b="1" dirty="0">
                <a:solidFill>
                  <a:srgbClr val="18B499"/>
                </a:solidFill>
              </a:rPr>
            </a:br>
            <a:endParaRPr lang="en-US" b="1" dirty="0">
              <a:solidFill>
                <a:srgbClr val="18B499"/>
              </a:solidFill>
            </a:endParaRPr>
          </a:p>
        </p:txBody>
      </p:sp>
      <p:cxnSp>
        <p:nvCxnSpPr>
          <p:cNvPr id="10" name="Straight Connector 9"/>
          <p:cNvCxnSpPr/>
          <p:nvPr/>
        </p:nvCxnSpPr>
        <p:spPr>
          <a:xfrm flipV="1">
            <a:off x="952500" y="825575"/>
            <a:ext cx="3257550" cy="19051"/>
          </a:xfrm>
          <a:prstGeom prst="line">
            <a:avLst/>
          </a:prstGeom>
          <a:ln w="57150">
            <a:solidFill>
              <a:srgbClr val="18B499"/>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560560" y="6492240"/>
            <a:ext cx="2580640" cy="307777"/>
          </a:xfrm>
          <a:prstGeom prst="rect">
            <a:avLst/>
          </a:prstGeom>
          <a:noFill/>
        </p:spPr>
        <p:txBody>
          <a:bodyPr wrap="square" rtlCol="0">
            <a:spAutoFit/>
          </a:bodyPr>
          <a:lstStyle/>
          <a:p>
            <a:r>
              <a:rPr lang="en-US" sz="1400" b="1" dirty="0">
                <a:solidFill>
                  <a:schemeClr val="bg1"/>
                </a:solidFill>
              </a:rPr>
              <a:t>RECOMMENDED </a:t>
            </a:r>
            <a:r>
              <a:rPr lang="en-US" sz="1400" b="1" dirty="0">
                <a:solidFill>
                  <a:srgbClr val="18B499"/>
                </a:solidFill>
              </a:rPr>
              <a:t>STRATEGY</a:t>
            </a:r>
            <a:r>
              <a:rPr lang="en-US" sz="1400" b="1" dirty="0">
                <a:solidFill>
                  <a:schemeClr val="bg1"/>
                </a:solidFill>
              </a:rPr>
              <a:t>     12 </a:t>
            </a:r>
          </a:p>
        </p:txBody>
      </p:sp>
      <p:pic>
        <p:nvPicPr>
          <p:cNvPr id="3075" name="Picture 3" descr="https://lh4.googleusercontent.com/70kqVW-79P07VoxY3CKZWvv4PIE4iBaHWs81dG_5LVH641zq5raiOqoySdS2oRtexy_J9olirwLKa4ucItXfjMdWUngGdBEIL4qBhsvvEf5IeEw3sv2P-q6b_kaGlJ3WQm5quioasH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886" y="1915897"/>
            <a:ext cx="4294051" cy="380793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lh4.googleusercontent.com/k6l1sCmP1d442cw7D_Id27BIGCz0aj8dUPRdfnx9VuJMX8oh8K9pmOPuLlYkes6CEVbaKUioB_2GgmMzhgEoz20GaVFTc6Vhtd6IAz5rGIBaKuplv9gnFdsM0FS885qSwWxPHMIFX7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102" y="1915897"/>
            <a:ext cx="4293293" cy="38079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837483" y="3495920"/>
            <a:ext cx="743512" cy="184666"/>
          </a:xfrm>
          <a:prstGeom prst="rect">
            <a:avLst/>
          </a:prstGeom>
          <a:solidFill>
            <a:schemeClr val="bg1"/>
          </a:solidFill>
        </p:spPr>
        <p:txBody>
          <a:bodyPr wrap="square" rtlCol="0">
            <a:spAutoFit/>
          </a:bodyPr>
          <a:lstStyle/>
          <a:p>
            <a:r>
              <a:rPr lang="en-US" sz="600" b="1" dirty="0">
                <a:solidFill>
                  <a:srgbClr val="18B499"/>
                </a:solidFill>
              </a:rPr>
              <a:t>RISK TOLERANCE</a:t>
            </a:r>
          </a:p>
        </p:txBody>
      </p:sp>
      <p:sp>
        <p:nvSpPr>
          <p:cNvPr id="11" name="Rectangle 10"/>
          <p:cNvSpPr/>
          <p:nvPr/>
        </p:nvSpPr>
        <p:spPr>
          <a:xfrm>
            <a:off x="10439373" y="1920977"/>
            <a:ext cx="293066" cy="4169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872087" y="3487531"/>
            <a:ext cx="743512" cy="184666"/>
          </a:xfrm>
          <a:prstGeom prst="rect">
            <a:avLst/>
          </a:prstGeom>
          <a:solidFill>
            <a:schemeClr val="bg1"/>
          </a:solidFill>
        </p:spPr>
        <p:txBody>
          <a:bodyPr wrap="square" rtlCol="0">
            <a:spAutoFit/>
          </a:bodyPr>
          <a:lstStyle/>
          <a:p>
            <a:r>
              <a:rPr lang="en-US" sz="600" b="1" dirty="0">
                <a:solidFill>
                  <a:srgbClr val="18B499"/>
                </a:solidFill>
              </a:rPr>
              <a:t>RISK TOLERANCE</a:t>
            </a:r>
          </a:p>
        </p:txBody>
      </p:sp>
      <p:sp>
        <p:nvSpPr>
          <p:cNvPr id="13" name="TextBox 12"/>
          <p:cNvSpPr txBox="1"/>
          <p:nvPr/>
        </p:nvSpPr>
        <p:spPr>
          <a:xfrm rot="16200000">
            <a:off x="-882082" y="3888582"/>
            <a:ext cx="4097968" cy="246221"/>
          </a:xfrm>
          <a:prstGeom prst="rect">
            <a:avLst/>
          </a:prstGeom>
          <a:solidFill>
            <a:schemeClr val="bg1"/>
          </a:solidFill>
          <a:ln w="15875">
            <a:solidFill>
              <a:schemeClr val="bg1"/>
            </a:solidFill>
          </a:ln>
        </p:spPr>
        <p:txBody>
          <a:bodyPr wrap="square" rtlCol="0">
            <a:spAutoFit/>
          </a:bodyPr>
          <a:lstStyle/>
          <a:p>
            <a:pPr algn="ctr"/>
            <a:r>
              <a:rPr lang="en-US" sz="1000" b="1" dirty="0">
                <a:solidFill>
                  <a:srgbClr val="18B499"/>
                </a:solidFill>
              </a:rPr>
              <a:t>TOTAL COSTS</a:t>
            </a:r>
          </a:p>
        </p:txBody>
      </p:sp>
      <p:sp>
        <p:nvSpPr>
          <p:cNvPr id="4" name="Rectangle 3"/>
          <p:cNvSpPr/>
          <p:nvPr/>
        </p:nvSpPr>
        <p:spPr>
          <a:xfrm>
            <a:off x="1034395" y="1632923"/>
            <a:ext cx="4663439" cy="396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8B499"/>
                </a:solidFill>
              </a:rPr>
              <a:t>TOTAL COST DISTRIBUTION</a:t>
            </a:r>
          </a:p>
        </p:txBody>
      </p:sp>
      <p:sp>
        <p:nvSpPr>
          <p:cNvPr id="16" name="Rectangle 15"/>
          <p:cNvSpPr/>
          <p:nvPr/>
        </p:nvSpPr>
        <p:spPr>
          <a:xfrm>
            <a:off x="6030680" y="1643083"/>
            <a:ext cx="4643884" cy="396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8B499"/>
                </a:solidFill>
              </a:rPr>
              <a:t>TOTAL NUMBER OF BUNDLES DISTRIBUTION</a:t>
            </a:r>
          </a:p>
        </p:txBody>
      </p:sp>
      <p:sp>
        <p:nvSpPr>
          <p:cNvPr id="17" name="Rectangle 16"/>
          <p:cNvSpPr/>
          <p:nvPr/>
        </p:nvSpPr>
        <p:spPr>
          <a:xfrm>
            <a:off x="1034395" y="5631331"/>
            <a:ext cx="4663439" cy="366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18B499"/>
                </a:solidFill>
              </a:rPr>
              <a:t>RISK TOLERANCE</a:t>
            </a:r>
          </a:p>
        </p:txBody>
      </p:sp>
      <p:sp>
        <p:nvSpPr>
          <p:cNvPr id="18" name="TextBox 17"/>
          <p:cNvSpPr txBox="1"/>
          <p:nvPr/>
        </p:nvSpPr>
        <p:spPr>
          <a:xfrm rot="16200000">
            <a:off x="4162682" y="3877383"/>
            <a:ext cx="4097968" cy="246221"/>
          </a:xfrm>
          <a:prstGeom prst="rect">
            <a:avLst/>
          </a:prstGeom>
          <a:solidFill>
            <a:schemeClr val="bg1"/>
          </a:solidFill>
          <a:ln w="15875">
            <a:solidFill>
              <a:schemeClr val="bg1"/>
            </a:solidFill>
          </a:ln>
        </p:spPr>
        <p:txBody>
          <a:bodyPr wrap="square" rtlCol="0">
            <a:spAutoFit/>
          </a:bodyPr>
          <a:lstStyle/>
          <a:p>
            <a:pPr algn="ctr"/>
            <a:r>
              <a:rPr lang="en-US" sz="1000" b="1" dirty="0">
                <a:solidFill>
                  <a:srgbClr val="18B499"/>
                </a:solidFill>
              </a:rPr>
              <a:t>TOTAL COSTS</a:t>
            </a:r>
          </a:p>
        </p:txBody>
      </p:sp>
      <p:sp>
        <p:nvSpPr>
          <p:cNvPr id="19" name="Rectangle 18"/>
          <p:cNvSpPr/>
          <p:nvPr/>
        </p:nvSpPr>
        <p:spPr>
          <a:xfrm>
            <a:off x="6079160" y="5631331"/>
            <a:ext cx="4653280" cy="366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18B499"/>
                </a:solidFill>
              </a:rPr>
              <a:t>RISK TOLERANCE</a:t>
            </a:r>
          </a:p>
        </p:txBody>
      </p:sp>
    </p:spTree>
    <p:extLst>
      <p:ext uri="{BB962C8B-B14F-4D97-AF65-F5344CB8AC3E}">
        <p14:creationId xmlns:p14="http://schemas.microsoft.com/office/powerpoint/2010/main" val="107267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25575"/>
            <a:ext cx="10515600" cy="1325563"/>
          </a:xfrm>
        </p:spPr>
        <p:txBody>
          <a:bodyPr/>
          <a:lstStyle/>
          <a:p>
            <a:r>
              <a:rPr lang="en-US" b="1" dirty="0">
                <a:solidFill>
                  <a:schemeClr val="bg1"/>
                </a:solidFill>
              </a:rPr>
              <a:t>RECOMMENDED</a:t>
            </a:r>
            <a:r>
              <a:rPr lang="en-US" b="1" dirty="0">
                <a:solidFill>
                  <a:schemeClr val="accent1">
                    <a:lumMod val="75000"/>
                  </a:schemeClr>
                </a:solidFill>
              </a:rPr>
              <a:t> </a:t>
            </a:r>
            <a:r>
              <a:rPr lang="en-US" b="1" dirty="0">
                <a:solidFill>
                  <a:srgbClr val="18B499"/>
                </a:solidFill>
              </a:rPr>
              <a:t>STRATEGY</a:t>
            </a:r>
            <a:br>
              <a:rPr lang="en-US" b="1" dirty="0">
                <a:solidFill>
                  <a:srgbClr val="18B499"/>
                </a:solidFill>
              </a:rPr>
            </a:br>
            <a:endParaRPr lang="en-US" b="1" dirty="0">
              <a:solidFill>
                <a:srgbClr val="18B499"/>
              </a:solidFill>
            </a:endParaRPr>
          </a:p>
        </p:txBody>
      </p:sp>
      <p:cxnSp>
        <p:nvCxnSpPr>
          <p:cNvPr id="10" name="Straight Connector 9"/>
          <p:cNvCxnSpPr/>
          <p:nvPr/>
        </p:nvCxnSpPr>
        <p:spPr>
          <a:xfrm flipV="1">
            <a:off x="952500" y="825575"/>
            <a:ext cx="3257550" cy="19051"/>
          </a:xfrm>
          <a:prstGeom prst="line">
            <a:avLst/>
          </a:prstGeom>
          <a:ln w="57150">
            <a:solidFill>
              <a:srgbClr val="18B499"/>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560560" y="6492240"/>
            <a:ext cx="2580640" cy="307777"/>
          </a:xfrm>
          <a:prstGeom prst="rect">
            <a:avLst/>
          </a:prstGeom>
          <a:noFill/>
        </p:spPr>
        <p:txBody>
          <a:bodyPr wrap="square" rtlCol="0">
            <a:spAutoFit/>
          </a:bodyPr>
          <a:lstStyle/>
          <a:p>
            <a:r>
              <a:rPr lang="en-US" sz="1400" b="1" dirty="0">
                <a:solidFill>
                  <a:schemeClr val="bg1"/>
                </a:solidFill>
              </a:rPr>
              <a:t>RECOMMENDED </a:t>
            </a:r>
            <a:r>
              <a:rPr lang="en-US" sz="1400" b="1" dirty="0">
                <a:solidFill>
                  <a:srgbClr val="18B499"/>
                </a:solidFill>
              </a:rPr>
              <a:t>STRATEGY</a:t>
            </a:r>
            <a:r>
              <a:rPr lang="en-US" sz="1400" b="1" dirty="0">
                <a:solidFill>
                  <a:schemeClr val="bg1"/>
                </a:solidFill>
              </a:rPr>
              <a:t>     13 </a:t>
            </a:r>
          </a:p>
        </p:txBody>
      </p:sp>
      <p:graphicFrame>
        <p:nvGraphicFramePr>
          <p:cNvPr id="22" name="Chart 21">
            <a:extLst>
              <a:ext uri="{FF2B5EF4-FFF2-40B4-BE49-F238E27FC236}">
                <a16:creationId xmlns:a16="http://schemas.microsoft.com/office/drawing/2014/main" id="{862BC178-BC94-4BE0-AB67-B8A94A516C9E}"/>
              </a:ext>
            </a:extLst>
          </p:cNvPr>
          <p:cNvGraphicFramePr>
            <a:graphicFrameLocks/>
          </p:cNvGraphicFramePr>
          <p:nvPr>
            <p:extLst>
              <p:ext uri="{D42A27DB-BD31-4B8C-83A1-F6EECF244321}">
                <p14:modId xmlns:p14="http://schemas.microsoft.com/office/powerpoint/2010/main" val="3496257922"/>
              </p:ext>
            </p:extLst>
          </p:nvPr>
        </p:nvGraphicFramePr>
        <p:xfrm>
          <a:off x="987552" y="1618488"/>
          <a:ext cx="4645152" cy="4572000"/>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Straight Connector 22"/>
          <p:cNvCxnSpPr/>
          <p:nvPr/>
        </p:nvCxnSpPr>
        <p:spPr>
          <a:xfrm flipH="1">
            <a:off x="6016752" y="1618488"/>
            <a:ext cx="28575" cy="457200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454775" y="2998863"/>
            <a:ext cx="5049521" cy="2369880"/>
          </a:xfrm>
          <a:prstGeom prst="rect">
            <a:avLst/>
          </a:prstGeom>
        </p:spPr>
        <p:txBody>
          <a:bodyPr wrap="square">
            <a:spAutoFit/>
          </a:bodyPr>
          <a:lstStyle/>
          <a:p>
            <a:pPr fontAlgn="base"/>
            <a:r>
              <a:rPr lang="en-US" b="1" dirty="0">
                <a:solidFill>
                  <a:schemeClr val="bg1"/>
                </a:solidFill>
                <a:latin typeface="Source Code Pro"/>
              </a:rPr>
              <a:t>EXAMPLE </a:t>
            </a:r>
            <a:r>
              <a:rPr lang="en-US" b="1" dirty="0">
                <a:solidFill>
                  <a:srgbClr val="18B499"/>
                </a:solidFill>
                <a:latin typeface="Source Code Pro"/>
              </a:rPr>
              <a:t>STRATEGY</a:t>
            </a:r>
          </a:p>
          <a:p>
            <a:pPr fontAlgn="base"/>
            <a:endParaRPr lang="en-US" b="1" dirty="0">
              <a:solidFill>
                <a:srgbClr val="18B499"/>
              </a:solidFill>
              <a:latin typeface="Source Code Pro"/>
            </a:endParaRPr>
          </a:p>
          <a:p>
            <a:pPr marL="285750" indent="-285750" fontAlgn="base">
              <a:buFont typeface="Wingdings" panose="05000000000000000000" pitchFamily="2" charset="2"/>
              <a:buChar char="v"/>
            </a:pPr>
            <a:r>
              <a:rPr lang="en-US" sz="1600" dirty="0">
                <a:solidFill>
                  <a:schemeClr val="bg1"/>
                </a:solidFill>
              </a:rPr>
              <a:t>Pick number of bundles based on risk tolerance</a:t>
            </a:r>
          </a:p>
          <a:p>
            <a:pPr marL="285750" indent="-285750" fontAlgn="base">
              <a:buFont typeface="Wingdings" panose="05000000000000000000" pitchFamily="2" charset="2"/>
              <a:buChar char="v"/>
            </a:pPr>
            <a:r>
              <a:rPr lang="en-US" sz="1600" dirty="0">
                <a:solidFill>
                  <a:schemeClr val="bg1"/>
                </a:solidFill>
              </a:rPr>
              <a:t>Note: first 55 bundles show up in over </a:t>
            </a:r>
            <a:r>
              <a:rPr lang="en-US" sz="1600" dirty="0">
                <a:solidFill>
                  <a:srgbClr val="C00000"/>
                </a:solidFill>
              </a:rPr>
              <a:t>90%</a:t>
            </a:r>
            <a:r>
              <a:rPr lang="en-US" sz="1600" dirty="0">
                <a:solidFill>
                  <a:schemeClr val="bg1"/>
                </a:solidFill>
              </a:rPr>
              <a:t> of the scenarios</a:t>
            </a:r>
          </a:p>
          <a:p>
            <a:pPr marL="285750" indent="-285750" fontAlgn="base">
              <a:buFont typeface="Wingdings" panose="05000000000000000000" pitchFamily="2" charset="2"/>
              <a:buChar char="v"/>
            </a:pPr>
            <a:r>
              <a:rPr lang="en-US" sz="1600" dirty="0">
                <a:solidFill>
                  <a:schemeClr val="bg1"/>
                </a:solidFill>
              </a:rPr>
              <a:t>Best case scenario of 80 bundles </a:t>
            </a:r>
          </a:p>
          <a:p>
            <a:pPr lvl="1" fontAlgn="base"/>
            <a:r>
              <a:rPr lang="en-US" sz="1600" dirty="0">
                <a:solidFill>
                  <a:schemeClr val="bg1"/>
                </a:solidFill>
              </a:rPr>
              <a:t>1. Just pick the top 80 bundles</a:t>
            </a:r>
          </a:p>
          <a:p>
            <a:pPr lvl="1" fontAlgn="base"/>
            <a:r>
              <a:rPr lang="en-US" sz="1600" dirty="0">
                <a:solidFill>
                  <a:schemeClr val="bg1"/>
                </a:solidFill>
              </a:rPr>
              <a:t>2. Notice that the set of bundles show up in over 50% of the scenarios</a:t>
            </a:r>
          </a:p>
        </p:txBody>
      </p:sp>
      <p:cxnSp>
        <p:nvCxnSpPr>
          <p:cNvPr id="25" name="Straight Connector 24"/>
          <p:cNvCxnSpPr/>
          <p:nvPr/>
        </p:nvCxnSpPr>
        <p:spPr>
          <a:xfrm flipV="1">
            <a:off x="6564630" y="2857500"/>
            <a:ext cx="403860" cy="3888"/>
          </a:xfrm>
          <a:prstGeom prst="line">
            <a:avLst/>
          </a:prstGeom>
          <a:ln w="25400">
            <a:solidFill>
              <a:srgbClr val="18B4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38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5350" y="3025850"/>
            <a:ext cx="10515600" cy="1325563"/>
          </a:xfrm>
        </p:spPr>
        <p:txBody>
          <a:bodyPr/>
          <a:lstStyle/>
          <a:p>
            <a:pPr algn="ctr"/>
            <a:r>
              <a:rPr lang="en-US" b="1" dirty="0">
                <a:solidFill>
                  <a:schemeClr val="bg1"/>
                </a:solidFill>
              </a:rPr>
              <a:t>THANK YOU,</a:t>
            </a:r>
            <a:r>
              <a:rPr lang="en-US" b="1" dirty="0">
                <a:solidFill>
                  <a:schemeClr val="accent1">
                    <a:lumMod val="75000"/>
                  </a:schemeClr>
                </a:solidFill>
              </a:rPr>
              <a:t>   </a:t>
            </a:r>
            <a:r>
              <a:rPr lang="en-US" b="1" dirty="0">
                <a:solidFill>
                  <a:srgbClr val="18B499"/>
                </a:solidFill>
              </a:rPr>
              <a:t>QUESTIONS?</a:t>
            </a:r>
            <a:br>
              <a:rPr lang="en-US" b="1" dirty="0">
                <a:solidFill>
                  <a:srgbClr val="18B499"/>
                </a:solidFill>
              </a:rPr>
            </a:br>
            <a:endParaRPr lang="en-US" b="1" dirty="0">
              <a:solidFill>
                <a:srgbClr val="18B499"/>
              </a:solidFill>
            </a:endParaRPr>
          </a:p>
        </p:txBody>
      </p:sp>
      <p:sp>
        <p:nvSpPr>
          <p:cNvPr id="39" name="TextBox 38"/>
          <p:cNvSpPr txBox="1"/>
          <p:nvPr/>
        </p:nvSpPr>
        <p:spPr>
          <a:xfrm>
            <a:off x="9915524" y="6492240"/>
            <a:ext cx="2225675" cy="307777"/>
          </a:xfrm>
          <a:prstGeom prst="rect">
            <a:avLst/>
          </a:prstGeom>
          <a:noFill/>
        </p:spPr>
        <p:txBody>
          <a:bodyPr wrap="square" rtlCol="0">
            <a:spAutoFit/>
          </a:bodyPr>
          <a:lstStyle/>
          <a:p>
            <a:r>
              <a:rPr lang="en-US" sz="1400" b="1" dirty="0">
                <a:solidFill>
                  <a:schemeClr val="bg1"/>
                </a:solidFill>
              </a:rPr>
              <a:t>ANY </a:t>
            </a:r>
            <a:r>
              <a:rPr lang="en-US" sz="1400" b="1" dirty="0">
                <a:solidFill>
                  <a:srgbClr val="18B499"/>
                </a:solidFill>
              </a:rPr>
              <a:t>QUESTIONS? </a:t>
            </a:r>
            <a:r>
              <a:rPr lang="en-US" sz="1400" b="1" dirty="0">
                <a:solidFill>
                  <a:schemeClr val="bg1"/>
                </a:solidFill>
              </a:rPr>
              <a:t>          14</a:t>
            </a:r>
          </a:p>
        </p:txBody>
      </p:sp>
    </p:spTree>
    <p:extLst>
      <p:ext uri="{BB962C8B-B14F-4D97-AF65-F5344CB8AC3E}">
        <p14:creationId xmlns:p14="http://schemas.microsoft.com/office/powerpoint/2010/main" val="76856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25575"/>
            <a:ext cx="10515600" cy="1325563"/>
          </a:xfrm>
        </p:spPr>
        <p:txBody>
          <a:bodyPr/>
          <a:lstStyle/>
          <a:p>
            <a:r>
              <a:rPr lang="en-US" b="1" dirty="0">
                <a:solidFill>
                  <a:schemeClr val="bg1"/>
                </a:solidFill>
              </a:rPr>
              <a:t>PRESENTATION</a:t>
            </a:r>
            <a:br>
              <a:rPr lang="en-US" b="1" dirty="0">
                <a:solidFill>
                  <a:schemeClr val="accent1">
                    <a:lumMod val="75000"/>
                  </a:schemeClr>
                </a:solidFill>
              </a:rPr>
            </a:br>
            <a:r>
              <a:rPr lang="en-US" b="1" dirty="0">
                <a:solidFill>
                  <a:srgbClr val="18B499"/>
                </a:solidFill>
              </a:rPr>
              <a:t>AGENDA</a:t>
            </a:r>
          </a:p>
        </p:txBody>
      </p:sp>
      <p:sp>
        <p:nvSpPr>
          <p:cNvPr id="4" name="Flowchart: Connector 3"/>
          <p:cNvSpPr/>
          <p:nvPr/>
        </p:nvSpPr>
        <p:spPr>
          <a:xfrm>
            <a:off x="6405992" y="1825763"/>
            <a:ext cx="161925" cy="128587"/>
          </a:xfrm>
          <a:prstGeom prst="flowChartConnector">
            <a:avLst/>
          </a:prstGeom>
          <a:solidFill>
            <a:srgbClr val="18B499"/>
          </a:solidFill>
          <a:ln>
            <a:solidFill>
              <a:srgbClr val="18B4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6404086" y="2549663"/>
            <a:ext cx="161925" cy="128587"/>
          </a:xfrm>
          <a:prstGeom prst="flowChartConnector">
            <a:avLst/>
          </a:prstGeom>
          <a:solidFill>
            <a:srgbClr val="18B499"/>
          </a:solidFill>
          <a:ln>
            <a:solidFill>
              <a:srgbClr val="18B4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lowchart: Connector 5"/>
          <p:cNvSpPr/>
          <p:nvPr/>
        </p:nvSpPr>
        <p:spPr>
          <a:xfrm>
            <a:off x="6405037" y="3269872"/>
            <a:ext cx="161925" cy="128587"/>
          </a:xfrm>
          <a:prstGeom prst="flowChartConnector">
            <a:avLst/>
          </a:prstGeom>
          <a:solidFill>
            <a:srgbClr val="18B499"/>
          </a:solidFill>
          <a:ln>
            <a:solidFill>
              <a:srgbClr val="18B4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405037" y="3987818"/>
            <a:ext cx="161925" cy="128587"/>
          </a:xfrm>
          <a:prstGeom prst="flowChartConnector">
            <a:avLst/>
          </a:prstGeom>
          <a:solidFill>
            <a:srgbClr val="18B499"/>
          </a:solidFill>
          <a:ln>
            <a:solidFill>
              <a:srgbClr val="18B4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6417421" y="4713742"/>
            <a:ext cx="161925" cy="128587"/>
          </a:xfrm>
          <a:prstGeom prst="flowChartConnector">
            <a:avLst/>
          </a:prstGeom>
          <a:solidFill>
            <a:srgbClr val="18B499"/>
          </a:solidFill>
          <a:ln>
            <a:solidFill>
              <a:srgbClr val="18B4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952500" y="825575"/>
            <a:ext cx="3257550" cy="19051"/>
          </a:xfrm>
          <a:prstGeom prst="line">
            <a:avLst/>
          </a:prstGeom>
          <a:ln w="57150">
            <a:solidFill>
              <a:srgbClr val="18B49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497433" y="1985425"/>
            <a:ext cx="4761" cy="50613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63168" y="1699437"/>
            <a:ext cx="2076450" cy="338554"/>
          </a:xfrm>
          <a:prstGeom prst="rect">
            <a:avLst/>
          </a:prstGeom>
          <a:noFill/>
        </p:spPr>
        <p:txBody>
          <a:bodyPr wrap="square" rtlCol="0">
            <a:spAutoFit/>
          </a:bodyPr>
          <a:lstStyle/>
          <a:p>
            <a:r>
              <a:rPr lang="en-US" sz="1600" b="1" dirty="0">
                <a:solidFill>
                  <a:schemeClr val="bg1"/>
                </a:solidFill>
              </a:rPr>
              <a:t>Business Situation</a:t>
            </a:r>
          </a:p>
        </p:txBody>
      </p:sp>
      <p:sp>
        <p:nvSpPr>
          <p:cNvPr id="25" name="TextBox 24"/>
          <p:cNvSpPr txBox="1"/>
          <p:nvPr/>
        </p:nvSpPr>
        <p:spPr>
          <a:xfrm>
            <a:off x="6663167" y="2429290"/>
            <a:ext cx="2535555" cy="338554"/>
          </a:xfrm>
          <a:prstGeom prst="rect">
            <a:avLst/>
          </a:prstGeom>
          <a:noFill/>
        </p:spPr>
        <p:txBody>
          <a:bodyPr wrap="square" rtlCol="0">
            <a:spAutoFit/>
          </a:bodyPr>
          <a:lstStyle/>
          <a:p>
            <a:r>
              <a:rPr lang="en-US" sz="1600" b="1" dirty="0">
                <a:solidFill>
                  <a:schemeClr val="bg1"/>
                </a:solidFill>
              </a:rPr>
              <a:t>Issues Facing The Decisions</a:t>
            </a:r>
          </a:p>
        </p:txBody>
      </p:sp>
      <p:sp>
        <p:nvSpPr>
          <p:cNvPr id="26" name="TextBox 25"/>
          <p:cNvSpPr txBox="1"/>
          <p:nvPr/>
        </p:nvSpPr>
        <p:spPr>
          <a:xfrm>
            <a:off x="6663168" y="3180574"/>
            <a:ext cx="2535554" cy="338554"/>
          </a:xfrm>
          <a:prstGeom prst="rect">
            <a:avLst/>
          </a:prstGeom>
          <a:noFill/>
        </p:spPr>
        <p:txBody>
          <a:bodyPr wrap="square" rtlCol="0">
            <a:spAutoFit/>
          </a:bodyPr>
          <a:lstStyle/>
          <a:p>
            <a:r>
              <a:rPr lang="en-US" sz="1600" b="1" dirty="0">
                <a:solidFill>
                  <a:schemeClr val="bg1"/>
                </a:solidFill>
              </a:rPr>
              <a:t>Formulation Constraints</a:t>
            </a:r>
          </a:p>
        </p:txBody>
      </p:sp>
      <p:sp>
        <p:nvSpPr>
          <p:cNvPr id="27" name="TextBox 26"/>
          <p:cNvSpPr txBox="1"/>
          <p:nvPr/>
        </p:nvSpPr>
        <p:spPr>
          <a:xfrm>
            <a:off x="6663166" y="3928405"/>
            <a:ext cx="2447925" cy="338554"/>
          </a:xfrm>
          <a:prstGeom prst="rect">
            <a:avLst/>
          </a:prstGeom>
          <a:noFill/>
        </p:spPr>
        <p:txBody>
          <a:bodyPr wrap="square" rtlCol="0">
            <a:spAutoFit/>
          </a:bodyPr>
          <a:lstStyle/>
          <a:p>
            <a:r>
              <a:rPr lang="en-US" sz="1600" b="1" dirty="0">
                <a:solidFill>
                  <a:schemeClr val="bg1"/>
                </a:solidFill>
              </a:rPr>
              <a:t>Formulation Steps</a:t>
            </a:r>
          </a:p>
        </p:txBody>
      </p:sp>
      <p:sp>
        <p:nvSpPr>
          <p:cNvPr id="28" name="TextBox 27"/>
          <p:cNvSpPr txBox="1"/>
          <p:nvPr/>
        </p:nvSpPr>
        <p:spPr>
          <a:xfrm>
            <a:off x="6663166" y="4601881"/>
            <a:ext cx="2447925" cy="338554"/>
          </a:xfrm>
          <a:prstGeom prst="rect">
            <a:avLst/>
          </a:prstGeom>
          <a:noFill/>
        </p:spPr>
        <p:txBody>
          <a:bodyPr wrap="square" rtlCol="0">
            <a:spAutoFit/>
          </a:bodyPr>
          <a:lstStyle/>
          <a:p>
            <a:r>
              <a:rPr lang="en-US" sz="1600" b="1" dirty="0">
                <a:solidFill>
                  <a:schemeClr val="bg1"/>
                </a:solidFill>
              </a:rPr>
              <a:t>Approach to Solutions</a:t>
            </a:r>
          </a:p>
        </p:txBody>
      </p:sp>
      <p:cxnSp>
        <p:nvCxnSpPr>
          <p:cNvPr id="33" name="Straight Connector 32"/>
          <p:cNvCxnSpPr/>
          <p:nvPr/>
        </p:nvCxnSpPr>
        <p:spPr>
          <a:xfrm flipH="1">
            <a:off x="6497433" y="2724565"/>
            <a:ext cx="4761" cy="50613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497433" y="3429415"/>
            <a:ext cx="4761" cy="50613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6497432" y="4160719"/>
            <a:ext cx="4761" cy="50613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007600" y="6492240"/>
            <a:ext cx="2133600" cy="307777"/>
          </a:xfrm>
          <a:prstGeom prst="rect">
            <a:avLst/>
          </a:prstGeom>
          <a:noFill/>
        </p:spPr>
        <p:txBody>
          <a:bodyPr wrap="square" rtlCol="0">
            <a:spAutoFit/>
          </a:bodyPr>
          <a:lstStyle/>
          <a:p>
            <a:r>
              <a:rPr lang="en-US" sz="1400" b="1" dirty="0">
                <a:solidFill>
                  <a:schemeClr val="bg1"/>
                </a:solidFill>
              </a:rPr>
              <a:t>PRESENTATION </a:t>
            </a:r>
            <a:r>
              <a:rPr lang="en-US" sz="1400" b="1" dirty="0">
                <a:solidFill>
                  <a:srgbClr val="18B499"/>
                </a:solidFill>
              </a:rPr>
              <a:t>AGENDA</a:t>
            </a:r>
            <a:r>
              <a:rPr lang="en-US" sz="1400" b="1" dirty="0">
                <a:solidFill>
                  <a:schemeClr val="bg1"/>
                </a:solidFill>
              </a:rPr>
              <a:t>	2 </a:t>
            </a:r>
          </a:p>
        </p:txBody>
      </p:sp>
      <p:sp>
        <p:nvSpPr>
          <p:cNvPr id="40" name="Flowchart: Connector 39"/>
          <p:cNvSpPr/>
          <p:nvPr/>
        </p:nvSpPr>
        <p:spPr>
          <a:xfrm>
            <a:off x="6401572" y="5407915"/>
            <a:ext cx="161925" cy="128587"/>
          </a:xfrm>
          <a:prstGeom prst="flowChartConnector">
            <a:avLst/>
          </a:prstGeom>
          <a:solidFill>
            <a:srgbClr val="18B499"/>
          </a:solidFill>
          <a:ln>
            <a:solidFill>
              <a:srgbClr val="18B4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6413956" y="6133839"/>
            <a:ext cx="161925" cy="128587"/>
          </a:xfrm>
          <a:prstGeom prst="flowChartConnector">
            <a:avLst/>
          </a:prstGeom>
          <a:solidFill>
            <a:srgbClr val="18B499"/>
          </a:solidFill>
          <a:ln>
            <a:solidFill>
              <a:srgbClr val="18B4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659701" y="5348502"/>
            <a:ext cx="2447925" cy="338554"/>
          </a:xfrm>
          <a:prstGeom prst="rect">
            <a:avLst/>
          </a:prstGeom>
          <a:noFill/>
        </p:spPr>
        <p:txBody>
          <a:bodyPr wrap="square" rtlCol="0">
            <a:spAutoFit/>
          </a:bodyPr>
          <a:lstStyle/>
          <a:p>
            <a:r>
              <a:rPr lang="en-US" sz="1600" b="1" dirty="0">
                <a:solidFill>
                  <a:schemeClr val="bg1"/>
                </a:solidFill>
              </a:rPr>
              <a:t>Additional Considerations</a:t>
            </a:r>
          </a:p>
        </p:txBody>
      </p:sp>
      <p:sp>
        <p:nvSpPr>
          <p:cNvPr id="43" name="TextBox 42"/>
          <p:cNvSpPr txBox="1"/>
          <p:nvPr/>
        </p:nvSpPr>
        <p:spPr>
          <a:xfrm>
            <a:off x="6659701" y="6021978"/>
            <a:ext cx="2447925" cy="338554"/>
          </a:xfrm>
          <a:prstGeom prst="rect">
            <a:avLst/>
          </a:prstGeom>
          <a:noFill/>
        </p:spPr>
        <p:txBody>
          <a:bodyPr wrap="square" rtlCol="0">
            <a:spAutoFit/>
          </a:bodyPr>
          <a:lstStyle/>
          <a:p>
            <a:r>
              <a:rPr lang="en-US" sz="1600" b="1" dirty="0">
                <a:solidFill>
                  <a:schemeClr val="bg1"/>
                </a:solidFill>
              </a:rPr>
              <a:t>Recommended Strategy</a:t>
            </a:r>
          </a:p>
        </p:txBody>
      </p:sp>
      <p:cxnSp>
        <p:nvCxnSpPr>
          <p:cNvPr id="44" name="Straight Connector 43"/>
          <p:cNvCxnSpPr/>
          <p:nvPr/>
        </p:nvCxnSpPr>
        <p:spPr>
          <a:xfrm flipH="1">
            <a:off x="6493967" y="5580816"/>
            <a:ext cx="4761" cy="50613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6493967" y="4884624"/>
            <a:ext cx="4761" cy="50613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39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25575"/>
            <a:ext cx="10515600" cy="1325563"/>
          </a:xfrm>
        </p:spPr>
        <p:txBody>
          <a:bodyPr/>
          <a:lstStyle/>
          <a:p>
            <a:r>
              <a:rPr lang="en-US" b="1" dirty="0">
                <a:solidFill>
                  <a:schemeClr val="bg1"/>
                </a:solidFill>
              </a:rPr>
              <a:t>BUSINESS </a:t>
            </a:r>
            <a:r>
              <a:rPr lang="en-US" b="1" dirty="0">
                <a:solidFill>
                  <a:srgbClr val="18B499"/>
                </a:solidFill>
              </a:rPr>
              <a:t>SITUATION</a:t>
            </a:r>
            <a:br>
              <a:rPr lang="en-US" b="1" dirty="0">
                <a:solidFill>
                  <a:schemeClr val="accent1"/>
                </a:solidFill>
              </a:rPr>
            </a:br>
            <a:endParaRPr lang="en-US" b="1" dirty="0">
              <a:solidFill>
                <a:schemeClr val="accent1"/>
              </a:solidFill>
            </a:endParaRPr>
          </a:p>
        </p:txBody>
      </p:sp>
      <p:cxnSp>
        <p:nvCxnSpPr>
          <p:cNvPr id="10" name="Straight Connector 9"/>
          <p:cNvCxnSpPr/>
          <p:nvPr/>
        </p:nvCxnSpPr>
        <p:spPr>
          <a:xfrm flipV="1">
            <a:off x="952500" y="825575"/>
            <a:ext cx="3257550" cy="19051"/>
          </a:xfrm>
          <a:prstGeom prst="line">
            <a:avLst/>
          </a:prstGeom>
          <a:ln w="57150">
            <a:solidFill>
              <a:srgbClr val="18B49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81712" y="2305050"/>
            <a:ext cx="28575" cy="393192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Flowchart: Connector 21"/>
          <p:cNvSpPr/>
          <p:nvPr/>
        </p:nvSpPr>
        <p:spPr>
          <a:xfrm>
            <a:off x="6762749" y="2370773"/>
            <a:ext cx="652465" cy="585788"/>
          </a:xfrm>
          <a:prstGeom prst="flowChartConnector">
            <a:avLst/>
          </a:prstGeom>
          <a:solidFill>
            <a:srgbClr val="18B4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23" name="Flowchart: Connector 22"/>
          <p:cNvSpPr/>
          <p:nvPr/>
        </p:nvSpPr>
        <p:spPr>
          <a:xfrm>
            <a:off x="6762749" y="3629586"/>
            <a:ext cx="652465" cy="585788"/>
          </a:xfrm>
          <a:prstGeom prst="flowChartConnector">
            <a:avLst/>
          </a:prstGeom>
          <a:solidFill>
            <a:srgbClr val="18B499"/>
          </a:solidFill>
          <a:ln>
            <a:solidFill>
              <a:srgbClr val="18B4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29" name="Flowchart: Connector 28"/>
          <p:cNvSpPr/>
          <p:nvPr/>
        </p:nvSpPr>
        <p:spPr>
          <a:xfrm>
            <a:off x="6762749" y="4888399"/>
            <a:ext cx="652465" cy="585788"/>
          </a:xfrm>
          <a:prstGeom prst="flowChartConnector">
            <a:avLst/>
          </a:prstGeom>
          <a:solidFill>
            <a:srgbClr val="18B499"/>
          </a:solidFill>
          <a:ln>
            <a:solidFill>
              <a:srgbClr val="18B4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11" name="TextBox 10"/>
          <p:cNvSpPr txBox="1"/>
          <p:nvPr/>
        </p:nvSpPr>
        <p:spPr>
          <a:xfrm>
            <a:off x="7600949" y="2351723"/>
            <a:ext cx="4086225" cy="723275"/>
          </a:xfrm>
          <a:prstGeom prst="rect">
            <a:avLst/>
          </a:prstGeom>
          <a:noFill/>
        </p:spPr>
        <p:txBody>
          <a:bodyPr wrap="square" rtlCol="0">
            <a:spAutoFit/>
          </a:bodyPr>
          <a:lstStyle/>
          <a:p>
            <a:r>
              <a:rPr lang="en-US" sz="1500" b="1" dirty="0">
                <a:solidFill>
                  <a:srgbClr val="18B499"/>
                </a:solidFill>
              </a:rPr>
              <a:t>COVER LIFE INSURANCE POLICY PAYOUTS</a:t>
            </a:r>
          </a:p>
          <a:p>
            <a:r>
              <a:rPr lang="en-US" sz="1300" dirty="0">
                <a:solidFill>
                  <a:schemeClr val="bg1"/>
                </a:solidFill>
              </a:rPr>
              <a:t>Purchase loan bundles to cover 15 year insurance policy payouts </a:t>
            </a:r>
          </a:p>
        </p:txBody>
      </p:sp>
      <p:sp>
        <p:nvSpPr>
          <p:cNvPr id="30" name="TextBox 29"/>
          <p:cNvSpPr txBox="1"/>
          <p:nvPr/>
        </p:nvSpPr>
        <p:spPr>
          <a:xfrm>
            <a:off x="7600949" y="3642043"/>
            <a:ext cx="4086225" cy="923330"/>
          </a:xfrm>
          <a:prstGeom prst="rect">
            <a:avLst/>
          </a:prstGeom>
          <a:noFill/>
        </p:spPr>
        <p:txBody>
          <a:bodyPr wrap="square" rtlCol="0">
            <a:spAutoFit/>
          </a:bodyPr>
          <a:lstStyle/>
          <a:p>
            <a:r>
              <a:rPr lang="en-US" sz="1500" b="1" dirty="0">
                <a:solidFill>
                  <a:srgbClr val="18B499"/>
                </a:solidFill>
              </a:rPr>
              <a:t>ATTEMPT TO MINIMIZE CASH ON HAND</a:t>
            </a:r>
          </a:p>
          <a:p>
            <a:r>
              <a:rPr lang="en-US" sz="1300" dirty="0">
                <a:solidFill>
                  <a:schemeClr val="bg1"/>
                </a:solidFill>
              </a:rPr>
              <a:t>Balancing the tradeoff between having an adequate number of bundles and too much cash on hand at the end of 15 years.</a:t>
            </a:r>
          </a:p>
        </p:txBody>
      </p:sp>
      <p:sp>
        <p:nvSpPr>
          <p:cNvPr id="31" name="TextBox 30"/>
          <p:cNvSpPr txBox="1"/>
          <p:nvPr/>
        </p:nvSpPr>
        <p:spPr>
          <a:xfrm>
            <a:off x="7600949" y="4871403"/>
            <a:ext cx="4086225" cy="1123384"/>
          </a:xfrm>
          <a:prstGeom prst="rect">
            <a:avLst/>
          </a:prstGeom>
          <a:noFill/>
        </p:spPr>
        <p:txBody>
          <a:bodyPr wrap="square" rtlCol="0">
            <a:spAutoFit/>
          </a:bodyPr>
          <a:lstStyle/>
          <a:p>
            <a:r>
              <a:rPr lang="en-US" sz="1500" b="1" dirty="0">
                <a:solidFill>
                  <a:srgbClr val="18B499"/>
                </a:solidFill>
              </a:rPr>
              <a:t>SYNCHRONIZE CASH FLOWS WITH PAYOUTS</a:t>
            </a:r>
          </a:p>
          <a:p>
            <a:r>
              <a:rPr lang="en-US" sz="1300" dirty="0">
                <a:solidFill>
                  <a:schemeClr val="bg1"/>
                </a:solidFill>
              </a:rPr>
              <a:t>Spending the least amount of money in order to buy the best set of loan bundles that will successfully service their life insurance requirements while maintaining an adequate cash buffer each year.</a:t>
            </a:r>
          </a:p>
        </p:txBody>
      </p:sp>
      <p:sp>
        <p:nvSpPr>
          <p:cNvPr id="12" name="TextBox 11"/>
          <p:cNvSpPr txBox="1"/>
          <p:nvPr/>
        </p:nvSpPr>
        <p:spPr>
          <a:xfrm>
            <a:off x="10007600" y="6492240"/>
            <a:ext cx="2133600" cy="307777"/>
          </a:xfrm>
          <a:prstGeom prst="rect">
            <a:avLst/>
          </a:prstGeom>
          <a:noFill/>
        </p:spPr>
        <p:txBody>
          <a:bodyPr wrap="square" rtlCol="0">
            <a:spAutoFit/>
          </a:bodyPr>
          <a:lstStyle/>
          <a:p>
            <a:r>
              <a:rPr lang="en-US" sz="1400" b="1" dirty="0">
                <a:solidFill>
                  <a:schemeClr val="bg1"/>
                </a:solidFill>
              </a:rPr>
              <a:t>BUSINESS </a:t>
            </a:r>
            <a:r>
              <a:rPr lang="en-US" sz="1400" b="1" dirty="0">
                <a:solidFill>
                  <a:srgbClr val="18B499"/>
                </a:solidFill>
              </a:rPr>
              <a:t>SITUATION</a:t>
            </a:r>
            <a:r>
              <a:rPr lang="en-US" sz="1400" b="1" dirty="0">
                <a:solidFill>
                  <a:schemeClr val="bg1"/>
                </a:solidFill>
              </a:rPr>
              <a:t>	3 </a:t>
            </a:r>
          </a:p>
        </p:txBody>
      </p:sp>
      <p:pic>
        <p:nvPicPr>
          <p:cNvPr id="13" name="Picture 12"/>
          <p:cNvPicPr>
            <a:picLocks noChangeAspect="1"/>
          </p:cNvPicPr>
          <p:nvPr/>
        </p:nvPicPr>
        <p:blipFill>
          <a:blip r:embed="rId2"/>
          <a:stretch>
            <a:fillRect/>
          </a:stretch>
        </p:blipFill>
        <p:spPr>
          <a:xfrm>
            <a:off x="694055" y="3084195"/>
            <a:ext cx="4667250" cy="3152775"/>
          </a:xfrm>
          <a:prstGeom prst="rect">
            <a:avLst/>
          </a:prstGeom>
        </p:spPr>
      </p:pic>
      <p:sp>
        <p:nvSpPr>
          <p:cNvPr id="14" name="TextBox 13"/>
          <p:cNvSpPr txBox="1"/>
          <p:nvPr/>
        </p:nvSpPr>
        <p:spPr>
          <a:xfrm>
            <a:off x="952500" y="2151138"/>
            <a:ext cx="4533900" cy="646331"/>
          </a:xfrm>
          <a:prstGeom prst="rect">
            <a:avLst/>
          </a:prstGeom>
          <a:noFill/>
        </p:spPr>
        <p:txBody>
          <a:bodyPr wrap="square" rtlCol="0">
            <a:spAutoFit/>
          </a:bodyPr>
          <a:lstStyle/>
          <a:p>
            <a:r>
              <a:rPr lang="en-US" dirty="0">
                <a:solidFill>
                  <a:schemeClr val="bg1"/>
                </a:solidFill>
              </a:rPr>
              <a:t>Netlife is an insurance company looking to meet the following goals:</a:t>
            </a:r>
          </a:p>
        </p:txBody>
      </p:sp>
    </p:spTree>
    <p:extLst>
      <p:ext uri="{BB962C8B-B14F-4D97-AF65-F5344CB8AC3E}">
        <p14:creationId xmlns:p14="http://schemas.microsoft.com/office/powerpoint/2010/main" val="237573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25575"/>
            <a:ext cx="10515600" cy="1325563"/>
          </a:xfrm>
        </p:spPr>
        <p:txBody>
          <a:bodyPr/>
          <a:lstStyle/>
          <a:p>
            <a:r>
              <a:rPr lang="en-US" b="1" dirty="0">
                <a:solidFill>
                  <a:schemeClr val="bg1"/>
                </a:solidFill>
              </a:rPr>
              <a:t>ISSUES FACING THE</a:t>
            </a:r>
            <a:r>
              <a:rPr lang="en-US" b="1" dirty="0">
                <a:solidFill>
                  <a:schemeClr val="accent1">
                    <a:lumMod val="75000"/>
                  </a:schemeClr>
                </a:solidFill>
              </a:rPr>
              <a:t> </a:t>
            </a:r>
            <a:r>
              <a:rPr lang="en-US" b="1" dirty="0">
                <a:solidFill>
                  <a:srgbClr val="18B499"/>
                </a:solidFill>
              </a:rPr>
              <a:t>DECISION</a:t>
            </a:r>
            <a:br>
              <a:rPr lang="en-US" b="1" dirty="0">
                <a:solidFill>
                  <a:srgbClr val="18B499"/>
                </a:solidFill>
              </a:rPr>
            </a:br>
            <a:endParaRPr lang="en-US" b="1" dirty="0">
              <a:solidFill>
                <a:srgbClr val="18B499"/>
              </a:solidFill>
            </a:endParaRPr>
          </a:p>
        </p:txBody>
      </p:sp>
      <p:cxnSp>
        <p:nvCxnSpPr>
          <p:cNvPr id="10" name="Straight Connector 9"/>
          <p:cNvCxnSpPr/>
          <p:nvPr/>
        </p:nvCxnSpPr>
        <p:spPr>
          <a:xfrm flipV="1">
            <a:off x="952500" y="825575"/>
            <a:ext cx="3257550" cy="19051"/>
          </a:xfrm>
          <a:prstGeom prst="line">
            <a:avLst/>
          </a:prstGeom>
          <a:ln w="57150">
            <a:solidFill>
              <a:srgbClr val="18B499"/>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007600" y="6492240"/>
            <a:ext cx="2133600" cy="307777"/>
          </a:xfrm>
          <a:prstGeom prst="rect">
            <a:avLst/>
          </a:prstGeom>
          <a:noFill/>
        </p:spPr>
        <p:txBody>
          <a:bodyPr wrap="square" rtlCol="0">
            <a:spAutoFit/>
          </a:bodyPr>
          <a:lstStyle/>
          <a:p>
            <a:r>
              <a:rPr lang="en-US" sz="1400" b="1" dirty="0">
                <a:solidFill>
                  <a:schemeClr val="bg1"/>
                </a:solidFill>
              </a:rPr>
              <a:t>ISSUES W/ </a:t>
            </a:r>
            <a:r>
              <a:rPr lang="en-US" sz="1400" b="1" dirty="0">
                <a:solidFill>
                  <a:srgbClr val="18B499"/>
                </a:solidFill>
              </a:rPr>
              <a:t>DECISION</a:t>
            </a:r>
            <a:r>
              <a:rPr lang="en-US" sz="1400" b="1" dirty="0">
                <a:solidFill>
                  <a:schemeClr val="bg1"/>
                </a:solidFill>
              </a:rPr>
              <a:t>	4 </a:t>
            </a:r>
          </a:p>
        </p:txBody>
      </p:sp>
      <p:sp>
        <p:nvSpPr>
          <p:cNvPr id="3" name="Flowchart: Connector 2"/>
          <p:cNvSpPr/>
          <p:nvPr/>
        </p:nvSpPr>
        <p:spPr>
          <a:xfrm>
            <a:off x="1285240" y="2147449"/>
            <a:ext cx="1722120" cy="1635760"/>
          </a:xfrm>
          <a:prstGeom prst="flowChartConnector">
            <a:avLst/>
          </a:prstGeom>
          <a:solidFill>
            <a:srgbClr val="18B4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5318760" y="2143760"/>
            <a:ext cx="1722120" cy="1635760"/>
          </a:xfrm>
          <a:prstGeom prst="flowChartConnector">
            <a:avLst/>
          </a:prstGeom>
          <a:solidFill>
            <a:srgbClr val="18B4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9250680" y="2140022"/>
            <a:ext cx="1722120" cy="1635760"/>
          </a:xfrm>
          <a:prstGeom prst="flowChartConnector">
            <a:avLst/>
          </a:prstGeom>
          <a:solidFill>
            <a:srgbClr val="18B4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116" y="2550159"/>
            <a:ext cx="827723" cy="82772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623" y="2320606"/>
            <a:ext cx="1133355" cy="1133355"/>
          </a:xfrm>
          <a:prstGeom prst="rect">
            <a:avLst/>
          </a:prstGeom>
        </p:spPr>
      </p:pic>
      <p:sp>
        <p:nvSpPr>
          <p:cNvPr id="16" name="TextBox 15"/>
          <p:cNvSpPr txBox="1"/>
          <p:nvPr/>
        </p:nvSpPr>
        <p:spPr>
          <a:xfrm>
            <a:off x="684530" y="4165600"/>
            <a:ext cx="3545840" cy="1092607"/>
          </a:xfrm>
          <a:prstGeom prst="rect">
            <a:avLst/>
          </a:prstGeom>
          <a:noFill/>
        </p:spPr>
        <p:txBody>
          <a:bodyPr wrap="square" rtlCol="0">
            <a:spAutoFit/>
          </a:bodyPr>
          <a:lstStyle/>
          <a:p>
            <a:r>
              <a:rPr lang="en-US" sz="1600" dirty="0">
                <a:solidFill>
                  <a:schemeClr val="bg1"/>
                </a:solidFill>
              </a:rPr>
              <a:t>Each investment comes with the risk of unpredictable cashflows</a:t>
            </a:r>
          </a:p>
          <a:p>
            <a:r>
              <a:rPr lang="en-US" dirty="0"/>
              <a:t>	</a:t>
            </a:r>
            <a:r>
              <a:rPr lang="en-US" dirty="0">
                <a:solidFill>
                  <a:srgbClr val="18B499"/>
                </a:solidFill>
              </a:rPr>
              <a:t>-</a:t>
            </a:r>
            <a:r>
              <a:rPr lang="en-US" dirty="0"/>
              <a:t> </a:t>
            </a:r>
            <a:r>
              <a:rPr lang="en-US" sz="1500" dirty="0">
                <a:solidFill>
                  <a:schemeClr val="bg1"/>
                </a:solidFill>
              </a:rPr>
              <a:t>Weighing the </a:t>
            </a:r>
            <a:r>
              <a:rPr lang="en-US" sz="1500" dirty="0">
                <a:solidFill>
                  <a:srgbClr val="18B499"/>
                </a:solidFill>
              </a:rPr>
              <a:t>risk levels </a:t>
            </a:r>
            <a:r>
              <a:rPr lang="en-US" sz="1500" dirty="0">
                <a:solidFill>
                  <a:schemeClr val="bg1"/>
                </a:solidFill>
              </a:rPr>
              <a:t>of each 	investment</a:t>
            </a:r>
          </a:p>
        </p:txBody>
      </p:sp>
      <p:sp>
        <p:nvSpPr>
          <p:cNvPr id="30" name="TextBox 29"/>
          <p:cNvSpPr txBox="1"/>
          <p:nvPr/>
        </p:nvSpPr>
        <p:spPr>
          <a:xfrm>
            <a:off x="4528820" y="4165599"/>
            <a:ext cx="3627120" cy="1092607"/>
          </a:xfrm>
          <a:prstGeom prst="rect">
            <a:avLst/>
          </a:prstGeom>
          <a:noFill/>
        </p:spPr>
        <p:txBody>
          <a:bodyPr wrap="square" rtlCol="0">
            <a:spAutoFit/>
          </a:bodyPr>
          <a:lstStyle/>
          <a:p>
            <a:r>
              <a:rPr lang="en-US" sz="1600" dirty="0">
                <a:solidFill>
                  <a:schemeClr val="bg1"/>
                </a:solidFill>
              </a:rPr>
              <a:t>Purchasing the right amount of bundles to cover volatility</a:t>
            </a:r>
          </a:p>
          <a:p>
            <a:r>
              <a:rPr lang="en-US" dirty="0"/>
              <a:t>	</a:t>
            </a:r>
            <a:r>
              <a:rPr lang="en-US" dirty="0">
                <a:solidFill>
                  <a:srgbClr val="18B499"/>
                </a:solidFill>
              </a:rPr>
              <a:t>-</a:t>
            </a:r>
            <a:r>
              <a:rPr lang="en-US" dirty="0"/>
              <a:t> </a:t>
            </a:r>
            <a:r>
              <a:rPr lang="en-US" sz="1500" dirty="0">
                <a:solidFill>
                  <a:srgbClr val="18B499"/>
                </a:solidFill>
              </a:rPr>
              <a:t>Too</a:t>
            </a:r>
            <a:r>
              <a:rPr lang="en-US" sz="1500" dirty="0">
                <a:solidFill>
                  <a:schemeClr val="bg1"/>
                </a:solidFill>
              </a:rPr>
              <a:t> many bundles lead to </a:t>
            </a:r>
            <a:r>
              <a:rPr lang="en-US" sz="1500" dirty="0">
                <a:solidFill>
                  <a:srgbClr val="18B499"/>
                </a:solidFill>
              </a:rPr>
              <a:t>too </a:t>
            </a:r>
            <a:r>
              <a:rPr lang="en-US" sz="1500" dirty="0">
                <a:solidFill>
                  <a:schemeClr val="bg1"/>
                </a:solidFill>
              </a:rPr>
              <a:t>much</a:t>
            </a:r>
            <a:r>
              <a:rPr lang="en-US" sz="1500" dirty="0">
                <a:solidFill>
                  <a:srgbClr val="18B499"/>
                </a:solidFill>
              </a:rPr>
              <a:t> 	</a:t>
            </a:r>
            <a:r>
              <a:rPr lang="en-US" sz="1500" dirty="0">
                <a:solidFill>
                  <a:schemeClr val="bg1"/>
                </a:solidFill>
              </a:rPr>
              <a:t>cash on hand</a:t>
            </a:r>
          </a:p>
        </p:txBody>
      </p:sp>
      <p:sp>
        <p:nvSpPr>
          <p:cNvPr id="31" name="TextBox 30"/>
          <p:cNvSpPr txBox="1"/>
          <p:nvPr/>
        </p:nvSpPr>
        <p:spPr>
          <a:xfrm>
            <a:off x="8592820" y="4168382"/>
            <a:ext cx="3383280" cy="1092607"/>
          </a:xfrm>
          <a:prstGeom prst="rect">
            <a:avLst/>
          </a:prstGeom>
          <a:noFill/>
        </p:spPr>
        <p:txBody>
          <a:bodyPr wrap="square" rtlCol="0">
            <a:spAutoFit/>
          </a:bodyPr>
          <a:lstStyle/>
          <a:p>
            <a:r>
              <a:rPr lang="en-US" sz="1600" dirty="0">
                <a:solidFill>
                  <a:schemeClr val="bg1"/>
                </a:solidFill>
              </a:rPr>
              <a:t>Penalty of not being able to pay off policy payouts</a:t>
            </a:r>
          </a:p>
          <a:p>
            <a:r>
              <a:rPr lang="en-US" dirty="0"/>
              <a:t>	</a:t>
            </a:r>
            <a:r>
              <a:rPr lang="en-US" sz="1500" dirty="0">
                <a:solidFill>
                  <a:srgbClr val="18B499"/>
                </a:solidFill>
              </a:rPr>
              <a:t>-</a:t>
            </a:r>
            <a:r>
              <a:rPr lang="en-US" sz="1500" dirty="0"/>
              <a:t> </a:t>
            </a:r>
            <a:r>
              <a:rPr lang="en-US" sz="1500" dirty="0">
                <a:solidFill>
                  <a:schemeClr val="bg1"/>
                </a:solidFill>
              </a:rPr>
              <a:t>Leads to a loan with </a:t>
            </a:r>
            <a:r>
              <a:rPr lang="en-US" sz="1500" dirty="0">
                <a:solidFill>
                  <a:srgbClr val="18B499"/>
                </a:solidFill>
              </a:rPr>
              <a:t>10% interest 	rate</a:t>
            </a:r>
            <a:endParaRPr lang="en-US" sz="1500" dirty="0">
              <a:solidFill>
                <a:schemeClr val="bg1"/>
              </a:solidFill>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1392" y="2414981"/>
            <a:ext cx="1100696" cy="1100696"/>
          </a:xfrm>
          <a:prstGeom prst="rect">
            <a:avLst/>
          </a:prstGeom>
        </p:spPr>
      </p:pic>
    </p:spTree>
    <p:extLst>
      <p:ext uri="{BB962C8B-B14F-4D97-AF65-F5344CB8AC3E}">
        <p14:creationId xmlns:p14="http://schemas.microsoft.com/office/powerpoint/2010/main" val="231653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25575"/>
            <a:ext cx="10515600" cy="1325563"/>
          </a:xfrm>
        </p:spPr>
        <p:txBody>
          <a:bodyPr/>
          <a:lstStyle/>
          <a:p>
            <a:r>
              <a:rPr lang="en-US" b="1" dirty="0">
                <a:solidFill>
                  <a:schemeClr val="bg1"/>
                </a:solidFill>
              </a:rPr>
              <a:t>FORMULATION</a:t>
            </a:r>
            <a:r>
              <a:rPr lang="en-US" b="1" dirty="0">
                <a:solidFill>
                  <a:schemeClr val="accent1">
                    <a:lumMod val="75000"/>
                  </a:schemeClr>
                </a:solidFill>
              </a:rPr>
              <a:t> </a:t>
            </a:r>
            <a:r>
              <a:rPr lang="en-US" b="1" dirty="0">
                <a:solidFill>
                  <a:srgbClr val="18B499"/>
                </a:solidFill>
              </a:rPr>
              <a:t>CONSTRAINTS</a:t>
            </a:r>
            <a:br>
              <a:rPr lang="en-US" b="1" dirty="0">
                <a:solidFill>
                  <a:srgbClr val="18B499"/>
                </a:solidFill>
              </a:rPr>
            </a:br>
            <a:endParaRPr lang="en-US" b="1" dirty="0">
              <a:solidFill>
                <a:srgbClr val="18B499"/>
              </a:solidFill>
            </a:endParaRPr>
          </a:p>
        </p:txBody>
      </p:sp>
      <p:cxnSp>
        <p:nvCxnSpPr>
          <p:cNvPr id="10" name="Straight Connector 9"/>
          <p:cNvCxnSpPr/>
          <p:nvPr/>
        </p:nvCxnSpPr>
        <p:spPr>
          <a:xfrm flipV="1">
            <a:off x="952500" y="825575"/>
            <a:ext cx="3257550" cy="19051"/>
          </a:xfrm>
          <a:prstGeom prst="line">
            <a:avLst/>
          </a:prstGeom>
          <a:ln w="57150">
            <a:solidFill>
              <a:srgbClr val="18B499"/>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563595" y="6487877"/>
            <a:ext cx="2660385" cy="307777"/>
          </a:xfrm>
          <a:prstGeom prst="rect">
            <a:avLst/>
          </a:prstGeom>
          <a:noFill/>
        </p:spPr>
        <p:txBody>
          <a:bodyPr wrap="square" rtlCol="0">
            <a:spAutoFit/>
          </a:bodyPr>
          <a:lstStyle/>
          <a:p>
            <a:r>
              <a:rPr lang="en-US" sz="1400" b="1" dirty="0">
                <a:solidFill>
                  <a:schemeClr val="bg1"/>
                </a:solidFill>
              </a:rPr>
              <a:t>FORMULATION </a:t>
            </a:r>
            <a:r>
              <a:rPr lang="en-US" sz="1400" b="1" dirty="0">
                <a:solidFill>
                  <a:srgbClr val="18B499"/>
                </a:solidFill>
              </a:rPr>
              <a:t>CONSTRAINTS 	</a:t>
            </a:r>
            <a:r>
              <a:rPr lang="en-US" sz="1400" b="1" dirty="0">
                <a:solidFill>
                  <a:schemeClr val="bg1"/>
                </a:solidFill>
              </a:rPr>
              <a:t>5 </a:t>
            </a:r>
          </a:p>
        </p:txBody>
      </p:sp>
      <p:pic>
        <p:nvPicPr>
          <p:cNvPr id="14" name="Picture 13"/>
          <p:cNvPicPr>
            <a:picLocks noChangeAspect="1"/>
          </p:cNvPicPr>
          <p:nvPr/>
        </p:nvPicPr>
        <p:blipFill rotWithShape="1">
          <a:blip r:embed="rId3"/>
          <a:srcRect t="3609" b="5704"/>
          <a:stretch/>
        </p:blipFill>
        <p:spPr>
          <a:xfrm>
            <a:off x="2003940" y="2731217"/>
            <a:ext cx="8610600" cy="2562010"/>
          </a:xfrm>
          <a:prstGeom prst="rect">
            <a:avLst/>
          </a:prstGeom>
        </p:spPr>
      </p:pic>
      <p:sp>
        <p:nvSpPr>
          <p:cNvPr id="21" name="TextBox 20"/>
          <p:cNvSpPr txBox="1"/>
          <p:nvPr/>
        </p:nvSpPr>
        <p:spPr>
          <a:xfrm>
            <a:off x="870569" y="1866249"/>
            <a:ext cx="1980347" cy="738664"/>
          </a:xfrm>
          <a:prstGeom prst="rect">
            <a:avLst/>
          </a:prstGeom>
          <a:noFill/>
        </p:spPr>
        <p:txBody>
          <a:bodyPr wrap="square" rtlCol="0">
            <a:spAutoFit/>
          </a:bodyPr>
          <a:lstStyle/>
          <a:p>
            <a:pPr algn="ctr"/>
            <a:r>
              <a:rPr lang="en-US" sz="1400" dirty="0">
                <a:solidFill>
                  <a:schemeClr val="bg1"/>
                </a:solidFill>
              </a:rPr>
              <a:t>Do not allow cash flow to be negative at the end of each year</a:t>
            </a:r>
          </a:p>
        </p:txBody>
      </p:sp>
      <p:cxnSp>
        <p:nvCxnSpPr>
          <p:cNvPr id="40" name="Straight Connector 39"/>
          <p:cNvCxnSpPr/>
          <p:nvPr/>
        </p:nvCxnSpPr>
        <p:spPr>
          <a:xfrm flipH="1">
            <a:off x="3013590" y="2228427"/>
            <a:ext cx="4761" cy="50613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9353430" y="2232773"/>
            <a:ext cx="4761" cy="50613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733533" y="2239619"/>
            <a:ext cx="274320" cy="190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349620" y="2241643"/>
            <a:ext cx="274320" cy="190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7749420" y="5292203"/>
            <a:ext cx="4761" cy="50613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741800" y="5784943"/>
            <a:ext cx="274320" cy="190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623318" y="5292763"/>
            <a:ext cx="4761" cy="50613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362332" y="5784015"/>
            <a:ext cx="274320" cy="190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250682" y="5463421"/>
            <a:ext cx="2217420" cy="523220"/>
          </a:xfrm>
          <a:prstGeom prst="rect">
            <a:avLst/>
          </a:prstGeom>
          <a:noFill/>
        </p:spPr>
        <p:txBody>
          <a:bodyPr wrap="square" rtlCol="0">
            <a:spAutoFit/>
          </a:bodyPr>
          <a:lstStyle/>
          <a:p>
            <a:pPr algn="ctr"/>
            <a:r>
              <a:rPr lang="en-US" sz="1400" dirty="0">
                <a:solidFill>
                  <a:schemeClr val="bg1"/>
                </a:solidFill>
              </a:rPr>
              <a:t>Cash surpluses receive 1.5% return each year</a:t>
            </a:r>
          </a:p>
        </p:txBody>
      </p:sp>
      <p:sp>
        <p:nvSpPr>
          <p:cNvPr id="50" name="TextBox 49"/>
          <p:cNvSpPr txBox="1"/>
          <p:nvPr/>
        </p:nvSpPr>
        <p:spPr>
          <a:xfrm>
            <a:off x="4834607" y="2085537"/>
            <a:ext cx="2710419" cy="523220"/>
          </a:xfrm>
          <a:prstGeom prst="rect">
            <a:avLst/>
          </a:prstGeom>
          <a:noFill/>
        </p:spPr>
        <p:txBody>
          <a:bodyPr wrap="square" rtlCol="0">
            <a:spAutoFit/>
          </a:bodyPr>
          <a:lstStyle/>
          <a:p>
            <a:pPr algn="ctr"/>
            <a:r>
              <a:rPr lang="en-US" sz="1400" dirty="0">
                <a:solidFill>
                  <a:schemeClr val="bg1"/>
                </a:solidFill>
              </a:rPr>
              <a:t>Include surplus cashflow rolling over to next year’s cash flow</a:t>
            </a:r>
          </a:p>
        </p:txBody>
      </p:sp>
      <p:sp>
        <p:nvSpPr>
          <p:cNvPr id="51" name="TextBox 50"/>
          <p:cNvSpPr txBox="1"/>
          <p:nvPr/>
        </p:nvSpPr>
        <p:spPr>
          <a:xfrm>
            <a:off x="7714779" y="5442201"/>
            <a:ext cx="2217420" cy="523220"/>
          </a:xfrm>
          <a:prstGeom prst="rect">
            <a:avLst/>
          </a:prstGeom>
          <a:noFill/>
        </p:spPr>
        <p:txBody>
          <a:bodyPr wrap="square" rtlCol="0">
            <a:spAutoFit/>
          </a:bodyPr>
          <a:lstStyle/>
          <a:p>
            <a:pPr algn="ctr"/>
            <a:r>
              <a:rPr lang="en-US" sz="1400" dirty="0">
                <a:solidFill>
                  <a:schemeClr val="bg1"/>
                </a:solidFill>
              </a:rPr>
              <a:t>Cash balance in the beginning is 0</a:t>
            </a:r>
          </a:p>
        </p:txBody>
      </p:sp>
      <p:sp>
        <p:nvSpPr>
          <p:cNvPr id="52" name="TextBox 51"/>
          <p:cNvSpPr txBox="1"/>
          <p:nvPr/>
        </p:nvSpPr>
        <p:spPr>
          <a:xfrm>
            <a:off x="9608331" y="1886839"/>
            <a:ext cx="2101584" cy="523220"/>
          </a:xfrm>
          <a:prstGeom prst="rect">
            <a:avLst/>
          </a:prstGeom>
          <a:noFill/>
        </p:spPr>
        <p:txBody>
          <a:bodyPr wrap="square" rtlCol="0">
            <a:spAutoFit/>
          </a:bodyPr>
          <a:lstStyle/>
          <a:p>
            <a:pPr algn="ctr"/>
            <a:r>
              <a:rPr lang="en-US" sz="1400" dirty="0">
                <a:solidFill>
                  <a:schemeClr val="bg1"/>
                </a:solidFill>
              </a:rPr>
              <a:t>Cash flow received in year 0 is used as a cash buffer</a:t>
            </a:r>
          </a:p>
        </p:txBody>
      </p:sp>
      <p:sp>
        <p:nvSpPr>
          <p:cNvPr id="53" name="Rectangle: Rounded Corners 52"/>
          <p:cNvSpPr/>
          <p:nvPr/>
        </p:nvSpPr>
        <p:spPr>
          <a:xfrm>
            <a:off x="2684517" y="3466979"/>
            <a:ext cx="839082" cy="636608"/>
          </a:xfrm>
          <a:prstGeom prst="roundRect">
            <a:avLst/>
          </a:prstGeom>
          <a:solidFill>
            <a:srgbClr val="F0F5F9"/>
          </a:solidFill>
          <a:ln>
            <a:solidFill>
              <a:srgbClr val="F0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p:cNvSpPr/>
          <p:nvPr/>
        </p:nvSpPr>
        <p:spPr>
          <a:xfrm>
            <a:off x="4330050" y="3804576"/>
            <a:ext cx="839082" cy="636608"/>
          </a:xfrm>
          <a:prstGeom prst="roundRect">
            <a:avLst/>
          </a:prstGeom>
          <a:solidFill>
            <a:srgbClr val="1AB49C"/>
          </a:solidFill>
          <a:ln>
            <a:solidFill>
              <a:srgbClr val="1AB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p:cNvSpPr/>
          <p:nvPr/>
        </p:nvSpPr>
        <p:spPr>
          <a:xfrm>
            <a:off x="5940860" y="3424543"/>
            <a:ext cx="839082" cy="636608"/>
          </a:xfrm>
          <a:prstGeom prst="roundRect">
            <a:avLst/>
          </a:prstGeom>
          <a:solidFill>
            <a:srgbClr val="6E7377"/>
          </a:solidFill>
          <a:ln>
            <a:solidFill>
              <a:srgbClr val="6E73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p:cNvSpPr/>
          <p:nvPr/>
        </p:nvSpPr>
        <p:spPr>
          <a:xfrm>
            <a:off x="7561316" y="3887526"/>
            <a:ext cx="839082" cy="636608"/>
          </a:xfrm>
          <a:prstGeom prst="roundRect">
            <a:avLst/>
          </a:prstGeom>
          <a:solidFill>
            <a:srgbClr val="91969A"/>
          </a:solidFill>
          <a:ln>
            <a:solidFill>
              <a:srgbClr val="9196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p:cNvSpPr/>
          <p:nvPr/>
        </p:nvSpPr>
        <p:spPr>
          <a:xfrm>
            <a:off x="9125824" y="3507491"/>
            <a:ext cx="839082" cy="636608"/>
          </a:xfrm>
          <a:prstGeom prst="roundRect">
            <a:avLst/>
          </a:prstGeom>
          <a:solidFill>
            <a:srgbClr val="AAAFB3"/>
          </a:solidFill>
          <a:ln>
            <a:solidFill>
              <a:srgbClr val="AAAF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348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5" name="TextBox 4"/>
          <p:cNvSpPr txBox="1"/>
          <p:nvPr/>
        </p:nvSpPr>
        <p:spPr>
          <a:xfrm>
            <a:off x="952499" y="1777999"/>
            <a:ext cx="5228383" cy="338554"/>
          </a:xfrm>
          <a:prstGeom prst="rect">
            <a:avLst/>
          </a:prstGeom>
          <a:solidFill>
            <a:srgbClr val="18B499"/>
          </a:solidFill>
        </p:spPr>
        <p:txBody>
          <a:bodyPr wrap="square" rtlCol="0">
            <a:spAutoFit/>
          </a:bodyPr>
          <a:lstStyle/>
          <a:p>
            <a:pPr algn="ctr"/>
            <a:r>
              <a:rPr lang="en-US" sz="1600" b="1" dirty="0">
                <a:solidFill>
                  <a:schemeClr val="bg1"/>
                </a:solidFill>
              </a:rPr>
              <a:t>BEST CASE SCENARIO ASSUMPTIONS</a:t>
            </a:r>
          </a:p>
        </p:txBody>
      </p:sp>
      <p:sp>
        <p:nvSpPr>
          <p:cNvPr id="2" name="Title 1"/>
          <p:cNvSpPr>
            <a:spLocks noGrp="1"/>
          </p:cNvSpPr>
          <p:nvPr>
            <p:ph type="title"/>
          </p:nvPr>
        </p:nvSpPr>
        <p:spPr>
          <a:xfrm>
            <a:off x="838200" y="825575"/>
            <a:ext cx="10515600" cy="1325563"/>
          </a:xfrm>
        </p:spPr>
        <p:txBody>
          <a:bodyPr/>
          <a:lstStyle/>
          <a:p>
            <a:r>
              <a:rPr lang="en-US" b="1" dirty="0">
                <a:solidFill>
                  <a:schemeClr val="bg1"/>
                </a:solidFill>
              </a:rPr>
              <a:t>FORMULATION</a:t>
            </a:r>
            <a:r>
              <a:rPr lang="en-US" b="1" dirty="0">
                <a:solidFill>
                  <a:schemeClr val="accent1">
                    <a:lumMod val="75000"/>
                  </a:schemeClr>
                </a:solidFill>
              </a:rPr>
              <a:t> </a:t>
            </a:r>
            <a:r>
              <a:rPr lang="en-US" b="1" dirty="0">
                <a:solidFill>
                  <a:srgbClr val="18B499"/>
                </a:solidFill>
              </a:rPr>
              <a:t>STEPS</a:t>
            </a:r>
            <a:br>
              <a:rPr lang="en-US" b="1" dirty="0">
                <a:solidFill>
                  <a:srgbClr val="18B499"/>
                </a:solidFill>
              </a:rPr>
            </a:br>
            <a:endParaRPr lang="en-US" b="1" dirty="0">
              <a:solidFill>
                <a:srgbClr val="18B499"/>
              </a:solidFill>
            </a:endParaRPr>
          </a:p>
        </p:txBody>
      </p:sp>
      <p:cxnSp>
        <p:nvCxnSpPr>
          <p:cNvPr id="10" name="Straight Connector 9"/>
          <p:cNvCxnSpPr/>
          <p:nvPr/>
        </p:nvCxnSpPr>
        <p:spPr>
          <a:xfrm flipV="1">
            <a:off x="952500" y="825575"/>
            <a:ext cx="3257550" cy="19051"/>
          </a:xfrm>
          <a:prstGeom prst="line">
            <a:avLst/>
          </a:prstGeom>
          <a:ln w="57150">
            <a:solidFill>
              <a:srgbClr val="18B499"/>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007600" y="6492240"/>
            <a:ext cx="2133600" cy="307777"/>
          </a:xfrm>
          <a:prstGeom prst="rect">
            <a:avLst/>
          </a:prstGeom>
          <a:noFill/>
        </p:spPr>
        <p:txBody>
          <a:bodyPr wrap="square" rtlCol="0">
            <a:spAutoFit/>
          </a:bodyPr>
          <a:lstStyle/>
          <a:p>
            <a:r>
              <a:rPr lang="en-US" sz="1400" b="1" dirty="0">
                <a:solidFill>
                  <a:schemeClr val="bg1"/>
                </a:solidFill>
              </a:rPr>
              <a:t>FORMULATION </a:t>
            </a:r>
            <a:r>
              <a:rPr lang="en-US" sz="1400" b="1" dirty="0">
                <a:solidFill>
                  <a:srgbClr val="18B499"/>
                </a:solidFill>
              </a:rPr>
              <a:t>STEPS</a:t>
            </a:r>
            <a:r>
              <a:rPr lang="en-US" sz="1400" b="1" dirty="0">
                <a:solidFill>
                  <a:schemeClr val="bg1"/>
                </a:solidFill>
              </a:rPr>
              <a:t>	6 </a:t>
            </a:r>
          </a:p>
        </p:txBody>
      </p:sp>
      <p:sp>
        <p:nvSpPr>
          <p:cNvPr id="4" name="Rectangle 3"/>
          <p:cNvSpPr/>
          <p:nvPr/>
        </p:nvSpPr>
        <p:spPr>
          <a:xfrm>
            <a:off x="952500" y="1778000"/>
            <a:ext cx="5228382" cy="136681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52498" y="3243435"/>
            <a:ext cx="10946275" cy="338554"/>
          </a:xfrm>
          <a:prstGeom prst="rect">
            <a:avLst/>
          </a:prstGeom>
          <a:solidFill>
            <a:srgbClr val="18B499"/>
          </a:solidFill>
        </p:spPr>
        <p:txBody>
          <a:bodyPr wrap="square" rtlCol="0">
            <a:spAutoFit/>
          </a:bodyPr>
          <a:lstStyle/>
          <a:p>
            <a:pPr algn="ctr"/>
            <a:r>
              <a:rPr lang="en-US" sz="1600" b="1" dirty="0">
                <a:solidFill>
                  <a:schemeClr val="bg1"/>
                </a:solidFill>
              </a:rPr>
              <a:t>STEPS TO OUR RECOMMENDED SOLUTION</a:t>
            </a:r>
          </a:p>
        </p:txBody>
      </p:sp>
      <p:sp>
        <p:nvSpPr>
          <p:cNvPr id="18" name="TextBox 17"/>
          <p:cNvSpPr txBox="1"/>
          <p:nvPr/>
        </p:nvSpPr>
        <p:spPr>
          <a:xfrm>
            <a:off x="6269069" y="1788160"/>
            <a:ext cx="5629704" cy="348488"/>
          </a:xfrm>
          <a:prstGeom prst="rect">
            <a:avLst/>
          </a:prstGeom>
          <a:solidFill>
            <a:srgbClr val="18B499"/>
          </a:solidFill>
        </p:spPr>
        <p:txBody>
          <a:bodyPr wrap="square" rtlCol="0">
            <a:spAutoFit/>
          </a:bodyPr>
          <a:lstStyle/>
          <a:p>
            <a:pPr algn="ctr"/>
            <a:r>
              <a:rPr lang="en-US" sz="1600" b="1" dirty="0">
                <a:solidFill>
                  <a:schemeClr val="bg1"/>
                </a:solidFill>
              </a:rPr>
              <a:t>WORST CASE SCENARIO ASSUMPTIONS</a:t>
            </a:r>
          </a:p>
        </p:txBody>
      </p:sp>
      <p:sp>
        <p:nvSpPr>
          <p:cNvPr id="19" name="Rectangle 18"/>
          <p:cNvSpPr/>
          <p:nvPr/>
        </p:nvSpPr>
        <p:spPr>
          <a:xfrm>
            <a:off x="6269069" y="1788160"/>
            <a:ext cx="5629704" cy="136113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1051560" y="2157194"/>
            <a:ext cx="457200" cy="485775"/>
          </a:xfrm>
          <a:prstGeom prst="rect">
            <a:avLst/>
          </a:prstGeom>
        </p:spPr>
      </p:pic>
      <p:pic>
        <p:nvPicPr>
          <p:cNvPr id="21" name="Picture 20"/>
          <p:cNvPicPr>
            <a:picLocks noChangeAspect="1"/>
          </p:cNvPicPr>
          <p:nvPr/>
        </p:nvPicPr>
        <p:blipFill>
          <a:blip r:embed="rId2"/>
          <a:stretch>
            <a:fillRect/>
          </a:stretch>
        </p:blipFill>
        <p:spPr>
          <a:xfrm>
            <a:off x="1051560" y="2499677"/>
            <a:ext cx="457200" cy="485775"/>
          </a:xfrm>
          <a:prstGeom prst="rect">
            <a:avLst/>
          </a:prstGeom>
        </p:spPr>
      </p:pic>
      <p:pic>
        <p:nvPicPr>
          <p:cNvPr id="7" name="Picture 6"/>
          <p:cNvPicPr>
            <a:picLocks noChangeAspect="1"/>
          </p:cNvPicPr>
          <p:nvPr/>
        </p:nvPicPr>
        <p:blipFill>
          <a:blip r:embed="rId3"/>
          <a:stretch>
            <a:fillRect/>
          </a:stretch>
        </p:blipFill>
        <p:spPr>
          <a:xfrm>
            <a:off x="6349715" y="2154555"/>
            <a:ext cx="540332" cy="476250"/>
          </a:xfrm>
          <a:prstGeom prst="rect">
            <a:avLst/>
          </a:prstGeom>
        </p:spPr>
      </p:pic>
      <p:pic>
        <p:nvPicPr>
          <p:cNvPr id="25" name="Picture 24"/>
          <p:cNvPicPr>
            <a:picLocks noChangeAspect="1"/>
          </p:cNvPicPr>
          <p:nvPr/>
        </p:nvPicPr>
        <p:blipFill rotWithShape="1">
          <a:blip r:embed="rId3"/>
          <a:srcRect l="6272" t="18223" r="-1"/>
          <a:stretch/>
        </p:blipFill>
        <p:spPr>
          <a:xfrm>
            <a:off x="6387794" y="2553544"/>
            <a:ext cx="506444" cy="389463"/>
          </a:xfrm>
          <a:prstGeom prst="rect">
            <a:avLst/>
          </a:prstGeom>
        </p:spPr>
      </p:pic>
      <p:sp>
        <p:nvSpPr>
          <p:cNvPr id="8" name="TextBox 7"/>
          <p:cNvSpPr txBox="1"/>
          <p:nvPr/>
        </p:nvSpPr>
        <p:spPr>
          <a:xfrm>
            <a:off x="1463675" y="2215353"/>
            <a:ext cx="4601459" cy="307777"/>
          </a:xfrm>
          <a:prstGeom prst="rect">
            <a:avLst/>
          </a:prstGeom>
          <a:noFill/>
        </p:spPr>
        <p:txBody>
          <a:bodyPr wrap="square" rtlCol="0">
            <a:spAutoFit/>
          </a:bodyPr>
          <a:lstStyle/>
          <a:p>
            <a:r>
              <a:rPr lang="en-US" sz="1400" dirty="0">
                <a:solidFill>
                  <a:schemeClr val="bg1"/>
                </a:solidFill>
              </a:rPr>
              <a:t>Deals w/ bundles paying maximum cash flow each year.</a:t>
            </a:r>
          </a:p>
        </p:txBody>
      </p:sp>
      <p:sp>
        <p:nvSpPr>
          <p:cNvPr id="27" name="TextBox 26"/>
          <p:cNvSpPr txBox="1"/>
          <p:nvPr/>
        </p:nvSpPr>
        <p:spPr>
          <a:xfrm>
            <a:off x="1465601" y="2564522"/>
            <a:ext cx="4601459" cy="307777"/>
          </a:xfrm>
          <a:prstGeom prst="rect">
            <a:avLst/>
          </a:prstGeom>
          <a:noFill/>
        </p:spPr>
        <p:txBody>
          <a:bodyPr wrap="square" rtlCol="0">
            <a:spAutoFit/>
          </a:bodyPr>
          <a:lstStyle/>
          <a:p>
            <a:r>
              <a:rPr lang="en-US" sz="1400" dirty="0">
                <a:solidFill>
                  <a:schemeClr val="bg1"/>
                </a:solidFill>
              </a:rPr>
              <a:t>The cost of all bundles included are near the true minimum.</a:t>
            </a:r>
          </a:p>
        </p:txBody>
      </p:sp>
      <p:sp>
        <p:nvSpPr>
          <p:cNvPr id="28" name="TextBox 27"/>
          <p:cNvSpPr txBox="1"/>
          <p:nvPr/>
        </p:nvSpPr>
        <p:spPr>
          <a:xfrm>
            <a:off x="6858701" y="2224611"/>
            <a:ext cx="4833900" cy="307777"/>
          </a:xfrm>
          <a:prstGeom prst="rect">
            <a:avLst/>
          </a:prstGeom>
          <a:noFill/>
        </p:spPr>
        <p:txBody>
          <a:bodyPr wrap="square" rtlCol="0">
            <a:spAutoFit/>
          </a:bodyPr>
          <a:lstStyle/>
          <a:p>
            <a:r>
              <a:rPr lang="en-US" sz="1400" dirty="0">
                <a:solidFill>
                  <a:schemeClr val="bg1"/>
                </a:solidFill>
              </a:rPr>
              <a:t>Deals w/ bundles paying minimum cash flow each year.</a:t>
            </a:r>
          </a:p>
        </p:txBody>
      </p:sp>
      <p:sp>
        <p:nvSpPr>
          <p:cNvPr id="31" name="TextBox 30"/>
          <p:cNvSpPr txBox="1"/>
          <p:nvPr/>
        </p:nvSpPr>
        <p:spPr>
          <a:xfrm>
            <a:off x="6860627" y="2573780"/>
            <a:ext cx="4833900" cy="307777"/>
          </a:xfrm>
          <a:prstGeom prst="rect">
            <a:avLst/>
          </a:prstGeom>
          <a:noFill/>
        </p:spPr>
        <p:txBody>
          <a:bodyPr wrap="square" rtlCol="0">
            <a:spAutoFit/>
          </a:bodyPr>
          <a:lstStyle/>
          <a:p>
            <a:r>
              <a:rPr lang="en-US" sz="1400" dirty="0">
                <a:solidFill>
                  <a:schemeClr val="bg1"/>
                </a:solidFill>
              </a:rPr>
              <a:t>The cost of all bundles included are near the true maximum.</a:t>
            </a:r>
          </a:p>
        </p:txBody>
      </p:sp>
      <p:sp>
        <p:nvSpPr>
          <p:cNvPr id="34" name="Rectangle 33"/>
          <p:cNvSpPr/>
          <p:nvPr/>
        </p:nvSpPr>
        <p:spPr>
          <a:xfrm>
            <a:off x="952498" y="3232051"/>
            <a:ext cx="10946275" cy="30963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51560" y="3616715"/>
            <a:ext cx="10734348" cy="2800767"/>
          </a:xfrm>
          <a:prstGeom prst="rect">
            <a:avLst/>
          </a:prstGeom>
          <a:noFill/>
        </p:spPr>
        <p:txBody>
          <a:bodyPr wrap="square" rtlCol="0">
            <a:spAutoFit/>
          </a:bodyPr>
          <a:lstStyle/>
          <a:p>
            <a:pPr marL="342900" indent="-342900">
              <a:buFont typeface="+mj-lt"/>
              <a:buAutoNum type="arabicPeriod"/>
            </a:pPr>
            <a:r>
              <a:rPr lang="en-US" sz="1600" dirty="0">
                <a:solidFill>
                  <a:schemeClr val="bg1"/>
                </a:solidFill>
              </a:rPr>
              <a:t>Transform </a:t>
            </a:r>
            <a:r>
              <a:rPr lang="en-US" sz="1600" dirty="0" err="1">
                <a:solidFill>
                  <a:schemeClr val="bg1"/>
                </a:solidFill>
              </a:rPr>
              <a:t>Netlife’s</a:t>
            </a:r>
            <a:r>
              <a:rPr lang="en-US" sz="1600" dirty="0">
                <a:solidFill>
                  <a:schemeClr val="bg1"/>
                </a:solidFill>
              </a:rPr>
              <a:t> cash flow dilemma into a mathematical problem </a:t>
            </a:r>
          </a:p>
          <a:p>
            <a:pPr marL="800100" lvl="1" indent="-342900">
              <a:buFont typeface="+mj-lt"/>
              <a:buAutoNum type="alphaLcParenR"/>
            </a:pPr>
            <a:r>
              <a:rPr lang="en-US" sz="1600" dirty="0">
                <a:solidFill>
                  <a:schemeClr val="bg1"/>
                </a:solidFill>
              </a:rPr>
              <a:t>Create a formulation to approach this problem</a:t>
            </a:r>
          </a:p>
          <a:p>
            <a:pPr marL="800100" lvl="1" indent="-342900">
              <a:buFont typeface="+mj-lt"/>
              <a:buAutoNum type="alphaLcParenR"/>
            </a:pPr>
            <a:r>
              <a:rPr lang="en-US" sz="1600" dirty="0">
                <a:solidFill>
                  <a:schemeClr val="bg1"/>
                </a:solidFill>
              </a:rPr>
              <a:t>Pick appropriate constraints to reflect </a:t>
            </a:r>
            <a:r>
              <a:rPr lang="en-US" sz="1600" dirty="0" err="1">
                <a:solidFill>
                  <a:schemeClr val="bg1"/>
                </a:solidFill>
              </a:rPr>
              <a:t>Netlife’s</a:t>
            </a:r>
            <a:r>
              <a:rPr lang="en-US" sz="1600" dirty="0">
                <a:solidFill>
                  <a:schemeClr val="bg1"/>
                </a:solidFill>
              </a:rPr>
              <a:t> cash requirements</a:t>
            </a:r>
          </a:p>
          <a:p>
            <a:pPr marL="342900" indent="-342900">
              <a:buFont typeface="+mj-lt"/>
              <a:buAutoNum type="arabicPeriod"/>
            </a:pPr>
            <a:r>
              <a:rPr lang="en-US" sz="1600" dirty="0">
                <a:solidFill>
                  <a:schemeClr val="bg1"/>
                </a:solidFill>
              </a:rPr>
              <a:t>Evaluate best and worst case scenario</a:t>
            </a:r>
          </a:p>
          <a:p>
            <a:pPr marL="800100" lvl="1" indent="-342900">
              <a:buFont typeface="+mj-lt"/>
              <a:buAutoNum type="alphaLcParenR"/>
            </a:pPr>
            <a:r>
              <a:rPr lang="en-US" sz="1600" dirty="0">
                <a:solidFill>
                  <a:schemeClr val="bg1"/>
                </a:solidFill>
              </a:rPr>
              <a:t>Find the set of bundles that fit our constraints and service the best and worst case scenarios</a:t>
            </a:r>
          </a:p>
          <a:p>
            <a:pPr marL="342900" indent="-342900">
              <a:buFont typeface="+mj-lt"/>
              <a:buAutoNum type="arabicPeriod"/>
            </a:pPr>
            <a:r>
              <a:rPr lang="en-US" sz="1600" dirty="0">
                <a:solidFill>
                  <a:schemeClr val="bg1"/>
                </a:solidFill>
              </a:rPr>
              <a:t>Run many simulations on the bundles to find the pattern for most frequently occurring loan bundles</a:t>
            </a:r>
          </a:p>
          <a:p>
            <a:pPr marL="800100" lvl="1" indent="-342900">
              <a:buFont typeface="+mj-lt"/>
              <a:buAutoNum type="alphaLcParenR"/>
            </a:pPr>
            <a:r>
              <a:rPr lang="en-US" sz="1600" dirty="0">
                <a:solidFill>
                  <a:schemeClr val="bg1"/>
                </a:solidFill>
              </a:rPr>
              <a:t> For each simulation, we used a normal distribution for cash requirements and cash payouts for each year</a:t>
            </a:r>
          </a:p>
          <a:p>
            <a:pPr marL="342900" indent="-342900">
              <a:buFont typeface="+mj-lt"/>
              <a:buAutoNum type="arabicPeriod"/>
            </a:pPr>
            <a:r>
              <a:rPr lang="en-US" sz="1600" dirty="0">
                <a:solidFill>
                  <a:schemeClr val="bg1"/>
                </a:solidFill>
              </a:rPr>
              <a:t>The last step involves grouping bundles based on how much money a manager would want to spend on the bundles. The more money a manager is willing to spend the more options he has to mitigate risk</a:t>
            </a:r>
          </a:p>
          <a:p>
            <a:pPr marL="342900" indent="-342900">
              <a:buFont typeface="+mj-lt"/>
              <a:buAutoNum type="arabicPeriod"/>
            </a:pPr>
            <a:r>
              <a:rPr lang="en-US" sz="1600" dirty="0">
                <a:solidFill>
                  <a:schemeClr val="bg1"/>
                </a:solidFill>
              </a:rPr>
              <a:t>The most frequently occurring loan bundle is a flexible recommendation that fits multiple scenarios with varying cash flows</a:t>
            </a:r>
          </a:p>
          <a:p>
            <a:endParaRPr lang="en-US" sz="1600" dirty="0">
              <a:solidFill>
                <a:schemeClr val="bg1"/>
              </a:solidFill>
            </a:endParaRPr>
          </a:p>
        </p:txBody>
      </p:sp>
    </p:spTree>
    <p:extLst>
      <p:ext uri="{BB962C8B-B14F-4D97-AF65-F5344CB8AC3E}">
        <p14:creationId xmlns:p14="http://schemas.microsoft.com/office/powerpoint/2010/main" val="185864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25575"/>
            <a:ext cx="10515600" cy="1325563"/>
          </a:xfrm>
        </p:spPr>
        <p:txBody>
          <a:bodyPr/>
          <a:lstStyle/>
          <a:p>
            <a:r>
              <a:rPr lang="en-US" b="1" dirty="0">
                <a:solidFill>
                  <a:schemeClr val="bg1"/>
                </a:solidFill>
              </a:rPr>
              <a:t>APPROACH TO</a:t>
            </a:r>
            <a:r>
              <a:rPr lang="en-US" b="1" dirty="0">
                <a:solidFill>
                  <a:schemeClr val="accent1">
                    <a:lumMod val="75000"/>
                  </a:schemeClr>
                </a:solidFill>
              </a:rPr>
              <a:t> </a:t>
            </a:r>
            <a:r>
              <a:rPr lang="en-US" b="1" dirty="0">
                <a:solidFill>
                  <a:srgbClr val="18B499"/>
                </a:solidFill>
              </a:rPr>
              <a:t>SOLUTIONS</a:t>
            </a:r>
            <a:br>
              <a:rPr lang="en-US" b="1" dirty="0">
                <a:solidFill>
                  <a:srgbClr val="18B499"/>
                </a:solidFill>
              </a:rPr>
            </a:br>
            <a:endParaRPr lang="en-US" b="1" dirty="0">
              <a:solidFill>
                <a:srgbClr val="18B499"/>
              </a:solidFill>
            </a:endParaRPr>
          </a:p>
        </p:txBody>
      </p:sp>
      <p:cxnSp>
        <p:nvCxnSpPr>
          <p:cNvPr id="10" name="Straight Connector 9"/>
          <p:cNvCxnSpPr/>
          <p:nvPr/>
        </p:nvCxnSpPr>
        <p:spPr>
          <a:xfrm flipV="1">
            <a:off x="952500" y="825575"/>
            <a:ext cx="3257550" cy="19051"/>
          </a:xfrm>
          <a:prstGeom prst="line">
            <a:avLst/>
          </a:prstGeom>
          <a:ln w="57150">
            <a:solidFill>
              <a:srgbClr val="18B499"/>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515475" y="6492240"/>
            <a:ext cx="2625725" cy="307777"/>
          </a:xfrm>
          <a:prstGeom prst="rect">
            <a:avLst/>
          </a:prstGeom>
          <a:noFill/>
        </p:spPr>
        <p:txBody>
          <a:bodyPr wrap="square" rtlCol="0">
            <a:spAutoFit/>
          </a:bodyPr>
          <a:lstStyle/>
          <a:p>
            <a:r>
              <a:rPr lang="en-US" sz="1400" b="1" dirty="0">
                <a:solidFill>
                  <a:schemeClr val="bg1"/>
                </a:solidFill>
              </a:rPr>
              <a:t>APPROACH TO </a:t>
            </a:r>
            <a:r>
              <a:rPr lang="en-US" sz="1400" b="1" dirty="0">
                <a:solidFill>
                  <a:srgbClr val="18B499"/>
                </a:solidFill>
              </a:rPr>
              <a:t>SOLUTIONS</a:t>
            </a:r>
            <a:r>
              <a:rPr lang="en-US" sz="1400" b="1" dirty="0">
                <a:solidFill>
                  <a:schemeClr val="bg1"/>
                </a:solidFill>
              </a:rPr>
              <a:t>	7 </a:t>
            </a:r>
          </a:p>
        </p:txBody>
      </p:sp>
      <p:sp>
        <p:nvSpPr>
          <p:cNvPr id="21" name="TextBox 20"/>
          <p:cNvSpPr txBox="1"/>
          <p:nvPr/>
        </p:nvSpPr>
        <p:spPr>
          <a:xfrm>
            <a:off x="6589786" y="3333168"/>
            <a:ext cx="5320566" cy="1200329"/>
          </a:xfrm>
          <a:prstGeom prst="rect">
            <a:avLst/>
          </a:prstGeom>
          <a:noFill/>
        </p:spPr>
        <p:txBody>
          <a:bodyPr wrap="square" rtlCol="0">
            <a:spAutoFit/>
          </a:bodyPr>
          <a:lstStyle/>
          <a:p>
            <a:r>
              <a:rPr lang="en-US" b="1" dirty="0">
                <a:solidFill>
                  <a:srgbClr val="C00000"/>
                </a:solidFill>
              </a:rPr>
              <a:t>Aggressive:	</a:t>
            </a:r>
            <a:r>
              <a:rPr lang="en-US" sz="1600" dirty="0">
                <a:solidFill>
                  <a:schemeClr val="bg1"/>
                </a:solidFill>
              </a:rPr>
              <a:t>Total Costs &lt; 1</a:t>
            </a:r>
            <a:r>
              <a:rPr lang="en-US" sz="1600" baseline="30000" dirty="0">
                <a:solidFill>
                  <a:schemeClr val="bg1"/>
                </a:solidFill>
              </a:rPr>
              <a:t>st</a:t>
            </a:r>
            <a:r>
              <a:rPr lang="en-US" sz="1600" dirty="0">
                <a:solidFill>
                  <a:schemeClr val="bg1"/>
                </a:solidFill>
              </a:rPr>
              <a:t> Quantile</a:t>
            </a:r>
          </a:p>
          <a:p>
            <a:r>
              <a:rPr lang="en-US" b="1" dirty="0">
                <a:solidFill>
                  <a:schemeClr val="accent4"/>
                </a:solidFill>
              </a:rPr>
              <a:t>Moderate:</a:t>
            </a:r>
            <a:r>
              <a:rPr lang="en-US" dirty="0">
                <a:solidFill>
                  <a:srgbClr val="00B0F0"/>
                </a:solidFill>
              </a:rPr>
              <a:t>	</a:t>
            </a:r>
            <a:r>
              <a:rPr lang="en-US" sz="1600" dirty="0">
                <a:solidFill>
                  <a:schemeClr val="bg1"/>
                </a:solidFill>
              </a:rPr>
              <a:t>1</a:t>
            </a:r>
            <a:r>
              <a:rPr lang="en-US" sz="1600" baseline="30000" dirty="0">
                <a:solidFill>
                  <a:schemeClr val="bg1"/>
                </a:solidFill>
              </a:rPr>
              <a:t>st</a:t>
            </a:r>
            <a:r>
              <a:rPr lang="en-US" sz="1600" dirty="0">
                <a:solidFill>
                  <a:schemeClr val="bg1"/>
                </a:solidFill>
              </a:rPr>
              <a:t> Quantile &lt; Total Costs &lt; 3</a:t>
            </a:r>
            <a:r>
              <a:rPr lang="en-US" sz="1600" baseline="30000" dirty="0">
                <a:solidFill>
                  <a:schemeClr val="bg1"/>
                </a:solidFill>
              </a:rPr>
              <a:t>st </a:t>
            </a:r>
            <a:r>
              <a:rPr lang="en-US" sz="1600" dirty="0">
                <a:solidFill>
                  <a:schemeClr val="bg1"/>
                </a:solidFill>
              </a:rPr>
              <a:t>Quantile</a:t>
            </a:r>
          </a:p>
          <a:p>
            <a:r>
              <a:rPr lang="en-US" b="1" dirty="0">
                <a:solidFill>
                  <a:srgbClr val="1AB49C"/>
                </a:solidFill>
              </a:rPr>
              <a:t>Conservative:	</a:t>
            </a:r>
            <a:r>
              <a:rPr lang="en-US" sz="1600" dirty="0">
                <a:solidFill>
                  <a:schemeClr val="bg1"/>
                </a:solidFill>
              </a:rPr>
              <a:t>Total Costs &gt; 3</a:t>
            </a:r>
            <a:r>
              <a:rPr lang="en-US" sz="1600" baseline="30000" dirty="0">
                <a:solidFill>
                  <a:schemeClr val="bg1"/>
                </a:solidFill>
              </a:rPr>
              <a:t>st </a:t>
            </a:r>
            <a:r>
              <a:rPr lang="en-US" sz="1600" dirty="0">
                <a:solidFill>
                  <a:schemeClr val="bg1"/>
                </a:solidFill>
              </a:rPr>
              <a:t>Quantile</a:t>
            </a:r>
          </a:p>
          <a:p>
            <a:endParaRPr lang="en-US" dirty="0">
              <a:solidFill>
                <a:srgbClr val="00B0F0"/>
              </a:solidFill>
            </a:endParaRPr>
          </a:p>
        </p:txBody>
      </p:sp>
      <p:cxnSp>
        <p:nvCxnSpPr>
          <p:cNvPr id="26" name="Straight Arrow Connector 25"/>
          <p:cNvCxnSpPr/>
          <p:nvPr/>
        </p:nvCxnSpPr>
        <p:spPr>
          <a:xfrm>
            <a:off x="6531019" y="3252698"/>
            <a:ext cx="0" cy="114300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13205" y="3639312"/>
            <a:ext cx="699247" cy="369332"/>
          </a:xfrm>
          <a:prstGeom prst="rect">
            <a:avLst/>
          </a:prstGeom>
          <a:noFill/>
        </p:spPr>
        <p:txBody>
          <a:bodyPr wrap="square" rtlCol="0">
            <a:spAutoFit/>
          </a:bodyPr>
          <a:lstStyle/>
          <a:p>
            <a:r>
              <a:rPr lang="en-US" b="1" dirty="0">
                <a:solidFill>
                  <a:srgbClr val="00B050"/>
                </a:solidFill>
              </a:rPr>
              <a:t>Cash</a:t>
            </a:r>
          </a:p>
        </p:txBody>
      </p:sp>
      <p:cxnSp>
        <p:nvCxnSpPr>
          <p:cNvPr id="30" name="Straight Arrow Connector 29"/>
          <p:cNvCxnSpPr/>
          <p:nvPr/>
        </p:nvCxnSpPr>
        <p:spPr>
          <a:xfrm flipV="1">
            <a:off x="11375841" y="3255963"/>
            <a:ext cx="0" cy="1144222"/>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1389326" y="3641604"/>
            <a:ext cx="699247" cy="369332"/>
          </a:xfrm>
          <a:prstGeom prst="rect">
            <a:avLst/>
          </a:prstGeom>
          <a:noFill/>
          <a:ln>
            <a:noFill/>
          </a:ln>
        </p:spPr>
        <p:txBody>
          <a:bodyPr wrap="square" rtlCol="0">
            <a:spAutoFit/>
          </a:bodyPr>
          <a:lstStyle/>
          <a:p>
            <a:r>
              <a:rPr lang="en-US" b="1" dirty="0">
                <a:solidFill>
                  <a:srgbClr val="C00000"/>
                </a:solidFill>
              </a:rPr>
              <a:t>Risk</a:t>
            </a:r>
          </a:p>
        </p:txBody>
      </p:sp>
      <p:sp>
        <p:nvSpPr>
          <p:cNvPr id="32" name="Rectangle 31"/>
          <p:cNvSpPr/>
          <p:nvPr/>
        </p:nvSpPr>
        <p:spPr>
          <a:xfrm>
            <a:off x="755708" y="1619753"/>
            <a:ext cx="4700872" cy="4648812"/>
          </a:xfrm>
          <a:prstGeom prst="rect">
            <a:avLst/>
          </a:prstGeom>
          <a:solidFill>
            <a:schemeClr val="bg1"/>
          </a:solidFill>
          <a:ln w="25400">
            <a:solidFill>
              <a:srgbClr val="18B4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598" y="1685895"/>
            <a:ext cx="3778159" cy="4481245"/>
          </a:xfrm>
          <a:prstGeom prst="rect">
            <a:avLst/>
          </a:prstGeom>
        </p:spPr>
      </p:pic>
      <p:pic>
        <p:nvPicPr>
          <p:cNvPr id="34" name="Picture 2" descr="https://lh5.googleusercontent.com/vDxhOZM1N7Gj0eoyayPtYbNjVpM7GAK2qBl1qpXp88x7U2q78kIs2SuuctVVBq5qXSB8wNriM82DkKsUj18JxLwbSqgfaDYSULa28Mro6L9hLFE5fB3wVxKSucGgYPJikyvKtwXxH9s"/>
          <p:cNvPicPr>
            <a:picLocks noChangeAspect="1" noChangeArrowheads="1"/>
          </p:cNvPicPr>
          <p:nvPr/>
        </p:nvPicPr>
        <p:blipFill rotWithShape="1">
          <a:blip r:embed="rId4">
            <a:extLst>
              <a:ext uri="{28A0092B-C50C-407E-A947-70E740481C1C}">
                <a14:useLocalDpi xmlns:a14="http://schemas.microsoft.com/office/drawing/2010/main" val="0"/>
              </a:ext>
            </a:extLst>
          </a:blip>
          <a:srcRect l="85108" t="37419" r="1" b="36849"/>
          <a:stretch/>
        </p:blipFill>
        <p:spPr bwMode="auto">
          <a:xfrm>
            <a:off x="4624283" y="3369365"/>
            <a:ext cx="751841" cy="107342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6483962" y="2501950"/>
            <a:ext cx="4675910" cy="646331"/>
          </a:xfrm>
          <a:prstGeom prst="rect">
            <a:avLst/>
          </a:prstGeom>
          <a:noFill/>
        </p:spPr>
        <p:txBody>
          <a:bodyPr wrap="square" rtlCol="0">
            <a:spAutoFit/>
          </a:bodyPr>
          <a:lstStyle/>
          <a:p>
            <a:pPr fontAlgn="base"/>
            <a:r>
              <a:rPr lang="en-US" b="1" dirty="0">
                <a:solidFill>
                  <a:srgbClr val="18B499"/>
                </a:solidFill>
                <a:latin typeface="Source Code Pro"/>
              </a:rPr>
              <a:t>COSTS VERSUS RISK TOLERANCE</a:t>
            </a:r>
          </a:p>
          <a:p>
            <a:pPr fontAlgn="base"/>
            <a:endParaRPr lang="en-US" b="1" dirty="0">
              <a:solidFill>
                <a:srgbClr val="18B499"/>
              </a:solidFill>
              <a:latin typeface="Source Code Pro"/>
            </a:endParaRPr>
          </a:p>
        </p:txBody>
      </p:sp>
      <p:cxnSp>
        <p:nvCxnSpPr>
          <p:cNvPr id="36" name="Straight Connector 35"/>
          <p:cNvCxnSpPr/>
          <p:nvPr/>
        </p:nvCxnSpPr>
        <p:spPr>
          <a:xfrm flipV="1">
            <a:off x="6582623" y="2297589"/>
            <a:ext cx="403860" cy="3888"/>
          </a:xfrm>
          <a:prstGeom prst="line">
            <a:avLst/>
          </a:prstGeom>
          <a:ln w="25400">
            <a:solidFill>
              <a:srgbClr val="18B4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9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27" name="Rectangle 26"/>
          <p:cNvSpPr/>
          <p:nvPr/>
        </p:nvSpPr>
        <p:spPr>
          <a:xfrm>
            <a:off x="204234" y="1557929"/>
            <a:ext cx="11861870" cy="3093583"/>
          </a:xfrm>
          <a:prstGeom prst="rect">
            <a:avLst/>
          </a:prstGeom>
          <a:solidFill>
            <a:schemeClr val="bg1"/>
          </a:solidFill>
          <a:ln w="12700">
            <a:solidFill>
              <a:srgbClr val="18B4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825575"/>
            <a:ext cx="10515600" cy="1325563"/>
          </a:xfrm>
        </p:spPr>
        <p:txBody>
          <a:bodyPr/>
          <a:lstStyle/>
          <a:p>
            <a:r>
              <a:rPr lang="en-US" b="1" dirty="0">
                <a:solidFill>
                  <a:schemeClr val="bg1"/>
                </a:solidFill>
              </a:rPr>
              <a:t>APPROACH TO</a:t>
            </a:r>
            <a:r>
              <a:rPr lang="en-US" b="1" dirty="0">
                <a:solidFill>
                  <a:schemeClr val="accent1">
                    <a:lumMod val="75000"/>
                  </a:schemeClr>
                </a:solidFill>
              </a:rPr>
              <a:t> </a:t>
            </a:r>
            <a:r>
              <a:rPr lang="en-US" b="1" dirty="0">
                <a:solidFill>
                  <a:srgbClr val="18B499"/>
                </a:solidFill>
              </a:rPr>
              <a:t>SOLUTIONS</a:t>
            </a:r>
            <a:br>
              <a:rPr lang="en-US" b="1" dirty="0">
                <a:solidFill>
                  <a:srgbClr val="18B499"/>
                </a:solidFill>
              </a:rPr>
            </a:br>
            <a:endParaRPr lang="en-US" b="1" dirty="0">
              <a:solidFill>
                <a:srgbClr val="18B499"/>
              </a:solidFill>
            </a:endParaRPr>
          </a:p>
        </p:txBody>
      </p:sp>
      <p:cxnSp>
        <p:nvCxnSpPr>
          <p:cNvPr id="10" name="Straight Connector 9"/>
          <p:cNvCxnSpPr/>
          <p:nvPr/>
        </p:nvCxnSpPr>
        <p:spPr>
          <a:xfrm flipV="1">
            <a:off x="952500" y="825575"/>
            <a:ext cx="3257550" cy="19051"/>
          </a:xfrm>
          <a:prstGeom prst="line">
            <a:avLst/>
          </a:prstGeom>
          <a:ln w="57150">
            <a:solidFill>
              <a:srgbClr val="18B499"/>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515475" y="6492240"/>
            <a:ext cx="2625725" cy="307777"/>
          </a:xfrm>
          <a:prstGeom prst="rect">
            <a:avLst/>
          </a:prstGeom>
          <a:noFill/>
        </p:spPr>
        <p:txBody>
          <a:bodyPr wrap="square" rtlCol="0">
            <a:spAutoFit/>
          </a:bodyPr>
          <a:lstStyle/>
          <a:p>
            <a:r>
              <a:rPr lang="en-US" sz="1400" b="1" dirty="0">
                <a:solidFill>
                  <a:schemeClr val="bg1"/>
                </a:solidFill>
              </a:rPr>
              <a:t>APPROACH TO </a:t>
            </a:r>
            <a:r>
              <a:rPr lang="en-US" sz="1400" b="1" dirty="0">
                <a:solidFill>
                  <a:srgbClr val="18B499"/>
                </a:solidFill>
              </a:rPr>
              <a:t>SOLUTIONS</a:t>
            </a:r>
            <a:r>
              <a:rPr lang="en-US" sz="1400" b="1" dirty="0">
                <a:solidFill>
                  <a:schemeClr val="bg1"/>
                </a:solidFill>
              </a:rPr>
              <a:t>	8 </a:t>
            </a:r>
          </a:p>
        </p:txBody>
      </p:sp>
      <p:grpSp>
        <p:nvGrpSpPr>
          <p:cNvPr id="23" name="Group 22"/>
          <p:cNvGrpSpPr/>
          <p:nvPr/>
        </p:nvGrpSpPr>
        <p:grpSpPr>
          <a:xfrm>
            <a:off x="300010" y="1718431"/>
            <a:ext cx="11687756" cy="2819286"/>
            <a:chOff x="300010" y="916551"/>
            <a:chExt cx="11687756" cy="2819286"/>
          </a:xfrm>
        </p:grpSpPr>
        <p:pic>
          <p:nvPicPr>
            <p:cNvPr id="24" name="Picture 23"/>
            <p:cNvPicPr>
              <a:picLocks noChangeAspect="1"/>
            </p:cNvPicPr>
            <p:nvPr/>
          </p:nvPicPr>
          <p:blipFill rotWithShape="1">
            <a:blip r:embed="rId3"/>
            <a:srcRect b="49870"/>
            <a:stretch/>
          </p:blipFill>
          <p:spPr>
            <a:xfrm>
              <a:off x="300010" y="916552"/>
              <a:ext cx="7789232" cy="2819285"/>
            </a:xfrm>
            <a:prstGeom prst="rect">
              <a:avLst/>
            </a:prstGeom>
          </p:spPr>
        </p:pic>
        <p:pic>
          <p:nvPicPr>
            <p:cNvPr id="25" name="Picture 24"/>
            <p:cNvPicPr>
              <a:picLocks noChangeAspect="1"/>
            </p:cNvPicPr>
            <p:nvPr/>
          </p:nvPicPr>
          <p:blipFill rotWithShape="1">
            <a:blip r:embed="rId3"/>
            <a:srcRect t="49175" r="49253"/>
            <a:stretch/>
          </p:blipFill>
          <p:spPr>
            <a:xfrm>
              <a:off x="8089026" y="916551"/>
              <a:ext cx="3898740" cy="2819285"/>
            </a:xfrm>
            <a:prstGeom prst="rect">
              <a:avLst/>
            </a:prstGeom>
          </p:spPr>
        </p:pic>
      </p:grpSp>
      <p:graphicFrame>
        <p:nvGraphicFramePr>
          <p:cNvPr id="26" name="Table 25"/>
          <p:cNvGraphicFramePr>
            <a:graphicFrameLocks noGrp="1"/>
          </p:cNvGraphicFramePr>
          <p:nvPr>
            <p:extLst>
              <p:ext uri="{D42A27DB-BD31-4B8C-83A1-F6EECF244321}">
                <p14:modId xmlns:p14="http://schemas.microsoft.com/office/powerpoint/2010/main" val="2963591727"/>
              </p:ext>
            </p:extLst>
          </p:nvPr>
        </p:nvGraphicFramePr>
        <p:xfrm>
          <a:off x="204234" y="4731655"/>
          <a:ext cx="11861870" cy="1562844"/>
        </p:xfrm>
        <a:graphic>
          <a:graphicData uri="http://schemas.openxmlformats.org/drawingml/2006/table">
            <a:tbl>
              <a:tblPr firstRow="1" bandRow="1">
                <a:tableStyleId>{5C22544A-7EE6-4342-B048-85BDC9FD1C3A}</a:tableStyleId>
              </a:tblPr>
              <a:tblGrid>
                <a:gridCol w="1965282">
                  <a:extLst>
                    <a:ext uri="{9D8B030D-6E8A-4147-A177-3AD203B41FA5}">
                      <a16:colId xmlns:a16="http://schemas.microsoft.com/office/drawing/2014/main" val="3043881329"/>
                    </a:ext>
                  </a:extLst>
                </a:gridCol>
                <a:gridCol w="1847218">
                  <a:extLst>
                    <a:ext uri="{9D8B030D-6E8A-4147-A177-3AD203B41FA5}">
                      <a16:colId xmlns:a16="http://schemas.microsoft.com/office/drawing/2014/main" val="2598677531"/>
                    </a:ext>
                  </a:extLst>
                </a:gridCol>
                <a:gridCol w="2299821">
                  <a:extLst>
                    <a:ext uri="{9D8B030D-6E8A-4147-A177-3AD203B41FA5}">
                      <a16:colId xmlns:a16="http://schemas.microsoft.com/office/drawing/2014/main" val="712024276"/>
                    </a:ext>
                  </a:extLst>
                </a:gridCol>
                <a:gridCol w="2018764">
                  <a:extLst>
                    <a:ext uri="{9D8B030D-6E8A-4147-A177-3AD203B41FA5}">
                      <a16:colId xmlns:a16="http://schemas.microsoft.com/office/drawing/2014/main" val="472416434"/>
                    </a:ext>
                  </a:extLst>
                </a:gridCol>
                <a:gridCol w="1848492">
                  <a:extLst>
                    <a:ext uri="{9D8B030D-6E8A-4147-A177-3AD203B41FA5}">
                      <a16:colId xmlns:a16="http://schemas.microsoft.com/office/drawing/2014/main" val="2714179394"/>
                    </a:ext>
                  </a:extLst>
                </a:gridCol>
                <a:gridCol w="1882293">
                  <a:extLst>
                    <a:ext uri="{9D8B030D-6E8A-4147-A177-3AD203B41FA5}">
                      <a16:colId xmlns:a16="http://schemas.microsoft.com/office/drawing/2014/main" val="2774807217"/>
                    </a:ext>
                  </a:extLst>
                </a:gridCol>
              </a:tblGrid>
              <a:tr h="557004">
                <a:tc>
                  <a:txBody>
                    <a:bodyPr/>
                    <a:lstStyle/>
                    <a:p>
                      <a:pPr algn="ctr"/>
                      <a:r>
                        <a:rPr lang="en-US" sz="1600" dirty="0"/>
                        <a:t>Investment Strategy</a:t>
                      </a:r>
                    </a:p>
                  </a:txBody>
                  <a:tcPr/>
                </a:tc>
                <a:tc>
                  <a:txBody>
                    <a:bodyPr/>
                    <a:lstStyle/>
                    <a:p>
                      <a:pPr algn="ctr"/>
                      <a:r>
                        <a:rPr lang="en-US" sz="1600" dirty="0"/>
                        <a:t>Total Simulations</a:t>
                      </a:r>
                    </a:p>
                  </a:txBody>
                  <a:tcPr/>
                </a:tc>
                <a:tc>
                  <a:txBody>
                    <a:bodyPr/>
                    <a:lstStyle/>
                    <a:p>
                      <a:pPr algn="ctr"/>
                      <a:r>
                        <a:rPr lang="en-US" sz="1600" dirty="0"/>
                        <a:t>Total</a:t>
                      </a:r>
                      <a:r>
                        <a:rPr lang="en-US" sz="1600" baseline="0" dirty="0"/>
                        <a:t> Unique Bundles</a:t>
                      </a:r>
                      <a:endParaRPr lang="en-US" sz="1600" dirty="0"/>
                    </a:p>
                  </a:txBody>
                  <a:tcPr/>
                </a:tc>
                <a:tc>
                  <a:txBody>
                    <a:bodyPr/>
                    <a:lstStyle/>
                    <a:p>
                      <a:pPr algn="ctr"/>
                      <a:r>
                        <a:rPr lang="en-US" sz="1600" dirty="0"/>
                        <a:t>Average Investment</a:t>
                      </a:r>
                    </a:p>
                  </a:txBody>
                  <a:tcPr/>
                </a:tc>
                <a:tc>
                  <a:txBody>
                    <a:bodyPr/>
                    <a:lstStyle/>
                    <a:p>
                      <a:pPr algn="ctr"/>
                      <a:r>
                        <a:rPr lang="en-US" sz="1600" dirty="0"/>
                        <a:t>Bundles  with 100% </a:t>
                      </a:r>
                    </a:p>
                  </a:txBody>
                  <a:tcPr/>
                </a:tc>
                <a:tc>
                  <a:txBody>
                    <a:bodyPr/>
                    <a:lstStyle/>
                    <a:p>
                      <a:pPr algn="ctr"/>
                      <a:r>
                        <a:rPr lang="en-US" sz="1600" dirty="0"/>
                        <a:t>Bundles over 80%</a:t>
                      </a:r>
                    </a:p>
                  </a:txBody>
                  <a:tcPr/>
                </a:tc>
                <a:extLst>
                  <a:ext uri="{0D108BD9-81ED-4DB2-BD59-A6C34878D82A}">
                    <a16:rowId xmlns:a16="http://schemas.microsoft.com/office/drawing/2014/main" val="2901496713"/>
                  </a:ext>
                </a:extLst>
              </a:tr>
              <a:tr h="332552">
                <a:tc>
                  <a:txBody>
                    <a:bodyPr/>
                    <a:lstStyle/>
                    <a:p>
                      <a:pPr algn="l"/>
                      <a:r>
                        <a:rPr lang="en-US" sz="1600" b="1" dirty="0">
                          <a:solidFill>
                            <a:srgbClr val="C00000"/>
                          </a:solidFill>
                        </a:rPr>
                        <a:t>Aggressive</a:t>
                      </a:r>
                    </a:p>
                  </a:txBody>
                  <a:tcPr/>
                </a:tc>
                <a:tc>
                  <a:txBody>
                    <a:bodyPr/>
                    <a:lstStyle/>
                    <a:p>
                      <a:pPr algn="ctr"/>
                      <a:r>
                        <a:rPr lang="en-US" sz="1600" b="0" dirty="0"/>
                        <a:t>125</a:t>
                      </a:r>
                    </a:p>
                  </a:txBody>
                  <a:tcPr/>
                </a:tc>
                <a:tc>
                  <a:txBody>
                    <a:bodyPr/>
                    <a:lstStyle/>
                    <a:p>
                      <a:pPr algn="ctr"/>
                      <a:r>
                        <a:rPr lang="en-US" sz="1600" b="0" dirty="0"/>
                        <a:t>169</a:t>
                      </a:r>
                    </a:p>
                  </a:txBody>
                  <a:tcPr/>
                </a:tc>
                <a:tc>
                  <a:txBody>
                    <a:bodyPr/>
                    <a:lstStyle/>
                    <a:p>
                      <a:pPr algn="ctr"/>
                      <a:r>
                        <a:rPr lang="en-US" sz="1600" b="0" dirty="0"/>
                        <a:t>52.07</a:t>
                      </a:r>
                    </a:p>
                  </a:txBody>
                  <a:tcPr/>
                </a:tc>
                <a:tc>
                  <a:txBody>
                    <a:bodyPr/>
                    <a:lstStyle/>
                    <a:p>
                      <a:pPr algn="ctr"/>
                      <a:r>
                        <a:rPr lang="en-US" sz="1600" b="0" dirty="0"/>
                        <a:t>23</a:t>
                      </a:r>
                    </a:p>
                  </a:txBody>
                  <a:tcPr/>
                </a:tc>
                <a:tc>
                  <a:txBody>
                    <a:bodyPr/>
                    <a:lstStyle/>
                    <a:p>
                      <a:pPr algn="ctr"/>
                      <a:r>
                        <a:rPr lang="en-US" sz="1600" b="0" dirty="0"/>
                        <a:t>65</a:t>
                      </a:r>
                    </a:p>
                  </a:txBody>
                  <a:tcPr/>
                </a:tc>
                <a:extLst>
                  <a:ext uri="{0D108BD9-81ED-4DB2-BD59-A6C34878D82A}">
                    <a16:rowId xmlns:a16="http://schemas.microsoft.com/office/drawing/2014/main" val="743053722"/>
                  </a:ext>
                </a:extLst>
              </a:tr>
              <a:tr h="332552">
                <a:tc>
                  <a:txBody>
                    <a:bodyPr/>
                    <a:lstStyle/>
                    <a:p>
                      <a:pPr algn="l"/>
                      <a:r>
                        <a:rPr lang="en-US" sz="1600" b="1" dirty="0">
                          <a:solidFill>
                            <a:srgbClr val="00B0F0"/>
                          </a:solidFill>
                        </a:rPr>
                        <a:t>Moderate</a:t>
                      </a:r>
                    </a:p>
                  </a:txBody>
                  <a:tcPr/>
                </a:tc>
                <a:tc>
                  <a:txBody>
                    <a:bodyPr/>
                    <a:lstStyle/>
                    <a:p>
                      <a:pPr algn="ctr"/>
                      <a:r>
                        <a:rPr lang="en-US" sz="1600" b="0" dirty="0"/>
                        <a:t>250</a:t>
                      </a:r>
                    </a:p>
                  </a:txBody>
                  <a:tcPr/>
                </a:tc>
                <a:tc>
                  <a:txBody>
                    <a:bodyPr/>
                    <a:lstStyle/>
                    <a:p>
                      <a:pPr algn="ctr"/>
                      <a:r>
                        <a:rPr lang="en-US" sz="1600" b="0" dirty="0"/>
                        <a:t>200</a:t>
                      </a:r>
                    </a:p>
                  </a:txBody>
                  <a:tcPr/>
                </a:tc>
                <a:tc>
                  <a:txBody>
                    <a:bodyPr/>
                    <a:lstStyle/>
                    <a:p>
                      <a:pPr algn="ctr"/>
                      <a:r>
                        <a:rPr lang="en-US" sz="1600" b="0" dirty="0"/>
                        <a:t>58.57</a:t>
                      </a:r>
                    </a:p>
                  </a:txBody>
                  <a:tcPr/>
                </a:tc>
                <a:tc>
                  <a:txBody>
                    <a:bodyPr/>
                    <a:lstStyle/>
                    <a:p>
                      <a:pPr algn="ctr"/>
                      <a:r>
                        <a:rPr lang="en-US" sz="1600" b="0" dirty="0"/>
                        <a:t>25</a:t>
                      </a:r>
                    </a:p>
                  </a:txBody>
                  <a:tcPr/>
                </a:tc>
                <a:tc>
                  <a:txBody>
                    <a:bodyPr/>
                    <a:lstStyle/>
                    <a:p>
                      <a:pPr algn="ctr"/>
                      <a:r>
                        <a:rPr lang="en-US" sz="1600" b="0" dirty="0"/>
                        <a:t>68</a:t>
                      </a:r>
                    </a:p>
                  </a:txBody>
                  <a:tcPr/>
                </a:tc>
                <a:extLst>
                  <a:ext uri="{0D108BD9-81ED-4DB2-BD59-A6C34878D82A}">
                    <a16:rowId xmlns:a16="http://schemas.microsoft.com/office/drawing/2014/main" val="919661210"/>
                  </a:ext>
                </a:extLst>
              </a:tr>
              <a:tr h="332552">
                <a:tc>
                  <a:txBody>
                    <a:bodyPr/>
                    <a:lstStyle/>
                    <a:p>
                      <a:pPr algn="l"/>
                      <a:r>
                        <a:rPr lang="en-US" sz="1600" b="1" dirty="0">
                          <a:solidFill>
                            <a:srgbClr val="18B499"/>
                          </a:solidFill>
                        </a:rPr>
                        <a:t>Conservative</a:t>
                      </a:r>
                    </a:p>
                  </a:txBody>
                  <a:tcPr/>
                </a:tc>
                <a:tc>
                  <a:txBody>
                    <a:bodyPr/>
                    <a:lstStyle/>
                    <a:p>
                      <a:pPr algn="ctr"/>
                      <a:r>
                        <a:rPr lang="en-US" sz="1600" b="0" dirty="0"/>
                        <a:t>125</a:t>
                      </a:r>
                    </a:p>
                  </a:txBody>
                  <a:tcPr/>
                </a:tc>
                <a:tc>
                  <a:txBody>
                    <a:bodyPr/>
                    <a:lstStyle/>
                    <a:p>
                      <a:pPr algn="ctr"/>
                      <a:r>
                        <a:rPr lang="en-US" sz="1600" b="0" dirty="0"/>
                        <a:t>217</a:t>
                      </a:r>
                    </a:p>
                  </a:txBody>
                  <a:tcPr/>
                </a:tc>
                <a:tc>
                  <a:txBody>
                    <a:bodyPr/>
                    <a:lstStyle/>
                    <a:p>
                      <a:pPr algn="ctr"/>
                      <a:r>
                        <a:rPr lang="en-US" sz="1600" b="0" dirty="0"/>
                        <a:t>67.23</a:t>
                      </a:r>
                    </a:p>
                  </a:txBody>
                  <a:tcPr/>
                </a:tc>
                <a:tc>
                  <a:txBody>
                    <a:bodyPr/>
                    <a:lstStyle/>
                    <a:p>
                      <a:pPr algn="ctr"/>
                      <a:r>
                        <a:rPr lang="en-US" sz="1600" b="0" dirty="0"/>
                        <a:t>25</a:t>
                      </a:r>
                    </a:p>
                  </a:txBody>
                  <a:tcPr/>
                </a:tc>
                <a:tc>
                  <a:txBody>
                    <a:bodyPr/>
                    <a:lstStyle/>
                    <a:p>
                      <a:pPr algn="ctr"/>
                      <a:r>
                        <a:rPr lang="en-US" sz="1600" b="0" dirty="0"/>
                        <a:t>71</a:t>
                      </a:r>
                    </a:p>
                  </a:txBody>
                  <a:tcPr/>
                </a:tc>
                <a:extLst>
                  <a:ext uri="{0D108BD9-81ED-4DB2-BD59-A6C34878D82A}">
                    <a16:rowId xmlns:a16="http://schemas.microsoft.com/office/drawing/2014/main" val="1752933591"/>
                  </a:ext>
                </a:extLst>
              </a:tr>
            </a:tbl>
          </a:graphicData>
        </a:graphic>
      </p:graphicFrame>
      <p:sp>
        <p:nvSpPr>
          <p:cNvPr id="28" name="TextBox 27"/>
          <p:cNvSpPr txBox="1"/>
          <p:nvPr/>
        </p:nvSpPr>
        <p:spPr>
          <a:xfrm>
            <a:off x="266925" y="4405745"/>
            <a:ext cx="3689934" cy="200055"/>
          </a:xfrm>
          <a:prstGeom prst="rect">
            <a:avLst/>
          </a:prstGeom>
          <a:solidFill>
            <a:schemeClr val="bg1"/>
          </a:solidFill>
        </p:spPr>
        <p:txBody>
          <a:bodyPr wrap="square" rtlCol="0">
            <a:spAutoFit/>
          </a:bodyPr>
          <a:lstStyle/>
          <a:p>
            <a:pPr algn="ctr"/>
            <a:r>
              <a:rPr lang="en-US" sz="700" b="1" dirty="0">
                <a:solidFill>
                  <a:srgbClr val="18B499"/>
                </a:solidFill>
              </a:rPr>
              <a:t>BUNDLE ID</a:t>
            </a:r>
          </a:p>
        </p:txBody>
      </p:sp>
      <p:sp>
        <p:nvSpPr>
          <p:cNvPr id="29" name="TextBox 28"/>
          <p:cNvSpPr txBox="1"/>
          <p:nvPr/>
        </p:nvSpPr>
        <p:spPr>
          <a:xfrm>
            <a:off x="4147400" y="4404347"/>
            <a:ext cx="3689934" cy="200055"/>
          </a:xfrm>
          <a:prstGeom prst="rect">
            <a:avLst/>
          </a:prstGeom>
          <a:solidFill>
            <a:schemeClr val="bg1"/>
          </a:solidFill>
        </p:spPr>
        <p:txBody>
          <a:bodyPr wrap="square" rtlCol="0">
            <a:spAutoFit/>
          </a:bodyPr>
          <a:lstStyle/>
          <a:p>
            <a:pPr algn="ctr"/>
            <a:r>
              <a:rPr lang="en-US" sz="700" b="1" dirty="0">
                <a:solidFill>
                  <a:srgbClr val="18B499"/>
                </a:solidFill>
              </a:rPr>
              <a:t>BUNDLE ID</a:t>
            </a:r>
          </a:p>
        </p:txBody>
      </p:sp>
      <p:sp>
        <p:nvSpPr>
          <p:cNvPr id="30" name="TextBox 29"/>
          <p:cNvSpPr txBox="1"/>
          <p:nvPr/>
        </p:nvSpPr>
        <p:spPr>
          <a:xfrm>
            <a:off x="8045924" y="4404347"/>
            <a:ext cx="3689934" cy="200055"/>
          </a:xfrm>
          <a:prstGeom prst="rect">
            <a:avLst/>
          </a:prstGeom>
          <a:solidFill>
            <a:schemeClr val="bg1"/>
          </a:solidFill>
        </p:spPr>
        <p:txBody>
          <a:bodyPr wrap="square" rtlCol="0">
            <a:spAutoFit/>
          </a:bodyPr>
          <a:lstStyle/>
          <a:p>
            <a:pPr algn="ctr"/>
            <a:r>
              <a:rPr lang="en-US" sz="700" b="1" dirty="0">
                <a:solidFill>
                  <a:srgbClr val="18B499"/>
                </a:solidFill>
              </a:rPr>
              <a:t>BUNDLE ID</a:t>
            </a:r>
          </a:p>
        </p:txBody>
      </p:sp>
      <p:sp>
        <p:nvSpPr>
          <p:cNvPr id="31" name="TextBox 30"/>
          <p:cNvSpPr txBox="1"/>
          <p:nvPr/>
        </p:nvSpPr>
        <p:spPr>
          <a:xfrm rot="16200000">
            <a:off x="-929842" y="3112842"/>
            <a:ext cx="2502134" cy="200055"/>
          </a:xfrm>
          <a:prstGeom prst="rect">
            <a:avLst/>
          </a:prstGeom>
          <a:solidFill>
            <a:schemeClr val="bg1"/>
          </a:solidFill>
        </p:spPr>
        <p:txBody>
          <a:bodyPr wrap="square" rtlCol="0">
            <a:spAutoFit/>
          </a:bodyPr>
          <a:lstStyle/>
          <a:p>
            <a:pPr algn="ctr"/>
            <a:r>
              <a:rPr lang="en-US" sz="700" b="1" dirty="0">
                <a:solidFill>
                  <a:srgbClr val="18B499"/>
                </a:solidFill>
              </a:rPr>
              <a:t>FREQUENCY %</a:t>
            </a:r>
          </a:p>
        </p:txBody>
      </p:sp>
      <p:pic>
        <p:nvPicPr>
          <p:cNvPr id="3" name="Picture 2"/>
          <p:cNvPicPr>
            <a:picLocks noChangeAspect="1"/>
          </p:cNvPicPr>
          <p:nvPr/>
        </p:nvPicPr>
        <p:blipFill rotWithShape="1">
          <a:blip r:embed="rId4"/>
          <a:srcRect l="18285" r="24148" b="22635"/>
          <a:stretch/>
        </p:blipFill>
        <p:spPr>
          <a:xfrm>
            <a:off x="4158653" y="1985745"/>
            <a:ext cx="122836" cy="1933793"/>
          </a:xfrm>
          <a:prstGeom prst="rect">
            <a:avLst/>
          </a:prstGeom>
        </p:spPr>
      </p:pic>
      <p:pic>
        <p:nvPicPr>
          <p:cNvPr id="33" name="Picture 32"/>
          <p:cNvPicPr>
            <a:picLocks noChangeAspect="1"/>
          </p:cNvPicPr>
          <p:nvPr/>
        </p:nvPicPr>
        <p:blipFill rotWithShape="1">
          <a:blip r:embed="rId4"/>
          <a:srcRect l="18285" r="24148" b="22635"/>
          <a:stretch/>
        </p:blipFill>
        <p:spPr>
          <a:xfrm>
            <a:off x="8049628" y="1985741"/>
            <a:ext cx="122836" cy="1933793"/>
          </a:xfrm>
          <a:prstGeom prst="rect">
            <a:avLst/>
          </a:prstGeom>
        </p:spPr>
      </p:pic>
      <p:sp>
        <p:nvSpPr>
          <p:cNvPr id="34" name="TextBox 33"/>
          <p:cNvSpPr txBox="1"/>
          <p:nvPr/>
        </p:nvSpPr>
        <p:spPr>
          <a:xfrm>
            <a:off x="3628766" y="2646680"/>
            <a:ext cx="718444" cy="200055"/>
          </a:xfrm>
          <a:prstGeom prst="rect">
            <a:avLst/>
          </a:prstGeom>
          <a:solidFill>
            <a:schemeClr val="bg1"/>
          </a:solidFill>
        </p:spPr>
        <p:txBody>
          <a:bodyPr wrap="square" rtlCol="0">
            <a:spAutoFit/>
          </a:bodyPr>
          <a:lstStyle/>
          <a:p>
            <a:r>
              <a:rPr lang="en-US" sz="700" b="1" dirty="0">
                <a:solidFill>
                  <a:srgbClr val="18B499"/>
                </a:solidFill>
              </a:rPr>
              <a:t>SELECTION</a:t>
            </a:r>
          </a:p>
        </p:txBody>
      </p:sp>
      <p:sp>
        <p:nvSpPr>
          <p:cNvPr id="35" name="TextBox 34"/>
          <p:cNvSpPr txBox="1"/>
          <p:nvPr/>
        </p:nvSpPr>
        <p:spPr>
          <a:xfrm>
            <a:off x="7515860" y="2639060"/>
            <a:ext cx="751840" cy="200055"/>
          </a:xfrm>
          <a:prstGeom prst="rect">
            <a:avLst/>
          </a:prstGeom>
          <a:solidFill>
            <a:schemeClr val="bg1"/>
          </a:solidFill>
        </p:spPr>
        <p:txBody>
          <a:bodyPr wrap="square" rtlCol="0">
            <a:spAutoFit/>
          </a:bodyPr>
          <a:lstStyle/>
          <a:p>
            <a:r>
              <a:rPr lang="en-US" sz="700" b="1" dirty="0">
                <a:solidFill>
                  <a:srgbClr val="18B499"/>
                </a:solidFill>
              </a:rPr>
              <a:t>SELECTION</a:t>
            </a:r>
          </a:p>
        </p:txBody>
      </p:sp>
      <p:sp>
        <p:nvSpPr>
          <p:cNvPr id="36" name="TextBox 35"/>
          <p:cNvSpPr txBox="1"/>
          <p:nvPr/>
        </p:nvSpPr>
        <p:spPr>
          <a:xfrm>
            <a:off x="11353800" y="2688590"/>
            <a:ext cx="661183" cy="200055"/>
          </a:xfrm>
          <a:prstGeom prst="rect">
            <a:avLst/>
          </a:prstGeom>
          <a:solidFill>
            <a:schemeClr val="bg1"/>
          </a:solidFill>
        </p:spPr>
        <p:txBody>
          <a:bodyPr wrap="square" rtlCol="0">
            <a:spAutoFit/>
          </a:bodyPr>
          <a:lstStyle/>
          <a:p>
            <a:r>
              <a:rPr lang="en-US" sz="700" b="1" dirty="0">
                <a:solidFill>
                  <a:srgbClr val="18B499"/>
                </a:solidFill>
              </a:rPr>
              <a:t>SELECTION</a:t>
            </a:r>
          </a:p>
        </p:txBody>
      </p:sp>
      <p:sp>
        <p:nvSpPr>
          <p:cNvPr id="37" name="TextBox 36"/>
          <p:cNvSpPr txBox="1"/>
          <p:nvPr/>
        </p:nvSpPr>
        <p:spPr>
          <a:xfrm>
            <a:off x="290020" y="1611865"/>
            <a:ext cx="3518051" cy="261610"/>
          </a:xfrm>
          <a:prstGeom prst="rect">
            <a:avLst/>
          </a:prstGeom>
          <a:solidFill>
            <a:schemeClr val="bg1"/>
          </a:solidFill>
        </p:spPr>
        <p:txBody>
          <a:bodyPr wrap="square" rtlCol="0">
            <a:spAutoFit/>
          </a:bodyPr>
          <a:lstStyle/>
          <a:p>
            <a:pPr algn="ctr"/>
            <a:r>
              <a:rPr lang="en-US" sz="1100" b="1" dirty="0">
                <a:solidFill>
                  <a:srgbClr val="18B499"/>
                </a:solidFill>
              </a:rPr>
              <a:t>BUNDLE ID FREQUENCY IN CONSERVATIVE STRATEGY</a:t>
            </a:r>
          </a:p>
        </p:txBody>
      </p:sp>
      <p:sp>
        <p:nvSpPr>
          <p:cNvPr id="38" name="TextBox 37"/>
          <p:cNvSpPr txBox="1"/>
          <p:nvPr/>
        </p:nvSpPr>
        <p:spPr>
          <a:xfrm>
            <a:off x="4250493" y="1602219"/>
            <a:ext cx="3518051" cy="261610"/>
          </a:xfrm>
          <a:prstGeom prst="rect">
            <a:avLst/>
          </a:prstGeom>
          <a:solidFill>
            <a:schemeClr val="bg1"/>
          </a:solidFill>
        </p:spPr>
        <p:txBody>
          <a:bodyPr wrap="square" rtlCol="0">
            <a:spAutoFit/>
          </a:bodyPr>
          <a:lstStyle/>
          <a:p>
            <a:pPr algn="ctr"/>
            <a:r>
              <a:rPr lang="en-US" sz="1100" b="1" dirty="0">
                <a:solidFill>
                  <a:srgbClr val="18B499"/>
                </a:solidFill>
              </a:rPr>
              <a:t>BUNDLE ID FREQUENCY IN MODERATE STRATEGY</a:t>
            </a:r>
          </a:p>
        </p:txBody>
      </p:sp>
      <p:sp>
        <p:nvSpPr>
          <p:cNvPr id="39" name="TextBox 38"/>
          <p:cNvSpPr txBox="1"/>
          <p:nvPr/>
        </p:nvSpPr>
        <p:spPr>
          <a:xfrm>
            <a:off x="8083644" y="1615724"/>
            <a:ext cx="3518051" cy="261610"/>
          </a:xfrm>
          <a:prstGeom prst="rect">
            <a:avLst/>
          </a:prstGeom>
          <a:solidFill>
            <a:schemeClr val="bg1"/>
          </a:solidFill>
        </p:spPr>
        <p:txBody>
          <a:bodyPr wrap="square" rtlCol="0">
            <a:spAutoFit/>
          </a:bodyPr>
          <a:lstStyle/>
          <a:p>
            <a:pPr algn="ctr"/>
            <a:r>
              <a:rPr lang="en-US" sz="1100" b="1" dirty="0">
                <a:solidFill>
                  <a:srgbClr val="18B499"/>
                </a:solidFill>
              </a:rPr>
              <a:t>BUNDLE ID FREQUENCY IN AGGRESSIVE STRATEGY</a:t>
            </a:r>
          </a:p>
        </p:txBody>
      </p:sp>
    </p:spTree>
    <p:extLst>
      <p:ext uri="{BB962C8B-B14F-4D97-AF65-F5344CB8AC3E}">
        <p14:creationId xmlns:p14="http://schemas.microsoft.com/office/powerpoint/2010/main" val="380286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237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25575"/>
            <a:ext cx="10515600" cy="1325563"/>
          </a:xfrm>
        </p:spPr>
        <p:txBody>
          <a:bodyPr/>
          <a:lstStyle/>
          <a:p>
            <a:r>
              <a:rPr lang="en-US" b="1" dirty="0">
                <a:solidFill>
                  <a:schemeClr val="bg1"/>
                </a:solidFill>
              </a:rPr>
              <a:t>APPROACH TO</a:t>
            </a:r>
            <a:r>
              <a:rPr lang="en-US" b="1" dirty="0">
                <a:solidFill>
                  <a:schemeClr val="accent1">
                    <a:lumMod val="75000"/>
                  </a:schemeClr>
                </a:solidFill>
              </a:rPr>
              <a:t> </a:t>
            </a:r>
            <a:r>
              <a:rPr lang="en-US" b="1" dirty="0">
                <a:solidFill>
                  <a:srgbClr val="18B499"/>
                </a:solidFill>
              </a:rPr>
              <a:t>SOLUTIONS</a:t>
            </a:r>
            <a:br>
              <a:rPr lang="en-US" b="1" dirty="0">
                <a:solidFill>
                  <a:srgbClr val="18B499"/>
                </a:solidFill>
              </a:rPr>
            </a:br>
            <a:endParaRPr lang="en-US" b="1" dirty="0">
              <a:solidFill>
                <a:srgbClr val="18B499"/>
              </a:solidFill>
            </a:endParaRPr>
          </a:p>
        </p:txBody>
      </p:sp>
      <p:cxnSp>
        <p:nvCxnSpPr>
          <p:cNvPr id="10" name="Straight Connector 9"/>
          <p:cNvCxnSpPr/>
          <p:nvPr/>
        </p:nvCxnSpPr>
        <p:spPr>
          <a:xfrm flipV="1">
            <a:off x="952500" y="825575"/>
            <a:ext cx="3257550" cy="19051"/>
          </a:xfrm>
          <a:prstGeom prst="line">
            <a:avLst/>
          </a:prstGeom>
          <a:ln w="57150">
            <a:solidFill>
              <a:srgbClr val="18B499"/>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515475" y="6492240"/>
            <a:ext cx="2625725" cy="307777"/>
          </a:xfrm>
          <a:prstGeom prst="rect">
            <a:avLst/>
          </a:prstGeom>
          <a:noFill/>
        </p:spPr>
        <p:txBody>
          <a:bodyPr wrap="square" rtlCol="0">
            <a:spAutoFit/>
          </a:bodyPr>
          <a:lstStyle/>
          <a:p>
            <a:r>
              <a:rPr lang="en-US" sz="1400" b="1" dirty="0">
                <a:solidFill>
                  <a:schemeClr val="bg1"/>
                </a:solidFill>
              </a:rPr>
              <a:t>APPROACH TO </a:t>
            </a:r>
            <a:r>
              <a:rPr lang="en-US" sz="1400" b="1" dirty="0">
                <a:solidFill>
                  <a:srgbClr val="18B499"/>
                </a:solidFill>
              </a:rPr>
              <a:t>SOLUTIONS</a:t>
            </a:r>
            <a:r>
              <a:rPr lang="en-US" sz="1400" b="1" dirty="0">
                <a:solidFill>
                  <a:schemeClr val="bg1"/>
                </a:solidFill>
              </a:rPr>
              <a:t>	9 </a:t>
            </a:r>
          </a:p>
        </p:txBody>
      </p:sp>
      <p:sp>
        <p:nvSpPr>
          <p:cNvPr id="23" name="Arrow: Right 22"/>
          <p:cNvSpPr/>
          <p:nvPr/>
        </p:nvSpPr>
        <p:spPr>
          <a:xfrm>
            <a:off x="2422451" y="3432930"/>
            <a:ext cx="7578075" cy="180606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p:cNvSpPr/>
          <p:nvPr/>
        </p:nvSpPr>
        <p:spPr>
          <a:xfrm>
            <a:off x="2438270" y="2393494"/>
            <a:ext cx="5710307" cy="1806060"/>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985391" y="2161642"/>
            <a:ext cx="3779520" cy="3383280"/>
          </a:xfrm>
          <a:prstGeom prst="flowChartConnector">
            <a:avLst/>
          </a:prstGeom>
          <a:solidFill>
            <a:srgbClr val="1AB49C"/>
          </a:solidFill>
          <a:ln w="12700">
            <a:solidFill>
              <a:srgbClr val="F0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OPTIMAL VALUES</a:t>
            </a:r>
          </a:p>
          <a:p>
            <a:pPr algn="ctr"/>
            <a:endParaRPr lang="en-US" b="1" dirty="0"/>
          </a:p>
          <a:p>
            <a:pPr algn="ctr"/>
            <a:r>
              <a:rPr lang="en-US" sz="1600" b="1" dirty="0"/>
              <a:t>Cash expenditure and number of bundles in our best and worst case scenarios</a:t>
            </a:r>
          </a:p>
        </p:txBody>
      </p:sp>
      <p:sp>
        <p:nvSpPr>
          <p:cNvPr id="12" name="TextBox 11"/>
          <p:cNvSpPr txBox="1"/>
          <p:nvPr/>
        </p:nvSpPr>
        <p:spPr>
          <a:xfrm>
            <a:off x="4846190" y="3187802"/>
            <a:ext cx="3318206" cy="338554"/>
          </a:xfrm>
          <a:prstGeom prst="rect">
            <a:avLst/>
          </a:prstGeom>
          <a:noFill/>
        </p:spPr>
        <p:txBody>
          <a:bodyPr wrap="square" rtlCol="0">
            <a:spAutoFit/>
          </a:bodyPr>
          <a:lstStyle/>
          <a:p>
            <a:r>
              <a:rPr lang="en-US" sz="1600" b="1" dirty="0">
                <a:solidFill>
                  <a:schemeClr val="bg1"/>
                </a:solidFill>
              </a:rPr>
              <a:t>BEST CASE: 		80 bundles</a:t>
            </a:r>
          </a:p>
        </p:txBody>
      </p:sp>
      <p:sp>
        <p:nvSpPr>
          <p:cNvPr id="30" name="TextBox 29"/>
          <p:cNvSpPr txBox="1"/>
          <p:nvPr/>
        </p:nvSpPr>
        <p:spPr>
          <a:xfrm>
            <a:off x="4764911" y="4184237"/>
            <a:ext cx="3891280" cy="338554"/>
          </a:xfrm>
          <a:prstGeom prst="rect">
            <a:avLst/>
          </a:prstGeom>
          <a:noFill/>
        </p:spPr>
        <p:txBody>
          <a:bodyPr wrap="square" rtlCol="0">
            <a:spAutoFit/>
          </a:bodyPr>
          <a:lstStyle/>
          <a:p>
            <a:r>
              <a:rPr lang="en-US" sz="1600" b="1" dirty="0">
                <a:solidFill>
                  <a:schemeClr val="bg1"/>
                </a:solidFill>
              </a:rPr>
              <a:t>WORST CASE: 		  132 bundles</a:t>
            </a:r>
          </a:p>
        </p:txBody>
      </p:sp>
      <p:sp>
        <p:nvSpPr>
          <p:cNvPr id="4" name="TextBox 3"/>
          <p:cNvSpPr txBox="1"/>
          <p:nvPr/>
        </p:nvSpPr>
        <p:spPr>
          <a:xfrm>
            <a:off x="8264581" y="3119251"/>
            <a:ext cx="2885311" cy="338554"/>
          </a:xfrm>
          <a:prstGeom prst="rect">
            <a:avLst/>
          </a:prstGeom>
          <a:noFill/>
        </p:spPr>
        <p:txBody>
          <a:bodyPr wrap="square" rtlCol="0">
            <a:spAutoFit/>
          </a:bodyPr>
          <a:lstStyle/>
          <a:p>
            <a:r>
              <a:rPr lang="en-US" sz="1600" b="1" dirty="0">
                <a:solidFill>
                  <a:schemeClr val="bg1"/>
                </a:solidFill>
              </a:rPr>
              <a:t>$45,791,803</a:t>
            </a:r>
          </a:p>
        </p:txBody>
      </p:sp>
      <p:sp>
        <p:nvSpPr>
          <p:cNvPr id="13" name="TextBox 12"/>
          <p:cNvSpPr txBox="1"/>
          <p:nvPr/>
        </p:nvSpPr>
        <p:spPr>
          <a:xfrm>
            <a:off x="10152605" y="4147103"/>
            <a:ext cx="1560976" cy="338554"/>
          </a:xfrm>
          <a:prstGeom prst="rect">
            <a:avLst/>
          </a:prstGeom>
          <a:noFill/>
        </p:spPr>
        <p:txBody>
          <a:bodyPr wrap="square" rtlCol="0">
            <a:spAutoFit/>
          </a:bodyPr>
          <a:lstStyle/>
          <a:p>
            <a:r>
              <a:rPr lang="en-US" sz="1600" b="1" dirty="0">
                <a:solidFill>
                  <a:schemeClr val="bg1"/>
                </a:solidFill>
              </a:rPr>
              <a:t>$88,782,908</a:t>
            </a:r>
          </a:p>
        </p:txBody>
      </p:sp>
    </p:spTree>
    <p:extLst>
      <p:ext uri="{BB962C8B-B14F-4D97-AF65-F5344CB8AC3E}">
        <p14:creationId xmlns:p14="http://schemas.microsoft.com/office/powerpoint/2010/main" val="30475703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4691</TotalTime>
  <Words>1182</Words>
  <Application>Microsoft Office PowerPoint</Application>
  <PresentationFormat>Widescreen</PresentationFormat>
  <Paragraphs>181</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Source Code Pro</vt:lpstr>
      <vt:lpstr>Wingdings</vt:lpstr>
      <vt:lpstr>Office Theme</vt:lpstr>
      <vt:lpstr>OPTIMIZATION FINAL PROJECT</vt:lpstr>
      <vt:lpstr>PRESENTATION AGENDA</vt:lpstr>
      <vt:lpstr>BUSINESS SITUATION </vt:lpstr>
      <vt:lpstr>ISSUES FACING THE DECISION </vt:lpstr>
      <vt:lpstr>FORMULATION CONSTRAINTS </vt:lpstr>
      <vt:lpstr>FORMULATION STEPS </vt:lpstr>
      <vt:lpstr>APPROACH TO SOLUTIONS </vt:lpstr>
      <vt:lpstr>APPROACH TO SOLUTIONS </vt:lpstr>
      <vt:lpstr>APPROACH TO SOLUTIONS </vt:lpstr>
      <vt:lpstr>ADDITIONAL CONSIDERATIONS </vt:lpstr>
      <vt:lpstr>RECOMMENDED STRATEGY </vt:lpstr>
      <vt:lpstr>RECOMMENDED STRATEGY </vt:lpstr>
      <vt:lpstr>RECOMMENDED STRATEGY </vt:lpstr>
      <vt:lpstr>THANK YOU,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 PROPOSAL</dc:title>
  <dc:creator>Syed Wafa</dc:creator>
  <cp:lastModifiedBy>Syed Wafa</cp:lastModifiedBy>
  <cp:revision>60</cp:revision>
  <dcterms:created xsi:type="dcterms:W3CDTF">2016-12-08T21:18:55Z</dcterms:created>
  <dcterms:modified xsi:type="dcterms:W3CDTF">2017-04-06T17:39:34Z</dcterms:modified>
</cp:coreProperties>
</file>