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Pacifico"/>
      <p:regular r:id="rId16"/>
    </p:embeddedFont>
    <p:embeddedFont>
      <p:font typeface="Merriweath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Pacific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8230cd991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8230cd99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94661c934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94661c93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94661c934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94661c93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2ad2fb25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2ad2fb2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gif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4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jpg"/><Relationship Id="rId4" Type="http://schemas.openxmlformats.org/officeDocument/2006/relationships/image" Target="../media/image8.gif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719633"/>
            <a:ext cx="8520600" cy="1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504747"/>
            <a:ext cx="4242600" cy="9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1108233"/>
            <a:ext cx="5334900" cy="165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828567"/>
            <a:ext cx="5334900" cy="12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Diapositiva de título">
  <p:cSld name="12_Diapositiva de título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Trabajo\Vicerrectorado de Planificación\Presentación Reestructuración de Departamentos\Rec\Fondo Azul.jpg" id="61" name="Google Shape;6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"/>
            <a:ext cx="9144000" cy="68698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Recursos\Logos\Logo UCM 2012\Marca UCM logo Blanco.gif" id="62" name="Google Shape;6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9912" y="332656"/>
            <a:ext cx="1584176" cy="1455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ítulo y objetos">
  <p:cSld name="2_Título y objeto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 rotWithShape="1">
          <a:blip r:embed="rId2">
            <a:alphaModFix/>
          </a:blip>
          <a:srcRect b="0" l="0" r="0" t="68644"/>
          <a:stretch/>
        </p:blipFill>
        <p:spPr>
          <a:xfrm>
            <a:off x="0" y="5949984"/>
            <a:ext cx="9144000" cy="91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65383" l="0" r="0" t="0"/>
          <a:stretch/>
        </p:blipFill>
        <p:spPr>
          <a:xfrm>
            <a:off x="0" y="0"/>
            <a:ext cx="9144000" cy="10155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2580700" y="1421775"/>
            <a:ext cx="3942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ítulo y objetos">
  <p:cSld name="1_Título y objeto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Trabajo\Vicerrectorado de Planificación\Presentación Reestructuración de Departamentos\Rec\Fondo muy claro.jpg" id="68" name="Google Shape;6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"/>
            <a:ext cx="9144000" cy="68698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Trabajo\Vicerrectorado de Planificación\Presentación Reestructuración de Departamentos\Rec\Fondo Azul.jpg" id="69" name="Google Shape;69;p15"/>
          <p:cNvPicPr preferRelativeResize="0"/>
          <p:nvPr/>
        </p:nvPicPr>
        <p:blipFill rotWithShape="1">
          <a:blip r:embed="rId3">
            <a:alphaModFix/>
          </a:blip>
          <a:srcRect b="0" l="0" r="0" t="94985"/>
          <a:stretch/>
        </p:blipFill>
        <p:spPr>
          <a:xfrm>
            <a:off x="0" y="6525344"/>
            <a:ext cx="9144000" cy="344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Trabajo\Vicerrectorado de Planificación\Presentación Reestructuración de Departamentos\Rec\Fondo Azul.jpg" id="70" name="Google Shape;70;p15"/>
          <p:cNvPicPr preferRelativeResize="0"/>
          <p:nvPr/>
        </p:nvPicPr>
        <p:blipFill rotWithShape="1">
          <a:blip r:embed="rId3">
            <a:alphaModFix/>
          </a:blip>
          <a:srcRect b="89917" l="0" r="0" t="0"/>
          <a:stretch/>
        </p:blipFill>
        <p:spPr>
          <a:xfrm>
            <a:off x="0" y="0"/>
            <a:ext cx="9144000" cy="6926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Recursos\Logos\Logo UCM 2012\Marca UCM Alternativa logo blanco.gif" id="71" name="Google Shape;7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428" y="150540"/>
            <a:ext cx="1800201" cy="463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64132"/>
            <a:ext cx="9144250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719633"/>
            <a:ext cx="8520600" cy="1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58833"/>
            <a:ext cx="4313625" cy="5865687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5860653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667900"/>
            <a:ext cx="37065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667900"/>
            <a:ext cx="4166400" cy="54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2007600"/>
            <a:ext cx="3999900" cy="41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2007600"/>
            <a:ext cx="3999900" cy="41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667900"/>
            <a:ext cx="3127500" cy="24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3187533"/>
            <a:ext cx="3127500" cy="30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1064800"/>
            <a:ext cx="6247800" cy="47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667900"/>
            <a:ext cx="3704400" cy="27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3502300"/>
            <a:ext cx="3704400" cy="12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667900"/>
            <a:ext cx="3954000" cy="54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5825333"/>
            <a:ext cx="9144000" cy="103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6028533"/>
            <a:ext cx="7979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gradFill>
          <a:gsLst>
            <a:gs pos="0">
              <a:srgbClr val="4B5776"/>
            </a:gs>
            <a:gs pos="100000">
              <a:srgbClr val="1A1D2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asegar01.github.io/BAFTA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755576" y="3356992"/>
            <a:ext cx="747961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3755817" y="6237312"/>
            <a:ext cx="50838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Facultad de </a:t>
            </a: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Informática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2831400" y="4876225"/>
            <a:ext cx="3481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Alejandro Segarra Chacón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Óscar Maya Jiménez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David Casiano Flores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719633"/>
            <a:ext cx="8520600" cy="1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s-ES" sz="4700"/>
              <a:t>BAFTA</a:t>
            </a:r>
            <a:endParaRPr sz="4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3101550" y="1226525"/>
            <a:ext cx="2940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>
                <a:latin typeface="Pacifico"/>
                <a:ea typeface="Pacifico"/>
                <a:cs typeface="Pacifico"/>
                <a:sym typeface="Pacifico"/>
              </a:rPr>
              <a:t>Idea general</a:t>
            </a:r>
            <a:endParaRPr sz="3000">
              <a:latin typeface="Pacifico"/>
              <a:ea typeface="Pacifico"/>
              <a:cs typeface="Pacifico"/>
              <a:sym typeface="Pacifico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700" y="1873025"/>
            <a:ext cx="3145865" cy="209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 rotWithShape="1">
          <a:blip r:embed="rId4">
            <a:alphaModFix/>
          </a:blip>
          <a:srcRect b="0" l="33507" r="33969" t="50517"/>
          <a:stretch/>
        </p:blipFill>
        <p:spPr>
          <a:xfrm>
            <a:off x="3101550" y="3727325"/>
            <a:ext cx="1535050" cy="144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4725" y="2273900"/>
            <a:ext cx="2143000" cy="2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/>
        </p:nvSpPr>
        <p:spPr>
          <a:xfrm>
            <a:off x="2172750" y="1226525"/>
            <a:ext cx="4798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>
                <a:latin typeface="Pacifico"/>
                <a:ea typeface="Pacifico"/>
                <a:cs typeface="Pacifico"/>
                <a:sym typeface="Pacifico"/>
              </a:rPr>
              <a:t>Objetivos de este hito</a:t>
            </a:r>
            <a:endParaRPr sz="3000">
              <a:latin typeface="Pacifico"/>
              <a:ea typeface="Pacifico"/>
              <a:cs typeface="Pacifico"/>
              <a:sym typeface="Pacifico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250" y="2292700"/>
            <a:ext cx="3145865" cy="209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7225" y="2498947"/>
            <a:ext cx="3715024" cy="260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875" y="1043676"/>
            <a:ext cx="6924250" cy="477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/>
        </p:nvSpPr>
        <p:spPr>
          <a:xfrm>
            <a:off x="2172750" y="1226525"/>
            <a:ext cx="4798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>
                <a:latin typeface="Pacifico"/>
                <a:ea typeface="Pacifico"/>
                <a:cs typeface="Pacifico"/>
                <a:sym typeface="Pacifico"/>
              </a:rPr>
              <a:t>¿Qué fue bien y qué mal?</a:t>
            </a:r>
            <a:endParaRPr sz="3000">
              <a:latin typeface="Pacifico"/>
              <a:ea typeface="Pacifico"/>
              <a:cs typeface="Pacifico"/>
              <a:sym typeface="Pacifico"/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500" y="2114788"/>
            <a:ext cx="2175550" cy="2716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1025" y="2297975"/>
            <a:ext cx="4182850" cy="27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/>
        </p:nvSpPr>
        <p:spPr>
          <a:xfrm>
            <a:off x="1612350" y="2186600"/>
            <a:ext cx="628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3103200" y="3121200"/>
            <a:ext cx="2937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https://asegar01.github.io/BAFTA/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