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58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26A4D1-445A-439C-A3BF-7439B7376960}" v="11" dt="2024-11-26T15:00:03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 Segura Alonso" userId="1126da6bc4c54842" providerId="LiveId" clId="{4D26A4D1-445A-439C-A3BF-7439B7376960}"/>
    <pc:docChg chg="undo custSel addSld modSld">
      <pc:chgData name="Adrian Segura Alonso" userId="1126da6bc4c54842" providerId="LiveId" clId="{4D26A4D1-445A-439C-A3BF-7439B7376960}" dt="2024-11-26T15:00:56.768" v="354" actId="947"/>
      <pc:docMkLst>
        <pc:docMk/>
      </pc:docMkLst>
      <pc:sldChg chg="addSp modSp mod">
        <pc:chgData name="Adrian Segura Alonso" userId="1126da6bc4c54842" providerId="LiveId" clId="{4D26A4D1-445A-439C-A3BF-7439B7376960}" dt="2024-11-26T14:26:45.130" v="101" actId="20577"/>
        <pc:sldMkLst>
          <pc:docMk/>
          <pc:sldMk cId="1890012235" sldId="258"/>
        </pc:sldMkLst>
        <pc:spChg chg="add mod">
          <ac:chgData name="Adrian Segura Alonso" userId="1126da6bc4c54842" providerId="LiveId" clId="{4D26A4D1-445A-439C-A3BF-7439B7376960}" dt="2024-11-26T14:26:45.130" v="101" actId="20577"/>
          <ac:spMkLst>
            <pc:docMk/>
            <pc:sldMk cId="1890012235" sldId="258"/>
            <ac:spMk id="3" creationId="{624366B5-FE34-49E8-358D-D55022630EAB}"/>
          </ac:spMkLst>
        </pc:spChg>
      </pc:sldChg>
      <pc:sldChg chg="modSp mod">
        <pc:chgData name="Adrian Segura Alonso" userId="1126da6bc4c54842" providerId="LiveId" clId="{4D26A4D1-445A-439C-A3BF-7439B7376960}" dt="2024-11-26T14:15:56.732" v="35" actId="947"/>
        <pc:sldMkLst>
          <pc:docMk/>
          <pc:sldMk cId="2954032764" sldId="273"/>
        </pc:sldMkLst>
        <pc:spChg chg="mod">
          <ac:chgData name="Adrian Segura Alonso" userId="1126da6bc4c54842" providerId="LiveId" clId="{4D26A4D1-445A-439C-A3BF-7439B7376960}" dt="2024-11-26T14:15:56.732" v="35" actId="947"/>
          <ac:spMkLst>
            <pc:docMk/>
            <pc:sldMk cId="2954032764" sldId="273"/>
            <ac:spMk id="9" creationId="{780184E3-4F7B-FAA3-CAB4-D6EEAF6121AF}"/>
          </ac:spMkLst>
        </pc:spChg>
      </pc:sldChg>
      <pc:sldChg chg="modSp mod">
        <pc:chgData name="Adrian Segura Alonso" userId="1126da6bc4c54842" providerId="LiveId" clId="{4D26A4D1-445A-439C-A3BF-7439B7376960}" dt="2024-11-26T14:23:16.138" v="63"/>
        <pc:sldMkLst>
          <pc:docMk/>
          <pc:sldMk cId="3428815786" sldId="274"/>
        </pc:sldMkLst>
        <pc:spChg chg="mod">
          <ac:chgData name="Adrian Segura Alonso" userId="1126da6bc4c54842" providerId="LiveId" clId="{4D26A4D1-445A-439C-A3BF-7439B7376960}" dt="2024-11-26T14:23:16.138" v="63"/>
          <ac:spMkLst>
            <pc:docMk/>
            <pc:sldMk cId="3428815786" sldId="274"/>
            <ac:spMk id="3" creationId="{A176EFAE-9F9F-B661-1C14-2ABD5F5AA8B5}"/>
          </ac:spMkLst>
        </pc:spChg>
      </pc:sldChg>
      <pc:sldChg chg="addSp modSp mod">
        <pc:chgData name="Adrian Segura Alonso" userId="1126da6bc4c54842" providerId="LiveId" clId="{4D26A4D1-445A-439C-A3BF-7439B7376960}" dt="2024-11-26T14:24:45.587" v="80" actId="1076"/>
        <pc:sldMkLst>
          <pc:docMk/>
          <pc:sldMk cId="2937938031" sldId="275"/>
        </pc:sldMkLst>
        <pc:spChg chg="add mod">
          <ac:chgData name="Adrian Segura Alonso" userId="1126da6bc4c54842" providerId="LiveId" clId="{4D26A4D1-445A-439C-A3BF-7439B7376960}" dt="2024-11-26T14:24:45.587" v="80" actId="1076"/>
          <ac:spMkLst>
            <pc:docMk/>
            <pc:sldMk cId="2937938031" sldId="275"/>
            <ac:spMk id="3" creationId="{61171BAB-6A95-C448-015C-AE83FF3C558E}"/>
          </ac:spMkLst>
        </pc:spChg>
      </pc:sldChg>
      <pc:sldChg chg="addSp modSp new mod">
        <pc:chgData name="Adrian Segura Alonso" userId="1126da6bc4c54842" providerId="LiveId" clId="{4D26A4D1-445A-439C-A3BF-7439B7376960}" dt="2024-11-26T14:49:18.121" v="274" actId="20577"/>
        <pc:sldMkLst>
          <pc:docMk/>
          <pc:sldMk cId="2682069654" sldId="276"/>
        </pc:sldMkLst>
        <pc:spChg chg="add mod">
          <ac:chgData name="Adrian Segura Alonso" userId="1126da6bc4c54842" providerId="LiveId" clId="{4D26A4D1-445A-439C-A3BF-7439B7376960}" dt="2024-11-26T14:42:44.890" v="249"/>
          <ac:spMkLst>
            <pc:docMk/>
            <pc:sldMk cId="2682069654" sldId="276"/>
            <ac:spMk id="3" creationId="{5D34EAEA-27CD-03D1-948C-1BA09088DD82}"/>
          </ac:spMkLst>
        </pc:spChg>
        <pc:spChg chg="add mod">
          <ac:chgData name="Adrian Segura Alonso" userId="1126da6bc4c54842" providerId="LiveId" clId="{4D26A4D1-445A-439C-A3BF-7439B7376960}" dt="2024-11-26T14:49:18.121" v="274" actId="20577"/>
          <ac:spMkLst>
            <pc:docMk/>
            <pc:sldMk cId="2682069654" sldId="276"/>
            <ac:spMk id="5" creationId="{54A2DB76-F256-5863-BBB3-3F6E914383BB}"/>
          </ac:spMkLst>
        </pc:spChg>
      </pc:sldChg>
      <pc:sldChg chg="addSp modSp new mod">
        <pc:chgData name="Adrian Segura Alonso" userId="1126da6bc4c54842" providerId="LiveId" clId="{4D26A4D1-445A-439C-A3BF-7439B7376960}" dt="2024-11-26T14:55:45.455" v="313" actId="947"/>
        <pc:sldMkLst>
          <pc:docMk/>
          <pc:sldMk cId="1387209968" sldId="277"/>
        </pc:sldMkLst>
        <pc:spChg chg="add mod">
          <ac:chgData name="Adrian Segura Alonso" userId="1126da6bc4c54842" providerId="LiveId" clId="{4D26A4D1-445A-439C-A3BF-7439B7376960}" dt="2024-11-26T14:55:45.455" v="313" actId="947"/>
          <ac:spMkLst>
            <pc:docMk/>
            <pc:sldMk cId="1387209968" sldId="277"/>
            <ac:spMk id="3" creationId="{3A6CCF4D-5E4C-42E5-F756-CA6FF9DC1744}"/>
          </ac:spMkLst>
        </pc:spChg>
      </pc:sldChg>
      <pc:sldChg chg="addSp modSp new mod">
        <pc:chgData name="Adrian Segura Alonso" userId="1126da6bc4c54842" providerId="LiveId" clId="{4D26A4D1-445A-439C-A3BF-7439B7376960}" dt="2024-11-26T14:58:48.032" v="339" actId="207"/>
        <pc:sldMkLst>
          <pc:docMk/>
          <pc:sldMk cId="2977678018" sldId="278"/>
        </pc:sldMkLst>
        <pc:spChg chg="add mod">
          <ac:chgData name="Adrian Segura Alonso" userId="1126da6bc4c54842" providerId="LiveId" clId="{4D26A4D1-445A-439C-A3BF-7439B7376960}" dt="2024-11-26T14:58:48.032" v="339" actId="207"/>
          <ac:spMkLst>
            <pc:docMk/>
            <pc:sldMk cId="2977678018" sldId="278"/>
            <ac:spMk id="3" creationId="{FEEE4C6D-CE9E-25E2-2744-D0CD3EC58BC8}"/>
          </ac:spMkLst>
        </pc:spChg>
      </pc:sldChg>
      <pc:sldChg chg="addSp modSp new mod">
        <pc:chgData name="Adrian Segura Alonso" userId="1126da6bc4c54842" providerId="LiveId" clId="{4D26A4D1-445A-439C-A3BF-7439B7376960}" dt="2024-11-26T15:00:56.768" v="354" actId="947"/>
        <pc:sldMkLst>
          <pc:docMk/>
          <pc:sldMk cId="682366476" sldId="279"/>
        </pc:sldMkLst>
        <pc:spChg chg="add">
          <ac:chgData name="Adrian Segura Alonso" userId="1126da6bc4c54842" providerId="LiveId" clId="{4D26A4D1-445A-439C-A3BF-7439B7376960}" dt="2024-11-26T14:59:14.314" v="341"/>
          <ac:spMkLst>
            <pc:docMk/>
            <pc:sldMk cId="682366476" sldId="279"/>
            <ac:spMk id="2" creationId="{FB5BBFE9-15F0-A212-76DE-21B7E0E1FFF2}"/>
          </ac:spMkLst>
        </pc:spChg>
        <pc:spChg chg="add">
          <ac:chgData name="Adrian Segura Alonso" userId="1126da6bc4c54842" providerId="LiveId" clId="{4D26A4D1-445A-439C-A3BF-7439B7376960}" dt="2024-11-26T14:59:14.314" v="341"/>
          <ac:spMkLst>
            <pc:docMk/>
            <pc:sldMk cId="682366476" sldId="279"/>
            <ac:spMk id="3" creationId="{D0C6C958-FB8A-6C26-4EC2-FF7095C055B0}"/>
          </ac:spMkLst>
        </pc:spChg>
        <pc:spChg chg="add">
          <ac:chgData name="Adrian Segura Alonso" userId="1126da6bc4c54842" providerId="LiveId" clId="{4D26A4D1-445A-439C-A3BF-7439B7376960}" dt="2024-11-26T14:59:14.314" v="341"/>
          <ac:spMkLst>
            <pc:docMk/>
            <pc:sldMk cId="682366476" sldId="279"/>
            <ac:spMk id="4" creationId="{FAA217F8-F48C-F134-3465-2F9D4F16E1ED}"/>
          </ac:spMkLst>
        </pc:spChg>
        <pc:spChg chg="add">
          <ac:chgData name="Adrian Segura Alonso" userId="1126da6bc4c54842" providerId="LiveId" clId="{4D26A4D1-445A-439C-A3BF-7439B7376960}" dt="2024-11-26T14:59:19.653" v="342"/>
          <ac:spMkLst>
            <pc:docMk/>
            <pc:sldMk cId="682366476" sldId="279"/>
            <ac:spMk id="5" creationId="{868B8C84-1770-2F2D-1F62-7362C4FC4DEF}"/>
          </ac:spMkLst>
        </pc:spChg>
        <pc:spChg chg="add">
          <ac:chgData name="Adrian Segura Alonso" userId="1126da6bc4c54842" providerId="LiveId" clId="{4D26A4D1-445A-439C-A3BF-7439B7376960}" dt="2024-11-26T14:59:19.653" v="342"/>
          <ac:spMkLst>
            <pc:docMk/>
            <pc:sldMk cId="682366476" sldId="279"/>
            <ac:spMk id="6" creationId="{1AD77018-BFE1-83D0-2D8B-E1E309B90B06}"/>
          </ac:spMkLst>
        </pc:spChg>
        <pc:spChg chg="add">
          <ac:chgData name="Adrian Segura Alonso" userId="1126da6bc4c54842" providerId="LiveId" clId="{4D26A4D1-445A-439C-A3BF-7439B7376960}" dt="2024-11-26T14:59:19.653" v="342"/>
          <ac:spMkLst>
            <pc:docMk/>
            <pc:sldMk cId="682366476" sldId="279"/>
            <ac:spMk id="7" creationId="{8ED19E02-0D96-48B9-BD71-3DF2D95EE6E0}"/>
          </ac:spMkLst>
        </pc:spChg>
        <pc:spChg chg="add mod">
          <ac:chgData name="Adrian Segura Alonso" userId="1126da6bc4c54842" providerId="LiveId" clId="{4D26A4D1-445A-439C-A3BF-7439B7376960}" dt="2024-11-26T15:00:56.768" v="354" actId="947"/>
          <ac:spMkLst>
            <pc:docMk/>
            <pc:sldMk cId="682366476" sldId="279"/>
            <ac:spMk id="8" creationId="{1A7295E1-2FF5-D4B7-29FC-5B3F1E4D1E6C}"/>
          </ac:spMkLst>
        </pc:spChg>
        <pc:spChg chg="add">
          <ac:chgData name="Adrian Segura Alonso" userId="1126da6bc4c54842" providerId="LiveId" clId="{4D26A4D1-445A-439C-A3BF-7439B7376960}" dt="2024-11-26T14:59:27" v="344"/>
          <ac:spMkLst>
            <pc:docMk/>
            <pc:sldMk cId="682366476" sldId="279"/>
            <ac:spMk id="9" creationId="{FC5B5BC7-96BA-B55C-52B2-2EB987EFBEB6}"/>
          </ac:spMkLst>
        </pc:spChg>
        <pc:spChg chg="add">
          <ac:chgData name="Adrian Segura Alonso" userId="1126da6bc4c54842" providerId="LiveId" clId="{4D26A4D1-445A-439C-A3BF-7439B7376960}" dt="2024-11-26T14:59:27" v="344"/>
          <ac:spMkLst>
            <pc:docMk/>
            <pc:sldMk cId="682366476" sldId="279"/>
            <ac:spMk id="10" creationId="{0986BFB9-DE52-9BE4-CCA7-8D2BA45E8523}"/>
          </ac:spMkLst>
        </pc:spChg>
        <pc:spChg chg="add">
          <ac:chgData name="Adrian Segura Alonso" userId="1126da6bc4c54842" providerId="LiveId" clId="{4D26A4D1-445A-439C-A3BF-7439B7376960}" dt="2024-11-26T14:59:27" v="344"/>
          <ac:spMkLst>
            <pc:docMk/>
            <pc:sldMk cId="682366476" sldId="279"/>
            <ac:spMk id="11" creationId="{3513C192-BC3A-9CE9-5706-2870343AFB9A}"/>
          </ac:spMkLst>
        </pc:spChg>
        <pc:spChg chg="add">
          <ac:chgData name="Adrian Segura Alonso" userId="1126da6bc4c54842" providerId="LiveId" clId="{4D26A4D1-445A-439C-A3BF-7439B7376960}" dt="2024-11-26T15:00:01.760" v="346"/>
          <ac:spMkLst>
            <pc:docMk/>
            <pc:sldMk cId="682366476" sldId="279"/>
            <ac:spMk id="12" creationId="{37B3FB25-6510-C87B-88E9-2823F063904F}"/>
          </ac:spMkLst>
        </pc:spChg>
        <pc:spChg chg="add">
          <ac:chgData name="Adrian Segura Alonso" userId="1126da6bc4c54842" providerId="LiveId" clId="{4D26A4D1-445A-439C-A3BF-7439B7376960}" dt="2024-11-26T15:00:01.760" v="346"/>
          <ac:spMkLst>
            <pc:docMk/>
            <pc:sldMk cId="682366476" sldId="279"/>
            <ac:spMk id="13" creationId="{997EEE68-ECB1-CE8D-C8DA-829E15003B19}"/>
          </ac:spMkLst>
        </pc:spChg>
        <pc:spChg chg="add">
          <ac:chgData name="Adrian Segura Alonso" userId="1126da6bc4c54842" providerId="LiveId" clId="{4D26A4D1-445A-439C-A3BF-7439B7376960}" dt="2024-11-26T15:00:01.760" v="346"/>
          <ac:spMkLst>
            <pc:docMk/>
            <pc:sldMk cId="682366476" sldId="279"/>
            <ac:spMk id="14" creationId="{2E7344A1-44D0-3BE9-347D-1EF420E5FB2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80A33-3F5E-4B8B-BE1F-A1E428EE8349}" type="datetimeFigureOut">
              <a:rPr lang="es-MX" smtClean="0"/>
              <a:t>26/11/2024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2F8F1-6273-419E-9F46-0613CEF6CB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4589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2F8F1-6273-419E-9F46-0613CEF6CBCF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7096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8DF6-60AD-43D7-871D-9CF444046352}" type="datetimeFigureOut">
              <a:rPr lang="es-MX" smtClean="0"/>
              <a:t>26/11/2024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06D5-A550-4243-B59F-4EB74D54DA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4513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8DF6-60AD-43D7-871D-9CF444046352}" type="datetimeFigureOut">
              <a:rPr lang="es-MX" smtClean="0"/>
              <a:t>26/11/2024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06D5-A550-4243-B59F-4EB74D54DA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185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8DF6-60AD-43D7-871D-9CF444046352}" type="datetimeFigureOut">
              <a:rPr lang="es-MX" smtClean="0"/>
              <a:t>26/11/2024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06D5-A550-4243-B59F-4EB74D54DA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051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8DF6-60AD-43D7-871D-9CF444046352}" type="datetimeFigureOut">
              <a:rPr lang="es-MX" smtClean="0"/>
              <a:t>26/11/2024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06D5-A550-4243-B59F-4EB74D54DA89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7046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8DF6-60AD-43D7-871D-9CF444046352}" type="datetimeFigureOut">
              <a:rPr lang="es-MX" smtClean="0"/>
              <a:t>26/11/2024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06D5-A550-4243-B59F-4EB74D54DA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3814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8DF6-60AD-43D7-871D-9CF444046352}" type="datetimeFigureOut">
              <a:rPr lang="es-MX" smtClean="0"/>
              <a:t>26/11/2024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06D5-A550-4243-B59F-4EB74D54DA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281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8DF6-60AD-43D7-871D-9CF444046352}" type="datetimeFigureOut">
              <a:rPr lang="es-MX" smtClean="0"/>
              <a:t>26/11/2024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06D5-A550-4243-B59F-4EB74D54DA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9805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8DF6-60AD-43D7-871D-9CF444046352}" type="datetimeFigureOut">
              <a:rPr lang="es-MX" smtClean="0"/>
              <a:t>26/11/2024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06D5-A550-4243-B59F-4EB74D54DA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8132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8DF6-60AD-43D7-871D-9CF444046352}" type="datetimeFigureOut">
              <a:rPr lang="es-MX" smtClean="0"/>
              <a:t>26/11/2024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06D5-A550-4243-B59F-4EB74D54DA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255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8DF6-60AD-43D7-871D-9CF444046352}" type="datetimeFigureOut">
              <a:rPr lang="es-MX" smtClean="0"/>
              <a:t>26/11/2024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06D5-A550-4243-B59F-4EB74D54DA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485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8DF6-60AD-43D7-871D-9CF444046352}" type="datetimeFigureOut">
              <a:rPr lang="es-MX" smtClean="0"/>
              <a:t>26/11/2024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06D5-A550-4243-B59F-4EB74D54DA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656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8DF6-60AD-43D7-871D-9CF444046352}" type="datetimeFigureOut">
              <a:rPr lang="es-MX" smtClean="0"/>
              <a:t>26/11/2024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06D5-A550-4243-B59F-4EB74D54DA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939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8DF6-60AD-43D7-871D-9CF444046352}" type="datetimeFigureOut">
              <a:rPr lang="es-MX" smtClean="0"/>
              <a:t>26/11/2024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06D5-A550-4243-B59F-4EB74D54DA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12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8DF6-60AD-43D7-871D-9CF444046352}" type="datetimeFigureOut">
              <a:rPr lang="es-MX" smtClean="0"/>
              <a:t>26/11/2024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06D5-A550-4243-B59F-4EB74D54DA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468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8DF6-60AD-43D7-871D-9CF444046352}" type="datetimeFigureOut">
              <a:rPr lang="es-MX" smtClean="0"/>
              <a:t>26/11/2024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06D5-A550-4243-B59F-4EB74D54DA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371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8DF6-60AD-43D7-871D-9CF444046352}" type="datetimeFigureOut">
              <a:rPr lang="es-MX" smtClean="0"/>
              <a:t>26/11/2024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06D5-A550-4243-B59F-4EB74D54DA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958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8DF6-60AD-43D7-871D-9CF444046352}" type="datetimeFigureOut">
              <a:rPr lang="es-MX" smtClean="0"/>
              <a:t>26/11/2024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06D5-A550-4243-B59F-4EB74D54DA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755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38DF6-60AD-43D7-871D-9CF444046352}" type="datetimeFigureOut">
              <a:rPr lang="es-MX" smtClean="0"/>
              <a:t>26/11/2024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806D5-A550-4243-B59F-4EB74D54DA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6575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1A63E412-13F7-C92C-1141-939E0C361C73}"/>
              </a:ext>
            </a:extLst>
          </p:cNvPr>
          <p:cNvSpPr txBox="1"/>
          <p:nvPr/>
        </p:nvSpPr>
        <p:spPr>
          <a:xfrm>
            <a:off x="245806" y="206477"/>
            <a:ext cx="1170038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dirty="0"/>
              <a:t>Resumen de las Conferencias - Jueves 21 de Noviembre de 2024</a:t>
            </a:r>
          </a:p>
          <a:p>
            <a:pPr algn="l"/>
            <a:r>
              <a:rPr lang="es-MX" cap="all" dirty="0">
                <a:solidFill>
                  <a:srgbClr val="FF0000"/>
                </a:solidFill>
              </a:rPr>
              <a:t>Evento: </a:t>
            </a:r>
          </a:p>
          <a:p>
            <a:pPr algn="l"/>
            <a:r>
              <a:rPr lang="es-MX" dirty="0"/>
              <a:t>Taller 0 - Exposición en el Centro de Excelencia</a:t>
            </a:r>
          </a:p>
          <a:p>
            <a:pPr algn="l"/>
            <a:r>
              <a:rPr lang="es-MX" cap="all" dirty="0">
                <a:solidFill>
                  <a:srgbClr val="FF0000"/>
                </a:solidFill>
              </a:rPr>
              <a:t>Horario: </a:t>
            </a:r>
          </a:p>
          <a:p>
            <a:pPr algn="l"/>
            <a:r>
              <a:rPr lang="es-MX" dirty="0"/>
              <a:t>9:00 AM - 2:00 PM.</a:t>
            </a:r>
          </a:p>
          <a:p>
            <a:pPr algn="l"/>
            <a:r>
              <a:rPr lang="es-MX" cap="all" dirty="0">
                <a:solidFill>
                  <a:srgbClr val="FF0000"/>
                </a:solidFill>
              </a:rPr>
              <a:t>Objetivo: </a:t>
            </a:r>
          </a:p>
          <a:p>
            <a:pPr algn="l"/>
            <a:r>
              <a:rPr lang="es-MX" dirty="0"/>
              <a:t>Presentar y discutir temas relevantes sobre ODUO y ERP, con enfoque en su impacto empresarial y las soluciones tecnológicas disponibles.</a:t>
            </a:r>
          </a:p>
          <a:p>
            <a:pPr algn="just"/>
            <a:r>
              <a:rPr lang="es-MX" dirty="0"/>
              <a:t>Temas y Conferencias</a:t>
            </a:r>
          </a:p>
          <a:p>
            <a:pPr algn="just"/>
            <a:r>
              <a:rPr lang="es-MX" cap="all" dirty="0">
                <a:solidFill>
                  <a:srgbClr val="FF0000"/>
                </a:solidFill>
              </a:rPr>
              <a:t>1. ¿Qué es ODUO y sus Influencias en las Empresas?</a:t>
            </a:r>
          </a:p>
          <a:p>
            <a:pPr algn="just"/>
            <a:r>
              <a:rPr lang="es-MX" dirty="0"/>
              <a:t>Organización del Desarrollo y la Unidad Operativa, enfocada en la optimización estructural y funcional de las empresas.</a:t>
            </a:r>
          </a:p>
          <a:p>
            <a:pPr algn="just"/>
            <a:r>
              <a:rPr lang="es-MX" cap="all" dirty="0">
                <a:solidFill>
                  <a:srgbClr val="FF0000"/>
                </a:solidFill>
              </a:rPr>
              <a:t>Factores internos y externos que influyen:</a:t>
            </a:r>
          </a:p>
          <a:p>
            <a:pPr lvl="1" algn="just"/>
            <a:r>
              <a:rPr lang="es-MX" dirty="0"/>
              <a:t>Cultura organizacional.</a:t>
            </a:r>
          </a:p>
          <a:p>
            <a:pPr lvl="1" algn="just"/>
            <a:r>
              <a:rPr lang="es-MX" dirty="0"/>
              <a:t>Factores económicos.</a:t>
            </a:r>
          </a:p>
          <a:p>
            <a:pPr lvl="1" algn="just"/>
            <a:r>
              <a:rPr lang="es-MX" dirty="0"/>
              <a:t>Tecnología.</a:t>
            </a:r>
          </a:p>
          <a:p>
            <a:pPr lvl="1" algn="just"/>
            <a:r>
              <a:rPr lang="es-MX" dirty="0"/>
              <a:t>Regulaciones legales.</a:t>
            </a:r>
          </a:p>
          <a:p>
            <a:pPr lvl="1" algn="just"/>
            <a:r>
              <a:rPr lang="es-MX" dirty="0"/>
              <a:t>Gestión de recursos humanos.</a:t>
            </a:r>
          </a:p>
          <a:p>
            <a:pPr lvl="1" algn="just"/>
            <a:r>
              <a:rPr lang="es-MX" dirty="0"/>
              <a:t>Cambios sociales y ambientales.</a:t>
            </a:r>
          </a:p>
          <a:p>
            <a:pPr algn="just"/>
            <a:r>
              <a:rPr lang="es-MX" cap="all" dirty="0">
                <a:solidFill>
                  <a:srgbClr val="FF0000"/>
                </a:solidFill>
              </a:rPr>
              <a:t>Resumen: </a:t>
            </a:r>
          </a:p>
          <a:p>
            <a:pPr algn="just"/>
            <a:r>
              <a:rPr lang="es-MX" dirty="0"/>
              <a:t>ODUO engloba estrategias clave para gestionar y mejorar la eficiencia operativa en diferentes áreas de una empresa, garantizando su adaptabilidad a factores internos y externos.</a:t>
            </a:r>
          </a:p>
        </p:txBody>
      </p:sp>
    </p:spTree>
    <p:extLst>
      <p:ext uri="{BB962C8B-B14F-4D97-AF65-F5344CB8AC3E}">
        <p14:creationId xmlns:p14="http://schemas.microsoft.com/office/powerpoint/2010/main" val="3729352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400FE-7C96-FC01-E40F-AC6AA3C61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23708D3-7345-82CF-9661-272BEC5D58CF}"/>
              </a:ext>
            </a:extLst>
          </p:cNvPr>
          <p:cNvSpPr txBox="1"/>
          <p:nvPr/>
        </p:nvSpPr>
        <p:spPr>
          <a:xfrm>
            <a:off x="0" y="0"/>
            <a:ext cx="1212317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dirty="0"/>
              <a:t>El éxito radica en ajustar la producción sin sacrificar las expectativas del cliente.</a:t>
            </a:r>
          </a:p>
          <a:p>
            <a:pPr algn="l"/>
            <a:r>
              <a:rPr lang="es-MX" cap="all" dirty="0">
                <a:solidFill>
                  <a:srgbClr val="FF0000"/>
                </a:solidFill>
              </a:rPr>
              <a:t>Analogía de la Computación</a:t>
            </a:r>
          </a:p>
          <a:p>
            <a:pPr algn="l"/>
            <a:r>
              <a:rPr lang="es-MX" dirty="0"/>
              <a:t>La Computación como una Oficina</a:t>
            </a:r>
          </a:p>
          <a:p>
            <a:pPr algn="l"/>
            <a:r>
              <a:rPr lang="es-MX" cap="all" dirty="0">
                <a:solidFill>
                  <a:srgbClr val="FF0000"/>
                </a:solidFill>
              </a:rPr>
              <a:t>Procesador (CPU) - El jefe de la oficina: </a:t>
            </a:r>
          </a:p>
          <a:p>
            <a:pPr algn="l"/>
            <a:r>
              <a:rPr lang="es-MX" dirty="0"/>
              <a:t>Toma decisiones y organiza tareas.</a:t>
            </a:r>
          </a:p>
          <a:p>
            <a:pPr algn="l"/>
            <a:r>
              <a:rPr lang="es-MX" cap="all" dirty="0">
                <a:solidFill>
                  <a:srgbClr val="FF0000"/>
                </a:solidFill>
              </a:rPr>
              <a:t>Memoria RAM - El escritorio del empleado: </a:t>
            </a:r>
          </a:p>
          <a:p>
            <a:pPr algn="l"/>
            <a:r>
              <a:rPr lang="es-MX" dirty="0"/>
              <a:t>Almacena datos temporalmente para uso inmediato.</a:t>
            </a:r>
          </a:p>
          <a:p>
            <a:pPr algn="l"/>
            <a:r>
              <a:rPr lang="es-MX" cap="all" dirty="0">
                <a:solidFill>
                  <a:srgbClr val="FF0000"/>
                </a:solidFill>
              </a:rPr>
              <a:t>Disco duro - El archivo de la oficina: </a:t>
            </a:r>
          </a:p>
          <a:p>
            <a:pPr algn="l"/>
            <a:r>
              <a:rPr lang="es-MX" dirty="0"/>
              <a:t>Almacena información permanente.</a:t>
            </a:r>
          </a:p>
          <a:p>
            <a:pPr algn="l"/>
            <a:r>
              <a:rPr lang="es-MX" cap="all" dirty="0">
                <a:solidFill>
                  <a:srgbClr val="FF0000"/>
                </a:solidFill>
              </a:rPr>
              <a:t>Sistema Operativo - Sistema de gestión: </a:t>
            </a:r>
          </a:p>
          <a:p>
            <a:pPr algn="l"/>
            <a:r>
              <a:rPr lang="es-MX" dirty="0"/>
              <a:t>Coordina y administra los recursos.</a:t>
            </a:r>
          </a:p>
          <a:p>
            <a:pPr algn="l"/>
            <a:r>
              <a:rPr lang="es-MX" cap="all" dirty="0">
                <a:solidFill>
                  <a:srgbClr val="FF0000"/>
                </a:solidFill>
              </a:rPr>
              <a:t>Programas - Empleados: </a:t>
            </a:r>
          </a:p>
          <a:p>
            <a:pPr algn="l"/>
            <a:r>
              <a:rPr lang="es-MX" dirty="0"/>
              <a:t>Cumplen tareas específicas.</a:t>
            </a:r>
          </a:p>
          <a:p>
            <a:pPr algn="l"/>
            <a:r>
              <a:rPr lang="es-MX" cap="all" dirty="0">
                <a:solidFill>
                  <a:srgbClr val="FF0000"/>
                </a:solidFill>
              </a:rPr>
              <a:t>Monitor - Ventana de la oficina: </a:t>
            </a:r>
          </a:p>
          <a:p>
            <a:pPr algn="l"/>
            <a:r>
              <a:rPr lang="es-MX" b="1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Democratización de la Computación:</a:t>
            </a:r>
          </a:p>
          <a:p>
            <a:pPr algn="l"/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La democratización busca hacer la computación accesible y asequible para una audiencia más amplia mediante: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Accesibilidad de Hardware:</a:t>
            </a:r>
            <a:r>
              <a:rPr lang="es-MX" b="0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Dispositivos más económicos, como smartphones.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Educación Tecnológica:</a:t>
            </a:r>
            <a:r>
              <a:rPr lang="es-MX" b="0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Formación en habilidades digitales y programación.</a:t>
            </a:r>
          </a:p>
          <a:p>
            <a:pPr algn="l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61764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FBB2F-745E-227D-70D6-A252E6562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7C1A632-9A0B-9027-B692-782AD4D708C4}"/>
              </a:ext>
            </a:extLst>
          </p:cNvPr>
          <p:cNvSpPr txBox="1"/>
          <p:nvPr/>
        </p:nvSpPr>
        <p:spPr>
          <a:xfrm>
            <a:off x="0" y="68826"/>
            <a:ext cx="12192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1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Democratización de la Computación:</a:t>
            </a:r>
          </a:p>
          <a:p>
            <a:pPr algn="l"/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La democratización busca hacer la computación accesible y asequible para una audiencia más amplia mediante: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Accesibilidad de Hardware:</a:t>
            </a:r>
            <a:r>
              <a:rPr lang="es-MX" b="0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Dispositivos más económicos, como smartphones.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Educación Tecnológica:</a:t>
            </a:r>
            <a:r>
              <a:rPr lang="es-MX" b="0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Formación en habilidades digitales y programación.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Software de Código Abierto:</a:t>
            </a:r>
            <a:r>
              <a:rPr lang="es-MX" b="0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Acceso libre a herramientas tecnológicas.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Plataformas No-</a:t>
            </a:r>
            <a:r>
              <a:rPr lang="es-MX" b="1" i="0" cap="all" dirty="0" err="1">
                <a:solidFill>
                  <a:srgbClr val="FF0000"/>
                </a:solidFill>
                <a:effectLst/>
                <a:latin typeface="Segoe UI Variable Text" pitchFamily="2" charset="0"/>
              </a:rPr>
              <a:t>Code</a:t>
            </a:r>
            <a:r>
              <a:rPr lang="es-MX" b="1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 y Low-</a:t>
            </a:r>
            <a:r>
              <a:rPr lang="es-MX" b="1" i="0" cap="all" dirty="0" err="1">
                <a:solidFill>
                  <a:srgbClr val="FF0000"/>
                </a:solidFill>
                <a:effectLst/>
                <a:latin typeface="Segoe UI Variable Text" pitchFamily="2" charset="0"/>
              </a:rPr>
              <a:t>Code</a:t>
            </a:r>
            <a:r>
              <a:rPr lang="es-MX" b="1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:</a:t>
            </a:r>
            <a:r>
              <a:rPr lang="es-MX" b="0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Creación de soluciones sin experiencia técnica.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Infraestructura en la Nube:</a:t>
            </a:r>
            <a:r>
              <a:rPr lang="es-MX" b="0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Servicios como AWS y Azure para capacidades avanzadas sin altos costos.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Movimientos Colaborativos:</a:t>
            </a:r>
            <a:r>
              <a:rPr lang="es-MX" b="0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Comunidades en línea para compartir conocimiento.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Políticas Gubernamentales:</a:t>
            </a:r>
            <a:r>
              <a:rPr lang="es-MX" b="0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Reducción de la brecha digital.</a:t>
            </a:r>
          </a:p>
          <a:p>
            <a:pPr algn="l"/>
            <a:r>
              <a:rPr lang="es-MX" b="0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Impactos principales: </a:t>
            </a:r>
          </a:p>
          <a:p>
            <a:pPr algn="l"/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inclusión social, innovación y nuevas oportunidades tecnológicas.</a:t>
            </a:r>
          </a:p>
        </p:txBody>
      </p:sp>
    </p:spTree>
    <p:extLst>
      <p:ext uri="{BB962C8B-B14F-4D97-AF65-F5344CB8AC3E}">
        <p14:creationId xmlns:p14="http://schemas.microsoft.com/office/powerpoint/2010/main" val="3856479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19EA6-5811-8998-4C39-099ADDFFF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E346D68-57F6-E251-3E62-8326E2661AEE}"/>
              </a:ext>
            </a:extLst>
          </p:cNvPr>
          <p:cNvSpPr txBox="1"/>
          <p:nvPr/>
        </p:nvSpPr>
        <p:spPr>
          <a:xfrm>
            <a:off x="127819" y="117988"/>
            <a:ext cx="1194619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cap="all" dirty="0">
                <a:solidFill>
                  <a:srgbClr val="FF0000"/>
                </a:solidFill>
              </a:rPr>
              <a:t>Robots Colaborativos:</a:t>
            </a:r>
          </a:p>
          <a:p>
            <a:pPr algn="l"/>
            <a:r>
              <a:rPr lang="es-MX" dirty="0"/>
              <a:t>Los robots colaborativos son sistemas diseñados para interactuar con los usuarios en actividades cotidianas. </a:t>
            </a:r>
          </a:p>
          <a:p>
            <a:pPr algn="l"/>
            <a:r>
              <a:rPr lang="es-MX" cap="all" dirty="0">
                <a:solidFill>
                  <a:srgbClr val="FF0000"/>
                </a:solidFill>
              </a:rPr>
              <a:t>Sus características incluyen:</a:t>
            </a:r>
          </a:p>
          <a:p>
            <a:pPr algn="l"/>
            <a:r>
              <a:rPr lang="es-MX" cap="all" dirty="0">
                <a:solidFill>
                  <a:srgbClr val="FF0000"/>
                </a:solidFill>
              </a:rPr>
              <a:t>Flexibilidad: </a:t>
            </a:r>
          </a:p>
          <a:p>
            <a:pPr algn="l"/>
            <a:r>
              <a:rPr lang="es-MX" dirty="0"/>
              <a:t>Simplicidad de uso para tareas repetitivas o en entornos peligrosos.</a:t>
            </a:r>
          </a:p>
          <a:p>
            <a:pPr algn="l"/>
            <a:r>
              <a:rPr lang="es-MX" cap="all" dirty="0">
                <a:solidFill>
                  <a:srgbClr val="FF0000"/>
                </a:solidFill>
              </a:rPr>
              <a:t>Colaboración: </a:t>
            </a:r>
          </a:p>
          <a:p>
            <a:pPr algn="l"/>
            <a:r>
              <a:rPr lang="es-MX" dirty="0"/>
              <a:t>Apoyo en labores de empleados y jefes.</a:t>
            </a:r>
          </a:p>
          <a:p>
            <a:pPr algn="l"/>
            <a:r>
              <a:rPr lang="es-MX" dirty="0"/>
              <a:t>Estos robots optimizan la productividad en entorno.</a:t>
            </a:r>
          </a:p>
          <a:p>
            <a:pPr algn="l"/>
            <a:r>
              <a:rPr lang="es-MX" dirty="0"/>
              <a:t> laborales diversos.</a:t>
            </a:r>
          </a:p>
          <a:p>
            <a:pPr algn="l"/>
            <a:r>
              <a:rPr lang="es-MX" b="1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Mercado Global de Robots Industriales (Global Data - IFR 2022)</a:t>
            </a:r>
          </a:p>
          <a:p>
            <a:pPr algn="l"/>
            <a:r>
              <a:rPr lang="es-MX" dirty="0"/>
              <a:t>El informe de la Federación Internacional de Robótica (IFR) 2022 destaca las siguientes tendencias en el </a:t>
            </a:r>
            <a:r>
              <a:rPr lang="es-MX" cap="all" dirty="0">
                <a:solidFill>
                  <a:srgbClr val="FF0000"/>
                </a:solidFill>
              </a:rPr>
              <a:t>mercado global de robots industriales:</a:t>
            </a:r>
          </a:p>
          <a:p>
            <a:pPr algn="l"/>
            <a:r>
              <a:rPr lang="es-MX" cap="all" dirty="0">
                <a:solidFill>
                  <a:srgbClr val="FF0000"/>
                </a:solidFill>
              </a:rPr>
              <a:t>Crecimiento Exponencial: </a:t>
            </a:r>
          </a:p>
          <a:p>
            <a:pPr algn="l"/>
            <a:r>
              <a:rPr lang="es-MX" dirty="0"/>
              <a:t>Aumento en la demanda de robots en sectores como manufactura, logística y servicios.</a:t>
            </a:r>
          </a:p>
          <a:p>
            <a:pPr algn="l"/>
            <a:r>
              <a:rPr lang="es-MX" cap="all" dirty="0">
                <a:solidFill>
                  <a:srgbClr val="FF0000"/>
                </a:solidFill>
              </a:rPr>
              <a:t>Adaptación Tecnológica: </a:t>
            </a:r>
          </a:p>
          <a:p>
            <a:pPr algn="l"/>
            <a:r>
              <a:rPr lang="es-MX" dirty="0"/>
              <a:t>Mayor integración de Inteligencia Artificial y sensores avanzados para mejorar las capacidades de los robots.</a:t>
            </a:r>
          </a:p>
          <a:p>
            <a:pPr algn="l"/>
            <a:r>
              <a:rPr lang="es-MX" cap="all" dirty="0">
                <a:solidFill>
                  <a:srgbClr val="FF0000"/>
                </a:solidFill>
              </a:rPr>
              <a:t>Regionalización: </a:t>
            </a:r>
          </a:p>
          <a:p>
            <a:pPr algn="l"/>
            <a:r>
              <a:rPr lang="es-MX" dirty="0"/>
              <a:t>Mercados emergentes como Asia lideran en adopción, mientras que Europa y América se enfocan en la automatización avanzada.</a:t>
            </a:r>
          </a:p>
          <a:p>
            <a:pPr algn="l"/>
            <a:r>
              <a:rPr lang="es-MX" dirty="0"/>
              <a:t>Estos factores impulsan la expansión y diversificación del uso de robots en la industria.</a:t>
            </a:r>
          </a:p>
        </p:txBody>
      </p:sp>
    </p:spTree>
    <p:extLst>
      <p:ext uri="{BB962C8B-B14F-4D97-AF65-F5344CB8AC3E}">
        <p14:creationId xmlns:p14="http://schemas.microsoft.com/office/powerpoint/2010/main" val="4131746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4306A-6FE2-43D1-E38D-D546163CA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E6FA89C-C561-B123-A291-22527D33F5DE}"/>
              </a:ext>
            </a:extLst>
          </p:cNvPr>
          <p:cNvSpPr txBox="1"/>
          <p:nvPr/>
        </p:nvSpPr>
        <p:spPr>
          <a:xfrm>
            <a:off x="0" y="0"/>
            <a:ext cx="12123174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1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Aceleradores de Inteligencia Artificial</a:t>
            </a:r>
          </a:p>
          <a:p>
            <a:pPr algn="l"/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La </a:t>
            </a:r>
            <a:r>
              <a:rPr lang="es-MX" b="1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Inteligencia Artificial (IA)</a:t>
            </a: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 se posiciona como un acelerador clave en la robótica y manufactura. </a:t>
            </a:r>
          </a:p>
          <a:p>
            <a:pPr algn="l"/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Impactos principales:</a:t>
            </a:r>
          </a:p>
          <a:p>
            <a:pPr algn="l">
              <a:buFont typeface="+mj-lt"/>
              <a:buAutoNum type="arabicPeriod"/>
            </a:pPr>
            <a:r>
              <a:rPr lang="es-MX" b="1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Automatización Inteligente:</a:t>
            </a: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 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Robots con capacidades predictivas y adaptativas.</a:t>
            </a:r>
          </a:p>
          <a:p>
            <a:pPr algn="l">
              <a:buFont typeface="+mj-lt"/>
              <a:buAutoNum type="arabicPeriod"/>
            </a:pPr>
            <a:r>
              <a:rPr lang="es-MX" b="1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Toma de Decisiones en Tiempo Real:</a:t>
            </a: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 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Uso de datos para optimizar procesos.</a:t>
            </a:r>
          </a:p>
          <a:p>
            <a:pPr algn="l">
              <a:buFont typeface="+mj-lt"/>
              <a:buAutoNum type="arabicPeriod"/>
            </a:pPr>
            <a:r>
              <a:rPr lang="es-MX" b="1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Reducción de Errores:</a:t>
            </a: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 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Mejora en la calidad de productos y servicios.</a:t>
            </a:r>
          </a:p>
          <a:p>
            <a:pPr algn="l">
              <a:buFont typeface="+mj-lt"/>
              <a:buAutoNum type="arabicPeriod"/>
            </a:pPr>
            <a:r>
              <a:rPr lang="es-MX" b="1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Colaboración Avanzada:</a:t>
            </a: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 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Interacción fluida entre humanos y robots.</a:t>
            </a:r>
          </a:p>
          <a:p>
            <a:pPr algn="l"/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La IA está revolucionando el sector al potenciar las capacidades de los robots industriales y colaborativos.</a:t>
            </a:r>
          </a:p>
          <a:p>
            <a:pPr algn="l"/>
            <a:r>
              <a:rPr lang="es-MX" b="1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Cambios en la Manufactura</a:t>
            </a:r>
          </a:p>
          <a:p>
            <a:pPr algn="l"/>
            <a:r>
              <a:rPr lang="es-MX" b="1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Transformaciones Clave:</a:t>
            </a:r>
          </a:p>
          <a:p>
            <a:pPr algn="l">
              <a:buFont typeface="+mj-lt"/>
              <a:buAutoNum type="arabicPeriod"/>
            </a:pPr>
            <a:r>
              <a:rPr lang="es-MX" b="1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Automatización Extrema:</a:t>
            </a: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 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Tareas repetitivas delegadas completamente a máquinas.</a:t>
            </a:r>
          </a:p>
          <a:p>
            <a:pPr algn="l">
              <a:buFont typeface="+mj-lt"/>
              <a:buAutoNum type="arabicPeriod"/>
            </a:pPr>
            <a:r>
              <a:rPr lang="es-MX" b="1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Flexibilidad Operativa:</a:t>
            </a: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 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Adaptación rápida a demandas cambiantes del mercado.</a:t>
            </a:r>
          </a:p>
          <a:p>
            <a:pPr algn="l">
              <a:buFont typeface="+mj-lt"/>
              <a:buAutoNum type="arabicPeriod"/>
            </a:pPr>
            <a:r>
              <a:rPr lang="es-MX" b="1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Áreas de Trabajo Planas:</a:t>
            </a: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 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Diseños que permiten movimientos rápidos y eficientes para robots.</a:t>
            </a:r>
          </a:p>
          <a:p>
            <a:pPr algn="l"/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Estas innovaciones redefinen los espacios industriales y mejoran la productividad.</a:t>
            </a:r>
          </a:p>
          <a:p>
            <a:pPr algn="l"/>
            <a:endParaRPr lang="es-MX" b="0" i="0" dirty="0">
              <a:solidFill>
                <a:srgbClr val="ECECEC"/>
              </a:solidFill>
              <a:effectLst/>
              <a:latin typeface="Segoe UI Variable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726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78DAB-A337-51D9-1C26-E060EDD26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8F442D0-2954-66AC-6D10-54384C7D5E09}"/>
              </a:ext>
            </a:extLst>
          </p:cNvPr>
          <p:cNvSpPr txBox="1"/>
          <p:nvPr/>
        </p:nvSpPr>
        <p:spPr>
          <a:xfrm>
            <a:off x="0" y="68826"/>
            <a:ext cx="1212317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1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Maximización del Potencial de la Robótica Colaborativa</a:t>
            </a:r>
          </a:p>
          <a:p>
            <a:pPr algn="l"/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La robótica colaborativa alcanzará su máximo potencial con un enfoque en </a:t>
            </a:r>
            <a:r>
              <a:rPr lang="es-MX" b="1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educación y capacitación</a:t>
            </a: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. </a:t>
            </a:r>
          </a:p>
          <a:p>
            <a:pPr algn="l"/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Para 2025, el objetivo 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Personas Trabajando como Robots:</a:t>
            </a: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Colaboración humana-robot eficiente, donde las personas se enfoquen en tareas estratégicas y creativas, mientras los robots manejan procesos operativos.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Educación Continua:</a:t>
            </a: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Desarrollo de habilidades técnicas y digitales para operar y optimizar robots colaborativos.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Integración Ética:</a:t>
            </a: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Asegurar que las tecnologías mejoren la calidad de vida laboral sin reemplazar a los humanos.</a:t>
            </a:r>
          </a:p>
          <a:p>
            <a:pPr algn="l"/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La sinergia entre humanos y robots promete transformar la industria y crear nuevas oportunidades.</a:t>
            </a:r>
          </a:p>
          <a:p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06816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BEF06-26EC-EE1F-A335-C40E71D27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33D1500-F8AA-3D0F-7D7F-456E8E948C0E}"/>
              </a:ext>
            </a:extLst>
          </p:cNvPr>
          <p:cNvSpPr txBox="1"/>
          <p:nvPr/>
        </p:nvSpPr>
        <p:spPr>
          <a:xfrm>
            <a:off x="471948" y="176981"/>
            <a:ext cx="9979742" cy="2538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CONFERENCIA 3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CONFERENCIAS DEL DIA VIERNES 22 DE NOVIEMBRE DEL 2024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TEMA VI COLOQUI DE INVESTIGACION DE LA FIT APERTURA DE LA MATERIA DE INGENIERIA EN SISTEMAS COMPUTACIONALES.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MX" dirty="0">
              <a:solidFill>
                <a:srgbClr val="FF0000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MX" sz="1800" dirty="0">
              <a:solidFill>
                <a:srgbClr val="FF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C357B3F-831E-D667-E62C-194ECA26BD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2" y="1537851"/>
            <a:ext cx="5889524" cy="5320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EA83B29-4339-99A6-C791-4ED3296147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846" y="1446238"/>
            <a:ext cx="6234634" cy="5411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7270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30360-B55A-30EB-7C8D-B381E1DE4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780184E3-4F7B-FAA3-CAB4-D6EEAF6121AF}"/>
              </a:ext>
            </a:extLst>
          </p:cNvPr>
          <p:cNvSpPr txBox="1"/>
          <p:nvPr/>
        </p:nvSpPr>
        <p:spPr>
          <a:xfrm>
            <a:off x="0" y="-1"/>
            <a:ext cx="12192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cap="all" dirty="0">
                <a:solidFill>
                  <a:srgbClr val="FF0000"/>
                </a:solidFill>
              </a:rPr>
              <a:t>Resumen Extenso sobre el Emprendimiento Digital en Sistemas Computacionales y su Relación con el Trabajo Laboral en las Empresas Actuales</a:t>
            </a:r>
          </a:p>
          <a:p>
            <a:pPr algn="just"/>
            <a:r>
              <a:rPr lang="es-MX" dirty="0"/>
              <a:t>El Emprendimiento Digital en el Contexto Empresarial Moderno</a:t>
            </a:r>
          </a:p>
          <a:p>
            <a:pPr algn="just"/>
            <a:r>
              <a:rPr lang="es-MX" dirty="0"/>
              <a:t>El emprendimiento digital en sistemas computacionales es un fenómeno transformador que abarca la creación, desarrollo y gestión de proyectos innovadores basados en tecnologías digitales. </a:t>
            </a:r>
          </a:p>
          <a:p>
            <a:pPr algn="just"/>
            <a:r>
              <a:rPr lang="es-MX" dirty="0"/>
              <a:t>Su impacto está redefiniendo la forma en que las empresas operan y compiten globalmente, integrando tecnologías como aplicaciones móviles, inteligencia artificial, análisis de datos y </a:t>
            </a:r>
            <a:r>
              <a:rPr lang="es-MX" dirty="0" err="1"/>
              <a:t>blockchain</a:t>
            </a:r>
            <a:r>
              <a:rPr lang="es-MX" dirty="0"/>
              <a:t>.</a:t>
            </a:r>
            <a:br>
              <a:rPr lang="es-MX" dirty="0"/>
            </a:br>
            <a:r>
              <a:rPr lang="es-MX" dirty="0"/>
              <a:t>Fundamentos del Emprendimiento Digital.</a:t>
            </a:r>
          </a:p>
          <a:p>
            <a:pPr algn="just"/>
            <a:r>
              <a:rPr lang="es-MX" cap="all" dirty="0">
                <a:solidFill>
                  <a:srgbClr val="FF0000"/>
                </a:solidFill>
              </a:rPr>
              <a:t>Ecosistema Tecnológico: </a:t>
            </a:r>
          </a:p>
          <a:p>
            <a:pPr algn="just"/>
            <a:r>
              <a:rPr lang="es-MX" dirty="0"/>
              <a:t>El avance constante de la tecnología digital crea un entorno favorable para la innovación, permitiendo soluciones personalizadas en sectores como salud, manufactura, finanzas y comercio.</a:t>
            </a:r>
          </a:p>
          <a:p>
            <a:pPr algn="just"/>
            <a:r>
              <a:rPr lang="es-MX" cap="all" dirty="0">
                <a:solidFill>
                  <a:srgbClr val="FF0000"/>
                </a:solidFill>
              </a:rPr>
              <a:t>Áreas Clave: </a:t>
            </a:r>
          </a:p>
          <a:p>
            <a:pPr algn="just"/>
            <a:r>
              <a:rPr lang="es-MX" dirty="0"/>
              <a:t>Herramientas como software empresarial, plataformas web y tecnologías emergentes han demostrado ser indispensables para optimizar la productividad y mejorar la experiencia del cliente.</a:t>
            </a:r>
          </a:p>
          <a:p>
            <a:pPr algn="just"/>
            <a:r>
              <a:rPr lang="es-MX" dirty="0"/>
              <a:t>Impacto en el Trabajo Laboral</a:t>
            </a:r>
          </a:p>
          <a:p>
            <a:pPr algn="just"/>
            <a:r>
              <a:rPr lang="es-MX" cap="all" dirty="0">
                <a:solidFill>
                  <a:srgbClr val="FF0000"/>
                </a:solidFill>
              </a:rPr>
              <a:t>El emprendimiento digital está transformando profundamente el ámbito laboral, influyendo en áreas críticas como:</a:t>
            </a:r>
          </a:p>
          <a:p>
            <a:pPr algn="just"/>
            <a:r>
              <a:rPr lang="es-MX" cap="all" dirty="0">
                <a:solidFill>
                  <a:srgbClr val="FF0000"/>
                </a:solidFill>
              </a:rPr>
              <a:t>Automatización de Procesos: </a:t>
            </a:r>
          </a:p>
          <a:p>
            <a:pPr algn="just"/>
            <a:r>
              <a:rPr lang="es-MX" dirty="0"/>
              <a:t>Las herramientas tecnológicas eliminan tareas repetitivas, permitiendo a los empleados enfocarse en aspectos estratégicos.</a:t>
            </a:r>
          </a:p>
        </p:txBody>
      </p:sp>
    </p:spTree>
    <p:extLst>
      <p:ext uri="{BB962C8B-B14F-4D97-AF65-F5344CB8AC3E}">
        <p14:creationId xmlns:p14="http://schemas.microsoft.com/office/powerpoint/2010/main" val="2954032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CDD91-24BD-B116-3DD8-D01EB3DEF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176EFAE-9F9F-B661-1C14-2ABD5F5AA8B5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cap="all" dirty="0">
                <a:solidFill>
                  <a:srgbClr val="FF0000"/>
                </a:solidFill>
              </a:rPr>
              <a:t>Roles Laborales Emergentes:</a:t>
            </a:r>
          </a:p>
          <a:p>
            <a:pPr algn="just"/>
            <a:r>
              <a:rPr lang="es-MX" dirty="0"/>
              <a:t>Creciente demanda de expertos en ciberseguridad, programación y gestión de proyectos.</a:t>
            </a:r>
          </a:p>
          <a:p>
            <a:pPr algn="just"/>
            <a:r>
              <a:rPr lang="es-MX" dirty="0"/>
              <a:t>Reestructuración de competencias requeridas en el mercado laboral.</a:t>
            </a:r>
          </a:p>
          <a:p>
            <a:pPr algn="just"/>
            <a:r>
              <a:rPr lang="es-MX" cap="all" dirty="0">
                <a:solidFill>
                  <a:srgbClr val="FF0000"/>
                </a:solidFill>
              </a:rPr>
              <a:t>Modelos de Trabajo Remoto: </a:t>
            </a:r>
          </a:p>
          <a:p>
            <a:pPr algn="just"/>
            <a:r>
              <a:rPr lang="es-MX" dirty="0"/>
              <a:t>Gracias a plataformas digitales, las empresas han logrado implementar esquemas efectivos y rentables de trabajo desde cualquier lugar.</a:t>
            </a:r>
          </a:p>
          <a:p>
            <a:pPr algn="just"/>
            <a:r>
              <a:rPr lang="es-MX" cap="all" dirty="0">
                <a:solidFill>
                  <a:srgbClr val="FF0000"/>
                </a:solidFill>
              </a:rPr>
              <a:t>Colaboración Global: </a:t>
            </a:r>
          </a:p>
          <a:p>
            <a:pPr algn="just"/>
            <a:r>
              <a:rPr lang="es-MX" dirty="0"/>
              <a:t>Las plataformas conectan talentos de todo el mundo, derribando barreras geográficas y fomentando equipos multiculturales.</a:t>
            </a:r>
          </a:p>
          <a:p>
            <a:pPr algn="l"/>
            <a:r>
              <a:rPr lang="es-MX" dirty="0"/>
              <a:t>Oportunidades para Profesionales en Sistemas Computacionales</a:t>
            </a:r>
          </a:p>
          <a:p>
            <a:pPr algn="l"/>
            <a:r>
              <a:rPr lang="es-MX" dirty="0"/>
              <a:t>El emprendimiento digital ofrece un vasto abanico de posibilidades, entre las que destacan:</a:t>
            </a:r>
          </a:p>
          <a:p>
            <a:pPr algn="l"/>
            <a:r>
              <a:rPr lang="es-MX" cap="all" dirty="0">
                <a:solidFill>
                  <a:srgbClr val="FF0000"/>
                </a:solidFill>
              </a:rPr>
              <a:t>Desarrollo de Software Personalizado: </a:t>
            </a:r>
          </a:p>
          <a:p>
            <a:pPr algn="l"/>
            <a:r>
              <a:rPr lang="es-MX" dirty="0"/>
              <a:t>Soluciones adaptadas a necesidades específicas de las empresas.</a:t>
            </a:r>
          </a:p>
          <a:p>
            <a:pPr algn="l"/>
            <a:r>
              <a:rPr lang="es-MX" cap="all" dirty="0">
                <a:solidFill>
                  <a:srgbClr val="FF0000"/>
                </a:solidFill>
              </a:rPr>
              <a:t>Ciberseguridad: </a:t>
            </a:r>
          </a:p>
          <a:p>
            <a:pPr algn="l"/>
            <a:r>
              <a:rPr lang="es-MX" dirty="0"/>
              <a:t>Alta demanda de especialistas en protección de datos ante el aumento de amenazas informáticas.</a:t>
            </a:r>
          </a:p>
          <a:p>
            <a:pPr algn="l"/>
            <a:r>
              <a:rPr lang="es-MX" cap="all" dirty="0">
                <a:solidFill>
                  <a:srgbClr val="FF0000"/>
                </a:solidFill>
              </a:rPr>
              <a:t>Servicios en la Nube: </a:t>
            </a:r>
          </a:p>
          <a:p>
            <a:pPr algn="l"/>
            <a:r>
              <a:rPr lang="es-MX" dirty="0"/>
              <a:t>Gestión de almacenamiento y procesamiento de datos a través de soluciones escalables.</a:t>
            </a:r>
          </a:p>
          <a:p>
            <a:pPr algn="l"/>
            <a:r>
              <a:rPr lang="es-MX" cap="all" dirty="0">
                <a:solidFill>
                  <a:srgbClr val="FF0000"/>
                </a:solidFill>
              </a:rPr>
              <a:t>Inteligencia Artificial (IA): </a:t>
            </a:r>
          </a:p>
          <a:p>
            <a:pPr algn="l"/>
            <a:r>
              <a:rPr lang="es-MX" dirty="0"/>
              <a:t>Implementación en sectores clave para optimizar procesos y generar valor.</a:t>
            </a:r>
          </a:p>
          <a:p>
            <a:pPr algn="just"/>
            <a:r>
              <a:rPr lang="es-MX" dirty="0"/>
              <a:t>Retos del Emprendimiento Digital</a:t>
            </a:r>
          </a:p>
          <a:p>
            <a:pPr algn="just"/>
            <a:r>
              <a:rPr lang="es-MX" dirty="0"/>
              <a:t>A pesar de su potencial, existen desafíos significativos que afrontar:</a:t>
            </a:r>
          </a:p>
          <a:p>
            <a:pPr algn="just"/>
            <a:r>
              <a:rPr lang="es-MX" dirty="0"/>
              <a:t>Competencia Rápida: </a:t>
            </a:r>
          </a:p>
          <a:p>
            <a:pPr algn="just"/>
            <a:r>
              <a:rPr lang="es-MX" dirty="0"/>
              <a:t>La velocidad de innovación tecnológica puede dejar obsoletas soluciones en poco tiempo.</a:t>
            </a:r>
          </a:p>
          <a:p>
            <a:pPr algn="l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28815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30342-BD10-669F-B060-63709D8EE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1171BAB-6A95-C448-015C-AE83FF3C558E}"/>
              </a:ext>
            </a:extLst>
          </p:cNvPr>
          <p:cNvSpPr txBox="1"/>
          <p:nvPr/>
        </p:nvSpPr>
        <p:spPr>
          <a:xfrm>
            <a:off x="0" y="127819"/>
            <a:ext cx="12192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cap="all" dirty="0">
                <a:solidFill>
                  <a:srgbClr val="FF0000"/>
                </a:solidFill>
              </a:rPr>
              <a:t>Capacitación Continua: </a:t>
            </a:r>
          </a:p>
          <a:p>
            <a:pPr algn="just"/>
            <a:r>
              <a:rPr lang="es-MX" dirty="0"/>
              <a:t>Los profesionales deben mantenerse actualizados en un entorno tecnológico en constante evolución.</a:t>
            </a:r>
          </a:p>
          <a:p>
            <a:pPr algn="just"/>
            <a:r>
              <a:rPr lang="es-MX" cap="all" dirty="0">
                <a:solidFill>
                  <a:srgbClr val="FF0000"/>
                </a:solidFill>
              </a:rPr>
              <a:t>Inversión Inicial Elevada: </a:t>
            </a:r>
          </a:p>
          <a:p>
            <a:pPr algn="just"/>
            <a:r>
              <a:rPr lang="es-MX" dirty="0"/>
              <a:t>Muchas iniciativas digitales requieren financiamiento significativo para desarrollo e infraestructura.</a:t>
            </a:r>
          </a:p>
          <a:p>
            <a:pPr algn="just"/>
            <a:r>
              <a:rPr lang="es-MX" cap="all" dirty="0">
                <a:solidFill>
                  <a:srgbClr val="FF0000"/>
                </a:solidFill>
              </a:rPr>
              <a:t>Regulaciones y Privacidad: </a:t>
            </a:r>
          </a:p>
          <a:p>
            <a:pPr algn="just"/>
            <a:r>
              <a:rPr lang="es-MX" dirty="0"/>
              <a:t>Cumplir con normativas de uso de datos, que varían por región, representa un desafío adicional.</a:t>
            </a:r>
          </a:p>
          <a:p>
            <a:pPr algn="just"/>
            <a:r>
              <a:rPr lang="es-MX" dirty="0"/>
              <a:t>Casos de Éxito y Tendencias Futuras</a:t>
            </a:r>
          </a:p>
          <a:p>
            <a:pPr algn="just"/>
            <a:r>
              <a:rPr lang="es-MX" cap="all" dirty="0">
                <a:solidFill>
                  <a:srgbClr val="FF0000"/>
                </a:solidFill>
              </a:rPr>
              <a:t>Ejemplos Inspiradores: </a:t>
            </a:r>
          </a:p>
          <a:p>
            <a:pPr algn="just"/>
            <a:r>
              <a:rPr lang="es-MX" dirty="0"/>
              <a:t>Empresas como Uber, Airbnb y Spotify comenzaron como startups tecnológicas y hoy lideran sus industrias.</a:t>
            </a:r>
          </a:p>
          <a:p>
            <a:pPr algn="just"/>
            <a:r>
              <a:rPr lang="es-MX" cap="all" dirty="0">
                <a:solidFill>
                  <a:srgbClr val="FF0000"/>
                </a:solidFill>
              </a:rPr>
              <a:t>Tendencias: </a:t>
            </a:r>
          </a:p>
          <a:p>
            <a:pPr algn="just"/>
            <a:r>
              <a:rPr lang="es-MX" dirty="0"/>
              <a:t>El futuro apunta a la adopción de tecnologías como el metaverso, computación cuántica y robótica avanzada, las cuales prometen transformar aún más el panorama empresarial.</a:t>
            </a:r>
          </a:p>
          <a:p>
            <a:pPr algn="just"/>
            <a:r>
              <a:rPr lang="es-MX" dirty="0"/>
              <a:t>Reflexión sobre el Crecimiento Empresarial</a:t>
            </a:r>
          </a:p>
          <a:p>
            <a:pPr algn="just"/>
            <a:r>
              <a:rPr lang="es-MX" cap="all" dirty="0">
                <a:solidFill>
                  <a:srgbClr val="FF0000"/>
                </a:solidFill>
              </a:rPr>
              <a:t>Adaptabilidad Estratégica:</a:t>
            </a:r>
          </a:p>
          <a:p>
            <a:pPr algn="just"/>
            <a:r>
              <a:rPr lang="es-MX" dirty="0"/>
              <a:t>Las empresas deben aprender a soltar proyectos que no aportan valor y enfocarse en áreas sostenibles.</a:t>
            </a:r>
          </a:p>
          <a:p>
            <a:pPr algn="just"/>
            <a:r>
              <a:rPr lang="es-MX" dirty="0"/>
              <a:t>Mentalidad Corporativa y Emprendedora: </a:t>
            </a:r>
          </a:p>
          <a:p>
            <a:pPr algn="just"/>
            <a:r>
              <a:rPr lang="es-MX" dirty="0"/>
              <a:t>Un equilibrio entre estructuras organizacionales tradicionales y la innovación de startups puede potenciar el éxito.</a:t>
            </a:r>
          </a:p>
          <a:p>
            <a:pPr algn="just"/>
            <a:r>
              <a:rPr lang="es-MX" dirty="0"/>
              <a:t>Enfoque Integral:</a:t>
            </a:r>
          </a:p>
          <a:p>
            <a:pPr algn="just"/>
            <a:r>
              <a:rPr lang="es-MX" dirty="0"/>
              <a:t>Desarrollo técnico.</a:t>
            </a:r>
          </a:p>
          <a:p>
            <a:pPr algn="just"/>
            <a:r>
              <a:rPr lang="es-MX" dirty="0"/>
              <a:t>Gestión financiera sólida.</a:t>
            </a:r>
          </a:p>
          <a:p>
            <a:pPr algn="just"/>
            <a:r>
              <a:rPr lang="es-MX" dirty="0"/>
              <a:t>Creación de redes de apoyo.</a:t>
            </a:r>
          </a:p>
          <a:p>
            <a:pPr algn="just"/>
            <a:endParaRPr lang="es-MX" b="0" i="0" dirty="0">
              <a:solidFill>
                <a:srgbClr val="ECECEC"/>
              </a:solidFill>
              <a:effectLst/>
              <a:latin typeface="Segoe UI Variable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938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24366B5-FE34-49E8-358D-D55022630EAB}"/>
              </a:ext>
            </a:extLst>
          </p:cNvPr>
          <p:cNvSpPr txBox="1"/>
          <p:nvPr/>
        </p:nvSpPr>
        <p:spPr>
          <a:xfrm>
            <a:off x="98323" y="68826"/>
            <a:ext cx="123099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1" i="0" cap="all" dirty="0" err="1">
                <a:solidFill>
                  <a:srgbClr val="FF0000"/>
                </a:solidFill>
                <a:effectLst/>
                <a:latin typeface="Segoe UI Variable Text" pitchFamily="2" charset="0"/>
              </a:rPr>
              <a:t>ConclUSIONES</a:t>
            </a:r>
            <a:r>
              <a:rPr lang="es-MX" b="1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:</a:t>
            </a:r>
          </a:p>
          <a:p>
            <a:pPr algn="l"/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El emprendimiento digital en sistemas computacionales no solo redefine el entorno empresarial, sino que también </a:t>
            </a:r>
            <a:r>
              <a:rPr lang="es-MX" b="1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impulsa el desarrollo profesional y la transformación organizacional</a:t>
            </a: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. </a:t>
            </a:r>
          </a:p>
          <a:p>
            <a:pPr algn="l"/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Al integrar innovación tecnológica, visión estratégica y adaptabilidad, se convierte en una herramienta poderosa para enfrentar los retos del presente y construir un futuro competitivo.</a:t>
            </a:r>
          </a:p>
        </p:txBody>
      </p:sp>
    </p:spTree>
    <p:extLst>
      <p:ext uri="{BB962C8B-B14F-4D97-AF65-F5344CB8AC3E}">
        <p14:creationId xmlns:p14="http://schemas.microsoft.com/office/powerpoint/2010/main" val="189001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44F23D4-5C61-0D4A-FDEC-D8649527A359}"/>
              </a:ext>
            </a:extLst>
          </p:cNvPr>
          <p:cNvSpPr txBox="1"/>
          <p:nvPr/>
        </p:nvSpPr>
        <p:spPr>
          <a:xfrm>
            <a:off x="147483" y="127820"/>
            <a:ext cx="1193636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1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2. ¿Qué es un Software ERP?</a:t>
            </a:r>
          </a:p>
          <a:p>
            <a:pPr algn="l"/>
            <a:endParaRPr lang="es-MX" b="0" i="0" dirty="0">
              <a:solidFill>
                <a:srgbClr val="ECECEC"/>
              </a:solidFill>
              <a:effectLst/>
              <a:latin typeface="Segoe UI Variable Text" pitchFamily="2" charset="0"/>
            </a:endParaRPr>
          </a:p>
          <a:p>
            <a:pPr algn="l"/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Enterprise </a:t>
            </a:r>
            <a:r>
              <a:rPr lang="es-MX" b="0" i="0" dirty="0" err="1">
                <a:solidFill>
                  <a:srgbClr val="ECECEC"/>
                </a:solidFill>
                <a:effectLst/>
                <a:latin typeface="Segoe UI Variable Text" pitchFamily="2" charset="0"/>
              </a:rPr>
              <a:t>Resource</a:t>
            </a: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 </a:t>
            </a:r>
            <a:r>
              <a:rPr lang="es-MX" b="0" i="0" dirty="0" err="1">
                <a:solidFill>
                  <a:srgbClr val="ECECEC"/>
                </a:solidFill>
                <a:effectLst/>
                <a:latin typeface="Segoe UI Variable Text" pitchFamily="2" charset="0"/>
              </a:rPr>
              <a:t>Planning</a:t>
            </a: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, un sistema que centraliza las operaciones empresariales como contabilidad, inventario, proyectos, recursos humanos, etc.</a:t>
            </a:r>
          </a:p>
          <a:p>
            <a:pPr algn="l"/>
            <a:endParaRPr lang="es-MX" b="0" i="0" dirty="0">
              <a:solidFill>
                <a:srgbClr val="ECECEC"/>
              </a:solidFill>
              <a:effectLst/>
              <a:latin typeface="Segoe UI Variable Text" pitchFamily="2" charset="0"/>
            </a:endParaRPr>
          </a:p>
          <a:p>
            <a:pPr algn="l"/>
            <a:r>
              <a:rPr lang="es-MX" b="1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Beneficios:</a:t>
            </a:r>
          </a:p>
          <a:p>
            <a:pPr algn="l"/>
            <a:endParaRPr lang="es-MX" b="0" i="0" dirty="0">
              <a:solidFill>
                <a:srgbClr val="ECECEC"/>
              </a:solidFill>
              <a:effectLst/>
              <a:latin typeface="Segoe UI Variable Text" pitchFamily="2" charset="0"/>
            </a:endParaRPr>
          </a:p>
          <a:p>
            <a:pPr lvl="1" algn="l"/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Mejora competitividad, productividad y rentabilidad.</a:t>
            </a:r>
          </a:p>
          <a:p>
            <a:pPr lvl="1" algn="l"/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Optimización y automatización de procesos.</a:t>
            </a:r>
          </a:p>
          <a:p>
            <a:pPr lvl="1" algn="l"/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Anticipación y resolución de problemas empresariales.</a:t>
            </a:r>
          </a:p>
          <a:p>
            <a:pPr lvl="1" algn="l"/>
            <a:endParaRPr lang="es-MX" b="0" i="0" dirty="0">
              <a:solidFill>
                <a:srgbClr val="ECECEC"/>
              </a:solidFill>
              <a:effectLst/>
              <a:latin typeface="Segoe UI Variable Text" pitchFamily="2" charset="0"/>
            </a:endParaRPr>
          </a:p>
          <a:p>
            <a:pPr algn="l"/>
            <a:r>
              <a:rPr lang="es-MX" b="1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Ejemplo destacado:</a:t>
            </a:r>
            <a:r>
              <a:rPr lang="es-MX" b="0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 </a:t>
            </a:r>
          </a:p>
          <a:p>
            <a:pPr algn="l"/>
            <a:endParaRPr lang="es-MX" dirty="0">
              <a:solidFill>
                <a:srgbClr val="ECECEC"/>
              </a:solidFill>
              <a:latin typeface="Segoe UI Variable Text" pitchFamily="2" charset="0"/>
            </a:endParaRPr>
          </a:p>
          <a:p>
            <a:pPr algn="l"/>
            <a:r>
              <a:rPr lang="es-MX" b="0" i="0" dirty="0" err="1">
                <a:solidFill>
                  <a:srgbClr val="ECECEC"/>
                </a:solidFill>
                <a:effectLst/>
                <a:latin typeface="Segoe UI Variable Text" pitchFamily="2" charset="0"/>
              </a:rPr>
              <a:t>Odoo</a:t>
            </a: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, un software ERP de código abierto.</a:t>
            </a:r>
          </a:p>
          <a:p>
            <a:pPr algn="l"/>
            <a:r>
              <a:rPr lang="es-MX" b="1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Resumen:</a:t>
            </a: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 El software ERP se convierte en una herramienta esencial para la gestión integral de empresas, agilizando procesos y fomentando la flexibilidad.</a:t>
            </a:r>
          </a:p>
        </p:txBody>
      </p:sp>
    </p:spTree>
    <p:extLst>
      <p:ext uri="{BB962C8B-B14F-4D97-AF65-F5344CB8AC3E}">
        <p14:creationId xmlns:p14="http://schemas.microsoft.com/office/powerpoint/2010/main" val="410717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D34EAEA-27CD-03D1-948C-1BA09088DD82}"/>
              </a:ext>
            </a:extLst>
          </p:cNvPr>
          <p:cNvSpPr txBox="1"/>
          <p:nvPr/>
        </p:nvSpPr>
        <p:spPr>
          <a:xfrm>
            <a:off x="0" y="0"/>
            <a:ext cx="12192000" cy="1575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80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CONFERENCIA 4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>
                <a:solidFill>
                  <a:srgbClr val="FF00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TEMA DE EXPOSICION </a:t>
            </a:r>
            <a:r>
              <a:rPr lang="es-MX" sz="180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ORACLE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>
                <a:solidFill>
                  <a:srgbClr val="FF00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FRCHA: </a:t>
            </a:r>
            <a:r>
              <a:rPr lang="es-MX" sz="180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VIERNES 23 DE SEPTIEMBRE DEL 2024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>
                <a:solidFill>
                  <a:srgbClr val="FF00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HORARIO: 11:30 A 2:0</a:t>
            </a:r>
            <a:endParaRPr lang="es-MX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4A2DB76-F256-5863-BBB3-3F6E914383BB}"/>
              </a:ext>
            </a:extLst>
          </p:cNvPr>
          <p:cNvSpPr txBox="1"/>
          <p:nvPr/>
        </p:nvSpPr>
        <p:spPr>
          <a:xfrm>
            <a:off x="81116" y="1720840"/>
            <a:ext cx="1211088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Oracle y su Relación con la Ingeniería en Sistemas Computacionales en el Ámbito Laboral Actual: Beneficios, Causas y Consecuencias:</a:t>
            </a:r>
          </a:p>
          <a:p>
            <a:r>
              <a:rPr lang="es-MX" cap="all" dirty="0">
                <a:solidFill>
                  <a:srgbClr val="FF0000"/>
                </a:solidFill>
              </a:rPr>
              <a:t>Introducción a Oracle Corporation:</a:t>
            </a:r>
            <a:br>
              <a:rPr lang="es-MX" dirty="0"/>
            </a:br>
            <a:r>
              <a:rPr lang="es-MX" dirty="0"/>
              <a:t>Oracle Corporation se posiciona como líder global en soluciones de software y hardware, reconocida principalmente por su sistema de gestión de bases de datos (Oracle Database). </a:t>
            </a:r>
          </a:p>
          <a:p>
            <a:endParaRPr lang="es-MX" dirty="0"/>
          </a:p>
          <a:p>
            <a:r>
              <a:rPr lang="es-MX" dirty="0"/>
              <a:t>Su impacto en la carrera de Ingeniería en Sistemas Computacionales es innegable, ya que sus tecnologías son fundamentales para optimizar procesos empresariales, facilitar decisiones estratégicas y proteger datos críticos.</a:t>
            </a:r>
          </a:p>
          <a:p>
            <a:r>
              <a:rPr lang="es-MX" dirty="0"/>
              <a:t>Beneficios de Oracle en el Ámbito Empresarial y Laboral</a:t>
            </a:r>
          </a:p>
          <a:p>
            <a:r>
              <a:rPr lang="es-MX" cap="all" dirty="0">
                <a:solidFill>
                  <a:srgbClr val="FF0000"/>
                </a:solidFill>
              </a:rPr>
              <a:t>Gestión Eficiente de Datos:</a:t>
            </a:r>
            <a:br>
              <a:rPr lang="es-MX" dirty="0"/>
            </a:br>
            <a:r>
              <a:rPr lang="es-MX" dirty="0"/>
              <a:t>Oracle Database organiza grandes volúmenes de información con rapidez y seguridad, beneficiando sectores como finanzas, salud, telecomunicaciones y comercio electrónico.</a:t>
            </a:r>
          </a:p>
          <a:p>
            <a:r>
              <a:rPr lang="es-MX" cap="all" dirty="0">
                <a:solidFill>
                  <a:srgbClr val="FF0000"/>
                </a:solidFill>
              </a:rPr>
              <a:t>Escalabilidad y Alto Rendimiento:</a:t>
            </a:r>
            <a:br>
              <a:rPr lang="es-MX" dirty="0"/>
            </a:br>
            <a:r>
              <a:rPr lang="es-MX" dirty="0"/>
              <a:t>Las herramientas de Oracle se adaptan al crecimiento empresarial, garantizando un rendimiento constante en entornos exigentes.</a:t>
            </a:r>
          </a:p>
          <a:p>
            <a:r>
              <a:rPr lang="es-MX" cap="all" dirty="0">
                <a:solidFill>
                  <a:srgbClr val="FF0000"/>
                </a:solidFill>
              </a:rPr>
              <a:t>Seguridad Avanzada:</a:t>
            </a:r>
            <a:br>
              <a:rPr lang="es-MX" dirty="0"/>
            </a:br>
            <a:r>
              <a:rPr lang="es-MX" dirty="0"/>
              <a:t>Ofrece funciones de cifrado y detección de amenazas, esenciales para mitigar ciberataques.</a:t>
            </a:r>
          </a:p>
        </p:txBody>
      </p:sp>
    </p:spTree>
    <p:extLst>
      <p:ext uri="{BB962C8B-B14F-4D97-AF65-F5344CB8AC3E}">
        <p14:creationId xmlns:p14="http://schemas.microsoft.com/office/powerpoint/2010/main" val="2682069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A6CCF4D-5E4C-42E5-F756-CA6FF9DC1744}"/>
              </a:ext>
            </a:extLst>
          </p:cNvPr>
          <p:cNvSpPr txBox="1"/>
          <p:nvPr/>
        </p:nvSpPr>
        <p:spPr>
          <a:xfrm>
            <a:off x="0" y="0"/>
            <a:ext cx="12192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cap="all" dirty="0">
                <a:solidFill>
                  <a:srgbClr val="FF0000"/>
                </a:solidFill>
              </a:rPr>
              <a:t>Automatización y Análisis Predictivo:</a:t>
            </a:r>
            <a:br>
              <a:rPr lang="es-MX" dirty="0"/>
            </a:br>
            <a:r>
              <a:rPr lang="es-MX" dirty="0"/>
              <a:t>Tecnologías como Oracle </a:t>
            </a:r>
            <a:r>
              <a:rPr lang="es-MX" dirty="0" err="1"/>
              <a:t>Autonomous</a:t>
            </a:r>
            <a:r>
              <a:rPr lang="es-MX" dirty="0"/>
              <a:t> Database permiten automatizar tareas y generar análisis para decisiones estratégicas.</a:t>
            </a:r>
          </a:p>
          <a:p>
            <a:pPr algn="just"/>
            <a:r>
              <a:rPr lang="es-MX" cap="all" dirty="0">
                <a:solidFill>
                  <a:srgbClr val="FF0000"/>
                </a:solidFill>
              </a:rPr>
              <a:t>Flexibilidad con Soluciones en la Nube:</a:t>
            </a:r>
            <a:br>
              <a:rPr lang="es-MX" dirty="0"/>
            </a:br>
            <a:r>
              <a:rPr lang="es-MX" dirty="0"/>
              <a:t>Oracle Cloud </a:t>
            </a:r>
            <a:r>
              <a:rPr lang="es-MX" dirty="0" err="1"/>
              <a:t>Infrastructure</a:t>
            </a:r>
            <a:r>
              <a:rPr lang="es-MX" dirty="0"/>
              <a:t> facilita la migración a la nube, mejorando la eficiencia operativa.</a:t>
            </a:r>
          </a:p>
          <a:p>
            <a:r>
              <a:rPr lang="es-MX" dirty="0"/>
              <a:t>Causas de su Adopción en el Mercado</a:t>
            </a:r>
          </a:p>
          <a:p>
            <a:r>
              <a:rPr lang="es-MX" cap="all" dirty="0">
                <a:solidFill>
                  <a:srgbClr val="FF0000"/>
                </a:solidFill>
              </a:rPr>
              <a:t>Crecimiento del Volumen de Datos: </a:t>
            </a:r>
          </a:p>
          <a:p>
            <a:r>
              <a:rPr lang="es-MX" dirty="0"/>
              <a:t>La era digital exige herramientas avanzadas para gestionar datos masivos.</a:t>
            </a:r>
          </a:p>
          <a:p>
            <a:r>
              <a:rPr lang="es-MX" cap="all" dirty="0">
                <a:solidFill>
                  <a:srgbClr val="FF0000"/>
                </a:solidFill>
              </a:rPr>
              <a:t>Transformación Digital: </a:t>
            </a:r>
          </a:p>
          <a:p>
            <a:r>
              <a:rPr lang="es-MX" dirty="0"/>
              <a:t>Oracle lidera la digitalización de procesos empresariales.</a:t>
            </a:r>
          </a:p>
          <a:p>
            <a:r>
              <a:rPr lang="es-MX" cap="all" dirty="0">
                <a:solidFill>
                  <a:srgbClr val="FF0000"/>
                </a:solidFill>
              </a:rPr>
              <a:t>Regulaciones y Cumplimiento: </a:t>
            </a:r>
          </a:p>
          <a:p>
            <a:r>
              <a:rPr lang="es-MX" dirty="0"/>
              <a:t>Sectores como banca y salud dependen de funciones especializadas para cumplir normativas.</a:t>
            </a:r>
          </a:p>
          <a:p>
            <a:r>
              <a:rPr lang="es-MX" dirty="0"/>
              <a:t>Consecuencias de la Implementación de Oracle</a:t>
            </a:r>
          </a:p>
          <a:p>
            <a:r>
              <a:rPr lang="es-MX" cap="all" dirty="0">
                <a:solidFill>
                  <a:srgbClr val="FF0000"/>
                </a:solidFill>
              </a:rPr>
              <a:t>Incremento en la Demanda de Especialistas: </a:t>
            </a:r>
          </a:p>
          <a:p>
            <a:r>
              <a:rPr lang="es-MX" dirty="0"/>
              <a:t>Las certificaciones de Oracle aumentan la empleabilidad de los ingenieros.</a:t>
            </a:r>
          </a:p>
          <a:p>
            <a:r>
              <a:rPr lang="es-MX" cap="all" dirty="0">
                <a:solidFill>
                  <a:srgbClr val="FF0000"/>
                </a:solidFill>
              </a:rPr>
              <a:t>Dependencia Tecnológica: </a:t>
            </a:r>
          </a:p>
          <a:p>
            <a:r>
              <a:rPr lang="es-MX" dirty="0"/>
              <a:t>Las empresas dependen de estas soluciones, lo que puede implicar altos costos a largo plazo.</a:t>
            </a:r>
          </a:p>
          <a:p>
            <a:r>
              <a:rPr lang="es-MX" dirty="0">
                <a:solidFill>
                  <a:srgbClr val="FF0000"/>
                </a:solidFill>
              </a:rPr>
              <a:t>Mayor Competitividad: </a:t>
            </a:r>
          </a:p>
          <a:p>
            <a:r>
              <a:rPr lang="es-MX" dirty="0"/>
              <a:t>Las organizaciones destacan al implementar soluciones de Oracle.</a:t>
            </a:r>
          </a:p>
          <a:p>
            <a:r>
              <a:rPr lang="es-MX" cap="all" dirty="0">
                <a:solidFill>
                  <a:srgbClr val="FF0000"/>
                </a:solidFill>
              </a:rPr>
              <a:t>Conclusiones:</a:t>
            </a:r>
            <a:br>
              <a:rPr lang="es-MX" dirty="0"/>
            </a:br>
            <a:r>
              <a:rPr lang="es-MX" dirty="0"/>
              <a:t>El dominio de Oracle es esencial en Ingeniería en Sistemas Computacionales, proporcionando habilidades clave para la transformación digital en empresas de diversos sectores.</a:t>
            </a:r>
          </a:p>
        </p:txBody>
      </p:sp>
    </p:spTree>
    <p:extLst>
      <p:ext uri="{BB962C8B-B14F-4D97-AF65-F5344CB8AC3E}">
        <p14:creationId xmlns:p14="http://schemas.microsoft.com/office/powerpoint/2010/main" val="1387209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EEE4C6D-CE9E-25E2-2744-D0CD3EC58BC8}"/>
              </a:ext>
            </a:extLst>
          </p:cNvPr>
          <p:cNvSpPr txBox="1"/>
          <p:nvPr/>
        </p:nvSpPr>
        <p:spPr>
          <a:xfrm>
            <a:off x="0" y="0"/>
            <a:ext cx="1194619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1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Next.js con </a:t>
            </a:r>
            <a:r>
              <a:rPr lang="es-MX" b="1" i="0" cap="all" dirty="0" err="1">
                <a:solidFill>
                  <a:srgbClr val="FF0000"/>
                </a:solidFill>
                <a:effectLst/>
                <a:latin typeface="Segoe UI Variable Text" pitchFamily="2" charset="0"/>
              </a:rPr>
              <a:t>React</a:t>
            </a:r>
            <a:r>
              <a:rPr lang="es-MX" b="1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: </a:t>
            </a:r>
          </a:p>
          <a:p>
            <a:pPr algn="l"/>
            <a:r>
              <a:rPr lang="es-MX" b="1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Su Impacto en Ingeniería en Sistemas Computacionales y el Ámbito Laboral:</a:t>
            </a:r>
            <a:endParaRPr lang="es-MX" b="0" i="0" dirty="0">
              <a:solidFill>
                <a:srgbClr val="ECECEC"/>
              </a:solidFill>
              <a:effectLst/>
              <a:latin typeface="Segoe UI Variable Text" pitchFamily="2" charset="0"/>
            </a:endParaRPr>
          </a:p>
          <a:p>
            <a:pPr algn="l"/>
            <a:r>
              <a:rPr lang="es-MX" b="1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Introducción a Next.js y </a:t>
            </a:r>
            <a:r>
              <a:rPr lang="es-MX" b="1" i="0" cap="all" dirty="0" err="1">
                <a:solidFill>
                  <a:srgbClr val="FF0000"/>
                </a:solidFill>
                <a:effectLst/>
                <a:latin typeface="Segoe UI Variable Text" pitchFamily="2" charset="0"/>
              </a:rPr>
              <a:t>React</a:t>
            </a:r>
            <a:r>
              <a:rPr lang="es-MX" b="1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:</a:t>
            </a:r>
            <a:b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</a:b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Next.js es un </a:t>
            </a:r>
            <a:r>
              <a:rPr lang="es-MX" b="0" i="0" dirty="0" err="1">
                <a:solidFill>
                  <a:srgbClr val="ECECEC"/>
                </a:solidFill>
                <a:effectLst/>
                <a:latin typeface="Segoe UI Variable Text" pitchFamily="2" charset="0"/>
              </a:rPr>
              <a:t>framework</a:t>
            </a: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 basado en </a:t>
            </a:r>
            <a:r>
              <a:rPr lang="es-MX" b="0" i="0" dirty="0" err="1">
                <a:solidFill>
                  <a:srgbClr val="ECECEC"/>
                </a:solidFill>
                <a:effectLst/>
                <a:latin typeface="Segoe UI Variable Text" pitchFamily="2" charset="0"/>
              </a:rPr>
              <a:t>React</a:t>
            </a: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, ideal para desarrollar aplicaciones web modernas de alto rendimiento. Sus características incluyen renderizado del lado del servidor (SSR) y generación de sitios estáticos (SSG), optimizando tiempos de carga y experiencia de usuario.</a:t>
            </a:r>
          </a:p>
          <a:p>
            <a:pPr algn="l"/>
            <a:r>
              <a:rPr lang="es-MX" b="1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Beneficios de Next.js en el Ámbito Empresarial:</a:t>
            </a:r>
          </a:p>
          <a:p>
            <a:pPr algn="l"/>
            <a:r>
              <a:rPr lang="es-MX" b="1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Renderizado Híbrido y SEO Mejorado:</a:t>
            </a:r>
            <a:b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</a:b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Combina SSR y SSG, mejorando visibilidad en motores de búsqueda y experiencia del cliente.</a:t>
            </a:r>
          </a:p>
          <a:p>
            <a:pPr algn="l"/>
            <a:r>
              <a:rPr lang="es-MX" b="1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Optimización de Experiencia de Usuario:</a:t>
            </a:r>
            <a:b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</a:b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Ofrece navegación rápida y confiable, clave para aumentar la satisfacción del cliente.</a:t>
            </a:r>
          </a:p>
          <a:p>
            <a:pPr algn="l"/>
            <a:r>
              <a:rPr lang="es-MX" b="1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Facilidad de Implementación</a:t>
            </a:r>
            <a:r>
              <a:rPr lang="es-MX" b="1" cap="all" dirty="0">
                <a:solidFill>
                  <a:srgbClr val="FF0000"/>
                </a:solidFill>
                <a:latin typeface="Segoe UI Variable Text" pitchFamily="2" charset="0"/>
              </a:rPr>
              <a:t>:</a:t>
            </a:r>
            <a:b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</a:b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Soporta rutas dinámicas, manejo de imágenes optimizado y datos en tiempo real.</a:t>
            </a:r>
          </a:p>
          <a:p>
            <a:pPr algn="l"/>
            <a:r>
              <a:rPr lang="es-MX" b="1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Compatibilidad con Tecnologías Modernas:</a:t>
            </a:r>
            <a:b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</a:b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Se integra con </a:t>
            </a:r>
            <a:r>
              <a:rPr lang="es-MX" b="0" i="0" dirty="0" err="1">
                <a:solidFill>
                  <a:srgbClr val="ECECEC"/>
                </a:solidFill>
                <a:effectLst/>
                <a:latin typeface="Segoe UI Variable Text" pitchFamily="2" charset="0"/>
              </a:rPr>
              <a:t>TypeScript</a:t>
            </a: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, </a:t>
            </a:r>
            <a:r>
              <a:rPr lang="es-MX" b="0" i="0" dirty="0" err="1">
                <a:solidFill>
                  <a:srgbClr val="ECECEC"/>
                </a:solidFill>
                <a:effectLst/>
                <a:latin typeface="Segoe UI Variable Text" pitchFamily="2" charset="0"/>
              </a:rPr>
              <a:t>GraphQL</a:t>
            </a: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 y servicios en la nube, favoreciendo ecosistemas empresariales.</a:t>
            </a:r>
          </a:p>
          <a:p>
            <a:pPr algn="l"/>
            <a:r>
              <a:rPr lang="es-MX" b="1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Escalabilidad y Mantenimiento:</a:t>
            </a:r>
            <a:b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</a:b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Permite crecer sin comprometer rendimiento, con una estructura modular que facilita actualizaciones.</a:t>
            </a:r>
          </a:p>
        </p:txBody>
      </p:sp>
    </p:spTree>
    <p:extLst>
      <p:ext uri="{BB962C8B-B14F-4D97-AF65-F5344CB8AC3E}">
        <p14:creationId xmlns:p14="http://schemas.microsoft.com/office/powerpoint/2010/main" val="2977678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1A7295E1-2FF5-D4B7-29FC-5B3F1E4D1E6C}"/>
              </a:ext>
            </a:extLst>
          </p:cNvPr>
          <p:cNvSpPr txBox="1"/>
          <p:nvPr/>
        </p:nvSpPr>
        <p:spPr>
          <a:xfrm>
            <a:off x="98323" y="235974"/>
            <a:ext cx="118478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MX" b="1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Relación con Ingeniería en Sistemas Computacionales:</a:t>
            </a:r>
          </a:p>
          <a:p>
            <a:pPr algn="l"/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El uso de Next.js y </a:t>
            </a:r>
            <a:r>
              <a:rPr lang="es-MX" b="0" i="0" dirty="0" err="1">
                <a:solidFill>
                  <a:srgbClr val="ECECEC"/>
                </a:solidFill>
                <a:effectLst/>
                <a:latin typeface="Segoe UI Variable Text" pitchFamily="2" charset="0"/>
              </a:rPr>
              <a:t>React</a:t>
            </a: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 en la formación de ingenieros potencia habilidades como:</a:t>
            </a:r>
          </a:p>
          <a:p>
            <a:pPr algn="l"/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Diseño de aplicaciones web modernas.</a:t>
            </a:r>
          </a:p>
          <a:p>
            <a:pPr algn="l"/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Desarrollo full-</a:t>
            </a:r>
            <a:r>
              <a:rPr lang="es-MX" b="0" i="0" dirty="0" err="1">
                <a:solidFill>
                  <a:srgbClr val="ECECEC"/>
                </a:solidFill>
                <a:effectLst/>
                <a:latin typeface="Segoe UI Variable Text" pitchFamily="2" charset="0"/>
              </a:rPr>
              <a:t>stack</a:t>
            </a: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 con tecnologías </a:t>
            </a:r>
            <a:r>
              <a:rPr lang="es-MX" b="0" i="0" dirty="0" err="1">
                <a:solidFill>
                  <a:srgbClr val="ECECEC"/>
                </a:solidFill>
                <a:effectLst/>
                <a:latin typeface="Segoe UI Variable Text" pitchFamily="2" charset="0"/>
              </a:rPr>
              <a:t>front-end</a:t>
            </a: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 y back-</a:t>
            </a:r>
            <a:r>
              <a:rPr lang="es-MX" b="0" i="0" dirty="0" err="1">
                <a:solidFill>
                  <a:srgbClr val="ECECEC"/>
                </a:solidFill>
                <a:effectLst/>
                <a:latin typeface="Segoe UI Variable Text" pitchFamily="2" charset="0"/>
              </a:rPr>
              <a:t>end</a:t>
            </a: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.</a:t>
            </a:r>
          </a:p>
          <a:p>
            <a:pPr algn="l"/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Manejo de bases de datos y optimización de sistemas.</a:t>
            </a:r>
          </a:p>
          <a:p>
            <a:r>
              <a:rPr lang="es-MX" b="1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Conclusión:</a:t>
            </a:r>
            <a:br>
              <a:rPr lang="es-MX" dirty="0"/>
            </a:b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Next.js es una herramienta indispensable para los ingenieros en sistemas computacionales, preparando a los profesionales para enfrentar los desafíos del desarrollo web en el entorno empresarial actual.</a:t>
            </a:r>
            <a:br>
              <a:rPr lang="es-MX" dirty="0"/>
            </a:b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Ambos temas reflejan la importancia de dominar tecnologías avanzadas en la Ingeniería en Sistemas Computacionales, asegurando una sólida formación y competitividad laboral.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2366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207A1-C55C-1F89-D86A-5A09274F6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9219701-5102-6F3F-7A48-92BBC872F520}"/>
              </a:ext>
            </a:extLst>
          </p:cNvPr>
          <p:cNvSpPr txBox="1"/>
          <p:nvPr/>
        </p:nvSpPr>
        <p:spPr>
          <a:xfrm>
            <a:off x="0" y="0"/>
            <a:ext cx="121231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1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3. Diferencias entre </a:t>
            </a:r>
            <a:r>
              <a:rPr lang="es-MX" b="1" i="0" cap="all" dirty="0" err="1">
                <a:solidFill>
                  <a:srgbClr val="FF0000"/>
                </a:solidFill>
                <a:effectLst/>
                <a:latin typeface="Segoe UI Variable Text" pitchFamily="2" charset="0"/>
              </a:rPr>
              <a:t>Odoo</a:t>
            </a:r>
            <a:r>
              <a:rPr lang="es-MX" b="1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 y otras soluciones ERP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Características de </a:t>
            </a:r>
            <a:r>
              <a:rPr lang="es-MX" b="1" i="0" cap="all" dirty="0" err="1">
                <a:solidFill>
                  <a:srgbClr val="FF0000"/>
                </a:solidFill>
                <a:effectLst/>
                <a:latin typeface="Segoe UI Variable Text" pitchFamily="2" charset="0"/>
              </a:rPr>
              <a:t>Odoo</a:t>
            </a:r>
            <a:r>
              <a:rPr lang="es-MX" b="1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:</a:t>
            </a:r>
            <a:endParaRPr lang="es-MX" b="0" i="0" cap="all" dirty="0">
              <a:solidFill>
                <a:srgbClr val="FF0000"/>
              </a:solidFill>
              <a:effectLst/>
              <a:latin typeface="Segoe UI Variable Text" pitchFamily="2" charset="0"/>
            </a:endParaRPr>
          </a:p>
          <a:p>
            <a:pPr lvl="1" algn="l"/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Código abierto, personalizable y flexible.</a:t>
            </a:r>
          </a:p>
          <a:p>
            <a:pPr lvl="1" algn="l"/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Costos accesibles, dependiendo de implementación y personalización.</a:t>
            </a:r>
          </a:p>
          <a:p>
            <a:pPr lvl="1" algn="l"/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Modularidad: amplia gama de módulos para áreas específicas.</a:t>
            </a:r>
          </a:p>
          <a:p>
            <a:pPr lvl="1" algn="l"/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Comunidad activa que contribuye al desarrollo y soporte.</a:t>
            </a:r>
          </a:p>
          <a:p>
            <a:pPr algn="l"/>
            <a:r>
              <a:rPr lang="es-MX" b="1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Comparación con ERP propietarios:</a:t>
            </a:r>
            <a:endParaRPr lang="es-MX" b="0" i="0" cap="all" dirty="0">
              <a:solidFill>
                <a:srgbClr val="FF0000"/>
              </a:solidFill>
              <a:effectLst/>
              <a:latin typeface="Segoe UI Variable Text" pitchFamily="2" charset="0"/>
            </a:endParaRPr>
          </a:p>
          <a:p>
            <a:pPr lvl="1" algn="l"/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Menos flexibles, más costosos en licencias, pero a veces ofrecen soporte especializado.</a:t>
            </a:r>
          </a:p>
          <a:p>
            <a:pPr algn="l"/>
            <a:r>
              <a:rPr lang="es-MX" b="1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Resumen:</a:t>
            </a: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 </a:t>
            </a:r>
            <a:r>
              <a:rPr lang="es-MX" b="0" i="0" dirty="0" err="1">
                <a:solidFill>
                  <a:srgbClr val="ECECEC"/>
                </a:solidFill>
                <a:effectLst/>
                <a:latin typeface="Segoe UI Variable Text" pitchFamily="2" charset="0"/>
              </a:rPr>
              <a:t>Odoo</a:t>
            </a: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 se destaca por su flexibilidad, modularidad y comunidad activa, siendo una solución adecuada para empresas de diversos tamaños.</a:t>
            </a:r>
          </a:p>
        </p:txBody>
      </p:sp>
    </p:spTree>
    <p:extLst>
      <p:ext uri="{BB962C8B-B14F-4D97-AF65-F5344CB8AC3E}">
        <p14:creationId xmlns:p14="http://schemas.microsoft.com/office/powerpoint/2010/main" val="3879490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D33E4-62AE-A22F-7954-9995DC70B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01973FF-F525-E59B-2201-427E115ADDE5}"/>
              </a:ext>
            </a:extLst>
          </p:cNvPr>
          <p:cNvSpPr txBox="1"/>
          <p:nvPr/>
        </p:nvSpPr>
        <p:spPr>
          <a:xfrm>
            <a:off x="0" y="0"/>
            <a:ext cx="1226082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1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4. </a:t>
            </a:r>
            <a:r>
              <a:rPr lang="es-MX" b="1" i="0" cap="all" dirty="0" err="1">
                <a:solidFill>
                  <a:srgbClr val="FF0000"/>
                </a:solidFill>
                <a:effectLst/>
                <a:latin typeface="Segoe UI Variable Text" pitchFamily="2" charset="0"/>
              </a:rPr>
              <a:t>Odoo</a:t>
            </a:r>
            <a:r>
              <a:rPr lang="es-MX" b="1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 en el Mercado</a:t>
            </a:r>
            <a:r>
              <a:rPr lang="es-MX" b="1" cap="all" dirty="0">
                <a:solidFill>
                  <a:srgbClr val="FF0000"/>
                </a:solidFill>
                <a:latin typeface="Segoe UI Variable Text" pitchFamily="2" charset="0"/>
              </a:rPr>
              <a:t>.</a:t>
            </a:r>
            <a:endParaRPr lang="es-MX" b="1" i="0" dirty="0">
              <a:solidFill>
                <a:srgbClr val="ECECEC"/>
              </a:solidFill>
              <a:effectLst/>
              <a:latin typeface="Segoe UI Variable Text" pitchFamily="2" charset="0"/>
            </a:endParaRPr>
          </a:p>
          <a:p>
            <a:pPr algn="l"/>
            <a:r>
              <a:rPr lang="es-MX" b="1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Tipos de empresas que utilizan </a:t>
            </a:r>
            <a:r>
              <a:rPr lang="es-MX" b="1" i="0" cap="all" dirty="0" err="1">
                <a:solidFill>
                  <a:srgbClr val="FF0000"/>
                </a:solidFill>
                <a:effectLst/>
                <a:latin typeface="Segoe UI Variable Text" pitchFamily="2" charset="0"/>
              </a:rPr>
              <a:t>Odoo</a:t>
            </a:r>
            <a:r>
              <a:rPr lang="es-MX" b="1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:</a:t>
            </a:r>
            <a:r>
              <a:rPr lang="es-MX" b="0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 </a:t>
            </a:r>
          </a:p>
          <a:p>
            <a:pPr algn="l"/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Desde startups hasta grandes corporaciones en sectores como manufactura, comercio, salud y tecnología.</a:t>
            </a:r>
            <a:endParaRPr lang="es-MX" b="1" i="0" cap="all" dirty="0">
              <a:solidFill>
                <a:srgbClr val="ECECEC"/>
              </a:solidFill>
              <a:effectLst/>
              <a:latin typeface="Segoe UI Variable Text" pitchFamily="2" charset="0"/>
            </a:endParaRPr>
          </a:p>
          <a:p>
            <a:pPr algn="l"/>
            <a:r>
              <a:rPr lang="es-MX" b="1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Visión </a:t>
            </a:r>
          </a:p>
          <a:p>
            <a:pPr algn="l"/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Ser el ERP más usado globalmente.</a:t>
            </a:r>
          </a:p>
          <a:p>
            <a:pPr algn="l"/>
            <a:r>
              <a:rPr lang="es-MX" b="1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misión:</a:t>
            </a:r>
            <a:endParaRPr lang="es-MX" cap="all" dirty="0">
              <a:solidFill>
                <a:srgbClr val="FF0000"/>
              </a:solidFill>
              <a:latin typeface="Segoe UI Variable Text" pitchFamily="2" charset="0"/>
            </a:endParaRPr>
          </a:p>
          <a:p>
            <a:pPr algn="l"/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Proveer una solución completa y accesible para empresas de todos los tamaños.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506A3A2-AE52-B221-E5A5-751E462A8249}"/>
              </a:ext>
            </a:extLst>
          </p:cNvPr>
          <p:cNvSpPr txBox="1"/>
          <p:nvPr/>
        </p:nvSpPr>
        <p:spPr>
          <a:xfrm>
            <a:off x="-78658" y="2206603"/>
            <a:ext cx="1219199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1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Actividades Realizadas</a:t>
            </a:r>
          </a:p>
          <a:p>
            <a:pPr algn="l"/>
            <a:r>
              <a:rPr lang="es-MX" b="1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Captura de asistencia:</a:t>
            </a:r>
            <a:endParaRPr lang="es-MX" b="0" i="0" cap="all" dirty="0">
              <a:solidFill>
                <a:srgbClr val="FF0000"/>
              </a:solidFill>
              <a:effectLst/>
              <a:latin typeface="Segoe UI Variable Text" pitchFamily="2" charset="0"/>
            </a:endParaRPr>
          </a:p>
          <a:p>
            <a:pPr lvl="1" algn="l"/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Se tomó evidencia fotográfica como prueba de participación.</a:t>
            </a:r>
          </a:p>
          <a:p>
            <a:pPr algn="l"/>
            <a:r>
              <a:rPr lang="es-MX" b="1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Participación y anotaciones:</a:t>
            </a:r>
            <a:endParaRPr lang="es-MX" b="0" i="0" cap="all" dirty="0">
              <a:solidFill>
                <a:srgbClr val="FF0000"/>
              </a:solidFill>
              <a:effectLst/>
              <a:latin typeface="Segoe UI Variable Text" pitchFamily="2" charset="0"/>
            </a:endParaRPr>
          </a:p>
          <a:p>
            <a:pPr lvl="1" algn="l"/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Documentación de las ideas clave y discusiones sobre cada tema.</a:t>
            </a:r>
          </a:p>
          <a:p>
            <a:pPr algn="l"/>
            <a:r>
              <a:rPr lang="es-MX" b="1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Evaluación práctica:</a:t>
            </a:r>
            <a:endParaRPr lang="es-MX" b="0" i="0" cap="all" dirty="0">
              <a:solidFill>
                <a:srgbClr val="FF0000"/>
              </a:solidFill>
              <a:effectLst/>
              <a:latin typeface="Segoe UI Variable Text" pitchFamily="2" charset="0"/>
            </a:endParaRPr>
          </a:p>
          <a:p>
            <a:pPr lvl="1" algn="l"/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Aplicación teórica sobre la importancia de ERP en el mercado actual.</a:t>
            </a:r>
          </a:p>
          <a:p>
            <a:pPr algn="l"/>
            <a:r>
              <a:rPr lang="es-MX" b="1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Próximos pasos:</a:t>
            </a:r>
            <a:endParaRPr lang="es-MX" b="0" i="0" cap="all" dirty="0">
              <a:solidFill>
                <a:srgbClr val="FF0000"/>
              </a:solidFill>
              <a:effectLst/>
              <a:latin typeface="Segoe UI Variable Text" pitchFamily="2" charset="0"/>
            </a:endParaRPr>
          </a:p>
          <a:p>
            <a:pPr algn="l"/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Elaborar un informe con capturas de pantalla, explicaciones y conclusiones.</a:t>
            </a:r>
          </a:p>
          <a:p>
            <a:pPr algn="l"/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Analizar la implementación de ERP como solución empresarial para optimizar procesos en diferentes industrias.</a:t>
            </a:r>
          </a:p>
        </p:txBody>
      </p:sp>
    </p:spTree>
    <p:extLst>
      <p:ext uri="{BB962C8B-B14F-4D97-AF65-F5344CB8AC3E}">
        <p14:creationId xmlns:p14="http://schemas.microsoft.com/office/powerpoint/2010/main" val="323621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B0E50-A29F-2369-1DE1-05CA9AD3C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30C3A48-EFC1-8F66-F9B2-55C39C75C16C}"/>
              </a:ext>
            </a:extLst>
          </p:cNvPr>
          <p:cNvSpPr txBox="1"/>
          <p:nvPr/>
        </p:nvSpPr>
        <p:spPr>
          <a:xfrm>
            <a:off x="108155" y="102853"/>
            <a:ext cx="11975690" cy="1176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CONFERENCIA 2.0</a:t>
            </a:r>
            <a:endParaRPr lang="es-MX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INFLACION Y RECESION EN MEXICO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solidFill>
                  <a:srgbClr val="FF00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HORARIO COMIENZA A LAS 10 DE LA MAÑANA </a:t>
            </a:r>
            <a:r>
              <a:rPr lang="es-MX" sz="18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Y TERMINA A LAS 12:00 DE LA TARDE.</a:t>
            </a:r>
            <a:endParaRPr lang="es-MX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441AD3C-8088-8564-5C99-A2B949FF6CEB}"/>
              </a:ext>
            </a:extLst>
          </p:cNvPr>
          <p:cNvSpPr txBox="1"/>
          <p:nvPr/>
        </p:nvSpPr>
        <p:spPr>
          <a:xfrm>
            <a:off x="108155" y="1411716"/>
            <a:ext cx="1197569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1" i="0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INFLACIÓN EN MÉXICO</a:t>
            </a:r>
          </a:p>
          <a:p>
            <a:pPr algn="l"/>
            <a:endParaRPr lang="es-MX" b="0" i="0" dirty="0">
              <a:solidFill>
                <a:srgbClr val="ECECEC"/>
              </a:solidFill>
              <a:effectLst/>
              <a:latin typeface="Segoe UI Variable Text" pitchFamily="2" charset="0"/>
            </a:endParaRPr>
          </a:p>
          <a:p>
            <a:pPr algn="l"/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La inflación en México se refiere al aumento generalizado de los precios de bienes y servicios, lo que reduce el poder adquisitivo de la moneda en el mercado. </a:t>
            </a:r>
          </a:p>
          <a:p>
            <a:pPr algn="l"/>
            <a:endParaRPr lang="es-MX" dirty="0">
              <a:solidFill>
                <a:srgbClr val="ECECEC"/>
              </a:solidFill>
              <a:latin typeface="Segoe UI Variable Text" pitchFamily="2" charset="0"/>
            </a:endParaRPr>
          </a:p>
          <a:p>
            <a:pPr algn="l"/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La inflación puede tener múltiples causas, como el aumento en los costos de producción, la expansión de la oferta monetaria o la demanda excesiva de productos y servicios. </a:t>
            </a:r>
          </a:p>
          <a:p>
            <a:pPr algn="l"/>
            <a:endParaRPr lang="es-MX" dirty="0">
              <a:solidFill>
                <a:srgbClr val="ECECEC"/>
              </a:solidFill>
              <a:latin typeface="Segoe UI Variable Text" pitchFamily="2" charset="0"/>
            </a:endParaRPr>
          </a:p>
          <a:p>
            <a:pPr algn="l"/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Este fenómeno afecta tanto a consumidores como a empresas, generando una disminución en el valor real de los ingresos y ahorros.</a:t>
            </a:r>
            <a:endParaRPr lang="es-MX" b="0" i="0" dirty="0">
              <a:solidFill>
                <a:srgbClr val="FF0000"/>
              </a:solidFill>
              <a:effectLst/>
              <a:latin typeface="Segoe UI Variable Text" pitchFamily="2" charset="0"/>
            </a:endParaRPr>
          </a:p>
          <a:p>
            <a:pPr algn="l"/>
            <a:r>
              <a:rPr lang="es-MX" b="1" i="0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RECESIÓN EN MÉXICO</a:t>
            </a:r>
            <a:endParaRPr lang="es-MX" b="0" i="0" dirty="0">
              <a:solidFill>
                <a:srgbClr val="ECECEC"/>
              </a:solidFill>
              <a:effectLst/>
              <a:latin typeface="Segoe UI Variable Text" pitchFamily="2" charset="0"/>
            </a:endParaRPr>
          </a:p>
          <a:p>
            <a:pPr algn="l"/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La recesión es una desaceleración significativa de la actividad económica. </a:t>
            </a:r>
          </a:p>
          <a:p>
            <a:pPr algn="l"/>
            <a:endParaRPr lang="es-MX" dirty="0">
              <a:solidFill>
                <a:srgbClr val="ECECEC"/>
              </a:solidFill>
              <a:latin typeface="Segoe UI Variable Text" pitchFamily="2" charset="0"/>
            </a:endParaRPr>
          </a:p>
          <a:p>
            <a:pPr algn="l"/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Está caracterizada por una disminución del Producto Interno Bruto (PIB), también conocido como el Producto Interno Bruto Real, durante al menos dos trimestres consecutivos. </a:t>
            </a:r>
          </a:p>
          <a:p>
            <a:pPr algn="l"/>
            <a:endParaRPr lang="es-MX" dirty="0">
              <a:solidFill>
                <a:srgbClr val="ECECEC"/>
              </a:solidFill>
              <a:latin typeface="Segoe UI Variable Text" pitchFamily="2" charset="0"/>
            </a:endParaRPr>
          </a:p>
          <a:p>
            <a:pPr algn="l"/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Las recesiones pueden ser causadas por varios factores, incluyendo una alta inflación, una reducción de la inversión, o crisis externas, y suelen ir acompañadas de aumentos en el desempleo y la caída de la confianza empresarial y del consumidor.</a:t>
            </a:r>
          </a:p>
        </p:txBody>
      </p:sp>
    </p:spTree>
    <p:extLst>
      <p:ext uri="{BB962C8B-B14F-4D97-AF65-F5344CB8AC3E}">
        <p14:creationId xmlns:p14="http://schemas.microsoft.com/office/powerpoint/2010/main" val="927642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22078-CC24-95EC-91FF-6907681B6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F69C409-BD25-9CD9-E9A6-01DC14BA07D9}"/>
              </a:ext>
            </a:extLst>
          </p:cNvPr>
          <p:cNvSpPr txBox="1"/>
          <p:nvPr/>
        </p:nvSpPr>
        <p:spPr>
          <a:xfrm>
            <a:off x="88489" y="199804"/>
            <a:ext cx="1190686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b="1" i="0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INTERRELACIÓN ENTRE INFLACIÓN Y RECESIÓN:</a:t>
            </a:r>
            <a:endParaRPr lang="es-MX" b="0" i="0" dirty="0">
              <a:solidFill>
                <a:srgbClr val="FF0000"/>
              </a:solidFill>
              <a:effectLst/>
              <a:latin typeface="Segoe UI Variable Text" pitchFamily="2" charset="0"/>
            </a:endParaRPr>
          </a:p>
          <a:p>
            <a:pPr algn="just"/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Ambos fenómenos pueden estar interrelacionados. </a:t>
            </a:r>
          </a:p>
          <a:p>
            <a:pPr algn="just"/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Una inflación alta puede contribuir a una recesión al reducir el consumo y la inversión, lo que disminuye la actividad económica. </a:t>
            </a:r>
          </a:p>
          <a:p>
            <a:pPr algn="just"/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La combinación de inflación y recesión es conocida como "estanflación", un escenario en el que la economía se encuentra estancada, con altos precios y un crecimiento nulo o negativo. </a:t>
            </a:r>
          </a:p>
          <a:p>
            <a:pPr algn="just"/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En México, estos problemas afectan el bienestar de las personas, incrementando la pobreza y la desigualdad social.</a:t>
            </a:r>
          </a:p>
          <a:p>
            <a:pPr algn="just"/>
            <a:r>
              <a:rPr lang="es-MX" b="1" i="0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TENDENCIAS DE MERCADO (MARKET TRENDS)</a:t>
            </a:r>
            <a:endParaRPr lang="es-MX" b="0" i="0" dirty="0">
              <a:solidFill>
                <a:srgbClr val="FF0000"/>
              </a:solidFill>
              <a:effectLst/>
              <a:latin typeface="Segoe UI Variable Text" pitchFamily="2" charset="0"/>
            </a:endParaRPr>
          </a:p>
          <a:p>
            <a:pPr algn="just"/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Las tendencias de mercado se refieren a los patrones o movimientos prevalentes en un mercado durante un período determinado. </a:t>
            </a:r>
          </a:p>
          <a:p>
            <a:pPr algn="just"/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Estas tendencias pueden ser </a:t>
            </a:r>
            <a:r>
              <a:rPr lang="es-MX" b="1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alcistas</a:t>
            </a: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 (cuando los precios suben), </a:t>
            </a:r>
            <a:r>
              <a:rPr lang="es-MX" b="1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bajistas</a:t>
            </a: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 (cuando los precios bajan) o </a:t>
            </a:r>
            <a:r>
              <a:rPr lang="es-MX" b="1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laterales</a:t>
            </a: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 (cuando los precios permanecen estables). </a:t>
            </a:r>
          </a:p>
          <a:p>
            <a:pPr algn="just"/>
            <a:endParaRPr lang="es-MX" b="0" i="0" dirty="0">
              <a:solidFill>
                <a:srgbClr val="ECECEC"/>
              </a:solidFill>
              <a:effectLst/>
              <a:latin typeface="Segoe UI Variable Text" pitchFamily="2" charset="0"/>
            </a:endParaRPr>
          </a:p>
          <a:p>
            <a:pPr algn="just"/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Las tendencias del mercado son esenciales para la toma de decisiones en inversiones, marketing y estrategias empresariales, ya que proporcionan información clave sobre el comportamiento de la oferta y la demanda. </a:t>
            </a:r>
          </a:p>
          <a:p>
            <a:pPr algn="just"/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Estas tendencias pueden verse influenciadas por factores económicos, políticos, sociales y tecnológicos.</a:t>
            </a:r>
          </a:p>
        </p:txBody>
      </p:sp>
    </p:spTree>
    <p:extLst>
      <p:ext uri="{BB962C8B-B14F-4D97-AF65-F5344CB8AC3E}">
        <p14:creationId xmlns:p14="http://schemas.microsoft.com/office/powerpoint/2010/main" val="1509877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C025D-D4D9-ADDE-A239-05680F380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4349F9F-42B3-6712-6187-68175ABA72A9}"/>
              </a:ext>
            </a:extLst>
          </p:cNvPr>
          <p:cNvSpPr txBox="1"/>
          <p:nvPr/>
        </p:nvSpPr>
        <p:spPr>
          <a:xfrm>
            <a:off x="-78658" y="12680"/>
            <a:ext cx="1199535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1" i="0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TENDENCIAS EN LA MANUFACTURA (MANUFACTURING TRENDS)</a:t>
            </a:r>
          </a:p>
          <a:p>
            <a:pPr algn="l"/>
            <a:endParaRPr lang="es-MX" b="0" i="0" dirty="0">
              <a:solidFill>
                <a:srgbClr val="FF0000"/>
              </a:solidFill>
              <a:effectLst/>
              <a:latin typeface="Segoe UI Variable Text" pitchFamily="2" charset="0"/>
            </a:endParaRPr>
          </a:p>
          <a:p>
            <a:pPr algn="l"/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Las tendencias en la manufactura se centran en innovaciones y prácticas que están transformando la industria. </a:t>
            </a:r>
          </a:p>
          <a:p>
            <a:pPr algn="l"/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Estas incluyen la </a:t>
            </a:r>
            <a:r>
              <a:rPr lang="es-MX" b="1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automatización</a:t>
            </a: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, la </a:t>
            </a:r>
            <a:r>
              <a:rPr lang="es-MX" b="1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digitalización</a:t>
            </a: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 y la </a:t>
            </a:r>
            <a:r>
              <a:rPr lang="es-MX" b="1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sostenibilidad</a:t>
            </a: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. </a:t>
            </a:r>
          </a:p>
          <a:p>
            <a:pPr algn="l"/>
            <a:endParaRPr lang="es-MX" b="0" i="0" dirty="0">
              <a:solidFill>
                <a:srgbClr val="ECECEC"/>
              </a:solidFill>
              <a:effectLst/>
              <a:latin typeface="Segoe UI Variable Text" pitchFamily="2" charset="0"/>
            </a:endParaRPr>
          </a:p>
          <a:p>
            <a:pPr algn="l"/>
            <a:r>
              <a:rPr lang="es-MX" b="0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Las principales tendencias en manufactura incluyen:</a:t>
            </a:r>
          </a:p>
          <a:p>
            <a:pPr algn="l"/>
            <a:endParaRPr lang="es-MX" b="0" i="0" cap="all" dirty="0">
              <a:solidFill>
                <a:srgbClr val="FF0000"/>
              </a:solidFill>
              <a:effectLst/>
              <a:latin typeface="Segoe UI Variable Text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Automatización:</a:t>
            </a:r>
            <a:r>
              <a:rPr lang="es-MX" b="0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La incorporación de robots y sistemas automatizados para mejorar la eficiencia y reducir los costos de producción.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MX" b="0" i="0" dirty="0">
              <a:solidFill>
                <a:srgbClr val="ECECEC"/>
              </a:solidFill>
              <a:effectLst/>
              <a:latin typeface="Segoe UI Variable Text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Digitalización:</a:t>
            </a:r>
            <a:r>
              <a:rPr lang="es-MX" b="0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El uso de tecnologías digitales como el Internet de las Cosas (</a:t>
            </a:r>
            <a:r>
              <a:rPr lang="es-MX" b="0" i="0" dirty="0" err="1">
                <a:solidFill>
                  <a:srgbClr val="ECECEC"/>
                </a:solidFill>
                <a:effectLst/>
                <a:latin typeface="Segoe UI Variable Text" pitchFamily="2" charset="0"/>
              </a:rPr>
              <a:t>IoT</a:t>
            </a: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), Big Data y la inteligencia artificial para optimizar los procesos de manufactura.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MX" b="0" i="0" dirty="0">
              <a:solidFill>
                <a:srgbClr val="ECECEC"/>
              </a:solidFill>
              <a:effectLst/>
              <a:latin typeface="Segoe UI Variable Text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Sostenibilidad:</a:t>
            </a:r>
            <a:r>
              <a:rPr lang="es-MX" b="0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La integración de prácticas respetuosas con el medio ambiente, incluyendo el uso de energías renovables, la reducción de residuos y el diseño de productos ecológicos.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MX" b="0" i="0" dirty="0">
              <a:solidFill>
                <a:srgbClr val="ECECEC"/>
              </a:solidFill>
              <a:effectLst/>
              <a:latin typeface="Segoe UI Variable Text" pitchFamily="2" charset="0"/>
            </a:endParaRPr>
          </a:p>
          <a:p>
            <a:pPr algn="l"/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Estas tendencias están impulsando una transformación significativa en la industria manufacturera, mejorando la competitividad y la sostenibilidad a largo plazo.</a:t>
            </a:r>
          </a:p>
        </p:txBody>
      </p:sp>
    </p:spTree>
    <p:extLst>
      <p:ext uri="{BB962C8B-B14F-4D97-AF65-F5344CB8AC3E}">
        <p14:creationId xmlns:p14="http://schemas.microsoft.com/office/powerpoint/2010/main" val="2800597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317F2-EBE9-A557-09F3-2BC517961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87A894D-62BD-DD0C-17CD-32510EEE54B6}"/>
              </a:ext>
            </a:extLst>
          </p:cNvPr>
          <p:cNvSpPr txBox="1"/>
          <p:nvPr/>
        </p:nvSpPr>
        <p:spPr>
          <a:xfrm>
            <a:off x="-1" y="199804"/>
            <a:ext cx="1219200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1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Industria 4.0 y Tendencias de Manufactura</a:t>
            </a:r>
          </a:p>
          <a:p>
            <a:pPr algn="l"/>
            <a:r>
              <a:rPr lang="es-MX" b="1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Industria 4.0.</a:t>
            </a:r>
          </a:p>
          <a:p>
            <a:pPr algn="l"/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La Industria 4.0 se basa en la integración de tecnologías avanzadas para transformar los procesos de manufactura. </a:t>
            </a:r>
          </a:p>
          <a:p>
            <a:pPr algn="l"/>
            <a:r>
              <a:rPr lang="es-MX" b="0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Sus principales enfoques incluyen:</a:t>
            </a:r>
          </a:p>
          <a:p>
            <a:pPr algn="l"/>
            <a:r>
              <a:rPr lang="es-MX" b="1" i="0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Internet de las Cosas (</a:t>
            </a:r>
            <a:r>
              <a:rPr lang="es-MX" b="1" i="0" dirty="0" err="1">
                <a:solidFill>
                  <a:srgbClr val="FF0000"/>
                </a:solidFill>
                <a:effectLst/>
                <a:latin typeface="Segoe UI Variable Text" pitchFamily="2" charset="0"/>
              </a:rPr>
              <a:t>IoT</a:t>
            </a:r>
            <a:r>
              <a:rPr lang="es-MX" b="1" i="0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), Inteligencia Artificial (IA) y Robótica:</a:t>
            </a:r>
            <a:r>
              <a:rPr lang="es-MX" b="0" i="0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 </a:t>
            </a:r>
          </a:p>
          <a:p>
            <a:pPr algn="l"/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Mejora de eficiencias y productividad.</a:t>
            </a:r>
          </a:p>
          <a:p>
            <a:pPr algn="l"/>
            <a:r>
              <a:rPr lang="es-MX" b="1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Fabricación aditiva (Impresión 3D):</a:t>
            </a:r>
            <a:r>
              <a:rPr lang="es-MX" b="0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 </a:t>
            </a:r>
          </a:p>
          <a:p>
            <a:pPr algn="l"/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Personalización y simplificación de procesos productivos.</a:t>
            </a:r>
          </a:p>
          <a:p>
            <a:pPr algn="l"/>
            <a:r>
              <a:rPr lang="es-MX" b="1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Sostenibilidad:</a:t>
            </a:r>
            <a:r>
              <a:rPr lang="es-MX" b="0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 </a:t>
            </a:r>
          </a:p>
          <a:p>
            <a:pPr algn="l"/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Uso de materiales ecológicos y reducción de huella de carbono.</a:t>
            </a:r>
          </a:p>
          <a:p>
            <a:pPr algn="l"/>
            <a:r>
              <a:rPr lang="es-MX" b="1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Automatización y Robótica:</a:t>
            </a:r>
            <a:r>
              <a:rPr lang="es-MX" b="0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 </a:t>
            </a:r>
          </a:p>
          <a:p>
            <a:pPr algn="l"/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Optimización de operaciones y disminución de errores humanos.</a:t>
            </a:r>
          </a:p>
          <a:p>
            <a:pPr algn="l"/>
            <a:r>
              <a:rPr lang="es-MX" b="1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Optimización de la Cadena de Suministro:</a:t>
            </a:r>
            <a:r>
              <a:rPr lang="es-MX" b="0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 </a:t>
            </a:r>
          </a:p>
          <a:p>
            <a:pPr algn="l"/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Uso de datos en tiempo real para cadenas de suministro más resilientes.</a:t>
            </a:r>
          </a:p>
          <a:p>
            <a:pPr algn="l"/>
            <a:r>
              <a:rPr lang="es-MX" b="1" i="0" cap="all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Personalización</a:t>
            </a:r>
            <a:r>
              <a:rPr lang="es-MX" b="1" i="0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:</a:t>
            </a:r>
            <a:r>
              <a:rPr lang="es-MX" b="0" i="0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 </a:t>
            </a:r>
          </a:p>
          <a:p>
            <a:pPr algn="l"/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Productos a medida para satisfacer necesidades individuales.</a:t>
            </a:r>
          </a:p>
          <a:p>
            <a:pPr algn="l"/>
            <a:r>
              <a:rPr lang="es-MX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Estas tendencias moldean el futuro de la manufactura, mejorando la eficiencia, reduciendo costos y fomentando la innovación.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7976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EE734-22E0-1C09-EE4C-445791F1D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CF7E182-BFD2-918F-532A-63E20E949F93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dirty="0"/>
              <a:t>Prioridades de Manufactura vs Demanda de Consumo</a:t>
            </a:r>
          </a:p>
          <a:p>
            <a:pPr algn="just"/>
            <a:r>
              <a:rPr lang="es-MX" dirty="0"/>
              <a:t>Prioridades de Manufactura</a:t>
            </a:r>
          </a:p>
          <a:p>
            <a:pPr algn="just"/>
            <a:r>
              <a:rPr lang="es-MX" cap="all" dirty="0">
                <a:solidFill>
                  <a:srgbClr val="FF0000"/>
                </a:solidFill>
              </a:rPr>
              <a:t>Eficiencia Operativa: </a:t>
            </a:r>
          </a:p>
          <a:p>
            <a:pPr algn="just"/>
            <a:r>
              <a:rPr lang="es-MX" dirty="0"/>
              <a:t>Optimización de procesos para reducir costos.</a:t>
            </a:r>
          </a:p>
          <a:p>
            <a:pPr algn="just"/>
            <a:r>
              <a:rPr lang="es-MX" cap="all" dirty="0">
                <a:solidFill>
                  <a:srgbClr val="FF0000"/>
                </a:solidFill>
              </a:rPr>
              <a:t>Calidad: </a:t>
            </a:r>
          </a:p>
          <a:p>
            <a:pPr algn="just"/>
            <a:r>
              <a:rPr lang="es-MX" dirty="0"/>
              <a:t>Cumplimiento de estándares estrictos.</a:t>
            </a:r>
          </a:p>
          <a:p>
            <a:pPr algn="just"/>
            <a:r>
              <a:rPr lang="es-MX" cap="all" dirty="0">
                <a:solidFill>
                  <a:srgbClr val="FF0000"/>
                </a:solidFill>
              </a:rPr>
              <a:t>Flexibilidad: </a:t>
            </a:r>
          </a:p>
          <a:p>
            <a:pPr algn="just"/>
            <a:r>
              <a:rPr lang="es-MX" dirty="0"/>
              <a:t>Adaptación a cambios en cantidad o diseño de productos.</a:t>
            </a:r>
          </a:p>
          <a:p>
            <a:pPr algn="just"/>
            <a:r>
              <a:rPr lang="es-MX" dirty="0"/>
              <a:t>Costos: Minimización de costos de producción y mantenimiento.</a:t>
            </a:r>
          </a:p>
          <a:p>
            <a:pPr algn="just"/>
            <a:r>
              <a:rPr lang="es-MX" cap="all" dirty="0">
                <a:solidFill>
                  <a:srgbClr val="FF0000"/>
                </a:solidFill>
              </a:rPr>
              <a:t>Tiempo de Entrega: </a:t>
            </a:r>
          </a:p>
          <a:p>
            <a:pPr algn="just"/>
            <a:r>
              <a:rPr lang="es-MX" dirty="0"/>
              <a:t>Cumplimiento de plazos y demandas </a:t>
            </a:r>
            <a:r>
              <a:rPr lang="es-MX" dirty="0" err="1"/>
              <a:t>just</a:t>
            </a:r>
            <a:r>
              <a:rPr lang="es-MX" dirty="0"/>
              <a:t>-</a:t>
            </a:r>
            <a:r>
              <a:rPr lang="es-MX" dirty="0" err="1"/>
              <a:t>in-time</a:t>
            </a:r>
            <a:r>
              <a:rPr lang="es-MX" dirty="0"/>
              <a:t>.</a:t>
            </a:r>
          </a:p>
          <a:p>
            <a:pPr algn="just"/>
            <a:r>
              <a:rPr lang="es-MX" dirty="0"/>
              <a:t>Demanda de Consumo</a:t>
            </a:r>
          </a:p>
          <a:p>
            <a:pPr algn="just"/>
            <a:r>
              <a:rPr lang="es-MX" cap="all" dirty="0">
                <a:solidFill>
                  <a:srgbClr val="FF0000"/>
                </a:solidFill>
              </a:rPr>
              <a:t>Preferencias del Cliente: </a:t>
            </a:r>
          </a:p>
          <a:p>
            <a:pPr algn="just"/>
            <a:r>
              <a:rPr lang="es-MX" dirty="0"/>
              <a:t>Personalización y sostenibilidad como factores clave.</a:t>
            </a:r>
          </a:p>
          <a:p>
            <a:pPr algn="just"/>
            <a:r>
              <a:rPr lang="es-MX" cap="all" dirty="0">
                <a:solidFill>
                  <a:srgbClr val="FF0000"/>
                </a:solidFill>
              </a:rPr>
              <a:t>Estacionalidad: </a:t>
            </a:r>
          </a:p>
          <a:p>
            <a:pPr algn="just"/>
            <a:r>
              <a:rPr lang="es-MX" dirty="0"/>
              <a:t>Variaciones por temporadas, festividades o tendencias.</a:t>
            </a:r>
          </a:p>
          <a:p>
            <a:pPr algn="just"/>
            <a:r>
              <a:rPr lang="es-MX" cap="all" dirty="0">
                <a:solidFill>
                  <a:srgbClr val="FF0000"/>
                </a:solidFill>
              </a:rPr>
              <a:t>Disponibilidad y Acceso: </a:t>
            </a:r>
          </a:p>
          <a:p>
            <a:pPr algn="just"/>
            <a:r>
              <a:rPr lang="es-MX" dirty="0"/>
              <a:t>Expectativa de productos disponibles al momento requerido.</a:t>
            </a:r>
          </a:p>
          <a:p>
            <a:pPr algn="just"/>
            <a:r>
              <a:rPr lang="es-MX" cap="all" dirty="0">
                <a:solidFill>
                  <a:srgbClr val="FF0000"/>
                </a:solidFill>
              </a:rPr>
              <a:t>Precio: </a:t>
            </a:r>
          </a:p>
          <a:p>
            <a:pPr algn="just"/>
            <a:r>
              <a:rPr lang="es-MX" dirty="0"/>
              <a:t>Demanda de precios competitivos.</a:t>
            </a:r>
          </a:p>
          <a:p>
            <a:pPr algn="just"/>
            <a:r>
              <a:rPr lang="es-MX" cap="all" dirty="0">
                <a:solidFill>
                  <a:srgbClr val="FF0000"/>
                </a:solidFill>
              </a:rPr>
              <a:t>Equilibrio entre Manufactura y Demanda:</a:t>
            </a:r>
          </a:p>
          <a:p>
            <a:pPr algn="just"/>
            <a:r>
              <a:rPr lang="es-MX" dirty="0"/>
              <a:t>Las empresas deben balancear prioridades de producción y expectativas del mercado. </a:t>
            </a:r>
          </a:p>
          <a:p>
            <a:pPr algn="just"/>
            <a:r>
              <a:rPr lang="es-MX" dirty="0"/>
              <a:t>Tecnologías como Industria 4.0 y automatización ayudan a mejorar la flexibilidad y </a:t>
            </a:r>
          </a:p>
          <a:p>
            <a:pPr algn="just"/>
            <a:r>
              <a:rPr lang="es-MX" dirty="0"/>
              <a:t>respuesta ante cambios en la demanda. </a:t>
            </a:r>
          </a:p>
        </p:txBody>
      </p:sp>
    </p:spTree>
    <p:extLst>
      <p:ext uri="{BB962C8B-B14F-4D97-AF65-F5344CB8AC3E}">
        <p14:creationId xmlns:p14="http://schemas.microsoft.com/office/powerpoint/2010/main" val="1764457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Damasco</Template>
  <TotalTime>599</TotalTime>
  <Words>3240</Words>
  <Application>Microsoft Office PowerPoint</Application>
  <PresentationFormat>Panorámica</PresentationFormat>
  <Paragraphs>337</Paragraphs>
  <Slides>23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Aptos</vt:lpstr>
      <vt:lpstr>Arial</vt:lpstr>
      <vt:lpstr>Bookman Old Style</vt:lpstr>
      <vt:lpstr>Rockwell</vt:lpstr>
      <vt:lpstr>Segoe UI Variable Text</vt:lpstr>
      <vt:lpstr>Damask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Adrian Segura Alonso</dc:creator>
  <cp:lastModifiedBy>Adrian Segura Alonso</cp:lastModifiedBy>
  <cp:revision>1</cp:revision>
  <dcterms:created xsi:type="dcterms:W3CDTF">2024-11-26T04:03:57Z</dcterms:created>
  <dcterms:modified xsi:type="dcterms:W3CDTF">2024-11-26T15:01:02Z</dcterms:modified>
</cp:coreProperties>
</file>