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71" r:id="rId7"/>
    <p:sldId id="272" r:id="rId8"/>
    <p:sldId id="258" r:id="rId9"/>
    <p:sldId id="273" r:id="rId10"/>
    <p:sldId id="274" r:id="rId11"/>
    <p:sldId id="275" r:id="rId12"/>
    <p:sldId id="276" r:id="rId13"/>
    <p:sldId id="277" r:id="rId14"/>
    <p:sldId id="278" r:id="rId15"/>
    <p:sldId id="260" r:id="rId16"/>
    <p:sldId id="279" r:id="rId17"/>
    <p:sldId id="280" r:id="rId18"/>
    <p:sldId id="281" r:id="rId19"/>
    <p:sldId id="282" r:id="rId20"/>
    <p:sldId id="283" r:id="rId21"/>
    <p:sldId id="285" r:id="rId22"/>
    <p:sldId id="286" r:id="rId23"/>
    <p:sldId id="289" r:id="rId24"/>
    <p:sldId id="290" r:id="rId25"/>
    <p:sldId id="265"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showGuides="1">
      <p:cViewPr varScale="1">
        <p:scale>
          <a:sx n="116" d="100"/>
          <a:sy n="116" d="100"/>
        </p:scale>
        <p:origin x="336" y="138"/>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xmlns=""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17.07.2022</a:t>
            </a:fld>
            <a:endParaRPr lang="ru-RU" dirty="0"/>
          </a:p>
        </p:txBody>
      </p:sp>
      <p:sp>
        <p:nvSpPr>
          <p:cNvPr id="4" name="Footer Placeholder 3">
            <a:extLst>
              <a:ext uri="{FF2B5EF4-FFF2-40B4-BE49-F238E27FC236}">
                <a16:creationId xmlns:a16="http://schemas.microsoft.com/office/drawing/2014/main" xmlns=""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xmlns=""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17.07.2022</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xmlns=""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xmlns=""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xmlns=""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xmlns=""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xmlns=""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xmlns=""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xmlns=""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xmlns=""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xmlns=""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xmlns=""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xmlns=""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xmlns=""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xmlns=""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xmlns=""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xmlns=""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xmlns=""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xmlns=""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xmlns=""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xmlns=""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xmlns=""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xmlns=""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a16="http://schemas.microsoft.com/office/drawing/2014/main" xmlns=""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xmlns=""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a16="http://schemas.microsoft.com/office/drawing/2014/main" xmlns=""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xmlns=""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xmlns=""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a16="http://schemas.microsoft.com/office/drawing/2014/main" xmlns=""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xmlns=""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xmlns=""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xmlns=""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a16="http://schemas.microsoft.com/office/drawing/2014/main" xmlns=""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xmlns=""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xmlns=""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xmlns=""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xmlns=""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xmlns=""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xmlns=""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xmlns=""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xmlns=""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xmlns=""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xmlns=""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xmlns=""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a16="http://schemas.microsoft.com/office/drawing/2014/main" xmlns=""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xmlns=""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a16="http://schemas.microsoft.com/office/drawing/2014/main" xmlns=""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xmlns=""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a16="http://schemas.microsoft.com/office/drawing/2014/main" xmlns=""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a16="http://schemas.microsoft.com/office/drawing/2014/main" xmlns=""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a16="http://schemas.microsoft.com/office/drawing/2014/main" xmlns=""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a16="http://schemas.microsoft.com/office/drawing/2014/main" xmlns=""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a16="http://schemas.microsoft.com/office/drawing/2014/main" xmlns=""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a16="http://schemas.microsoft.com/office/drawing/2014/main" xmlns=""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a16="http://schemas.microsoft.com/office/drawing/2014/main" xmlns=""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a16="http://schemas.microsoft.com/office/drawing/2014/main" xmlns=""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xmlns=""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xmlns=""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xmlns=""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xmlns=""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xmlns=""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xmlns=""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xmlns=""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a16="http://schemas.microsoft.com/office/drawing/2014/main" xmlns=""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xmlns=""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xmlns=""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xmlns=""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xmlns=""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xmlns=""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xmlns=""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xmlns=""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xmlns=""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xmlns=""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xmlns=""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xmlns=""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xmlns=""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xmlns=""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xmlns=""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xmlns=""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xmlns=""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xmlns=""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xmlns=""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xmlns=""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xmlns=""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xmlns=""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9000"/>
          </a:schemeClr>
        </a:solidFill>
        <a:effectLst/>
      </p:bgPr>
    </p:bg>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xmlns="" id="{873751CF-C490-45B5-B248-BF86A59ECF2E}"/>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tretch>
            <a:fillRect/>
          </a:stretch>
        </p:blipFill>
        <p:spPr>
          <a:xfrm>
            <a:off x="3671054" y="1963964"/>
            <a:ext cx="7609721" cy="448711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 name="Title 1">
            <a:extLst>
              <a:ext uri="{FF2B5EF4-FFF2-40B4-BE49-F238E27FC236}">
                <a16:creationId xmlns:a16="http://schemas.microsoft.com/office/drawing/2014/main" xmlns="" id="{F56E9371-6E05-45E0-803B-4C39AC28CC69}"/>
              </a:ext>
            </a:extLst>
          </p:cNvPr>
          <p:cNvSpPr>
            <a:spLocks noGrp="1"/>
          </p:cNvSpPr>
          <p:nvPr>
            <p:ph type="title"/>
          </p:nvPr>
        </p:nvSpPr>
        <p:spPr/>
        <p:txBody>
          <a:bodyPr/>
          <a:lstStyle/>
          <a:p>
            <a:r>
              <a:rPr lang="en-US" sz="6000" dirty="0" smtClean="0">
                <a:solidFill>
                  <a:srgbClr val="C00000"/>
                </a:solidFill>
              </a:rPr>
              <a:t>Software Architecture</a:t>
            </a:r>
            <a:endParaRPr lang="ru-RU" sz="6000" dirty="0">
              <a:solidFill>
                <a:srgbClr val="C00000"/>
              </a:solidFill>
            </a:endParaRPr>
          </a:p>
        </p:txBody>
      </p:sp>
      <p:sp>
        <p:nvSpPr>
          <p:cNvPr id="5" name="Text Placeholder 4">
            <a:extLst>
              <a:ext uri="{FF2B5EF4-FFF2-40B4-BE49-F238E27FC236}">
                <a16:creationId xmlns:a16="http://schemas.microsoft.com/office/drawing/2014/main" xmlns="" id="{030A1A89-FE18-44C6-B3EE-49541CB85077}"/>
              </a:ext>
            </a:extLst>
          </p:cNvPr>
          <p:cNvSpPr>
            <a:spLocks noGrp="1"/>
          </p:cNvSpPr>
          <p:nvPr>
            <p:ph type="body" sz="quarter" idx="20"/>
          </p:nvPr>
        </p:nvSpPr>
        <p:spPr>
          <a:xfrm>
            <a:off x="770021" y="5105536"/>
            <a:ext cx="976401" cy="324417"/>
          </a:xfrm>
        </p:spPr>
        <p:txBody>
          <a:bodyPr/>
          <a:lstStyle/>
          <a:p>
            <a:r>
              <a:rPr lang="en-US" dirty="0" smtClean="0"/>
              <a:t>July</a:t>
            </a:r>
            <a:endParaRPr lang="ru-RU" dirty="0"/>
          </a:p>
        </p:txBody>
      </p:sp>
      <p:sp>
        <p:nvSpPr>
          <p:cNvPr id="4" name="Text Placeholder 3">
            <a:extLst>
              <a:ext uri="{FF2B5EF4-FFF2-40B4-BE49-F238E27FC236}">
                <a16:creationId xmlns:a16="http://schemas.microsoft.com/office/drawing/2014/main" xmlns="" id="{C83697A7-775B-4995-AFA7-E4B1B1C1C8F8}"/>
              </a:ext>
            </a:extLst>
          </p:cNvPr>
          <p:cNvSpPr>
            <a:spLocks noGrp="1"/>
          </p:cNvSpPr>
          <p:nvPr>
            <p:ph type="body" sz="quarter" idx="21"/>
          </p:nvPr>
        </p:nvSpPr>
        <p:spPr>
          <a:xfrm>
            <a:off x="770022" y="5451784"/>
            <a:ext cx="894022" cy="324417"/>
          </a:xfrm>
        </p:spPr>
        <p:txBody>
          <a:bodyPr/>
          <a:lstStyle/>
          <a:p>
            <a:r>
              <a:rPr lang="en-US" dirty="0" smtClean="0"/>
              <a:t>2022</a:t>
            </a:r>
            <a:endParaRPr lang="ru-RU"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794" y="170181"/>
            <a:ext cx="3425669" cy="1060616"/>
          </a:xfrm>
          <a:prstGeom prst="rect">
            <a:avLst/>
          </a:prstGeom>
        </p:spPr>
      </p:pic>
    </p:spTree>
    <p:extLst>
      <p:ext uri="{BB962C8B-B14F-4D97-AF65-F5344CB8AC3E}">
        <p14:creationId xmlns:p14="http://schemas.microsoft.com/office/powerpoint/2010/main" val="36105068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33181" y="2215978"/>
            <a:ext cx="6903439" cy="758461"/>
          </a:xfrm>
        </p:spPr>
        <p:txBody>
          <a:bodyPr>
            <a:normAutofit/>
          </a:bodyPr>
          <a:lstStyle/>
          <a:p>
            <a:r>
              <a:rPr lang="en-US" sz="2400" b="1" dirty="0" smtClean="0">
                <a:solidFill>
                  <a:schemeClr val="bg1"/>
                </a:solidFill>
              </a:rPr>
              <a:t>S.O.L.I.D </a:t>
            </a:r>
            <a:r>
              <a:rPr lang="en-US" sz="2400" b="1" dirty="0">
                <a:solidFill>
                  <a:schemeClr val="bg1"/>
                </a:solidFill>
              </a:rPr>
              <a:t>principles of Software architecture </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8"/>
            <a:ext cx="5750337" cy="3541692"/>
          </a:xfrm>
        </p:spPr>
        <p:txBody>
          <a:bodyPr>
            <a:noAutofit/>
          </a:bodyPr>
          <a:lstStyle/>
          <a:p>
            <a:r>
              <a:rPr lang="en-US" sz="1800" b="1" dirty="0">
                <a:solidFill>
                  <a:schemeClr val="bg2"/>
                </a:solidFill>
              </a:rPr>
              <a:t>S</a:t>
            </a:r>
            <a:r>
              <a:rPr lang="en-US" sz="1800" b="1" dirty="0"/>
              <a:t>ingle Responsibility </a:t>
            </a:r>
          </a:p>
          <a:p>
            <a:r>
              <a:rPr lang="en-US" sz="1800" b="1" dirty="0" smtClean="0"/>
              <a:t> 	Each </a:t>
            </a:r>
            <a:r>
              <a:rPr lang="en-US" sz="1800" b="1" dirty="0"/>
              <a:t>services should have a single objective.</a:t>
            </a:r>
          </a:p>
          <a:p>
            <a:endParaRPr lang="en-US" sz="1800" b="1" dirty="0"/>
          </a:p>
          <a:p>
            <a:r>
              <a:rPr lang="en-US" sz="1800" b="1" dirty="0">
                <a:solidFill>
                  <a:schemeClr val="bg2"/>
                </a:solidFill>
              </a:rPr>
              <a:t>O</a:t>
            </a:r>
            <a:r>
              <a:rPr lang="en-US" sz="1800" b="1" dirty="0"/>
              <a:t>pen-Closed Principle </a:t>
            </a:r>
          </a:p>
          <a:p>
            <a:r>
              <a:rPr lang="en-US" sz="1800" b="1" dirty="0" smtClean="0"/>
              <a:t> 	Software </a:t>
            </a:r>
            <a:r>
              <a:rPr lang="en-US" sz="1800" b="1" dirty="0"/>
              <a:t>modules should be independent and expandable.</a:t>
            </a:r>
          </a:p>
          <a:p>
            <a:endParaRPr lang="en-US" sz="1800" b="1" dirty="0"/>
          </a:p>
          <a:p>
            <a:r>
              <a:rPr lang="en-US" sz="1800" b="1" dirty="0" err="1">
                <a:solidFill>
                  <a:schemeClr val="bg2"/>
                </a:solidFill>
              </a:rPr>
              <a:t>L</a:t>
            </a:r>
            <a:r>
              <a:rPr lang="en-US" sz="1800" b="1" dirty="0" err="1"/>
              <a:t>iskov</a:t>
            </a:r>
            <a:r>
              <a:rPr lang="en-US" sz="1800" b="1" dirty="0"/>
              <a:t> Substitution Principle </a:t>
            </a:r>
          </a:p>
          <a:p>
            <a:r>
              <a:rPr lang="en-US" sz="1800" b="1" dirty="0" smtClean="0"/>
              <a:t> 	Independent </a:t>
            </a:r>
            <a:r>
              <a:rPr lang="en-US" sz="1800" b="1" dirty="0"/>
              <a:t>services should be able to communicate and substitute each other.</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6606745" y="538778"/>
            <a:ext cx="5016613" cy="47509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10</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4271665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33181" y="2215978"/>
            <a:ext cx="6903439" cy="758461"/>
          </a:xfrm>
        </p:spPr>
        <p:txBody>
          <a:bodyPr>
            <a:normAutofit/>
          </a:bodyPr>
          <a:lstStyle/>
          <a:p>
            <a:r>
              <a:rPr lang="en-US" sz="2400" b="1" dirty="0" smtClean="0">
                <a:solidFill>
                  <a:schemeClr val="bg1"/>
                </a:solidFill>
              </a:rPr>
              <a:t>S.O.L.I.D </a:t>
            </a:r>
            <a:r>
              <a:rPr lang="en-US" sz="2400" b="1" dirty="0">
                <a:solidFill>
                  <a:schemeClr val="bg1"/>
                </a:solidFill>
              </a:rPr>
              <a:t>principles of Software architecture </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8"/>
            <a:ext cx="5750337" cy="3541692"/>
          </a:xfrm>
        </p:spPr>
        <p:txBody>
          <a:bodyPr>
            <a:noAutofit/>
          </a:bodyPr>
          <a:lstStyle/>
          <a:p>
            <a:r>
              <a:rPr lang="en-US" sz="1800" b="1" dirty="0">
                <a:solidFill>
                  <a:schemeClr val="bg2"/>
                </a:solidFill>
              </a:rPr>
              <a:t>I</a:t>
            </a:r>
            <a:r>
              <a:rPr lang="en-US" sz="1800" b="1" dirty="0">
                <a:solidFill>
                  <a:schemeClr val="bg1"/>
                </a:solidFill>
              </a:rPr>
              <a:t>nterface Segregation Principle </a:t>
            </a:r>
          </a:p>
          <a:p>
            <a:r>
              <a:rPr lang="en-US" sz="1800" b="1" dirty="0" smtClean="0">
                <a:solidFill>
                  <a:schemeClr val="bg1"/>
                </a:solidFill>
              </a:rPr>
              <a:t> 	Software </a:t>
            </a:r>
            <a:r>
              <a:rPr lang="en-US" sz="1800" b="1" dirty="0">
                <a:solidFill>
                  <a:schemeClr val="bg1"/>
                </a:solidFill>
              </a:rPr>
              <a:t>should be divided into such </a:t>
            </a:r>
            <a:r>
              <a:rPr lang="en-US" sz="1800" b="1" dirty="0" err="1">
                <a:solidFill>
                  <a:schemeClr val="bg1"/>
                </a:solidFill>
              </a:rPr>
              <a:t>microservices</a:t>
            </a:r>
            <a:r>
              <a:rPr lang="en-US" sz="1800" b="1" dirty="0">
                <a:solidFill>
                  <a:schemeClr val="bg1"/>
                </a:solidFill>
              </a:rPr>
              <a:t> there should not be any redundancies.</a:t>
            </a:r>
          </a:p>
          <a:p>
            <a:endParaRPr lang="en-US" sz="1800" b="1" dirty="0">
              <a:solidFill>
                <a:schemeClr val="bg2"/>
              </a:solidFill>
            </a:endParaRPr>
          </a:p>
          <a:p>
            <a:r>
              <a:rPr lang="en-US" sz="1800" b="1" dirty="0">
                <a:solidFill>
                  <a:schemeClr val="bg2"/>
                </a:solidFill>
              </a:rPr>
              <a:t>D</a:t>
            </a:r>
            <a:r>
              <a:rPr lang="en-US" sz="1800" b="1" dirty="0">
                <a:solidFill>
                  <a:schemeClr val="bg1"/>
                </a:solidFill>
              </a:rPr>
              <a:t>ependency Inversion Principle </a:t>
            </a:r>
          </a:p>
          <a:p>
            <a:r>
              <a:rPr lang="en-US" sz="1800" b="1" dirty="0" smtClean="0">
                <a:solidFill>
                  <a:schemeClr val="bg1"/>
                </a:solidFill>
              </a:rPr>
              <a:t> 	Higher-levels </a:t>
            </a:r>
            <a:r>
              <a:rPr lang="en-US" sz="1800" b="1" dirty="0">
                <a:solidFill>
                  <a:schemeClr val="bg1"/>
                </a:solidFill>
              </a:rPr>
              <a:t>modules should not be depending on low-lower-level modules and changes in higher level will not affect to lower level.</a:t>
            </a:r>
            <a:endParaRPr lang="en-US" sz="1800" b="1" dirty="0">
              <a:solidFill>
                <a:schemeClr val="bg1"/>
              </a:solidFill>
            </a:endParaRPr>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6606745" y="538778"/>
            <a:ext cx="5016613" cy="47509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52222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719E0E7-CFBA-48B5-AA1B-EA5B887F6650}"/>
              </a:ext>
            </a:extLst>
          </p:cNvPr>
          <p:cNvSpPr>
            <a:spLocks noGrp="1"/>
          </p:cNvSpPr>
          <p:nvPr>
            <p:ph type="title"/>
          </p:nvPr>
        </p:nvSpPr>
        <p:spPr bwMode="grayWhite">
          <a:xfrm>
            <a:off x="263610" y="1097612"/>
            <a:ext cx="11565925" cy="711869"/>
          </a:xfrm>
        </p:spPr>
        <p:txBody>
          <a:bodyPr>
            <a:normAutofit/>
          </a:bodyPr>
          <a:lstStyle/>
          <a:p>
            <a:pPr marL="342900" indent="-342900">
              <a:buFont typeface="Arial" panose="020B0604020202020204" pitchFamily="34" charset="0"/>
              <a:buChar char="•"/>
            </a:pPr>
            <a:r>
              <a:rPr lang="en-US" sz="3000" dirty="0"/>
              <a:t>Software </a:t>
            </a:r>
            <a:r>
              <a:rPr lang="en-US" sz="3000" dirty="0" smtClean="0"/>
              <a:t>Architecture Pattern </a:t>
            </a:r>
            <a:r>
              <a:rPr lang="en-US" sz="3000" dirty="0"/>
              <a:t>vs. </a:t>
            </a:r>
            <a:r>
              <a:rPr lang="en-US" sz="3000" dirty="0" smtClean="0"/>
              <a:t>Design Pattern</a:t>
            </a:r>
            <a:endParaRPr lang="en-US" sz="3000" dirty="0"/>
          </a:p>
        </p:txBody>
      </p:sp>
      <p:sp>
        <p:nvSpPr>
          <p:cNvPr id="4" name="Text Placeholder 3">
            <a:extLst>
              <a:ext uri="{FF2B5EF4-FFF2-40B4-BE49-F238E27FC236}">
                <a16:creationId xmlns:a16="http://schemas.microsoft.com/office/drawing/2014/main" xmlns="" id="{DCA4BA4B-DB5E-418C-8309-2ED941800B3E}"/>
              </a:ext>
            </a:extLst>
          </p:cNvPr>
          <p:cNvSpPr>
            <a:spLocks noGrp="1"/>
          </p:cNvSpPr>
          <p:nvPr>
            <p:ph type="body" idx="1"/>
          </p:nvPr>
        </p:nvSpPr>
        <p:spPr bwMode="grayWhite">
          <a:xfrm>
            <a:off x="774032" y="2481666"/>
            <a:ext cx="4432282" cy="566334"/>
          </a:xfrm>
        </p:spPr>
        <p:txBody>
          <a:bodyPr/>
          <a:lstStyle/>
          <a:p>
            <a:r>
              <a:rPr lang="en-US" sz="1600" dirty="0"/>
              <a:t>fundamental structural organization for software systems</a:t>
            </a:r>
            <a:endParaRPr lang="ru-RU" sz="1600" dirty="0"/>
          </a:p>
        </p:txBody>
      </p:sp>
      <p:sp>
        <p:nvSpPr>
          <p:cNvPr id="5" name="Text Placeholder 4">
            <a:extLst>
              <a:ext uri="{FF2B5EF4-FFF2-40B4-BE49-F238E27FC236}">
                <a16:creationId xmlns:a16="http://schemas.microsoft.com/office/drawing/2014/main" xmlns="" id="{A92CB9BD-51FF-4C3D-BDD7-A004B05B152F}"/>
              </a:ext>
            </a:extLst>
          </p:cNvPr>
          <p:cNvSpPr>
            <a:spLocks noGrp="1"/>
          </p:cNvSpPr>
          <p:nvPr>
            <p:ph type="body" idx="18"/>
          </p:nvPr>
        </p:nvSpPr>
        <p:spPr bwMode="grayWhite">
          <a:xfrm>
            <a:off x="6627121" y="2440380"/>
            <a:ext cx="4365624" cy="508766"/>
          </a:xfrm>
        </p:spPr>
        <p:txBody>
          <a:bodyPr/>
          <a:lstStyle/>
          <a:p>
            <a:r>
              <a:rPr lang="en-US" sz="1600" dirty="0"/>
              <a:t>Specification that could help in an implementation of a software</a:t>
            </a:r>
            <a:endParaRPr lang="ru-RU" sz="1600" dirty="0"/>
          </a:p>
        </p:txBody>
      </p:sp>
      <p:sp>
        <p:nvSpPr>
          <p:cNvPr id="2" name="Slide Number Placeholder 1">
            <a:extLst>
              <a:ext uri="{FF2B5EF4-FFF2-40B4-BE49-F238E27FC236}">
                <a16:creationId xmlns:a16="http://schemas.microsoft.com/office/drawing/2014/main" xmlns="" id="{7D609542-DD6D-4EC5-B1B2-054C2BE79B96}"/>
              </a:ext>
            </a:extLst>
          </p:cNvPr>
          <p:cNvSpPr>
            <a:spLocks noGrp="1"/>
          </p:cNvSpPr>
          <p:nvPr>
            <p:ph type="sldNum" sz="quarter" idx="10"/>
          </p:nvPr>
        </p:nvSpPr>
        <p:spPr bwMode="grayWhite"/>
        <p:txBody>
          <a:bodyPr/>
          <a:lstStyle/>
          <a:p>
            <a:fld id="{D495E168-DA5E-4888-8D8A-92B118324C14}" type="slidenum">
              <a:rPr lang="ru-RU" smtClean="0"/>
              <a:pPr/>
              <a:t>12</a:t>
            </a:fld>
            <a:endParaRPr lang="ru-RU" dirty="0"/>
          </a:p>
        </p:txBody>
      </p:sp>
      <p:sp>
        <p:nvSpPr>
          <p:cNvPr id="11" name="Text Placeholder 3">
            <a:extLst>
              <a:ext uri="{FF2B5EF4-FFF2-40B4-BE49-F238E27FC236}">
                <a16:creationId xmlns:a16="http://schemas.microsoft.com/office/drawing/2014/main" xmlns="" id="{DCA4BA4B-DB5E-418C-8309-2ED941800B3E}"/>
              </a:ext>
            </a:extLst>
          </p:cNvPr>
          <p:cNvSpPr>
            <a:spLocks noGrp="1"/>
          </p:cNvSpPr>
          <p:nvPr>
            <p:ph type="body" idx="1"/>
          </p:nvPr>
        </p:nvSpPr>
        <p:spPr bwMode="grayWhite">
          <a:xfrm>
            <a:off x="6627121" y="3132121"/>
            <a:ext cx="4432282" cy="665522"/>
          </a:xfrm>
        </p:spPr>
        <p:txBody>
          <a:bodyPr/>
          <a:lstStyle/>
          <a:p>
            <a:r>
              <a:rPr lang="en-US" sz="1600" dirty="0"/>
              <a:t>Description of all the units of the software system to support coding</a:t>
            </a:r>
            <a:endParaRPr lang="ru-RU" sz="1600" dirty="0"/>
          </a:p>
        </p:txBody>
      </p:sp>
      <p:sp>
        <p:nvSpPr>
          <p:cNvPr id="3" name="Text Placeholder 2"/>
          <p:cNvSpPr>
            <a:spLocks noGrp="1"/>
          </p:cNvSpPr>
          <p:nvPr>
            <p:ph type="body" idx="1"/>
          </p:nvPr>
        </p:nvSpPr>
        <p:spPr>
          <a:xfrm>
            <a:off x="774032" y="3125458"/>
            <a:ext cx="4695893" cy="672185"/>
          </a:xfrm>
        </p:spPr>
        <p:txBody>
          <a:bodyPr/>
          <a:lstStyle/>
          <a:p>
            <a:r>
              <a:rPr lang="en-US" sz="1600" dirty="0"/>
              <a:t>Conversion of software characteristics to a high-level structure</a:t>
            </a:r>
          </a:p>
        </p:txBody>
      </p:sp>
      <p:sp>
        <p:nvSpPr>
          <p:cNvPr id="12" name="Text Placeholder 2"/>
          <p:cNvSpPr>
            <a:spLocks noGrp="1"/>
          </p:cNvSpPr>
          <p:nvPr>
            <p:ph type="body" idx="1"/>
          </p:nvPr>
        </p:nvSpPr>
        <p:spPr>
          <a:xfrm>
            <a:off x="831697" y="3987419"/>
            <a:ext cx="4695893" cy="957666"/>
          </a:xfrm>
        </p:spPr>
        <p:txBody>
          <a:bodyPr/>
          <a:lstStyle/>
          <a:p>
            <a:r>
              <a:rPr lang="en-US" sz="1600" dirty="0"/>
              <a:t>Distributed functionality, system partitioning, protocol, interfaces,</a:t>
            </a:r>
          </a:p>
          <a:p>
            <a:r>
              <a:rPr lang="en-US" sz="1600" dirty="0"/>
              <a:t>security, reliability, scalability</a:t>
            </a:r>
          </a:p>
        </p:txBody>
      </p:sp>
      <p:sp>
        <p:nvSpPr>
          <p:cNvPr id="13" name="Text Placeholder 2"/>
          <p:cNvSpPr>
            <a:spLocks noGrp="1"/>
          </p:cNvSpPr>
          <p:nvPr>
            <p:ph type="body" idx="1"/>
          </p:nvPr>
        </p:nvSpPr>
        <p:spPr>
          <a:xfrm>
            <a:off x="6627121" y="3987419"/>
            <a:ext cx="4695893" cy="672185"/>
          </a:xfrm>
        </p:spPr>
        <p:txBody>
          <a:bodyPr/>
          <a:lstStyle/>
          <a:p>
            <a:r>
              <a:rPr lang="en-US" sz="1600" dirty="0"/>
              <a:t>Problem in software implementation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38463607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9094573"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endParaRPr lang="en-US" sz="1800" b="1" dirty="0" smtClean="0"/>
          </a:p>
          <a:p>
            <a:r>
              <a:rPr lang="en-US" sz="1800" b="1" dirty="0" smtClean="0"/>
              <a:t> 	1- Layered </a:t>
            </a:r>
            <a:r>
              <a:rPr lang="en-US" sz="1800" b="1" dirty="0"/>
              <a:t>Architecture Pattern</a:t>
            </a:r>
          </a:p>
          <a:p>
            <a:r>
              <a:rPr lang="en-US" sz="1800" b="1" dirty="0" smtClean="0"/>
              <a:t> 	2- Event-driven </a:t>
            </a:r>
            <a:r>
              <a:rPr lang="en-US" sz="1800" b="1" dirty="0"/>
              <a:t>Architecture Pattern</a:t>
            </a:r>
          </a:p>
          <a:p>
            <a:r>
              <a:rPr lang="en-US" sz="1800" b="1" dirty="0" smtClean="0"/>
              <a:t> 	</a:t>
            </a:r>
            <a:r>
              <a:rPr lang="en-US" sz="1800" b="1" dirty="0"/>
              <a:t>3- Service-Oriented Architecture</a:t>
            </a:r>
          </a:p>
          <a:p>
            <a:r>
              <a:rPr lang="en-US" sz="1800" b="1" dirty="0" smtClean="0"/>
              <a:t> 	4- </a:t>
            </a:r>
            <a:r>
              <a:rPr lang="en-US" sz="1800" b="1" dirty="0" err="1" smtClean="0"/>
              <a:t>Microservices</a:t>
            </a:r>
            <a:r>
              <a:rPr lang="en-US" sz="1800" b="1" dirty="0" smtClean="0"/>
              <a:t> </a:t>
            </a:r>
            <a:r>
              <a:rPr lang="en-US" sz="1800" b="1" dirty="0"/>
              <a:t>Architecture </a:t>
            </a:r>
            <a:r>
              <a:rPr lang="en-US" sz="1800" b="1" dirty="0" smtClean="0"/>
              <a:t>Pattern</a:t>
            </a:r>
            <a:endParaRPr lang="en-US" sz="1800" b="1" dirty="0"/>
          </a:p>
          <a:p>
            <a:r>
              <a:rPr lang="en-US" sz="1800" b="1" dirty="0" smtClean="0"/>
              <a:t> 	5- Client-Server </a:t>
            </a:r>
            <a:r>
              <a:rPr lang="en-US" sz="1800" b="1" dirty="0"/>
              <a:t>Architecture Pattern</a:t>
            </a:r>
          </a:p>
          <a:p>
            <a:r>
              <a:rPr lang="en-US" sz="1800" b="1" dirty="0" smtClean="0"/>
              <a:t> 	6- Master-Slave </a:t>
            </a:r>
            <a:r>
              <a:rPr lang="en-US" sz="1800" b="1" dirty="0"/>
              <a:t>Architecture </a:t>
            </a:r>
            <a:r>
              <a:rPr lang="en-US" sz="1800" b="1" dirty="0" smtClean="0"/>
              <a:t>Pattern</a:t>
            </a:r>
            <a:endParaRPr lang="en-US" sz="1800" b="1" dirty="0"/>
          </a:p>
          <a:p>
            <a:r>
              <a:rPr lang="en-US" sz="1800" b="1" dirty="0" smtClean="0"/>
              <a:t> 	7- Peer-to-Peer </a:t>
            </a:r>
            <a:r>
              <a:rPr lang="en-US" sz="1800" b="1" dirty="0"/>
              <a:t>Architecture Pattern</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13</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1714442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219200"/>
            <a:ext cx="9934833" cy="596184"/>
          </a:xfrm>
        </p:spPr>
        <p:txBody>
          <a:bodyPr>
            <a:noAutofit/>
          </a:bodyPr>
          <a:lstStyle/>
          <a:p>
            <a:r>
              <a:rPr lang="en-US" sz="2800" dirty="0" smtClean="0"/>
              <a:t>7 Best </a:t>
            </a:r>
            <a:r>
              <a:rPr lang="en-US" sz="2800" dirty="0"/>
              <a:t>Software </a:t>
            </a:r>
            <a:r>
              <a:rPr lang="en-US" sz="2800" dirty="0" smtClean="0"/>
              <a:t>Architecture Patterns</a:t>
            </a:r>
            <a:endParaRPr lang="en-US" sz="2800"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1- Layered Architecture Pattern</a:t>
            </a:r>
          </a:p>
          <a:p>
            <a:pPr marL="0" indent="0">
              <a:buNone/>
            </a:pPr>
            <a:r>
              <a:rPr lang="en-US" sz="1800" b="1" dirty="0" smtClean="0"/>
              <a:t>	</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3006810" y="2766899"/>
            <a:ext cx="4915889" cy="34180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116681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169772"/>
            <a:ext cx="9786551" cy="645611"/>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2- Event-driven </a:t>
            </a:r>
            <a:r>
              <a:rPr lang="en-US" sz="1800" b="1" dirty="0"/>
              <a:t>Architecture Pattern</a:t>
            </a:r>
          </a:p>
          <a:p>
            <a:pPr marL="0" indent="0">
              <a:buNone/>
            </a:pPr>
            <a:r>
              <a:rPr lang="en-US" sz="1800" b="1" dirty="0" smtClean="0"/>
              <a:t>	</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b="5312"/>
          <a:stretch/>
        </p:blipFill>
        <p:spPr>
          <a:xfrm>
            <a:off x="2659971" y="2807791"/>
            <a:ext cx="5495487" cy="36674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15</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883989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8995719"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a:t>
            </a:r>
            <a:r>
              <a:rPr lang="en-US" sz="1800" b="1" dirty="0"/>
              <a:t>3- Service-Oriented Architecture</a:t>
            </a:r>
            <a:r>
              <a:rPr lang="en-US" sz="1800" b="1" dirty="0" smtClean="0"/>
              <a:t>	</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2761138" y="2734962"/>
            <a:ext cx="3740467" cy="3532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16</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758107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8312177"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4- </a:t>
            </a:r>
            <a:r>
              <a:rPr lang="en-US" sz="1800" b="1" dirty="0" err="1" smtClean="0"/>
              <a:t>Microservices</a:t>
            </a:r>
            <a:r>
              <a:rPr lang="en-US" sz="1800" b="1" dirty="0" smtClean="0"/>
              <a:t> </a:t>
            </a:r>
            <a:r>
              <a:rPr lang="en-US" sz="1800" b="1" dirty="0"/>
              <a:t>Architecture </a:t>
            </a:r>
            <a:r>
              <a:rPr lang="en-US" sz="1800" b="1" dirty="0" smtClean="0"/>
              <a:t>Pattern</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b="11183"/>
          <a:stretch/>
        </p:blipFill>
        <p:spPr>
          <a:xfrm>
            <a:off x="2175176" y="2825987"/>
            <a:ext cx="6334709" cy="2709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17</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34868327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9086335"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5- Client-Server </a:t>
            </a:r>
            <a:r>
              <a:rPr lang="en-US" sz="1800" b="1" dirty="0"/>
              <a:t>Architecture Pattern</a:t>
            </a:r>
          </a:p>
          <a:p>
            <a:pPr marL="0" indent="0">
              <a:buNone/>
            </a:pP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2282268" y="2705325"/>
            <a:ext cx="6103621" cy="3662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18</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9121208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8789773"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6- Master-Slave </a:t>
            </a:r>
            <a:r>
              <a:rPr lang="en-US" sz="1800" b="1" dirty="0"/>
              <a:t>Architecture Pattern</a:t>
            </a:r>
          </a:p>
          <a:p>
            <a:pPr marL="0" indent="0">
              <a:buNone/>
            </a:pP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b="10457"/>
          <a:stretch/>
        </p:blipFill>
        <p:spPr>
          <a:xfrm>
            <a:off x="1886852" y="3019530"/>
            <a:ext cx="6740107" cy="28787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19</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1016484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a:xfrm>
            <a:off x="2869650" y="981102"/>
            <a:ext cx="5056083" cy="782638"/>
          </a:xfrm>
        </p:spPr>
        <p:txBody>
          <a:bodyPr/>
          <a:lstStyle/>
          <a:p>
            <a:pPr algn="ctr"/>
            <a:r>
              <a:rPr lang="en-US" dirty="0" smtClean="0"/>
              <a:t>Plan</a:t>
            </a:r>
            <a:endParaRPr lang="ru-RU"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2940583" y="2398388"/>
            <a:ext cx="7175481" cy="3450477"/>
          </a:xfrm>
        </p:spPr>
        <p:txBody>
          <a:bodyPr>
            <a:normAutofit/>
          </a:bodyPr>
          <a:lstStyle/>
          <a:p>
            <a:pPr marL="342900" indent="-342900">
              <a:buFont typeface="Arial" panose="020B0604020202020204" pitchFamily="34" charset="0"/>
              <a:buChar char="•"/>
            </a:pPr>
            <a:r>
              <a:rPr lang="en-US" b="1" dirty="0" smtClean="0">
                <a:solidFill>
                  <a:schemeClr val="bg1"/>
                </a:solidFill>
              </a:rPr>
              <a:t>Overview</a:t>
            </a:r>
          </a:p>
          <a:p>
            <a:r>
              <a:rPr lang="en-US" b="1" dirty="0" smtClean="0">
                <a:solidFill>
                  <a:schemeClr val="bg1"/>
                </a:solidFill>
              </a:rPr>
              <a:t>	</a:t>
            </a:r>
            <a:r>
              <a:rPr lang="en-US" sz="1800" b="1" dirty="0" smtClean="0">
                <a:solidFill>
                  <a:schemeClr val="bg1"/>
                </a:solidFill>
              </a:rPr>
              <a:t>Definition</a:t>
            </a:r>
          </a:p>
          <a:p>
            <a:r>
              <a:rPr lang="en-US" sz="1800" b="1" dirty="0">
                <a:solidFill>
                  <a:schemeClr val="bg1"/>
                </a:solidFill>
              </a:rPr>
              <a:t>	Characteristics of Software </a:t>
            </a:r>
            <a:r>
              <a:rPr lang="en-US" sz="1800" b="1" dirty="0" smtClean="0">
                <a:solidFill>
                  <a:schemeClr val="bg1"/>
                </a:solidFill>
              </a:rPr>
              <a:t>Architecture</a:t>
            </a:r>
          </a:p>
          <a:p>
            <a:r>
              <a:rPr lang="en-US" sz="1800" b="1" dirty="0">
                <a:solidFill>
                  <a:schemeClr val="bg1"/>
                </a:solidFill>
              </a:rPr>
              <a:t>	</a:t>
            </a:r>
            <a:r>
              <a:rPr lang="en-US" sz="1800" b="1" dirty="0">
                <a:solidFill>
                  <a:schemeClr val="bg1"/>
                </a:solidFill>
              </a:rPr>
              <a:t>SOLID principles of Software architecture </a:t>
            </a:r>
            <a:endParaRPr lang="en-US" sz="1800" b="1" dirty="0" smtClean="0">
              <a:solidFill>
                <a:schemeClr val="bg1"/>
              </a:solidFill>
            </a:endParaRPr>
          </a:p>
          <a:p>
            <a:pPr marL="342900" indent="-342900">
              <a:buFont typeface="Arial" panose="020B0604020202020204" pitchFamily="34" charset="0"/>
              <a:buChar char="•"/>
            </a:pPr>
            <a:r>
              <a:rPr lang="en-US" sz="2000" b="1" dirty="0">
                <a:solidFill>
                  <a:schemeClr val="bg1"/>
                </a:solidFill>
              </a:rPr>
              <a:t>Software architecture pattern vs. design </a:t>
            </a:r>
            <a:r>
              <a:rPr lang="en-US" sz="2000" b="1" dirty="0" smtClean="0">
                <a:solidFill>
                  <a:schemeClr val="bg1"/>
                </a:solidFill>
              </a:rPr>
              <a:t>pattern</a:t>
            </a:r>
          </a:p>
          <a:p>
            <a:pPr marL="342900" indent="-342900">
              <a:buFont typeface="Arial" panose="020B0604020202020204" pitchFamily="34" charset="0"/>
              <a:buChar char="•"/>
            </a:pPr>
            <a:r>
              <a:rPr lang="en-US" sz="2000" b="1" dirty="0" smtClean="0">
                <a:solidFill>
                  <a:schemeClr val="bg1"/>
                </a:solidFill>
              </a:rPr>
              <a:t>7 Best </a:t>
            </a:r>
            <a:r>
              <a:rPr lang="en-US" sz="2000" b="1" dirty="0">
                <a:solidFill>
                  <a:schemeClr val="bg1"/>
                </a:solidFill>
              </a:rPr>
              <a:t>Software Architecture </a:t>
            </a:r>
            <a:r>
              <a:rPr lang="en-US" sz="2000" b="1" dirty="0" smtClean="0">
                <a:solidFill>
                  <a:schemeClr val="bg1"/>
                </a:solidFill>
              </a:rPr>
              <a:t>Patterns</a:t>
            </a:r>
          </a:p>
          <a:p>
            <a:pPr marL="342900" indent="-342900">
              <a:buFont typeface="Arial" panose="020B0604020202020204" pitchFamily="34" charset="0"/>
              <a:buChar char="•"/>
            </a:pPr>
            <a:r>
              <a:rPr lang="en-US" sz="2000" b="1" dirty="0">
                <a:solidFill>
                  <a:schemeClr val="bg1"/>
                </a:solidFill>
              </a:rPr>
              <a:t>Top software architecture visualization </a:t>
            </a:r>
            <a:r>
              <a:rPr lang="en-US" sz="2000" b="1" dirty="0" smtClean="0">
                <a:solidFill>
                  <a:schemeClr val="bg1"/>
                </a:solidFill>
              </a:rPr>
              <a:t>tools</a:t>
            </a:r>
            <a:endParaRPr lang="en-US" dirty="0" smtClean="0"/>
          </a:p>
          <a:p>
            <a:endParaRPr lang="en-US" dirty="0"/>
          </a:p>
          <a:p>
            <a:endParaRPr lang="ru-RU" dirty="0"/>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1106630018"/>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8896865" cy="782638"/>
          </a:xfrm>
        </p:spPr>
        <p:txBody>
          <a:bodyPr>
            <a:noAutofit/>
          </a:bodyPr>
          <a:lstStyle/>
          <a:p>
            <a:r>
              <a:rPr lang="en-US" sz="2800" dirty="0" smtClean="0"/>
              <a:t>7 Best </a:t>
            </a:r>
            <a:r>
              <a:rPr lang="en-US" sz="2800" dirty="0"/>
              <a:t>Software Architecture Patterns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smtClean="0"/>
              <a:t>	7- Peer-to-Peer </a:t>
            </a:r>
            <a:r>
              <a:rPr lang="en-US" sz="1800" b="1" dirty="0"/>
              <a:t>Architecture Pattern</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2389362" y="2887011"/>
            <a:ext cx="4991018" cy="3480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20</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3250183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197708" y="1032746"/>
            <a:ext cx="9803027" cy="782638"/>
          </a:xfrm>
        </p:spPr>
        <p:txBody>
          <a:bodyPr>
            <a:noAutofit/>
          </a:bodyPr>
          <a:lstStyle/>
          <a:p>
            <a:r>
              <a:rPr lang="en-US" sz="2400" dirty="0"/>
              <a:t>Top software architecture visualization tools</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224216"/>
            <a:ext cx="6013947" cy="4143281"/>
          </a:xfrm>
        </p:spPr>
        <p:txBody>
          <a:bodyPr>
            <a:noAutofit/>
          </a:bodyPr>
          <a:lstStyle/>
          <a:p>
            <a:pPr marL="0" indent="0">
              <a:buNone/>
            </a:pPr>
            <a:r>
              <a:rPr lang="en-US" sz="1800" b="1" dirty="0"/>
              <a:t>	</a:t>
            </a:r>
            <a:endParaRPr lang="en-US" sz="1800" b="1" dirty="0" smtClean="0"/>
          </a:p>
          <a:p>
            <a:pPr marL="0" indent="0">
              <a:buNone/>
            </a:pPr>
            <a:r>
              <a:rPr lang="en-US" sz="1800" b="1" dirty="0"/>
              <a:t>	</a:t>
            </a:r>
            <a:r>
              <a:rPr lang="en-US" sz="1800" b="1" dirty="0" smtClean="0"/>
              <a:t>1- Enterprise </a:t>
            </a:r>
            <a:r>
              <a:rPr lang="en-US" sz="1800" b="1" dirty="0"/>
              <a:t>Architect</a:t>
            </a:r>
          </a:p>
          <a:p>
            <a:pPr marL="0" indent="0">
              <a:buNone/>
            </a:pPr>
            <a:r>
              <a:rPr lang="en-US" sz="1800" b="1" dirty="0" smtClean="0"/>
              <a:t>	2- Microsoft </a:t>
            </a:r>
            <a:r>
              <a:rPr lang="en-US" sz="1800" b="1" dirty="0"/>
              <a:t>Visio</a:t>
            </a:r>
          </a:p>
          <a:p>
            <a:pPr marL="0" indent="0">
              <a:buNone/>
            </a:pPr>
            <a:r>
              <a:rPr lang="en-US" sz="1800" b="1" dirty="0"/>
              <a:t>	</a:t>
            </a:r>
            <a:r>
              <a:rPr lang="en-US" sz="1800" b="1" dirty="0" smtClean="0"/>
              <a:t>3- </a:t>
            </a:r>
            <a:r>
              <a:rPr lang="en-US" sz="1800" b="1" dirty="0" err="1" smtClean="0"/>
              <a:t>Lucidchart</a:t>
            </a:r>
            <a:endParaRPr lang="en-US" sz="1800" b="1" dirty="0"/>
          </a:p>
          <a:p>
            <a:pPr marL="0" indent="0">
              <a:buNone/>
            </a:pPr>
            <a:r>
              <a:rPr lang="en-US" sz="1800" b="1" dirty="0" smtClean="0"/>
              <a:t>	4- Visual </a:t>
            </a:r>
            <a:r>
              <a:rPr lang="en-US" sz="1800" b="1" dirty="0"/>
              <a:t>Paradigm</a:t>
            </a:r>
          </a:p>
          <a:p>
            <a:pPr marL="0" indent="0">
              <a:buNone/>
            </a:pPr>
            <a:r>
              <a:rPr lang="en-US" sz="1800" b="1" dirty="0" smtClean="0"/>
              <a:t>	5- Draw.io</a:t>
            </a:r>
            <a:endParaRPr lang="en-US" sz="1800" b="1" dirty="0"/>
          </a:p>
          <a:p>
            <a:pPr marL="0" indent="0">
              <a:buNone/>
            </a:pPr>
            <a:r>
              <a:rPr lang="en-US" sz="1800" b="1" dirty="0" smtClean="0"/>
              <a:t>	6- </a:t>
            </a:r>
            <a:r>
              <a:rPr lang="en-US" sz="1800" b="1" dirty="0" err="1" smtClean="0"/>
              <a:t>Graphviz</a:t>
            </a:r>
            <a:endParaRPr lang="en-US" sz="1800" b="1" dirty="0"/>
          </a:p>
          <a:p>
            <a:pPr marL="0" indent="0">
              <a:buNone/>
            </a:pPr>
            <a:r>
              <a:rPr lang="en-US" sz="1800" b="1" dirty="0" smtClean="0"/>
              <a:t>	7- Mermaid.js</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21</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633149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xmlns=""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xmlns=""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
        <p:nvSpPr>
          <p:cNvPr id="3" name="Text Placeholder 2">
            <a:extLst>
              <a:ext uri="{FF2B5EF4-FFF2-40B4-BE49-F238E27FC236}">
                <a16:creationId xmlns:a16="http://schemas.microsoft.com/office/drawing/2014/main" xmlns="" id="{83BBFE92-CA4F-4673-B4D5-7FFF88E819E8}"/>
              </a:ext>
            </a:extLst>
          </p:cNvPr>
          <p:cNvSpPr>
            <a:spLocks noGrp="1"/>
          </p:cNvSpPr>
          <p:nvPr>
            <p:ph type="body" sz="quarter" idx="13"/>
          </p:nvPr>
        </p:nvSpPr>
        <p:spPr>
          <a:xfrm>
            <a:off x="8600303" y="3675708"/>
            <a:ext cx="2776008" cy="748011"/>
          </a:xfrm>
        </p:spPr>
        <p:txBody>
          <a:bodyPr/>
          <a:lstStyle/>
          <a:p>
            <a:r>
              <a:rPr lang="en-US" dirty="0" smtClean="0">
                <a:solidFill>
                  <a:schemeClr val="bg2"/>
                </a:solidFill>
              </a:rPr>
              <a:t>Amos</a:t>
            </a:r>
            <a:r>
              <a:rPr lang="en-US" dirty="0">
                <a:solidFill>
                  <a:schemeClr val="bg2"/>
                </a:solidFill>
              </a:rPr>
              <a:t> </a:t>
            </a:r>
            <a:r>
              <a:rPr lang="en-US" dirty="0" smtClean="0">
                <a:solidFill>
                  <a:schemeClr val="bg2"/>
                </a:solidFill>
              </a:rPr>
              <a:t>Sejour</a:t>
            </a:r>
            <a:endParaRPr lang="ru-RU" dirty="0">
              <a:solidFill>
                <a:schemeClr val="bg2"/>
              </a:solidFill>
            </a:endParaRPr>
          </a:p>
        </p:txBody>
      </p:sp>
      <p:sp>
        <p:nvSpPr>
          <p:cNvPr id="9" name="Text Placeholder 8">
            <a:extLst>
              <a:ext uri="{FF2B5EF4-FFF2-40B4-BE49-F238E27FC236}">
                <a16:creationId xmlns:a16="http://schemas.microsoft.com/office/drawing/2014/main" xmlns="" id="{AE673424-1521-4ECB-BC19-D062786A9ED3}"/>
              </a:ext>
            </a:extLst>
          </p:cNvPr>
          <p:cNvSpPr>
            <a:spLocks noGrp="1"/>
          </p:cNvSpPr>
          <p:nvPr>
            <p:ph type="body" sz="quarter" idx="25"/>
          </p:nvPr>
        </p:nvSpPr>
        <p:spPr>
          <a:xfrm>
            <a:off x="7008780" y="5198446"/>
            <a:ext cx="4367531" cy="288000"/>
          </a:xfrm>
        </p:spPr>
        <p:txBody>
          <a:bodyPr/>
          <a:lstStyle/>
          <a:p>
            <a:r>
              <a:rPr lang="en-US" dirty="0"/>
              <a:t>Email</a:t>
            </a:r>
            <a:endParaRPr lang="ru-RU" dirty="0"/>
          </a:p>
        </p:txBody>
      </p:sp>
      <p:sp>
        <p:nvSpPr>
          <p:cNvPr id="8" name="Text Placeholder 7">
            <a:extLst>
              <a:ext uri="{FF2B5EF4-FFF2-40B4-BE49-F238E27FC236}">
                <a16:creationId xmlns:a16="http://schemas.microsoft.com/office/drawing/2014/main" xmlns="" id="{1E9D6192-3994-44C6-93B4-D248EEE931D9}"/>
              </a:ext>
            </a:extLst>
          </p:cNvPr>
          <p:cNvSpPr>
            <a:spLocks noGrp="1"/>
          </p:cNvSpPr>
          <p:nvPr>
            <p:ph type="body" sz="quarter" idx="24"/>
          </p:nvPr>
        </p:nvSpPr>
        <p:spPr>
          <a:xfrm>
            <a:off x="5455755" y="5486446"/>
            <a:ext cx="5920556" cy="474519"/>
          </a:xfrm>
        </p:spPr>
        <p:txBody>
          <a:bodyPr/>
          <a:lstStyle/>
          <a:p>
            <a:r>
              <a:rPr lang="en-US" dirty="0" smtClean="0"/>
              <a:t>a</a:t>
            </a:r>
            <a:r>
              <a:rPr lang="en-US" dirty="0" smtClean="0"/>
              <a:t>mos.sejour@genspark.net</a:t>
            </a:r>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3142015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p:txBody>
          <a:bodyPr/>
          <a:lstStyle/>
          <a:p>
            <a:r>
              <a:rPr lang="en-US" dirty="0" smtClean="0"/>
              <a:t>Overview</a:t>
            </a:r>
            <a:endParaRPr lang="ru-RU"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774032" y="2225393"/>
            <a:ext cx="9086660" cy="4233072"/>
          </a:xfrm>
        </p:spPr>
        <p:txBody>
          <a:bodyPr>
            <a:normAutofit/>
          </a:bodyPr>
          <a:lstStyle/>
          <a:p>
            <a:endParaRPr lang="en-US" b="1" dirty="0" smtClean="0">
              <a:solidFill>
                <a:schemeClr val="bg1"/>
              </a:solidFill>
            </a:endParaRPr>
          </a:p>
          <a:p>
            <a:r>
              <a:rPr lang="en-US" b="1" dirty="0" smtClean="0">
                <a:solidFill>
                  <a:schemeClr val="bg1"/>
                </a:solidFill>
              </a:rPr>
              <a:t>Architecture </a:t>
            </a:r>
            <a:r>
              <a:rPr lang="en-US" b="1" dirty="0">
                <a:solidFill>
                  <a:schemeClr val="bg1"/>
                </a:solidFill>
              </a:rPr>
              <a:t>is an important engineering step in the design and creation of software</a:t>
            </a:r>
          </a:p>
          <a:p>
            <a:endParaRPr lang="en-US" b="1" dirty="0">
              <a:solidFill>
                <a:schemeClr val="bg1"/>
              </a:solidFill>
            </a:endParaRPr>
          </a:p>
          <a:p>
            <a:r>
              <a:rPr lang="en-US" b="1" dirty="0">
                <a:solidFill>
                  <a:schemeClr val="bg1"/>
                </a:solidFill>
              </a:rPr>
              <a:t>The architecture describes the processes and structures of the entire project, determining the data throughput in different parts of the project, and allows you to optimize and scale the project in the future.</a:t>
            </a:r>
            <a:endParaRPr lang="ru-RU" b="1" dirty="0">
              <a:solidFill>
                <a:schemeClr val="bg1"/>
              </a:solidFill>
            </a:endParaRPr>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352692064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A21564-E2C8-443F-8E07-E59DFA5BC6DF}"/>
              </a:ext>
            </a:extLst>
          </p:cNvPr>
          <p:cNvSpPr>
            <a:spLocks noGrp="1"/>
          </p:cNvSpPr>
          <p:nvPr>
            <p:ph type="title"/>
          </p:nvPr>
        </p:nvSpPr>
        <p:spPr/>
        <p:txBody>
          <a:bodyPr/>
          <a:lstStyle/>
          <a:p>
            <a:r>
              <a:rPr lang="en-US" dirty="0" smtClean="0"/>
              <a:t>Overview</a:t>
            </a:r>
            <a:endParaRPr lang="ru-RU" dirty="0"/>
          </a:p>
        </p:txBody>
      </p:sp>
      <p:sp>
        <p:nvSpPr>
          <p:cNvPr id="5" name="Text Placeholder 4">
            <a:extLst>
              <a:ext uri="{FF2B5EF4-FFF2-40B4-BE49-F238E27FC236}">
                <a16:creationId xmlns:a16="http://schemas.microsoft.com/office/drawing/2014/main" xmlns="" id="{02A2A374-6D41-4D06-9363-30924664025A}"/>
              </a:ext>
            </a:extLst>
          </p:cNvPr>
          <p:cNvSpPr>
            <a:spLocks noGrp="1"/>
          </p:cNvSpPr>
          <p:nvPr>
            <p:ph type="body" sz="quarter" idx="13"/>
          </p:nvPr>
        </p:nvSpPr>
        <p:spPr>
          <a:xfrm>
            <a:off x="774031" y="2225393"/>
            <a:ext cx="7719179" cy="4233072"/>
          </a:xfrm>
        </p:spPr>
        <p:txBody>
          <a:bodyPr>
            <a:normAutofit/>
          </a:bodyPr>
          <a:lstStyle/>
          <a:p>
            <a:pPr marL="342900" indent="-342900">
              <a:buFont typeface="Arial" panose="020B0604020202020204" pitchFamily="34" charset="0"/>
              <a:buChar char="•"/>
            </a:pPr>
            <a:r>
              <a:rPr lang="en-US" b="1" dirty="0" smtClean="0">
                <a:solidFill>
                  <a:schemeClr val="bg1"/>
                </a:solidFill>
              </a:rPr>
              <a:t>Definition</a:t>
            </a:r>
            <a:endParaRPr lang="en-US" b="1" dirty="0" smtClean="0">
              <a:solidFill>
                <a:schemeClr val="bg1"/>
              </a:solidFill>
            </a:endParaRPr>
          </a:p>
          <a:p>
            <a:endParaRPr lang="en-US" dirty="0"/>
          </a:p>
          <a:p>
            <a:r>
              <a:rPr lang="en-US" dirty="0">
                <a:solidFill>
                  <a:schemeClr val="bg1"/>
                </a:solidFill>
              </a:rPr>
              <a:t>Software Architecture defines fundamental organization of a system and more simply defines a structured solution. </a:t>
            </a:r>
            <a:endParaRPr lang="en-US" dirty="0" smtClean="0">
              <a:solidFill>
                <a:schemeClr val="bg1"/>
              </a:solidFill>
            </a:endParaRPr>
          </a:p>
          <a:p>
            <a:endParaRPr lang="en-US" dirty="0">
              <a:solidFill>
                <a:schemeClr val="bg1"/>
              </a:solidFill>
            </a:endParaRPr>
          </a:p>
          <a:p>
            <a:r>
              <a:rPr lang="en-US" dirty="0" smtClean="0">
                <a:solidFill>
                  <a:schemeClr val="bg1"/>
                </a:solidFill>
              </a:rPr>
              <a:t>It </a:t>
            </a:r>
            <a:r>
              <a:rPr lang="en-US" dirty="0">
                <a:solidFill>
                  <a:schemeClr val="bg1"/>
                </a:solidFill>
              </a:rPr>
              <a:t>defines how components of a software system are assembled, their relationship and communication between them. It serves as a blueprint for software application and development basis for developer team.</a:t>
            </a:r>
            <a:endParaRPr lang="en-US" dirty="0" smtClean="0"/>
          </a:p>
          <a:p>
            <a:endParaRPr lang="en-US" dirty="0"/>
          </a:p>
          <a:p>
            <a:endParaRPr lang="ru-RU" dirty="0"/>
          </a:p>
        </p:txBody>
      </p:sp>
      <p:sp>
        <p:nvSpPr>
          <p:cNvPr id="3" name="Slide Number Placeholder 2">
            <a:extLst>
              <a:ext uri="{FF2B5EF4-FFF2-40B4-BE49-F238E27FC236}">
                <a16:creationId xmlns:a16="http://schemas.microsoft.com/office/drawing/2014/main" xmlns="" id="{EA534D36-FD98-42BC-977C-D6843E425B7B}"/>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124991375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205814" y="2215977"/>
            <a:ext cx="6903439" cy="758461"/>
          </a:xfrm>
        </p:spPr>
        <p:txBody>
          <a:bodyPr>
            <a:normAutofit/>
          </a:bodyPr>
          <a:lstStyle/>
          <a:p>
            <a:r>
              <a:rPr lang="en-US" sz="2400" b="1" dirty="0">
                <a:solidFill>
                  <a:schemeClr val="bg1"/>
                </a:solidFill>
              </a:rPr>
              <a:t>Characteristics of </a:t>
            </a:r>
            <a:r>
              <a:rPr lang="en-US" sz="2400" b="1" dirty="0" smtClean="0">
                <a:solidFill>
                  <a:schemeClr val="bg1"/>
                </a:solidFill>
              </a:rPr>
              <a:t>Software Architecture</a:t>
            </a:r>
            <a:endParaRPr lang="en-US" sz="2400" b="1" dirty="0">
              <a:solidFill>
                <a:schemeClr val="bg1"/>
              </a:solidFill>
            </a:endParaRP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9"/>
            <a:ext cx="5289017" cy="2363680"/>
          </a:xfrm>
        </p:spPr>
        <p:txBody>
          <a:bodyPr>
            <a:noAutofit/>
          </a:bodyPr>
          <a:lstStyle/>
          <a:p>
            <a:r>
              <a:rPr lang="en-US" sz="1800" b="1" dirty="0"/>
              <a:t>Operational Architecture </a:t>
            </a:r>
            <a:r>
              <a:rPr lang="en-US" sz="1800" b="1" dirty="0" smtClean="0"/>
              <a:t>Characteristics</a:t>
            </a:r>
          </a:p>
          <a:p>
            <a:endParaRPr lang="en-US" sz="1800" b="1" dirty="0"/>
          </a:p>
          <a:p>
            <a:r>
              <a:rPr lang="en-US" sz="1800" b="1" dirty="0"/>
              <a:t>Structural Architecture Characteristics </a:t>
            </a:r>
            <a:endParaRPr lang="en-US" sz="1800" b="1" dirty="0" smtClean="0"/>
          </a:p>
          <a:p>
            <a:endParaRPr lang="en-US" sz="1800" b="1" dirty="0"/>
          </a:p>
          <a:p>
            <a:r>
              <a:rPr lang="en-US" sz="1800" b="1" dirty="0"/>
              <a:t>Cross-Cutting Architecture Characteristics </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655792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205814" y="2215977"/>
            <a:ext cx="6903439" cy="758461"/>
          </a:xfrm>
        </p:spPr>
        <p:txBody>
          <a:bodyPr>
            <a:normAutofit/>
          </a:bodyPr>
          <a:lstStyle/>
          <a:p>
            <a:r>
              <a:rPr lang="en-US" sz="2400" b="1" dirty="0">
                <a:solidFill>
                  <a:schemeClr val="bg1"/>
                </a:solidFill>
              </a:rPr>
              <a:t>Characteristics of </a:t>
            </a:r>
            <a:r>
              <a:rPr lang="en-US" sz="2400" b="1" dirty="0" smtClean="0">
                <a:solidFill>
                  <a:schemeClr val="bg1"/>
                </a:solidFill>
              </a:rPr>
              <a:t>Software Architecture</a:t>
            </a:r>
            <a:endParaRPr lang="en-US" sz="2400" b="1" dirty="0">
              <a:solidFill>
                <a:schemeClr val="bg1"/>
              </a:solidFill>
            </a:endParaRP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9"/>
            <a:ext cx="6137515" cy="2363680"/>
          </a:xfrm>
        </p:spPr>
        <p:txBody>
          <a:bodyPr>
            <a:noAutofit/>
          </a:bodyPr>
          <a:lstStyle/>
          <a:p>
            <a:r>
              <a:rPr lang="en-US" sz="1800" b="1" dirty="0"/>
              <a:t>Operational Architecture Characteristics :</a:t>
            </a:r>
          </a:p>
          <a:p>
            <a:endParaRPr lang="en-US" sz="1800" b="1" dirty="0" smtClean="0"/>
          </a:p>
          <a:p>
            <a:r>
              <a:rPr lang="en-US" sz="1800" b="1" dirty="0" smtClean="0"/>
              <a:t> 	Availability</a:t>
            </a:r>
            <a:endParaRPr lang="en-US" sz="1800" b="1" dirty="0"/>
          </a:p>
          <a:p>
            <a:r>
              <a:rPr lang="en-US" sz="1800" b="1" dirty="0" smtClean="0"/>
              <a:t> 	Performance</a:t>
            </a:r>
            <a:endParaRPr lang="en-US" sz="1800" b="1" dirty="0"/>
          </a:p>
          <a:p>
            <a:r>
              <a:rPr lang="en-US" sz="1800" b="1" dirty="0" smtClean="0"/>
              <a:t> 	Reliability</a:t>
            </a:r>
            <a:endParaRPr lang="en-US" sz="1800" b="1" dirty="0"/>
          </a:p>
          <a:p>
            <a:r>
              <a:rPr lang="en-US" sz="1800" b="1" dirty="0" smtClean="0"/>
              <a:t> 	Low </a:t>
            </a:r>
            <a:r>
              <a:rPr lang="en-US" sz="1800" b="1" dirty="0"/>
              <a:t>fault tolerance</a:t>
            </a:r>
          </a:p>
          <a:p>
            <a:r>
              <a:rPr lang="en-US" sz="1800" b="1" dirty="0" smtClean="0"/>
              <a:t> 	Scalability</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35159602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205814" y="2215977"/>
            <a:ext cx="6903439" cy="758461"/>
          </a:xfrm>
        </p:spPr>
        <p:txBody>
          <a:bodyPr>
            <a:normAutofit/>
          </a:bodyPr>
          <a:lstStyle/>
          <a:p>
            <a:r>
              <a:rPr lang="en-US" sz="2400" b="1" dirty="0">
                <a:solidFill>
                  <a:schemeClr val="bg1"/>
                </a:solidFill>
              </a:rPr>
              <a:t>Characteristics of </a:t>
            </a:r>
            <a:r>
              <a:rPr lang="en-US" sz="2400" b="1" dirty="0" smtClean="0">
                <a:solidFill>
                  <a:schemeClr val="bg1"/>
                </a:solidFill>
              </a:rPr>
              <a:t>Software Architecture</a:t>
            </a:r>
            <a:endParaRPr lang="en-US" sz="2400" b="1" dirty="0">
              <a:solidFill>
                <a:schemeClr val="bg1"/>
              </a:solidFill>
            </a:endParaRP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9"/>
            <a:ext cx="5289017" cy="2363680"/>
          </a:xfrm>
        </p:spPr>
        <p:txBody>
          <a:bodyPr>
            <a:noAutofit/>
          </a:bodyPr>
          <a:lstStyle/>
          <a:p>
            <a:r>
              <a:rPr lang="en-US" sz="1800" b="1" dirty="0"/>
              <a:t>Structural Architecture Characteristics </a:t>
            </a:r>
            <a:r>
              <a:rPr lang="en-US" sz="1800" b="1" dirty="0" smtClean="0"/>
              <a:t>:</a:t>
            </a:r>
          </a:p>
          <a:p>
            <a:endParaRPr lang="en-US" sz="1800" b="1" dirty="0"/>
          </a:p>
          <a:p>
            <a:r>
              <a:rPr lang="en-US" sz="1800" b="1" dirty="0" smtClean="0"/>
              <a:t> 	Configurability</a:t>
            </a:r>
            <a:endParaRPr lang="en-US" sz="1800" b="1" dirty="0"/>
          </a:p>
          <a:p>
            <a:r>
              <a:rPr lang="en-US" sz="1800" b="1" dirty="0" smtClean="0"/>
              <a:t> 	Extensibility</a:t>
            </a:r>
            <a:endParaRPr lang="en-US" sz="1800" b="1" dirty="0"/>
          </a:p>
          <a:p>
            <a:r>
              <a:rPr lang="en-US" sz="1800" b="1" dirty="0" smtClean="0"/>
              <a:t> 	Supportability</a:t>
            </a:r>
            <a:endParaRPr lang="en-US" sz="1800" b="1" dirty="0"/>
          </a:p>
          <a:p>
            <a:r>
              <a:rPr lang="en-US" sz="1800" b="1" dirty="0" smtClean="0"/>
              <a:t> 	Portability</a:t>
            </a:r>
            <a:endParaRPr lang="en-US" sz="1800" b="1" dirty="0"/>
          </a:p>
          <a:p>
            <a:r>
              <a:rPr lang="en-US" sz="1800" b="1" dirty="0" smtClean="0"/>
              <a:t> 	Maintainability</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4282362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205814" y="2215977"/>
            <a:ext cx="6903439" cy="758461"/>
          </a:xfrm>
        </p:spPr>
        <p:txBody>
          <a:bodyPr>
            <a:normAutofit/>
          </a:bodyPr>
          <a:lstStyle/>
          <a:p>
            <a:r>
              <a:rPr lang="en-US" sz="2400" b="1" dirty="0">
                <a:solidFill>
                  <a:schemeClr val="bg1"/>
                </a:solidFill>
              </a:rPr>
              <a:t>Characteristics of </a:t>
            </a:r>
            <a:r>
              <a:rPr lang="en-US" sz="2400" b="1" dirty="0" smtClean="0">
                <a:solidFill>
                  <a:schemeClr val="bg1"/>
                </a:solidFill>
              </a:rPr>
              <a:t>Software Architecture</a:t>
            </a:r>
            <a:endParaRPr lang="en-US" sz="2400" b="1" dirty="0">
              <a:solidFill>
                <a:schemeClr val="bg1"/>
              </a:solidFill>
            </a:endParaRP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9"/>
            <a:ext cx="5289017" cy="2363680"/>
          </a:xfrm>
        </p:spPr>
        <p:txBody>
          <a:bodyPr>
            <a:noAutofit/>
          </a:bodyPr>
          <a:lstStyle/>
          <a:p>
            <a:r>
              <a:rPr lang="en-US" sz="1800" b="1" dirty="0"/>
              <a:t>Cross-Cutting Architecture Characteristics </a:t>
            </a:r>
            <a:r>
              <a:rPr lang="en-US" sz="1800" b="1" dirty="0" smtClean="0"/>
              <a:t>:</a:t>
            </a:r>
          </a:p>
          <a:p>
            <a:endParaRPr lang="en-US" sz="1800" b="1" dirty="0"/>
          </a:p>
          <a:p>
            <a:r>
              <a:rPr lang="en-US" sz="1800" b="1" dirty="0" smtClean="0"/>
              <a:t> 	Accessibility</a:t>
            </a:r>
            <a:endParaRPr lang="en-US" sz="1800" b="1" dirty="0"/>
          </a:p>
          <a:p>
            <a:r>
              <a:rPr lang="en-US" sz="1800" b="1" dirty="0" smtClean="0"/>
              <a:t> 	Security</a:t>
            </a:r>
            <a:endParaRPr lang="en-US" sz="1800" b="1" dirty="0"/>
          </a:p>
          <a:p>
            <a:r>
              <a:rPr lang="en-US" sz="1800" b="1" dirty="0" smtClean="0"/>
              <a:t> 	Usability</a:t>
            </a:r>
            <a:endParaRPr lang="en-US" sz="1800" b="1" dirty="0"/>
          </a:p>
          <a:p>
            <a:r>
              <a:rPr lang="en-US" sz="1800" b="1" dirty="0" smtClean="0"/>
              <a:t> 	Privacy</a:t>
            </a:r>
            <a:endParaRPr lang="en-US" sz="1800" b="1" dirty="0"/>
          </a:p>
          <a:p>
            <a:r>
              <a:rPr lang="en-US" sz="1800" b="1" dirty="0" smtClean="0"/>
              <a:t> 	Feasibility</a:t>
            </a:r>
            <a:endParaRPr lang="en-US" sz="1800" b="1" dirty="0"/>
          </a:p>
        </p:txBody>
      </p:sp>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2388124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p:txBody>
          <a:bodyPr/>
          <a:lstStyle/>
          <a:p>
            <a:r>
              <a:rPr lang="en-US" dirty="0" smtClean="0"/>
              <a:t>Overview</a:t>
            </a:r>
            <a:endParaRPr lang="ru-RU" dirty="0"/>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33181" y="2215978"/>
            <a:ext cx="6903439" cy="758461"/>
          </a:xfrm>
        </p:spPr>
        <p:txBody>
          <a:bodyPr>
            <a:normAutofit/>
          </a:bodyPr>
          <a:lstStyle/>
          <a:p>
            <a:r>
              <a:rPr lang="en-US" sz="2400" b="1" dirty="0" smtClean="0">
                <a:solidFill>
                  <a:schemeClr val="bg1"/>
                </a:solidFill>
              </a:rPr>
              <a:t>S.O.L.I.D </a:t>
            </a:r>
            <a:r>
              <a:rPr lang="en-US" sz="2400" b="1" dirty="0">
                <a:solidFill>
                  <a:schemeClr val="bg1"/>
                </a:solidFill>
              </a:rPr>
              <a:t>principles of Software architecture </a:t>
            </a:r>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774031" y="2974439"/>
            <a:ext cx="5289017" cy="2363680"/>
          </a:xfrm>
        </p:spPr>
        <p:txBody>
          <a:bodyPr>
            <a:noAutofit/>
          </a:bodyPr>
          <a:lstStyle/>
          <a:p>
            <a:r>
              <a:rPr lang="en-US" sz="1800" b="1" dirty="0"/>
              <a:t>Each character of the word SOLID defines one principle of software architecture. This SOLID principle is followed to avoid product strategy mistakes. A software architecture must adhere to SOLID principle to avoid any architectural or developmental failure.</a:t>
            </a:r>
            <a:endParaRPr lang="en-US" sz="1800" b="1" dirty="0"/>
          </a:p>
        </p:txBody>
      </p:sp>
      <p:pic>
        <p:nvPicPr>
          <p:cNvPr id="14" name="Picture Placeholder 13">
            <a:extLst>
              <a:ext uri="{FF2B5EF4-FFF2-40B4-BE49-F238E27FC236}">
                <a16:creationId xmlns:a16="http://schemas.microsoft.com/office/drawing/2014/main" xmlns="" id="{1E9B5A50-F85D-49E6-9C85-597319470577}"/>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6606745" y="538778"/>
            <a:ext cx="5016613" cy="47509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9</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514"/>
            <a:ext cx="3425669" cy="1060616"/>
          </a:xfrm>
          <a:prstGeom prst="rect">
            <a:avLst/>
          </a:prstGeom>
        </p:spPr>
      </p:pic>
    </p:spTree>
    <p:extLst>
      <p:ext uri="{BB962C8B-B14F-4D97-AF65-F5344CB8AC3E}">
        <p14:creationId xmlns:p14="http://schemas.microsoft.com/office/powerpoint/2010/main" val="4151054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schemas.microsoft.com/office/infopath/2007/PartnerControls"/>
    <ds:schemaRef ds:uri="fb0879af-3eba-417a-a55a-ffe6dcd6ca77"/>
    <ds:schemaRef ds:uri="6dc4bcd6-49db-4c07-9060-8acfc67cef9f"/>
    <ds:schemaRef ds:uri="http://schemas.microsoft.com/sharepoint/v3"/>
    <ds:schemaRef ds:uri="http://www.w3.org/XML/1998/namespace"/>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350</Words>
  <Application>Microsoft Office PowerPoint</Application>
  <PresentationFormat>Widescreen</PresentationFormat>
  <Paragraphs>142</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Lucida Grande</vt:lpstr>
      <vt:lpstr>Verdana</vt:lpstr>
      <vt:lpstr>Wingdings</vt:lpstr>
      <vt:lpstr>Office Theme</vt:lpstr>
      <vt:lpstr>Software Architecture</vt:lpstr>
      <vt:lpstr>Plan</vt:lpstr>
      <vt:lpstr>Overview</vt:lpstr>
      <vt:lpstr>Overview</vt:lpstr>
      <vt:lpstr>Overview</vt:lpstr>
      <vt:lpstr>Overview</vt:lpstr>
      <vt:lpstr>Overview</vt:lpstr>
      <vt:lpstr>Overview</vt:lpstr>
      <vt:lpstr>Overview</vt:lpstr>
      <vt:lpstr>Overview</vt:lpstr>
      <vt:lpstr>Overview</vt:lpstr>
      <vt:lpstr>Software Architecture Pattern vs. Design Pattern</vt:lpstr>
      <vt:lpstr>7 Best Software Architecture Patterns</vt:lpstr>
      <vt:lpstr>7 Best Software Architecture Patterns</vt:lpstr>
      <vt:lpstr>7 Best Software Architecture Patterns</vt:lpstr>
      <vt:lpstr>7 Best Software Architecture Patterns</vt:lpstr>
      <vt:lpstr>7 Best Software Architecture Patterns</vt:lpstr>
      <vt:lpstr>7 Best Software Architecture Patterns</vt:lpstr>
      <vt:lpstr>7 Best Software Architecture Patterns</vt:lpstr>
      <vt:lpstr>7 Best Software Architecture Patterns</vt:lpstr>
      <vt:lpstr>Top software architecture visualization tools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2022-05-18T00:25:53Z</dcterms:created>
  <dcterms:modified xsi:type="dcterms:W3CDTF">2022-07-18T20:32:29Z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