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46"/>
  </p:notesMasterIdLst>
  <p:handoutMasterIdLst>
    <p:handoutMasterId r:id="rId47"/>
  </p:handoutMasterIdLst>
  <p:sldIdLst>
    <p:sldId id="313" r:id="rId2"/>
    <p:sldId id="264" r:id="rId3"/>
    <p:sldId id="310" r:id="rId4"/>
    <p:sldId id="265" r:id="rId5"/>
    <p:sldId id="266" r:id="rId6"/>
    <p:sldId id="267" r:id="rId7"/>
    <p:sldId id="268" r:id="rId8"/>
    <p:sldId id="269" r:id="rId9"/>
    <p:sldId id="270" r:id="rId10"/>
    <p:sldId id="271" r:id="rId11"/>
    <p:sldId id="256" r:id="rId12"/>
    <p:sldId id="272" r:id="rId13"/>
    <p:sldId id="273" r:id="rId14"/>
    <p:sldId id="274" r:id="rId15"/>
    <p:sldId id="275" r:id="rId16"/>
    <p:sldId id="276" r:id="rId17"/>
    <p:sldId id="277" r:id="rId18"/>
    <p:sldId id="278" r:id="rId19"/>
    <p:sldId id="279" r:id="rId20"/>
    <p:sldId id="308" r:id="rId21"/>
    <p:sldId id="280" r:id="rId22"/>
    <p:sldId id="316" r:id="rId23"/>
    <p:sldId id="260" r:id="rId24"/>
    <p:sldId id="317" r:id="rId25"/>
    <p:sldId id="315" r:id="rId26"/>
    <p:sldId id="281" r:id="rId27"/>
    <p:sldId id="282" r:id="rId28"/>
    <p:sldId id="283" r:id="rId29"/>
    <p:sldId id="284" r:id="rId30"/>
    <p:sldId id="285" r:id="rId31"/>
    <p:sldId id="286" r:id="rId32"/>
    <p:sldId id="287" r:id="rId33"/>
    <p:sldId id="288" r:id="rId34"/>
    <p:sldId id="289" r:id="rId35"/>
    <p:sldId id="262" r:id="rId36"/>
    <p:sldId id="290" r:id="rId37"/>
    <p:sldId id="291" r:id="rId38"/>
    <p:sldId id="292" r:id="rId39"/>
    <p:sldId id="293" r:id="rId40"/>
    <p:sldId id="294" r:id="rId41"/>
    <p:sldId id="295" r:id="rId42"/>
    <p:sldId id="296" r:id="rId43"/>
    <p:sldId id="297" r:id="rId44"/>
    <p:sldId id="314" r:id="rId45"/>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9900"/>
    <a:srgbClr val="5FD5FF"/>
    <a:srgbClr val="B3EBFF"/>
    <a:srgbClr val="79DCFF"/>
    <a:srgbClr val="33CCFF"/>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540" y="-90"/>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11</a:t>
            </a:fld>
            <a:endParaRPr 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12</a:t>
            </a:fld>
            <a:endParaRPr lang="en-US"/>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13</a:t>
            </a:fld>
            <a:endParaRPr 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14</a:t>
            </a:fld>
            <a:endParaRPr lang="en-US"/>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15</a:t>
            </a:fld>
            <a:endParaRPr 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16</a:t>
            </a:fld>
            <a:endParaRPr lang="en-US"/>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17</a:t>
            </a:fld>
            <a:endParaRPr lang="en-U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18</a:t>
            </a:fld>
            <a:endParaRPr lang="en-US"/>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19</a:t>
            </a:fld>
            <a:endParaRPr 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20</a:t>
            </a:fld>
            <a:endParaRPr lang="en-US"/>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21</a:t>
            </a:fld>
            <a:endParaRPr 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22</a:t>
            </a:fld>
            <a:endParaRPr lang="en-US"/>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23</a:t>
            </a:fld>
            <a:endParaRPr lang="en-U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24</a:t>
            </a:fld>
            <a:endParaRPr lang="en-U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25</a:t>
            </a:fld>
            <a:endParaRPr lang="en-U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26</a:t>
            </a:fld>
            <a:endParaRPr lang="en-US"/>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27</a:t>
            </a:fld>
            <a:endParaRPr lang="en-U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28</a:t>
            </a:fld>
            <a:endParaRPr lang="en-US"/>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29</a:t>
            </a:fld>
            <a:endParaRPr lang="en-U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30</a:t>
            </a:fld>
            <a:endParaRPr lang="en-US"/>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31</a:t>
            </a:fld>
            <a:endParaRPr lang="en-U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32</a:t>
            </a:fld>
            <a:endParaRPr lang="en-US"/>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33</a:t>
            </a:fld>
            <a:endParaRPr 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34</a:t>
            </a:fld>
            <a:endParaRPr lang="en-US"/>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35</a:t>
            </a:fld>
            <a:endParaRPr 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36</a:t>
            </a:fld>
            <a:endParaRPr lang="en-US"/>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37</a:t>
            </a:fld>
            <a:endParaRPr 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38</a:t>
            </a:fld>
            <a:endParaRPr lang="en-US"/>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39</a:t>
            </a:fld>
            <a:endParaRPr lang="en-U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40</a:t>
            </a:fld>
            <a:endParaRPr lang="en-US"/>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41</a:t>
            </a:fld>
            <a:endParaRPr lang="en-U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42</a:t>
            </a:fld>
            <a:endParaRPr lang="en-US"/>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43</a:t>
            </a:fld>
            <a:endParaRPr lang="en-U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44</a:t>
            </a:fld>
            <a:endParaRPr lang="en-US"/>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146425" y="1804988"/>
            <a:ext cx="2741613" cy="4059237"/>
          </a:xfrm>
          <a:prstGeom prst="rect">
            <a:avLst/>
          </a:prstGeom>
          <a:noFill/>
          <a:ln w="38100" cmpd="dbl">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smtClean="0"/>
              <a:t>Ensure that the system will </a:t>
            </a:r>
            <a:r>
              <a:rPr lang="en-US" b="1" i="1" smtClean="0">
                <a:solidFill>
                  <a:srgbClr val="FF0066"/>
                </a:solidFill>
              </a:rPr>
              <a:t>never</a:t>
            </a:r>
            <a:r>
              <a:rPr lang="en-US" smtClean="0"/>
              <a:t> enter a deadlock state</a:t>
            </a:r>
            <a:br>
              <a:rPr lang="en-US" smtClean="0"/>
            </a:br>
            <a:endParaRPr lang="en-US" smtClean="0"/>
          </a:p>
          <a:p>
            <a:r>
              <a:rPr lang="en-US" smtClean="0"/>
              <a:t>Allow the system to enter a deadlock state and then recover</a:t>
            </a:r>
            <a:br>
              <a:rPr lang="en-US" smtClean="0"/>
            </a:br>
            <a:endParaRPr lang="en-US" smtClean="0"/>
          </a:p>
          <a:p>
            <a:r>
              <a:rPr lang="en-US"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1160463" y="1870075"/>
            <a:ext cx="7245350" cy="3822700"/>
          </a:xfrm>
        </p:spPr>
        <p:txBody>
          <a:bodyPr/>
          <a:lstStyle/>
          <a:p>
            <a:r>
              <a:rPr lang="en-US" b="1" smtClean="0"/>
              <a:t>Mutual Exclusion</a:t>
            </a:r>
            <a:r>
              <a:rPr lang="en-US" smtClean="0"/>
              <a:t> – not required for sharable resources; must hold for nonsharable resources</a:t>
            </a:r>
            <a:br>
              <a:rPr lang="en-US" smtClean="0"/>
            </a:br>
            <a:endParaRPr lang="en-US" smtClean="0"/>
          </a:p>
          <a:p>
            <a:r>
              <a:rPr lang="en-US" b="1" smtClean="0"/>
              <a:t>Hold and Wait</a:t>
            </a:r>
            <a:r>
              <a:rPr lang="en-US" smtClean="0"/>
              <a:t> – must guarantee that whenever a process requests a resource, it does not hold any other resources</a:t>
            </a:r>
          </a:p>
          <a:p>
            <a:pPr lvl="1"/>
            <a:r>
              <a:rPr lang="en-US" smtClean="0"/>
              <a:t>Require process to request and be allocated all its resources before it begins execution, or allow process to request resources only when the process has none</a:t>
            </a:r>
          </a:p>
          <a:p>
            <a:pPr lvl="1"/>
            <a:r>
              <a:rPr lang="en-US"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smtClean="0"/>
              <a:t>No Preemption</a:t>
            </a:r>
            <a:r>
              <a:rPr lang="en-US" smtClean="0"/>
              <a:t> –</a:t>
            </a:r>
          </a:p>
          <a:p>
            <a:pPr lvl="1"/>
            <a:r>
              <a:rPr lang="en-US" smtClean="0"/>
              <a:t>If a process that is holding some resources requests another resource that cannot be immediately allocated to it, then all resources currently being held are released</a:t>
            </a:r>
          </a:p>
          <a:p>
            <a:pPr lvl="1"/>
            <a:r>
              <a:rPr lang="en-US" smtClean="0"/>
              <a:t>Preempted resources are added to the list of resources for which the process is waiting</a:t>
            </a:r>
          </a:p>
          <a:p>
            <a:pPr lvl="1"/>
            <a:r>
              <a:rPr lang="en-US" smtClean="0"/>
              <a:t>Process will be restarted only when it can regain its old resources, as well as the new ones that it is requesting</a:t>
            </a:r>
            <a:br>
              <a:rPr lang="en-US" smtClean="0"/>
            </a:br>
            <a:endParaRPr lang="en-US" smtClean="0"/>
          </a:p>
          <a:p>
            <a:r>
              <a:rPr lang="en-US" b="1" smtClean="0"/>
              <a:t>Circular Wait</a:t>
            </a:r>
            <a:r>
              <a:rPr lang="en-US" smtClean="0"/>
              <a:t> – impose a total ordering of all resource types, and require that each process requests resources in an increasing order of enumeration</a:t>
            </a:r>
          </a:p>
          <a:p>
            <a:pPr lvl="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type="body"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855663" y="1306513"/>
            <a:ext cx="7656512" cy="4997450"/>
          </a:xfrm>
        </p:spPr>
        <p:txBody>
          <a:bodyPr/>
          <a:lstStyle/>
          <a:p>
            <a:r>
              <a:rPr lang="en-US" smtClean="0"/>
              <a:t>When a process requests an available resource, system must decide if immediate allocation leaves the system in a safe state</a:t>
            </a:r>
            <a:br>
              <a:rPr lang="en-US" smtClean="0"/>
            </a:br>
            <a:endParaRPr lang="en-US" smtClean="0"/>
          </a:p>
          <a:p>
            <a:r>
              <a:rPr lang="en-US" smtClean="0"/>
              <a:t>System is in </a:t>
            </a:r>
            <a:r>
              <a:rPr lang="en-US" b="1" smtClean="0">
                <a:solidFill>
                  <a:srgbClr val="3366FF"/>
                </a:solidFill>
              </a:rPr>
              <a:t>safe state</a:t>
            </a:r>
            <a:r>
              <a:rPr lang="en-US" smtClean="0">
                <a:solidFill>
                  <a:srgbClr val="3366FF"/>
                </a:solidFill>
              </a:rPr>
              <a:t> </a:t>
            </a:r>
            <a:r>
              <a:rPr lang="en-US" smtClean="0"/>
              <a:t>if there exists a sequence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systems such that  for each P</a:t>
            </a:r>
            <a:r>
              <a:rPr lang="en-US" baseline="-25000" smtClean="0"/>
              <a:t>i</a:t>
            </a:r>
            <a:r>
              <a:rPr lang="en-US" smtClean="0"/>
              <a:t>, the resources that P</a:t>
            </a:r>
            <a:r>
              <a:rPr lang="en-US" baseline="-25000" smtClean="0"/>
              <a:t>i </a:t>
            </a:r>
            <a:r>
              <a:rPr lang="en-US" smtClean="0"/>
              <a:t>can still request can be satisfied by currently available resources + resources held by all the </a:t>
            </a:r>
            <a:r>
              <a:rPr lang="en-US" i="1" smtClean="0"/>
              <a:t>P</a:t>
            </a:r>
            <a:r>
              <a:rPr lang="en-US" i="1" baseline="-25000" smtClean="0"/>
              <a:t>j</a:t>
            </a:r>
            <a:r>
              <a:rPr lang="en-US" smtClean="0"/>
              <a:t>, with</a:t>
            </a:r>
            <a:r>
              <a:rPr lang="en-US" i="1" smtClean="0"/>
              <a:t> j </a:t>
            </a:r>
            <a:r>
              <a:rPr lang="en-US" smtClean="0"/>
              <a:t>&lt; </a:t>
            </a:r>
            <a:r>
              <a:rPr lang="en-US" i="1" smtClean="0"/>
              <a:t>I</a:t>
            </a:r>
          </a:p>
          <a:p>
            <a:endParaRPr lang="en-US" smtClean="0"/>
          </a:p>
          <a:p>
            <a:r>
              <a:rPr lang="en-US" smtClean="0"/>
              <a:t>That is:</a:t>
            </a:r>
          </a:p>
          <a:p>
            <a:pPr lvl="1"/>
            <a:r>
              <a:rPr lang="en-US" smtClean="0"/>
              <a:t>If P</a:t>
            </a:r>
            <a:r>
              <a:rPr lang="en-US"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t>j</a:t>
            </a:r>
            <a:r>
              <a:rPr lang="en-US" i="1" smtClean="0"/>
              <a:t> </a:t>
            </a:r>
            <a:r>
              <a:rPr lang="en-US" smtClean="0"/>
              <a:t>have finished</a:t>
            </a:r>
          </a:p>
          <a:p>
            <a:pPr lvl="1"/>
            <a:r>
              <a:rPr lang="en-US" smtClean="0"/>
              <a:t>When </a:t>
            </a:r>
            <a:r>
              <a:rPr lang="en-US" i="1" smtClean="0"/>
              <a:t>P</a:t>
            </a:r>
            <a:r>
              <a:rPr lang="en-US" i="1" baseline="-25000" smtClean="0"/>
              <a:t>j</a:t>
            </a:r>
            <a:r>
              <a:rPr lang="en-US" smtClean="0"/>
              <a:t> is finished, </a:t>
            </a:r>
            <a:r>
              <a:rPr lang="en-US" i="1" smtClean="0"/>
              <a:t>P</a:t>
            </a:r>
            <a:r>
              <a:rPr lang="en-US" i="1" baseline="-25000" smtClean="0"/>
              <a:t>i</a:t>
            </a:r>
            <a:r>
              <a:rPr lang="en-US" smtClean="0"/>
              <a:t> can obtain needed resources, execute, return allocated resources, and terminate</a:t>
            </a:r>
          </a:p>
          <a:p>
            <a:pPr lvl="1"/>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type="body" idx="1"/>
          </p:nvPr>
        </p:nvSpPr>
        <p:spPr/>
        <p:txBody>
          <a:bodyPr/>
          <a:lstStyle/>
          <a:p>
            <a:pPr>
              <a:buSzPct val="85000"/>
            </a:pPr>
            <a:r>
              <a:rPr lang="en-US" smtClean="0"/>
              <a:t>The Deadlock Problem</a:t>
            </a:r>
          </a:p>
          <a:p>
            <a:pPr>
              <a:buSzPct val="85000"/>
            </a:pPr>
            <a:r>
              <a:rPr lang="en-US" smtClean="0"/>
              <a:t>System Model</a:t>
            </a:r>
          </a:p>
          <a:p>
            <a:pPr>
              <a:buSzPct val="85000"/>
            </a:pPr>
            <a:r>
              <a:rPr lang="en-US" smtClean="0"/>
              <a:t>Deadlock Characterization</a:t>
            </a:r>
          </a:p>
          <a:p>
            <a:pPr>
              <a:buSzPct val="85000"/>
            </a:pPr>
            <a:r>
              <a:rPr lang="en-US" smtClean="0"/>
              <a:t>Methods for Handling Deadlocks</a:t>
            </a:r>
          </a:p>
          <a:p>
            <a:r>
              <a:rPr lang="en-US" smtClean="0"/>
              <a:t>Deadlock Prevention</a:t>
            </a:r>
          </a:p>
          <a:p>
            <a:pPr>
              <a:buSzPct val="85000"/>
            </a:pPr>
            <a:r>
              <a:rPr lang="en-US" smtClean="0"/>
              <a:t>Deadlock Avoidance</a:t>
            </a:r>
          </a:p>
          <a:p>
            <a:pPr>
              <a:buSzPct val="85000"/>
            </a:pPr>
            <a:r>
              <a:rPr lang="en-US" smtClean="0"/>
              <a:t>Deadlock Detection </a:t>
            </a:r>
          </a:p>
          <a:p>
            <a:pPr>
              <a:buSzPct val="85000"/>
            </a:pPr>
            <a:r>
              <a:rPr lang="en-US" smtClean="0"/>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827088" y="1397000"/>
            <a:ext cx="7448550" cy="4441825"/>
          </a:xfrm>
        </p:spPr>
        <p:txBody>
          <a:bodyPr/>
          <a:lstStyle/>
          <a:p>
            <a:r>
              <a:rPr lang="en-US" smtClean="0"/>
              <a:t>Multiple instances</a:t>
            </a:r>
            <a:br>
              <a:rPr lang="en-US" smtClean="0"/>
            </a:br>
            <a:endParaRPr lang="en-US" smtClean="0"/>
          </a:p>
          <a:p>
            <a:r>
              <a:rPr lang="en-US" smtClean="0"/>
              <a:t>Each process must a priori claim maximum use</a:t>
            </a:r>
            <a:br>
              <a:rPr lang="en-US" smtClean="0"/>
            </a:br>
            <a:endParaRPr lang="en-US" smtClean="0"/>
          </a:p>
          <a:p>
            <a:r>
              <a:rPr lang="en-US" smtClean="0"/>
              <a:t>When a process requests a resource it may have to wait  </a:t>
            </a:r>
            <a:br>
              <a:rPr lang="en-US" smtClean="0"/>
            </a:br>
            <a:endParaRPr lang="en-US" smtClean="0"/>
          </a:p>
          <a:p>
            <a:r>
              <a:rPr lang="en-US" smtClean="0"/>
              <a:t>When a process gets all its resources it must return them in a finite amount of 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smtClean="0"/>
              <a:t>1.	Let </a:t>
            </a:r>
            <a:r>
              <a:rPr lang="en-US" i="1" smtClean="0">
                <a:solidFill>
                  <a:srgbClr val="000000"/>
                </a:solidFill>
              </a:rPr>
              <a:t>Work </a:t>
            </a:r>
            <a:r>
              <a:rPr lang="en-US" smtClean="0"/>
              <a:t>and </a:t>
            </a:r>
            <a:r>
              <a:rPr lang="en-US" i="1" smtClean="0">
                <a:solidFill>
                  <a:srgbClr val="000000"/>
                </a:solidFill>
              </a:rPr>
              <a:t>Finish</a:t>
            </a:r>
            <a:r>
              <a:rPr lang="en-US" smtClean="0">
                <a:solidFill>
                  <a:srgbClr val="000000"/>
                </a:solidFill>
              </a:rPr>
              <a:t> </a:t>
            </a:r>
            <a:r>
              <a:rPr lang="en-US" smtClean="0"/>
              <a:t>be vectors of length</a:t>
            </a:r>
            <a:r>
              <a:rPr lang="en-US" i="1" smtClean="0"/>
              <a:t> m</a:t>
            </a:r>
            <a:r>
              <a:rPr lang="en-US" smtClean="0"/>
              <a:t> and</a:t>
            </a:r>
            <a:r>
              <a:rPr lang="en-US" i="1" smtClean="0"/>
              <a:t> n</a:t>
            </a:r>
            <a:r>
              <a:rPr lang="en-US" smtClean="0"/>
              <a:t>, respectively.  Initialize:</a:t>
            </a:r>
          </a:p>
          <a:p>
            <a:pPr marL="1543050" lvl="3" indent="-342900">
              <a:lnSpc>
                <a:spcPct val="90000"/>
              </a:lnSpc>
              <a:buFontTx/>
              <a:buNone/>
            </a:pPr>
            <a:r>
              <a:rPr lang="en-US" i="1" smtClean="0"/>
              <a:t>Work </a:t>
            </a:r>
            <a:r>
              <a:rPr lang="en-US" smtClean="0"/>
              <a:t>= </a:t>
            </a:r>
            <a:r>
              <a:rPr lang="en-US" i="1" smtClean="0"/>
              <a:t>Available</a:t>
            </a:r>
          </a:p>
          <a:p>
            <a:pPr marL="1543050" lvl="3" indent="-342900">
              <a:lnSpc>
                <a:spcPct val="90000"/>
              </a:lnSpc>
              <a:buFontTx/>
              <a:buNone/>
            </a:pPr>
            <a:r>
              <a:rPr lang="en-US" i="1" smtClean="0"/>
              <a:t>Finish </a:t>
            </a:r>
            <a:r>
              <a:rPr lang="en-US" smtClean="0"/>
              <a:t>[</a:t>
            </a:r>
            <a:r>
              <a:rPr lang="en-US" i="1" smtClean="0"/>
              <a:t>i</a:t>
            </a:r>
            <a:r>
              <a:rPr lang="en-US" smtClean="0"/>
              <a:t>] =</a:t>
            </a:r>
            <a:r>
              <a:rPr lang="en-US" i="1" smtClean="0"/>
              <a:t> false </a:t>
            </a:r>
            <a:r>
              <a:rPr lang="en-US" smtClean="0"/>
              <a:t>for</a:t>
            </a:r>
            <a:r>
              <a:rPr lang="en-US" i="1" smtClean="0"/>
              <a:t> i</a:t>
            </a:r>
            <a:r>
              <a:rPr lang="en-US" smtClean="0"/>
              <a:t> = 0, 1, …, </a:t>
            </a:r>
            <a:r>
              <a:rPr lang="en-US" i="1" smtClean="0"/>
              <a:t>n- </a:t>
            </a:r>
            <a:r>
              <a:rPr lang="en-US" smtClean="0"/>
              <a:t>1</a:t>
            </a:r>
          </a:p>
          <a:p>
            <a:pPr marL="1543050" lvl="3" indent="-342900">
              <a:lnSpc>
                <a:spcPct val="90000"/>
              </a:lnSpc>
              <a:buFontTx/>
              <a:buNone/>
            </a:pPr>
            <a:endParaRPr lang="en-US" sz="800" smtClean="0"/>
          </a:p>
          <a:p>
            <a:pPr>
              <a:lnSpc>
                <a:spcPct val="90000"/>
              </a:lnSpc>
              <a:buFont typeface="Monotype Sorts" charset="2"/>
              <a:buNone/>
            </a:pPr>
            <a:r>
              <a:rPr lang="en-US" smtClean="0"/>
              <a:t>2.	Find an </a:t>
            </a:r>
            <a:r>
              <a:rPr lang="en-US" i="1" smtClean="0"/>
              <a:t>i </a:t>
            </a:r>
            <a:r>
              <a:rPr lang="en-US" smtClean="0"/>
              <a:t>such that both: </a:t>
            </a:r>
          </a:p>
          <a:p>
            <a:pPr marL="800100" lvl="1" indent="-342900">
              <a:lnSpc>
                <a:spcPct val="90000"/>
              </a:lnSpc>
              <a:buFont typeface="Monotype Sorts" charset="2"/>
              <a:buNone/>
            </a:pPr>
            <a:r>
              <a:rPr lang="en-US" smtClean="0"/>
              <a:t>(a) </a:t>
            </a:r>
            <a:r>
              <a:rPr lang="en-US" i="1" smtClean="0"/>
              <a:t>Finish</a:t>
            </a:r>
            <a:r>
              <a:rPr lang="en-US" smtClean="0"/>
              <a:t> [</a:t>
            </a:r>
            <a:r>
              <a:rPr lang="en-US" i="1" smtClean="0"/>
              <a:t>i</a:t>
            </a:r>
            <a:r>
              <a:rPr lang="en-US" smtClean="0"/>
              <a:t>] = </a:t>
            </a:r>
            <a:r>
              <a:rPr lang="en-US" i="1" smtClean="0"/>
              <a:t>false</a:t>
            </a:r>
            <a:endParaRPr lang="en-US" smtClean="0"/>
          </a:p>
          <a:p>
            <a:pPr marL="800100" lvl="1" indent="-342900">
              <a:lnSpc>
                <a:spcPct val="90000"/>
              </a:lnSpc>
              <a:buFont typeface="Monotype Sorts" charset="2"/>
              <a:buNone/>
            </a:pPr>
            <a:r>
              <a:rPr lang="en-US" smtClean="0"/>
              <a:t>(b) </a:t>
            </a:r>
            <a:r>
              <a:rPr lang="en-US" i="1" smtClean="0"/>
              <a:t>Need</a:t>
            </a:r>
            <a:r>
              <a:rPr lang="en-US" i="1" baseline="-25000" smtClean="0"/>
              <a:t>i</a:t>
            </a:r>
            <a:r>
              <a:rPr lang="en-US" smtClean="0"/>
              <a:t> </a:t>
            </a:r>
            <a:r>
              <a:rPr lang="en-US" smtClean="0">
                <a:sym typeface="Symbol" pitchFamily="18" charset="2"/>
              </a:rPr>
              <a:t> </a:t>
            </a:r>
            <a:r>
              <a:rPr lang="en-US" i="1" smtClean="0">
                <a:sym typeface="Symbol" pitchFamily="18" charset="2"/>
              </a:rPr>
              <a:t>Work</a:t>
            </a:r>
          </a:p>
          <a:p>
            <a:pPr marL="800100" lvl="1" indent="-342900">
              <a:lnSpc>
                <a:spcPct val="90000"/>
              </a:lnSpc>
              <a:buFont typeface="Monotype Sorts" charset="2"/>
              <a:buNone/>
            </a:pPr>
            <a:r>
              <a:rPr lang="en-US" smtClean="0">
                <a:sym typeface="Symbol" pitchFamily="18" charset="2"/>
              </a:rPr>
              <a:t>If no such </a:t>
            </a:r>
            <a:r>
              <a:rPr lang="en-US" i="1" smtClean="0">
                <a:sym typeface="Symbol" pitchFamily="18" charset="2"/>
              </a:rPr>
              <a:t>i </a:t>
            </a:r>
            <a:r>
              <a:rPr lang="en-US" smtClean="0">
                <a:sym typeface="Symbol" pitchFamily="18" charset="2"/>
              </a:rPr>
              <a:t>exists, go to step 4</a:t>
            </a:r>
          </a:p>
          <a:p>
            <a:pPr marL="800100" lvl="1" indent="-342900">
              <a:lnSpc>
                <a:spcPct val="90000"/>
              </a:lnSpc>
              <a:buFont typeface="Monotype Sorts" charset="2"/>
              <a:buNone/>
            </a:pPr>
            <a:endParaRPr lang="en-US" sz="800" smtClean="0">
              <a:sym typeface="Symbol" pitchFamily="18" charset="2"/>
            </a:endParaRPr>
          </a:p>
          <a:p>
            <a:pPr>
              <a:lnSpc>
                <a:spcPct val="90000"/>
              </a:lnSpc>
              <a:buFont typeface="Monotype Sorts" charset="2"/>
              <a:buNone/>
            </a:pPr>
            <a:r>
              <a:rPr lang="en-US" i="1" smtClean="0"/>
              <a:t>3.  Work</a:t>
            </a:r>
            <a:r>
              <a:rPr lang="en-US" smtClean="0"/>
              <a:t> = </a:t>
            </a:r>
            <a:r>
              <a:rPr lang="en-US" i="1" smtClean="0"/>
              <a:t>Work </a:t>
            </a:r>
            <a:r>
              <a:rPr lang="en-US" smtClean="0"/>
              <a:t>+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a:t>
            </a:r>
            <a:r>
              <a:rPr lang="en-US" i="1" smtClean="0"/>
              <a:t> true</a:t>
            </a:r>
            <a:r>
              <a:rPr lang="en-US" smtClean="0"/>
              <a:t/>
            </a:r>
            <a:br>
              <a:rPr lang="en-US" smtClean="0"/>
            </a:br>
            <a:r>
              <a:rPr lang="en-US" smtClean="0"/>
              <a:t>go to step 2</a:t>
            </a:r>
          </a:p>
          <a:p>
            <a:pPr>
              <a:lnSpc>
                <a:spcPct val="90000"/>
              </a:lnSpc>
            </a:pPr>
            <a:endParaRPr lang="en-US" sz="800" smtClean="0"/>
          </a:p>
          <a:p>
            <a:pPr>
              <a:lnSpc>
                <a:spcPct val="90000"/>
              </a:lnSpc>
              <a:buFont typeface="Monotype Sorts" charset="2"/>
              <a:buNone/>
            </a:pPr>
            <a:r>
              <a:rPr lang="en-US" smtClean="0"/>
              <a:t>4.	If </a:t>
            </a:r>
            <a:r>
              <a:rPr lang="en-US" i="1" smtClean="0"/>
              <a:t>Finish</a:t>
            </a:r>
            <a:r>
              <a:rPr lang="en-US" smtClean="0"/>
              <a:t> [</a:t>
            </a:r>
            <a:r>
              <a:rPr lang="en-US" i="1" smtClean="0"/>
              <a:t>i</a:t>
            </a:r>
            <a:r>
              <a:rPr lang="en-US" smtClean="0"/>
              <a:t>] == true for all </a:t>
            </a:r>
            <a:r>
              <a:rPr lang="en-US" i="1" smtClean="0"/>
              <a:t>i</a:t>
            </a:r>
            <a:r>
              <a:rPr lang="en-US" smtClean="0"/>
              <a:t>, then the system is in a safe state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Chapter Objectives</a:t>
            </a:r>
          </a:p>
        </p:txBody>
      </p:sp>
      <p:sp>
        <p:nvSpPr>
          <p:cNvPr id="5123" name="Rectangle 3"/>
          <p:cNvSpPr>
            <a:spLocks noGrp="1" noChangeArrowheads="1"/>
          </p:cNvSpPr>
          <p:nvPr>
            <p:ph type="body" idx="1"/>
          </p:nvPr>
        </p:nvSpPr>
        <p:spPr>
          <a:xfrm>
            <a:off x="806450" y="1233488"/>
            <a:ext cx="7607300" cy="4500562"/>
          </a:xfrm>
        </p:spPr>
        <p:txBody>
          <a:bodyPr/>
          <a:lstStyle/>
          <a:p>
            <a:r>
              <a:rPr lang="en-US" smtClean="0"/>
              <a:t>To develop a description of deadlocks, which prevent sets of concurrent processes from completing their tasks</a:t>
            </a:r>
          </a:p>
          <a:p>
            <a:endParaRPr lang="en-US" smtClean="0"/>
          </a:p>
          <a:p>
            <a:r>
              <a:rPr lang="en-US" smtClean="0"/>
              <a:t>To present a number of different methods for preventing or avoiding deadlocks in a computer system</a:t>
            </a:r>
          </a:p>
          <a:p>
            <a:pPr>
              <a:buSzPct val="85000"/>
              <a:buFont typeface="Monotype Sorts" charset="2"/>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smtClean="0"/>
              <a:t>5 processes </a:t>
            </a:r>
            <a:r>
              <a:rPr lang="en-US" i="1" smtClean="0"/>
              <a:t>P</a:t>
            </a:r>
            <a:r>
              <a:rPr lang="en-US" baseline="-25000" smtClean="0"/>
              <a:t>0  </a:t>
            </a:r>
            <a:r>
              <a:rPr lang="en-US" smtClean="0"/>
              <a:t>through </a:t>
            </a:r>
            <a:r>
              <a:rPr lang="en-US" i="1" smtClean="0"/>
              <a:t>P</a:t>
            </a:r>
            <a:r>
              <a:rPr lang="en-US" baseline="-25000" smtClean="0"/>
              <a:t>4</a:t>
            </a:r>
            <a:r>
              <a:rPr lang="en-US" smtClean="0"/>
              <a:t>; </a:t>
            </a:r>
          </a:p>
          <a:p>
            <a:pPr>
              <a:buFont typeface="Monotype Sorts" charset="2"/>
              <a:buNone/>
              <a:tabLst>
                <a:tab pos="1371600" algn="l"/>
                <a:tab pos="2395538" algn="ctr"/>
                <a:tab pos="3594100" algn="ctr"/>
                <a:tab pos="4805363" algn="ctr"/>
              </a:tabLst>
            </a:pPr>
            <a:r>
              <a:rPr lang="en-US" smtClean="0"/>
              <a:t>      3 resource types:</a:t>
            </a:r>
          </a:p>
          <a:p>
            <a:pPr>
              <a:buFont typeface="Monotype Sorts" charset="2"/>
              <a:buNone/>
              <a:tabLst>
                <a:tab pos="1371600" algn="l"/>
                <a:tab pos="2395538" algn="ctr"/>
                <a:tab pos="3594100" algn="ctr"/>
                <a:tab pos="4805363" algn="ctr"/>
              </a:tabLst>
            </a:pPr>
            <a:r>
              <a:rPr lang="en-US" smtClean="0"/>
              <a:t>              </a:t>
            </a:r>
            <a:r>
              <a:rPr lang="en-US" i="1" smtClean="0"/>
              <a:t>A</a:t>
            </a:r>
            <a:r>
              <a:rPr lang="en-US" smtClean="0"/>
              <a:t> (10 instances),  </a:t>
            </a:r>
            <a:r>
              <a:rPr lang="en-US" i="1" smtClean="0"/>
              <a:t>B</a:t>
            </a:r>
            <a:r>
              <a:rPr lang="en-US" smtClean="0"/>
              <a:t> (5instances), and </a:t>
            </a:r>
            <a:r>
              <a:rPr lang="en-US" i="1" smtClean="0"/>
              <a:t>C</a:t>
            </a:r>
            <a:r>
              <a:rPr lang="en-US" smtClean="0"/>
              <a:t> (7 instances)</a:t>
            </a:r>
          </a:p>
          <a:p>
            <a:pPr>
              <a:buFont typeface="Monotype Sorts" charset="2"/>
              <a:buNone/>
              <a:tabLst>
                <a:tab pos="1371600" algn="l"/>
                <a:tab pos="2395538" algn="ctr"/>
                <a:tab pos="3594100" algn="ctr"/>
                <a:tab pos="4805363" algn="ctr"/>
              </a:tabLst>
            </a:pPr>
            <a:r>
              <a:rPr lang="en-US" smtClean="0"/>
              <a:t> Snapshot at time </a:t>
            </a:r>
            <a:r>
              <a:rPr lang="en-US" i="1" smtClean="0"/>
              <a:t>T</a:t>
            </a:r>
            <a:r>
              <a:rPr lang="en-US" baseline="-25000" smtClean="0"/>
              <a:t>0</a:t>
            </a:r>
            <a:r>
              <a:rPr lang="en-US" smtClean="0"/>
              <a:t>:</a:t>
            </a:r>
          </a:p>
          <a:p>
            <a:pPr>
              <a:buFont typeface="Monotype Sorts" charset="2"/>
              <a:buNone/>
              <a:tabLst>
                <a:tab pos="1371600" algn="l"/>
                <a:tab pos="2395538" algn="ctr"/>
                <a:tab pos="3594100" algn="ctr"/>
                <a:tab pos="4805363" algn="ctr"/>
              </a:tabLst>
            </a:pPr>
            <a:r>
              <a:rPr lang="en-US" smtClean="0"/>
              <a:t>			</a:t>
            </a:r>
            <a:r>
              <a:rPr lang="en-US" i="1" u="sng" smtClean="0"/>
              <a:t>Allocation</a:t>
            </a:r>
            <a:r>
              <a:rPr lang="en-US" i="1" smtClean="0"/>
              <a:t>	  </a:t>
            </a:r>
            <a:r>
              <a:rPr lang="en-US" i="1" u="sng" smtClean="0"/>
              <a:t>Max</a:t>
            </a:r>
            <a:r>
              <a:rPr lang="en-US" i="1" smtClean="0"/>
              <a:t>	</a:t>
            </a:r>
            <a:r>
              <a:rPr lang="en-US" i="1" u="sng" smtClean="0"/>
              <a:t>Available</a:t>
            </a:r>
            <a:endParaRPr lang="en-US" i="1" smtClean="0"/>
          </a:p>
          <a:p>
            <a:pPr>
              <a:buFont typeface="Monotype Sorts" charset="2"/>
              <a:buNone/>
              <a:tabLst>
                <a:tab pos="1371600" algn="l"/>
                <a:tab pos="2395538" algn="ctr"/>
                <a:tab pos="3594100" algn="ctr"/>
                <a:tab pos="4805363" algn="ctr"/>
              </a:tabLst>
            </a:pPr>
            <a:r>
              <a:rPr lang="en-US" i="1" smtClean="0"/>
              <a:t>			A B C	       A B C 	A B C</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0	</a:t>
            </a:r>
            <a:r>
              <a:rPr lang="en-US" smtClean="0"/>
              <a:t>0 1 0	         7 5 3 	3 3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1	</a:t>
            </a:r>
            <a:r>
              <a:rPr lang="en-US" smtClean="0"/>
              <a:t>2 0 0 	        3 2 2  </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2</a:t>
            </a:r>
            <a:r>
              <a:rPr lang="en-US" smtClean="0"/>
              <a:t>	3 0 2 	        9 0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3</a:t>
            </a:r>
            <a:r>
              <a:rPr lang="en-US" smtClean="0"/>
              <a:t>	2 1 1 	        2 2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4</a:t>
            </a:r>
            <a:r>
              <a:rPr lang="en-US" smtClean="0"/>
              <a:t>	0 0 2	         4 3 3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smtClean="0"/>
              <a:t>The content of the matrix </a:t>
            </a:r>
            <a:r>
              <a:rPr lang="en-US" i="1" smtClean="0"/>
              <a:t>Need</a:t>
            </a:r>
            <a:r>
              <a:rPr lang="en-US" smtClean="0"/>
              <a:t> is defined to be </a:t>
            </a:r>
            <a:r>
              <a:rPr lang="en-US" i="1" smtClean="0"/>
              <a:t>Max</a:t>
            </a:r>
            <a:r>
              <a:rPr lang="en-US" smtClean="0"/>
              <a:t> – </a:t>
            </a:r>
            <a:r>
              <a:rPr lang="en-US" i="1" smtClean="0"/>
              <a:t>Allocation</a:t>
            </a:r>
            <a:endParaRPr lang="en-US" smtClean="0"/>
          </a:p>
          <a:p>
            <a:pPr>
              <a:buFont typeface="Monotype Sorts" charset="2"/>
              <a:buNone/>
              <a:tabLst>
                <a:tab pos="2452688" algn="l"/>
                <a:tab pos="3492500" algn="ctr"/>
              </a:tabLst>
            </a:pPr>
            <a:endParaRPr lang="en-US" smtClean="0"/>
          </a:p>
          <a:p>
            <a:pPr>
              <a:buFont typeface="Monotype Sorts" charset="2"/>
              <a:buNone/>
              <a:tabLst>
                <a:tab pos="2452688" algn="l"/>
                <a:tab pos="3492500" algn="ctr"/>
              </a:tabLst>
            </a:pPr>
            <a:r>
              <a:rPr lang="en-US" smtClean="0"/>
              <a:t>			</a:t>
            </a:r>
            <a:r>
              <a:rPr lang="en-US" i="1" u="sng" smtClean="0"/>
              <a:t>Need</a:t>
            </a:r>
            <a:endParaRPr lang="en-US" u="sng" smtClean="0"/>
          </a:p>
          <a:p>
            <a:pPr>
              <a:buFont typeface="Monotype Sorts" charset="2"/>
              <a:buNone/>
              <a:tabLst>
                <a:tab pos="2452688" algn="l"/>
                <a:tab pos="3492500" algn="ctr"/>
              </a:tabLst>
            </a:pPr>
            <a:r>
              <a:rPr lang="en-US" smtClean="0"/>
              <a:t>			</a:t>
            </a:r>
            <a:r>
              <a:rPr lang="en-US" i="1" smtClean="0"/>
              <a:t>A B C</a:t>
            </a:r>
          </a:p>
          <a:p>
            <a:pPr>
              <a:buFont typeface="Monotype Sorts" charset="2"/>
              <a:buNone/>
              <a:tabLst>
                <a:tab pos="2452688" algn="l"/>
                <a:tab pos="3492500" algn="ctr"/>
              </a:tabLst>
            </a:pPr>
            <a:r>
              <a:rPr lang="en-US" smtClean="0"/>
              <a:t>		 </a:t>
            </a:r>
            <a:r>
              <a:rPr lang="en-US" i="1" smtClean="0"/>
              <a:t>P</a:t>
            </a:r>
            <a:r>
              <a:rPr lang="en-US" baseline="-25000" smtClean="0"/>
              <a:t>0	</a:t>
            </a:r>
            <a:r>
              <a:rPr lang="en-US" smtClean="0"/>
              <a:t>7 4 3 </a:t>
            </a:r>
          </a:p>
          <a:p>
            <a:pPr>
              <a:buFont typeface="Monotype Sorts" charset="2"/>
              <a:buNone/>
              <a:tabLst>
                <a:tab pos="2452688" algn="l"/>
                <a:tab pos="3492500" algn="ctr"/>
              </a:tabLst>
            </a:pPr>
            <a:r>
              <a:rPr lang="en-US" smtClean="0"/>
              <a:t>		 </a:t>
            </a:r>
            <a:r>
              <a:rPr lang="en-US" i="1" smtClean="0"/>
              <a:t>P</a:t>
            </a:r>
            <a:r>
              <a:rPr lang="en-US" baseline="-25000" smtClean="0"/>
              <a:t>1	</a:t>
            </a:r>
            <a:r>
              <a:rPr lang="en-US" smtClean="0"/>
              <a:t>1 2 2 </a:t>
            </a:r>
          </a:p>
          <a:p>
            <a:pPr>
              <a:buFont typeface="Monotype Sorts" charset="2"/>
              <a:buNone/>
              <a:tabLst>
                <a:tab pos="2452688" algn="l"/>
                <a:tab pos="3492500" algn="ctr"/>
              </a:tabLst>
            </a:pPr>
            <a:r>
              <a:rPr lang="en-US" smtClean="0"/>
              <a:t>		 </a:t>
            </a:r>
            <a:r>
              <a:rPr lang="en-US" i="1" smtClean="0"/>
              <a:t>P</a:t>
            </a:r>
            <a:r>
              <a:rPr lang="en-US" baseline="-25000" smtClean="0"/>
              <a:t>2</a:t>
            </a:r>
            <a:r>
              <a:rPr lang="en-US" smtClean="0"/>
              <a:t>	6 0 0 </a:t>
            </a:r>
          </a:p>
          <a:p>
            <a:pPr>
              <a:buFont typeface="Monotype Sorts" charset="2"/>
              <a:buNone/>
              <a:tabLst>
                <a:tab pos="2452688" algn="l"/>
                <a:tab pos="3492500" algn="ctr"/>
              </a:tabLst>
            </a:pPr>
            <a:r>
              <a:rPr lang="en-US" smtClean="0"/>
              <a:t>		 </a:t>
            </a:r>
            <a:r>
              <a:rPr lang="en-US" i="1" smtClean="0"/>
              <a:t>P</a:t>
            </a:r>
            <a:r>
              <a:rPr lang="en-US" baseline="-25000" smtClean="0"/>
              <a:t>3</a:t>
            </a:r>
            <a:r>
              <a:rPr lang="en-US" smtClean="0"/>
              <a:t>	0 1 1</a:t>
            </a:r>
          </a:p>
          <a:p>
            <a:pPr>
              <a:buFont typeface="Monotype Sorts" charset="2"/>
              <a:buNone/>
              <a:tabLst>
                <a:tab pos="2452688" algn="l"/>
                <a:tab pos="3492500" algn="ctr"/>
              </a:tabLst>
            </a:pPr>
            <a:r>
              <a:rPr lang="en-US" smtClean="0"/>
              <a:t>		 </a:t>
            </a:r>
            <a:r>
              <a:rPr lang="en-US" i="1" smtClean="0"/>
              <a:t>P</a:t>
            </a:r>
            <a:r>
              <a:rPr lang="en-US" baseline="-25000" smtClean="0"/>
              <a:t>4</a:t>
            </a:r>
            <a:r>
              <a:rPr lang="en-US" smtClean="0"/>
              <a:t>	4 3 1 </a:t>
            </a:r>
            <a:br>
              <a:rPr lang="en-US" smtClean="0"/>
            </a:br>
            <a:endParaRPr lang="en-US" smtClean="0"/>
          </a:p>
          <a:p>
            <a:pPr>
              <a:tabLst>
                <a:tab pos="2452688" algn="l"/>
                <a:tab pos="3492500" algn="ctr"/>
              </a:tabLst>
            </a:pPr>
            <a:r>
              <a:rPr lang="en-US" smtClean="0"/>
              <a:t>The system is in a safe state since the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2</a:t>
            </a:r>
            <a:r>
              <a:rPr lang="en-US" smtClean="0"/>
              <a:t>, </a:t>
            </a:r>
            <a:r>
              <a:rPr lang="en-US" i="1" smtClean="0"/>
              <a:t>P</a:t>
            </a:r>
            <a:r>
              <a:rPr lang="en-US" baseline="-25000" smtClean="0"/>
              <a:t>0</a:t>
            </a:r>
            <a:r>
              <a:rPr lang="en-US" smtClean="0"/>
              <a:t>&gt; satisfies safety criteria</a:t>
            </a:r>
            <a:endParaRPr lang="en-US" baseline="-25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smtClean="0"/>
              <a:t>A set of blocked processes each holding a resource and waiting to acquire a resource held by another process in the set</a:t>
            </a:r>
          </a:p>
          <a:p>
            <a:endParaRPr lang="en-US" smtClean="0"/>
          </a:p>
          <a:p>
            <a:pPr>
              <a:buSzPct val="85000"/>
            </a:pPr>
            <a:r>
              <a:rPr lang="en-US" smtClean="0"/>
              <a:t>Example </a:t>
            </a:r>
          </a:p>
          <a:p>
            <a:pPr lvl="1"/>
            <a:r>
              <a:rPr lang="en-US" smtClean="0"/>
              <a:t>System has 2 disk drives</a:t>
            </a:r>
          </a:p>
          <a:p>
            <a:pPr lvl="1"/>
            <a:r>
              <a:rPr lang="en-US" i="1" smtClean="0"/>
              <a:t>P</a:t>
            </a:r>
            <a:r>
              <a:rPr lang="en-US" baseline="-25000" smtClean="0"/>
              <a:t>1</a:t>
            </a:r>
            <a:r>
              <a:rPr lang="en-US" smtClean="0"/>
              <a:t> and </a:t>
            </a:r>
            <a:r>
              <a:rPr lang="en-US" i="1" smtClean="0"/>
              <a:t>P</a:t>
            </a:r>
            <a:r>
              <a:rPr lang="en-US" baseline="-25000" smtClean="0"/>
              <a:t>2</a:t>
            </a:r>
            <a:r>
              <a:rPr lang="en-US" smtClean="0"/>
              <a:t> each hold one disk drive and each needs another one</a:t>
            </a:r>
          </a:p>
          <a:p>
            <a:pPr lvl="1"/>
            <a:endParaRPr lang="en-US" smtClean="0"/>
          </a:p>
          <a:p>
            <a:pPr>
              <a:buSzPct val="85000"/>
            </a:pPr>
            <a:r>
              <a:rPr lang="en-US" smtClean="0"/>
              <a:t>Example </a:t>
            </a:r>
          </a:p>
          <a:p>
            <a:pPr lvl="1"/>
            <a:r>
              <a:rPr lang="en-US" smtClean="0"/>
              <a:t>semaphores </a:t>
            </a:r>
            <a:r>
              <a:rPr lang="en-US" i="1" smtClean="0"/>
              <a:t>A</a:t>
            </a:r>
            <a:r>
              <a:rPr lang="en-US" smtClean="0"/>
              <a:t> and</a:t>
            </a:r>
            <a:r>
              <a:rPr lang="en-US" i="1" smtClean="0"/>
              <a:t> B</a:t>
            </a:r>
            <a:r>
              <a:rPr lang="en-US" smtClean="0"/>
              <a:t>, initialized to 1</a:t>
            </a:r>
            <a:r>
              <a:rPr lang="en-US" sz="2800" smtClean="0"/>
              <a:t> </a:t>
            </a:r>
            <a:r>
              <a:rPr lang="en-US" i="1" smtClean="0"/>
              <a:t>P</a:t>
            </a:r>
            <a:r>
              <a:rPr lang="en-US" baseline="-25000" smtClean="0"/>
              <a:t>0</a:t>
            </a:r>
            <a:r>
              <a:rPr lang="en-US" smtClean="0"/>
              <a:t>   </a:t>
            </a:r>
            <a:r>
              <a:rPr lang="en-US" i="1" smtClean="0"/>
              <a:t>P</a:t>
            </a:r>
            <a:r>
              <a:rPr lang="en-US" baseline="-25000" smtClean="0"/>
              <a:t>1</a:t>
            </a:r>
          </a:p>
          <a:p>
            <a:pPr lvl="1">
              <a:buFont typeface="Monotype Sorts" charset="2"/>
              <a:buNone/>
            </a:pPr>
            <a:r>
              <a:rPr lang="en-US" smtClean="0">
                <a:solidFill>
                  <a:srgbClr val="0000FF"/>
                </a:solidFill>
              </a:rPr>
              <a:t>     </a:t>
            </a:r>
            <a:r>
              <a:rPr lang="en-US" smtClean="0">
                <a:solidFill>
                  <a:srgbClr val="3366FF"/>
                </a:solidFill>
              </a:rPr>
              <a:t>wait (A);		wait(B) wait (B);		wait(A)</a:t>
            </a:r>
          </a:p>
          <a:p>
            <a:pPr lvl="1"/>
            <a:endParaRPr lang="en-US" smtClean="0">
              <a:solidFill>
                <a:srgbClr val="3366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smtClean="0"/>
              <a:t>Traffic only in one direction</a:t>
            </a:r>
          </a:p>
          <a:p>
            <a:r>
              <a:rPr lang="en-US" smtClean="0"/>
              <a:t>Each section of a bridge can be viewed as a resource</a:t>
            </a:r>
          </a:p>
          <a:p>
            <a:r>
              <a:rPr lang="en-US" smtClean="0"/>
              <a:t>If a deadlock occurs, it can be resolved if one car backs up (preempt resources and rollback)</a:t>
            </a:r>
          </a:p>
          <a:p>
            <a:r>
              <a:rPr lang="en-US" smtClean="0"/>
              <a:t>Several cars may have to be backed up if a deadlock occurs</a:t>
            </a:r>
          </a:p>
          <a:p>
            <a:r>
              <a:rPr lang="en-US" smtClean="0"/>
              <a:t>Starvation is possible</a:t>
            </a:r>
          </a:p>
          <a:p>
            <a:r>
              <a:rPr lang="en-US"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smtClean="0"/>
              <a:t>Resource types </a:t>
            </a:r>
            <a:r>
              <a:rPr lang="en-US" i="1" smtClean="0"/>
              <a:t>R</a:t>
            </a:r>
            <a:r>
              <a:rPr lang="en-US" baseline="-25000" smtClean="0"/>
              <a:t>1</a:t>
            </a:r>
            <a:r>
              <a:rPr lang="en-US" smtClean="0"/>
              <a:t>, </a:t>
            </a:r>
            <a:r>
              <a:rPr lang="en-US" i="1" smtClean="0"/>
              <a:t>R</a:t>
            </a:r>
            <a:r>
              <a:rPr lang="en-US" baseline="-25000" smtClean="0"/>
              <a:t>2</a:t>
            </a:r>
            <a:r>
              <a:rPr lang="en-US" smtClean="0"/>
              <a:t>, . . ., </a:t>
            </a:r>
            <a:r>
              <a:rPr lang="en-US" i="1" smtClean="0"/>
              <a:t>R</a:t>
            </a:r>
            <a:r>
              <a:rPr lang="en-US" baseline="-25000" smtClean="0"/>
              <a:t>m</a:t>
            </a:r>
          </a:p>
          <a:p>
            <a:pPr lvl="2">
              <a:buFont typeface="Webdings" pitchFamily="18" charset="2"/>
              <a:buNone/>
            </a:pPr>
            <a:r>
              <a:rPr lang="en-US" i="1" smtClean="0"/>
              <a:t>CPU cycles, memory space, I/O devices</a:t>
            </a:r>
          </a:p>
          <a:p>
            <a:pPr lvl="2">
              <a:buFont typeface="Webdings" pitchFamily="18" charset="2"/>
              <a:buNone/>
            </a:pPr>
            <a:endParaRPr lang="en-US" i="1" smtClean="0"/>
          </a:p>
          <a:p>
            <a:r>
              <a:rPr lang="en-US" smtClean="0"/>
              <a:t>Each resource type </a:t>
            </a:r>
            <a:r>
              <a:rPr lang="en-US" i="1" smtClean="0"/>
              <a:t>R</a:t>
            </a:r>
            <a:r>
              <a:rPr lang="en-US" baseline="-25000" smtClean="0"/>
              <a:t>i</a:t>
            </a:r>
            <a:r>
              <a:rPr lang="en-US" smtClean="0"/>
              <a:t> has </a:t>
            </a:r>
            <a:r>
              <a:rPr lang="en-US" i="1" smtClean="0"/>
              <a:t>W</a:t>
            </a:r>
            <a:r>
              <a:rPr lang="en-US" baseline="-25000" smtClean="0"/>
              <a:t>i</a:t>
            </a:r>
            <a:r>
              <a:rPr lang="en-US" smtClean="0"/>
              <a:t> instances.</a:t>
            </a:r>
          </a:p>
          <a:p>
            <a:endParaRPr lang="en-US" smtClean="0"/>
          </a:p>
          <a:p>
            <a:r>
              <a:rPr lang="en-US" smtClean="0"/>
              <a:t>Each process utilizes a resource as follows:</a:t>
            </a:r>
          </a:p>
          <a:p>
            <a:pPr lvl="1"/>
            <a:r>
              <a:rPr lang="en-US" b="1" smtClean="0"/>
              <a:t>request </a:t>
            </a:r>
          </a:p>
          <a:p>
            <a:pPr lvl="1"/>
            <a:r>
              <a:rPr lang="en-US" b="1" smtClean="0"/>
              <a:t>use </a:t>
            </a:r>
          </a:p>
          <a:p>
            <a:pPr lvl="1"/>
            <a:r>
              <a:rPr lang="en-US" b="1" smtClean="0"/>
              <a:t>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smtClean="0"/>
              <a:t>Mutual exclusion:</a:t>
            </a:r>
            <a:r>
              <a:rPr lang="en-US" smtClean="0"/>
              <a:t>  only one process at a time can use a resource</a:t>
            </a:r>
          </a:p>
          <a:p>
            <a:endParaRPr lang="en-US" sz="800" smtClean="0"/>
          </a:p>
          <a:p>
            <a:r>
              <a:rPr lang="en-US" b="1" smtClean="0"/>
              <a:t>Hold and wait:</a:t>
            </a:r>
            <a:r>
              <a:rPr lang="en-US" smtClean="0"/>
              <a:t>  a process holding at least one resource is waiting to acquire additional resources held by other processes</a:t>
            </a:r>
          </a:p>
          <a:p>
            <a:endParaRPr lang="en-US" sz="800" smtClean="0"/>
          </a:p>
          <a:p>
            <a:r>
              <a:rPr lang="en-US" b="1" smtClean="0"/>
              <a:t>No preemption:</a:t>
            </a:r>
            <a:r>
              <a:rPr lang="en-US" smtClean="0"/>
              <a:t>  a resource can be released only voluntarily by the process holding it, after that process has completed its task</a:t>
            </a:r>
          </a:p>
          <a:p>
            <a:endParaRPr lang="en-US" sz="800" smtClean="0"/>
          </a:p>
          <a:p>
            <a:r>
              <a:rPr lang="en-US" b="1" smtClean="0"/>
              <a:t>Circular wait:</a:t>
            </a:r>
            <a:r>
              <a:rPr lang="en-US" smtClean="0"/>
              <a:t>  there exists a set {</a:t>
            </a:r>
            <a:r>
              <a:rPr lang="en-US" i="1" smtClean="0"/>
              <a:t>P</a:t>
            </a:r>
            <a:r>
              <a:rPr lang="en-US" baseline="-25000" smtClean="0"/>
              <a:t>0</a:t>
            </a:r>
            <a:r>
              <a:rPr lang="en-US" smtClean="0"/>
              <a:t>, </a:t>
            </a:r>
            <a:r>
              <a:rPr lang="en-US" i="1" smtClean="0"/>
              <a:t>P</a:t>
            </a:r>
            <a:r>
              <a:rPr lang="en-US" baseline="-25000" smtClean="0"/>
              <a:t>1</a:t>
            </a:r>
            <a:r>
              <a:rPr lang="en-US" smtClean="0"/>
              <a:t>, …, </a:t>
            </a:r>
            <a:r>
              <a:rPr lang="en-US" i="1" smtClean="0"/>
              <a:t>P</a:t>
            </a:r>
            <a:r>
              <a:rPr lang="en-US" baseline="-25000" smtClean="0"/>
              <a:t>n</a:t>
            </a:r>
            <a:r>
              <a:rPr lang="en-US" smtClean="0"/>
              <a:t>} of waiting processes such that </a:t>
            </a:r>
            <a:r>
              <a:rPr lang="en-US" i="1" smtClean="0"/>
              <a:t>P</a:t>
            </a:r>
            <a:r>
              <a:rPr lang="en-US" baseline="-25000" smtClean="0"/>
              <a:t>0 </a:t>
            </a:r>
            <a:r>
              <a:rPr lang="en-US" smtClean="0"/>
              <a:t>is waiting for a resource that is held by </a:t>
            </a:r>
            <a:r>
              <a:rPr lang="en-US" i="1" smtClean="0"/>
              <a:t>P</a:t>
            </a:r>
            <a:r>
              <a:rPr lang="en-US" baseline="-25000" smtClean="0"/>
              <a:t>1</a:t>
            </a:r>
            <a:r>
              <a:rPr lang="en-US" smtClean="0"/>
              <a:t>, </a:t>
            </a:r>
            <a:r>
              <a:rPr lang="en-US" i="1" smtClean="0"/>
              <a:t>P</a:t>
            </a:r>
            <a:r>
              <a:rPr lang="en-US" baseline="-25000" smtClean="0"/>
              <a:t>1</a:t>
            </a:r>
            <a:r>
              <a:rPr lang="en-US" smtClean="0"/>
              <a:t> is waiting for a resource that is held by </a:t>
            </a:r>
          </a:p>
          <a:p>
            <a:pPr>
              <a:buFont typeface="Monotype Sorts" charset="2"/>
              <a:buNone/>
            </a:pPr>
            <a:r>
              <a:rPr lang="en-US" i="1" smtClean="0"/>
              <a:t>	P</a:t>
            </a:r>
            <a:r>
              <a:rPr lang="en-US" baseline="-25000" smtClean="0"/>
              <a:t>2</a:t>
            </a:r>
            <a:r>
              <a:rPr lang="en-US" smtClean="0"/>
              <a:t>, …, </a:t>
            </a:r>
            <a:r>
              <a:rPr lang="en-US" i="1" smtClean="0"/>
              <a:t>P</a:t>
            </a:r>
            <a:r>
              <a:rPr lang="en-US" i="1" baseline="-25000" smtClean="0"/>
              <a:t>n</a:t>
            </a:r>
            <a:r>
              <a:rPr lang="en-US" baseline="-25000" smtClean="0"/>
              <a:t>–1</a:t>
            </a:r>
            <a:r>
              <a:rPr lang="en-US" smtClean="0"/>
              <a:t> is waiting for a resource that is held by </a:t>
            </a:r>
            <a:r>
              <a:rPr lang="en-US" i="1" smtClean="0"/>
              <a:t>P</a:t>
            </a:r>
            <a:r>
              <a:rPr lang="en-US" baseline="-25000" smtClean="0"/>
              <a:t>n</a:t>
            </a:r>
            <a:r>
              <a:rPr lang="en-US" smtClean="0"/>
              <a:t>, and </a:t>
            </a:r>
            <a:r>
              <a:rPr lang="en-US" i="1" smtClean="0"/>
              <a:t>P</a:t>
            </a:r>
            <a:r>
              <a:rPr lang="en-US" baseline="-25000" smtClean="0"/>
              <a:t>n</a:t>
            </a:r>
            <a:r>
              <a:rPr lang="en-US" smtClean="0"/>
              <a:t> is waiting for a resource that is held by </a:t>
            </a:r>
            <a:r>
              <a:rPr lang="en-US" i="1" smtClean="0"/>
              <a:t>P</a:t>
            </a:r>
            <a:r>
              <a:rPr lang="en-US" baseline="-25000" smtClean="0"/>
              <a:t>0</a:t>
            </a:r>
            <a:r>
              <a:rPr lang="en-US" smtClean="0"/>
              <a:t>.</a:t>
            </a:r>
          </a:p>
          <a:p>
            <a:endParaRPr lang="en-US"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mtClean="0"/>
              <a:t>V is partitioned into two types:</a:t>
            </a:r>
          </a:p>
          <a:p>
            <a:pPr lvl="1"/>
            <a:r>
              <a:rPr lang="en-US" i="1" smtClean="0"/>
              <a:t>P</a:t>
            </a:r>
            <a:r>
              <a:rPr lang="en-US" smtClean="0"/>
              <a:t> = {</a:t>
            </a:r>
            <a:r>
              <a:rPr lang="en-US" i="1" smtClean="0"/>
              <a:t>P</a:t>
            </a:r>
            <a:r>
              <a:rPr lang="en-US" baseline="-25000" smtClean="0"/>
              <a:t>1</a:t>
            </a:r>
            <a:r>
              <a:rPr lang="en-US" smtClean="0"/>
              <a:t>, </a:t>
            </a:r>
            <a:r>
              <a:rPr lang="en-US" i="1" smtClean="0"/>
              <a:t>P</a:t>
            </a:r>
            <a:r>
              <a:rPr lang="en-US" baseline="-25000" smtClean="0"/>
              <a:t>2</a:t>
            </a:r>
            <a:r>
              <a:rPr lang="en-US" smtClean="0"/>
              <a:t>, …, </a:t>
            </a:r>
            <a:r>
              <a:rPr lang="en-US" i="1" smtClean="0"/>
              <a:t>P</a:t>
            </a:r>
            <a:r>
              <a:rPr lang="en-US" i="1" baseline="-25000" smtClean="0"/>
              <a:t>n</a:t>
            </a:r>
            <a:r>
              <a:rPr lang="en-US" smtClean="0"/>
              <a:t>}, the set consisting of all the processes in the system</a:t>
            </a:r>
            <a:br>
              <a:rPr lang="en-US" smtClean="0"/>
            </a:br>
            <a:endParaRPr lang="en-US" smtClean="0"/>
          </a:p>
          <a:p>
            <a:pPr lvl="1"/>
            <a:r>
              <a:rPr lang="en-US" i="1" smtClean="0"/>
              <a:t>R</a:t>
            </a:r>
            <a:r>
              <a:rPr lang="en-US" smtClean="0"/>
              <a:t> =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m</a:t>
            </a:r>
            <a:r>
              <a:rPr lang="en-US" smtClean="0"/>
              <a:t>}, the set consisting of all resource types in the system</a:t>
            </a:r>
          </a:p>
          <a:p>
            <a:pPr lvl="1"/>
            <a:endParaRPr lang="en-US" sz="900" smtClean="0"/>
          </a:p>
          <a:p>
            <a:r>
              <a:rPr lang="en-US" b="1" smtClean="0">
                <a:solidFill>
                  <a:srgbClr val="3366FF"/>
                </a:solidFill>
              </a:rPr>
              <a:t>request edge</a:t>
            </a:r>
            <a:r>
              <a:rPr lang="en-US" smtClean="0">
                <a:solidFill>
                  <a:srgbClr val="3366FF"/>
                </a:solidFill>
              </a:rPr>
              <a:t> </a:t>
            </a:r>
            <a:r>
              <a:rPr lang="en-US" smtClean="0"/>
              <a:t>– directed edge </a:t>
            </a:r>
            <a:r>
              <a:rPr lang="en-US" i="1" smtClean="0"/>
              <a:t>P</a:t>
            </a:r>
            <a:r>
              <a:rPr lang="en-US" i="1" baseline="-25000" smtClean="0"/>
              <a:t>i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p>
          <a:p>
            <a:endParaRPr lang="en-US" sz="800" i="1" baseline="-25000" smtClean="0">
              <a:sym typeface="Symbol" pitchFamily="18" charset="2"/>
            </a:endParaRPr>
          </a:p>
          <a:p>
            <a:r>
              <a:rPr lang="en-US" b="1" smtClean="0">
                <a:solidFill>
                  <a:srgbClr val="3366FF"/>
                </a:solidFill>
                <a:sym typeface="Symbol" pitchFamily="18" charset="2"/>
              </a:rPr>
              <a:t>assignment edge</a:t>
            </a:r>
            <a:r>
              <a:rPr lang="en-US" smtClean="0">
                <a:solidFill>
                  <a:srgbClr val="3366FF"/>
                </a:solidFill>
                <a:sym typeface="Symbol" pitchFamily="18" charset="2"/>
              </a:rPr>
              <a:t> </a:t>
            </a:r>
            <a:r>
              <a:rPr lang="en-US" smtClean="0"/>
              <a:t>– directed edge </a:t>
            </a:r>
            <a:r>
              <a:rPr lang="en-US" i="1" smtClean="0"/>
              <a:t>R</a:t>
            </a:r>
            <a:r>
              <a:rPr lang="en-US" i="1" baseline="-25000" smtClean="0"/>
              <a:t>j</a:t>
            </a:r>
            <a:r>
              <a:rPr lang="en-US" i="1"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i</a:t>
            </a:r>
            <a:endParaRPr lang="en-US"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2595</TotalTime>
  <Words>1152</Words>
  <Application>Microsoft Office PowerPoint</Application>
  <PresentationFormat>On-screen Show (4:3)</PresentationFormat>
  <Paragraphs>333</Paragraphs>
  <Slides>44</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Verdana</vt:lpstr>
      <vt:lpstr>ＭＳ Ｐゴシック</vt:lpstr>
      <vt:lpstr>Arial</vt:lpstr>
      <vt:lpstr>Helvetica</vt:lpstr>
      <vt:lpstr>Monotype Sorts</vt:lpstr>
      <vt:lpstr>Webdings</vt:lpstr>
      <vt:lpstr>Times New Roman</vt:lpstr>
      <vt:lpstr>Symbol</vt:lpstr>
      <vt:lpstr>os-8</vt:lpstr>
      <vt:lpstr>Chapter 7:  Deadlocks</vt:lpstr>
      <vt:lpstr>Chapter 7:  Deadlocks</vt:lpstr>
      <vt:lpstr>Chapter 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Silberschatz, Avi</cp:lastModifiedBy>
  <cp:revision>151</cp:revision>
  <cp:lastPrinted>2001-06-14T19:16:14Z</cp:lastPrinted>
  <dcterms:created xsi:type="dcterms:W3CDTF">2008-08-18T22:49:08Z</dcterms:created>
  <dcterms:modified xsi:type="dcterms:W3CDTF">2012-04-05T13:51:39Z</dcterms:modified>
</cp:coreProperties>
</file>