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15" r:id="rId1"/>
  </p:sldMasterIdLst>
  <p:notesMasterIdLst>
    <p:notesMasterId r:id="rId30"/>
  </p:notesMasterIdLst>
  <p:handoutMasterIdLst>
    <p:handoutMasterId r:id="rId31"/>
  </p:handoutMasterIdLst>
  <p:sldIdLst>
    <p:sldId id="310" r:id="rId2"/>
    <p:sldId id="259" r:id="rId3"/>
    <p:sldId id="314" r:id="rId4"/>
    <p:sldId id="265" r:id="rId5"/>
    <p:sldId id="300" r:id="rId6"/>
    <p:sldId id="279" r:id="rId7"/>
    <p:sldId id="281" r:id="rId8"/>
    <p:sldId id="282" r:id="rId9"/>
    <p:sldId id="291" r:id="rId10"/>
    <p:sldId id="290" r:id="rId11"/>
    <p:sldId id="301" r:id="rId12"/>
    <p:sldId id="315" r:id="rId13"/>
    <p:sldId id="283" r:id="rId14"/>
    <p:sldId id="284" r:id="rId15"/>
    <p:sldId id="285" r:id="rId16"/>
    <p:sldId id="286" r:id="rId17"/>
    <p:sldId id="292" r:id="rId18"/>
    <p:sldId id="294" r:id="rId19"/>
    <p:sldId id="295" r:id="rId20"/>
    <p:sldId id="297" r:id="rId21"/>
    <p:sldId id="298" r:id="rId22"/>
    <p:sldId id="302" r:id="rId23"/>
    <p:sldId id="296" r:id="rId24"/>
    <p:sldId id="309" r:id="rId25"/>
    <p:sldId id="299" r:id="rId26"/>
    <p:sldId id="271" r:id="rId27"/>
    <p:sldId id="316" r:id="rId28"/>
    <p:sldId id="318" r:id="rId29"/>
  </p:sldIdLst>
  <p:sldSz cx="9144000" cy="6858000" type="screen4x3"/>
  <p:notesSz cx="7104063" cy="10234613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5DD"/>
    <a:srgbClr val="5F5F5F"/>
    <a:srgbClr val="777777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9533" autoAdjust="0"/>
  </p:normalViewPr>
  <p:slideViewPr>
    <p:cSldViewPr>
      <p:cViewPr>
        <p:scale>
          <a:sx n="75" d="100"/>
          <a:sy n="75" d="100"/>
        </p:scale>
        <p:origin x="-1824" y="-23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0" d="100"/>
          <a:sy n="60" d="100"/>
        </p:scale>
        <p:origin x="-3402" y="-144"/>
      </p:cViewPr>
      <p:guideLst>
        <p:guide orient="horz" pos="3224"/>
        <p:guide pos="223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7476ED5-2D64-43CD-A5A9-B4F8A2316785}" type="datetimeFigureOut">
              <a:rPr lang="en-US"/>
              <a:pPr>
                <a:defRPr/>
              </a:pPr>
              <a:t>4/19/2012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 © 2012 EMC Corporation. Do not Copy -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0216AA8-8606-4326-BD3F-B6ED45665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4812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104063" cy="511731"/>
          </a:xfrm>
          <a:prstGeom prst="rect">
            <a:avLst/>
          </a:prstGeom>
        </p:spPr>
        <p:txBody>
          <a:bodyPr vert="horz" lIns="99075" tIns="49538" rIns="99075" bIns="4953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548640"/>
            <a:ext cx="4956048" cy="371246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>
            <a:extLst/>
          </a:lstStyle>
          <a:p>
            <a:pPr lvl="0"/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630459" y="9893459"/>
            <a:ext cx="471960" cy="34115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fld id="{80249327-EC2F-4096-8D35-6B760977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4542631" y="9917906"/>
            <a:ext cx="2092125" cy="304800"/>
          </a:xfrm>
          <a:prstGeom prst="rect">
            <a:avLst/>
          </a:prstGeom>
        </p:spPr>
        <p:txBody>
          <a:bodyPr vert="horz" rtlCol="0" anchor="b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900" dirty="0" smtClean="0"/>
              <a:t>Module 3: Data Protection - RAID</a:t>
            </a:r>
            <a:endParaRPr lang="en-US" sz="900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0" y="9917906"/>
            <a:ext cx="4343400" cy="304800"/>
          </a:xfrm>
          <a:prstGeom prst="rect">
            <a:avLst/>
          </a:prstGeom>
        </p:spPr>
        <p:txBody>
          <a:bodyPr vert="horz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latin typeface="MetaNormalLF-Roman" pitchFamily="34" charset="0"/>
                <a:cs typeface="+mn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Copyright © 2012 EMC Corporation. All rights reserved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97235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SzPct val="120000"/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6858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9144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8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143000" indent="-2286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73604" y="597019"/>
            <a:ext cx="6156855" cy="921115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pPr algn="ctr"/>
            <a:r>
              <a:rPr lang="en-US" sz="4400" dirty="0">
                <a:solidFill>
                  <a:srgbClr val="2C95DD"/>
                </a:solidFill>
                <a:latin typeface="+mj-lt"/>
              </a:rPr>
              <a:t>Module – </a:t>
            </a:r>
            <a:r>
              <a:rPr lang="en-US" sz="4400" dirty="0" smtClean="0">
                <a:solidFill>
                  <a:srgbClr val="2C95DD"/>
                </a:solidFill>
                <a:latin typeface="+mj-lt"/>
              </a:rPr>
              <a:t>3</a:t>
            </a:r>
            <a:endParaRPr lang="en-US" sz="4400" dirty="0">
              <a:solidFill>
                <a:srgbClr val="2C95DD"/>
              </a:solidFill>
              <a:latin typeface="+mj-lt"/>
            </a:endParaRPr>
          </a:p>
          <a:p>
            <a:pPr algn="ctr"/>
            <a:r>
              <a:rPr lang="en-US" sz="4400" dirty="0" smtClean="0">
                <a:solidFill>
                  <a:srgbClr val="2C95DD"/>
                </a:solidFill>
                <a:latin typeface="+mj-lt"/>
              </a:rPr>
              <a:t>Data Protection</a:t>
            </a:r>
            <a:r>
              <a:rPr lang="en-US" sz="4400" baseline="0" dirty="0" smtClean="0">
                <a:solidFill>
                  <a:srgbClr val="2C95DD"/>
                </a:solidFill>
                <a:latin typeface="+mj-lt"/>
              </a:rPr>
              <a:t> – RAID</a:t>
            </a:r>
            <a:endParaRPr lang="en-US" sz="4400" dirty="0">
              <a:solidFill>
                <a:srgbClr val="2C95DD"/>
              </a:solidFill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517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A8FCD-CAF3-47F6-8A34-9CCB6BC41AA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4499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011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549275"/>
            <a:ext cx="4949825" cy="3711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64EBD-D312-4E29-9396-4EA9F4281184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1468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768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549275"/>
            <a:ext cx="4949825" cy="3711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08652" y="6611779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6A4D2E-BFDE-4579-B1E4-06245D6D649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itchFamily="34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8768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3D240-9F96-4DC0-BD2E-CE45DCC913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70BA9-0AE5-4DC7-8A6D-25B86D6F2F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2AE4E-9066-49B4-8504-8C25DD4FBC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191000" y="6629400"/>
            <a:ext cx="4724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7188-7CEB-4CA8-A656-F21412B445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19409" y="2460793"/>
            <a:ext cx="3705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2"/>
                </a:solidFill>
              </a:rPr>
              <a:t>Thank You!</a:t>
            </a:r>
            <a:endParaRPr lang="en-US" sz="6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0423" y="6206579"/>
            <a:ext cx="338281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etaMedium-Roman"/>
                <a:cs typeface="MetaMedium-Roman"/>
              </a:rPr>
              <a:t>EMC</a:t>
            </a:r>
            <a:r>
              <a:rPr lang="en-US" sz="1400" baseline="56000" dirty="0" smtClean="0">
                <a:solidFill>
                  <a:schemeClr val="bg1"/>
                </a:solidFill>
                <a:latin typeface="MetaMedium-Roman"/>
                <a:cs typeface="MetaMedium-Roman"/>
              </a:rPr>
              <a:t>2</a:t>
            </a:r>
            <a:r>
              <a:rPr lang="en-US" sz="1400" dirty="0" smtClean="0">
                <a:solidFill>
                  <a:schemeClr val="bg1"/>
                </a:solidFill>
                <a:latin typeface="MetaMedium-Roman"/>
                <a:cs typeface="MetaMedium-Roman"/>
              </a:rPr>
              <a:t> PROVEN PROFESSIONAL</a:t>
            </a:r>
            <a:endParaRPr lang="en-US" sz="1400" dirty="0">
              <a:solidFill>
                <a:schemeClr val="bg1"/>
              </a:solidFill>
              <a:latin typeface="MetaMedium-Roman"/>
              <a:cs typeface="MetaMedium-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4953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EB8BF-1EF5-4796-9F63-213B6934CB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2819400"/>
          </a:xfrm>
          <a:ln>
            <a:noFill/>
          </a:ln>
        </p:spPr>
        <p:txBody>
          <a:bodyPr/>
          <a:lstStyle/>
          <a:p>
            <a:r>
              <a:rPr lang="en-US" sz="4400" dirty="0" smtClean="0">
                <a:solidFill>
                  <a:srgbClr val="2C95DD"/>
                </a:solidFill>
              </a:rPr>
              <a:t>Module – 3  </a:t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/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>Data protection – raid</a:t>
            </a:r>
            <a:endParaRPr lang="en-US" sz="4400" dirty="0">
              <a:solidFill>
                <a:srgbClr val="2C95DD"/>
              </a:solidFill>
            </a:endParaRPr>
          </a:p>
        </p:txBody>
      </p:sp>
      <p:sp>
        <p:nvSpPr>
          <p:cNvPr id="5" name="Footer Placeholder 7"/>
          <p:cNvSpPr txBox="1">
            <a:spLocks/>
          </p:cNvSpPr>
          <p:nvPr/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Module 3: Data Protection - RAID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976C5-867F-44DB-A20C-2FC1C56FCDC6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46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3"/>
          <p:cNvSpPr>
            <a:spLocks noChangeShapeType="1"/>
          </p:cNvSpPr>
          <p:nvPr/>
        </p:nvSpPr>
        <p:spPr bwMode="auto">
          <a:xfrm>
            <a:off x="2225854" y="2998788"/>
            <a:ext cx="4921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lg"/>
            <a:tailEnd type="none" w="med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pic>
        <p:nvPicPr>
          <p:cNvPr id="44" name="Picture 2" descr="C:\Documents and Settings\patils1\Local Settings\Temp\colored Icons\Ho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6102" y="1689863"/>
            <a:ext cx="1105154" cy="255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Technique – Parity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2" name="Line 2"/>
          <p:cNvSpPr>
            <a:spLocks noChangeShapeType="1"/>
          </p:cNvSpPr>
          <p:nvPr/>
        </p:nvSpPr>
        <p:spPr bwMode="auto">
          <a:xfrm>
            <a:off x="6218417" y="2005013"/>
            <a:ext cx="554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4" name="Line 4"/>
          <p:cNvSpPr>
            <a:spLocks noChangeShapeType="1"/>
          </p:cNvSpPr>
          <p:nvPr/>
        </p:nvSpPr>
        <p:spPr bwMode="auto">
          <a:xfrm>
            <a:off x="6218417" y="3990975"/>
            <a:ext cx="554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6218417" y="1008063"/>
            <a:ext cx="641350" cy="3968750"/>
          </a:xfrm>
          <a:custGeom>
            <a:avLst/>
            <a:gdLst/>
            <a:ahLst/>
            <a:cxnLst>
              <a:cxn ang="0">
                <a:pos x="380" y="0"/>
              </a:cxn>
              <a:cxn ang="0">
                <a:pos x="0" y="0"/>
              </a:cxn>
              <a:cxn ang="0">
                <a:pos x="0" y="2488"/>
              </a:cxn>
              <a:cxn ang="0">
                <a:pos x="404" y="2488"/>
              </a:cxn>
            </a:cxnLst>
            <a:rect l="0" t="0" r="r" b="b"/>
            <a:pathLst>
              <a:path w="404" h="2488">
                <a:moveTo>
                  <a:pt x="380" y="0"/>
                </a:moveTo>
                <a:lnTo>
                  <a:pt x="0" y="0"/>
                </a:lnTo>
                <a:lnTo>
                  <a:pt x="0" y="2488"/>
                </a:lnTo>
                <a:lnTo>
                  <a:pt x="404" y="248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38" name="AutoShape 42"/>
          <p:cNvSpPr>
            <a:spLocks noChangeArrowheads="1"/>
          </p:cNvSpPr>
          <p:nvPr/>
        </p:nvSpPr>
        <p:spPr bwMode="auto">
          <a:xfrm flipV="1">
            <a:off x="2273479" y="2992437"/>
            <a:ext cx="436562" cy="628650"/>
          </a:xfrm>
          <a:prstGeom prst="foldedCorner">
            <a:avLst>
              <a:gd name="adj" fmla="val 30912"/>
            </a:avLst>
          </a:prstGeom>
          <a:solidFill>
            <a:schemeClr val="tx2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endParaRPr lang="en-US" sz="1600"/>
          </a:p>
        </p:txBody>
      </p:sp>
      <p:sp>
        <p:nvSpPr>
          <p:cNvPr id="140" name="Rectangle 44"/>
          <p:cNvSpPr>
            <a:spLocks noChangeArrowheads="1"/>
          </p:cNvSpPr>
          <p:nvPr/>
        </p:nvSpPr>
        <p:spPr bwMode="auto">
          <a:xfrm>
            <a:off x="4343579" y="2632075"/>
            <a:ext cx="1358900" cy="720725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RAID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Controller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772291" y="1243934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1600" baseline="-25000" dirty="0" smtClean="0">
                <a:latin typeface="Calibri" pitchFamily="34" charset="0"/>
                <a:cs typeface="Calibri" pitchFamily="34" charset="0"/>
              </a:rPr>
              <a:t>1</a:t>
            </a:r>
            <a:endParaRPr lang="en-US" sz="16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69279" y="2233195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1600" baseline="-25000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sz="16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72291" y="3239423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1600" baseline="-25000" dirty="0" smtClean="0">
                <a:latin typeface="Calibri" pitchFamily="34" charset="0"/>
                <a:cs typeface="Calibri" pitchFamily="34" charset="0"/>
              </a:rPr>
              <a:t>3</a:t>
            </a:r>
            <a:endParaRPr lang="en-US" sz="16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69279" y="4228684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1600" baseline="-25000" dirty="0"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69279" y="523198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P</a:t>
            </a:r>
            <a:endParaRPr lang="en-US" sz="1600" baseline="-25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9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72933" y="365467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72933" y="1678240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72933" y="2672015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72933" y="685800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72933" y="4639651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utoShape 21"/>
          <p:cNvSpPr>
            <a:spLocks noChangeAspect="1" noChangeArrowheads="1"/>
          </p:cNvSpPr>
          <p:nvPr/>
        </p:nvSpPr>
        <p:spPr bwMode="auto">
          <a:xfrm flipV="1">
            <a:off x="7119014" y="4781758"/>
            <a:ext cx="264226" cy="380583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AutoShape 22"/>
          <p:cNvSpPr>
            <a:spLocks noChangeAspect="1" noChangeArrowheads="1"/>
          </p:cNvSpPr>
          <p:nvPr/>
        </p:nvSpPr>
        <p:spPr bwMode="auto">
          <a:xfrm flipV="1">
            <a:off x="7119014" y="3800683"/>
            <a:ext cx="264226" cy="380583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AutoShape 23"/>
          <p:cNvSpPr>
            <a:spLocks noChangeAspect="1" noChangeArrowheads="1"/>
          </p:cNvSpPr>
          <p:nvPr/>
        </p:nvSpPr>
        <p:spPr bwMode="auto">
          <a:xfrm flipV="1">
            <a:off x="7119014" y="2810083"/>
            <a:ext cx="264226" cy="380583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AutoShape 24"/>
          <p:cNvSpPr>
            <a:spLocks noChangeAspect="1" noChangeArrowheads="1"/>
          </p:cNvSpPr>
          <p:nvPr/>
        </p:nvSpPr>
        <p:spPr bwMode="auto">
          <a:xfrm flipV="1">
            <a:off x="7119014" y="1776620"/>
            <a:ext cx="264226" cy="380583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AutoShape 25"/>
          <p:cNvSpPr>
            <a:spLocks noChangeAspect="1" noChangeArrowheads="1"/>
          </p:cNvSpPr>
          <p:nvPr/>
        </p:nvSpPr>
        <p:spPr bwMode="auto">
          <a:xfrm flipV="1">
            <a:off x="7119014" y="798946"/>
            <a:ext cx="264226" cy="380583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09489" y="811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09489" y="1790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6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9489" y="28252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19014" y="381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26454" y="48008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18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797350" y="4244405"/>
            <a:ext cx="342658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dirty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Host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28800" y="5656008"/>
            <a:ext cx="494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Actual parity calculation is a </a:t>
            </a:r>
            <a:r>
              <a:rPr lang="en-US" i="1" dirty="0">
                <a:latin typeface="Calibri" pitchFamily="34" charset="0"/>
              </a:rPr>
              <a:t>bitwise XOR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Line 3"/>
          <p:cNvSpPr>
            <a:spLocks noChangeShapeType="1"/>
          </p:cNvSpPr>
          <p:nvPr/>
        </p:nvSpPr>
        <p:spPr bwMode="auto">
          <a:xfrm>
            <a:off x="2247900" y="2994025"/>
            <a:ext cx="4921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lg"/>
            <a:tailEnd type="none" w="med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pic>
        <p:nvPicPr>
          <p:cNvPr id="40" name="Picture 2" descr="C:\Documents and Settings\patils1\Local Settings\Temp\colored Icons\Ho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8148" y="1685100"/>
            <a:ext cx="1105154" cy="255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1819396" y="4239642"/>
            <a:ext cx="342658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dirty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Host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Recovery in Parity Technique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6240463" y="2025650"/>
            <a:ext cx="554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240463" y="4011612"/>
            <a:ext cx="5540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6240463" y="1028700"/>
            <a:ext cx="641350" cy="3968750"/>
          </a:xfrm>
          <a:custGeom>
            <a:avLst/>
            <a:gdLst/>
            <a:ahLst/>
            <a:cxnLst>
              <a:cxn ang="0">
                <a:pos x="380" y="0"/>
              </a:cxn>
              <a:cxn ang="0">
                <a:pos x="0" y="0"/>
              </a:cxn>
              <a:cxn ang="0">
                <a:pos x="0" y="2488"/>
              </a:cxn>
              <a:cxn ang="0">
                <a:pos x="404" y="2488"/>
              </a:cxn>
            </a:cxnLst>
            <a:rect l="0" t="0" r="r" b="b"/>
            <a:pathLst>
              <a:path w="404" h="2488">
                <a:moveTo>
                  <a:pt x="380" y="0"/>
                </a:moveTo>
                <a:lnTo>
                  <a:pt x="0" y="0"/>
                </a:lnTo>
                <a:lnTo>
                  <a:pt x="0" y="2488"/>
                </a:lnTo>
                <a:lnTo>
                  <a:pt x="404" y="248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1066800" y="4992687"/>
            <a:ext cx="2743200" cy="830997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lIns="0" tIns="0" rIns="0" bIns="0">
            <a:spAutoFit/>
          </a:bodyPr>
          <a:lstStyle/>
          <a:p>
            <a:pPr marL="354013" indent="-354013" defTabSz="941388"/>
            <a:r>
              <a:rPr lang="en-US" sz="1800" dirty="0">
                <a:solidFill>
                  <a:srgbClr val="000610"/>
                </a:solidFill>
                <a:latin typeface="Calibri" pitchFamily="34" charset="0"/>
              </a:rPr>
              <a:t>4 + 6 + ? + 7 = 18</a:t>
            </a:r>
          </a:p>
          <a:p>
            <a:pPr marL="354013" indent="-354013" defTabSz="941388"/>
            <a:r>
              <a:rPr lang="en-US" sz="1800" dirty="0">
                <a:solidFill>
                  <a:srgbClr val="000610"/>
                </a:solidFill>
                <a:latin typeface="Calibri" pitchFamily="34" charset="0"/>
              </a:rPr>
              <a:t>? = 18 – 4 – 6 – 7</a:t>
            </a:r>
          </a:p>
          <a:p>
            <a:pPr marL="354013" indent="-354013" defTabSz="941388"/>
            <a:r>
              <a:rPr lang="en-US" sz="1800" dirty="0">
                <a:solidFill>
                  <a:srgbClr val="000610"/>
                </a:solidFill>
                <a:latin typeface="Calibri" pitchFamily="34" charset="0"/>
              </a:rPr>
              <a:t>? = 1</a:t>
            </a: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304800" y="4611687"/>
            <a:ext cx="4876800" cy="246221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54013" indent="-354013" algn="l" defTabSz="941388"/>
            <a:r>
              <a:rPr lang="en-US" sz="1600" b="1" dirty="0" smtClean="0">
                <a:solidFill>
                  <a:srgbClr val="000610"/>
                </a:solidFill>
                <a:latin typeface="Calibri" pitchFamily="34" charset="0"/>
              </a:rPr>
              <a:t>Regeneration of data when Drive D</a:t>
            </a:r>
            <a:r>
              <a:rPr lang="en-US" sz="1600" b="1" baseline="-25000" dirty="0" smtClean="0">
                <a:solidFill>
                  <a:srgbClr val="000610"/>
                </a:solidFill>
                <a:latin typeface="Calibri" pitchFamily="34" charset="0"/>
              </a:rPr>
              <a:t>3</a:t>
            </a:r>
            <a:r>
              <a:rPr lang="en-US" sz="1600" b="1" dirty="0" smtClean="0">
                <a:solidFill>
                  <a:srgbClr val="000610"/>
                </a:solidFill>
                <a:latin typeface="Calibri" pitchFamily="34" charset="0"/>
              </a:rPr>
              <a:t> fails</a:t>
            </a:r>
            <a:r>
              <a:rPr lang="en-US" sz="1600" b="1" dirty="0">
                <a:solidFill>
                  <a:srgbClr val="000610"/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64" name="AutoShape 42"/>
          <p:cNvSpPr>
            <a:spLocks noChangeArrowheads="1"/>
          </p:cNvSpPr>
          <p:nvPr/>
        </p:nvSpPr>
        <p:spPr bwMode="auto">
          <a:xfrm flipV="1">
            <a:off x="2295525" y="2987674"/>
            <a:ext cx="436562" cy="628650"/>
          </a:xfrm>
          <a:prstGeom prst="foldedCorner">
            <a:avLst>
              <a:gd name="adj" fmla="val 30912"/>
            </a:avLst>
          </a:prstGeom>
          <a:solidFill>
            <a:schemeClr val="tx2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endParaRPr lang="en-US" sz="1600"/>
          </a:p>
        </p:txBody>
      </p:sp>
      <p:pic>
        <p:nvPicPr>
          <p:cNvPr id="52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4979" y="3649914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4979" y="167347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4979" y="2667252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4979" y="6810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4979" y="4634888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794337" y="1239171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1600" baseline="-25000" dirty="0" smtClean="0">
                <a:latin typeface="Calibri" pitchFamily="34" charset="0"/>
                <a:cs typeface="Calibri" pitchFamily="34" charset="0"/>
              </a:rPr>
              <a:t>1</a:t>
            </a:r>
            <a:endParaRPr lang="en-US" sz="16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91325" y="2228432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1600" baseline="-25000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sz="16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94337" y="3234660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1600" baseline="-25000" dirty="0" smtClean="0">
                <a:latin typeface="Calibri" pitchFamily="34" charset="0"/>
                <a:cs typeface="Calibri" pitchFamily="34" charset="0"/>
              </a:rPr>
              <a:t>3</a:t>
            </a:r>
            <a:endParaRPr lang="en-US" sz="16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91325" y="4223921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D</a:t>
            </a:r>
            <a:r>
              <a:rPr lang="en-US" sz="1600" baseline="-25000" dirty="0"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91325" y="522722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P</a:t>
            </a:r>
            <a:endParaRPr lang="en-US" sz="16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AutoShape 48"/>
          <p:cNvSpPr>
            <a:spLocks noChangeAspect="1" noChangeArrowheads="1"/>
          </p:cNvSpPr>
          <p:nvPr/>
        </p:nvSpPr>
        <p:spPr bwMode="auto">
          <a:xfrm>
            <a:off x="6638925" y="2630487"/>
            <a:ext cx="781050" cy="78105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5" name="AutoShape 21"/>
          <p:cNvSpPr>
            <a:spLocks noChangeAspect="1" noChangeArrowheads="1"/>
          </p:cNvSpPr>
          <p:nvPr/>
        </p:nvSpPr>
        <p:spPr bwMode="auto">
          <a:xfrm flipV="1">
            <a:off x="7141060" y="4776995"/>
            <a:ext cx="264226" cy="380583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6" name="AutoShape 22"/>
          <p:cNvSpPr>
            <a:spLocks noChangeAspect="1" noChangeArrowheads="1"/>
          </p:cNvSpPr>
          <p:nvPr/>
        </p:nvSpPr>
        <p:spPr bwMode="auto">
          <a:xfrm flipV="1">
            <a:off x="7141060" y="3795920"/>
            <a:ext cx="264226" cy="380583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7" name="AutoShape 23"/>
          <p:cNvSpPr>
            <a:spLocks noChangeAspect="1" noChangeArrowheads="1"/>
          </p:cNvSpPr>
          <p:nvPr/>
        </p:nvSpPr>
        <p:spPr bwMode="auto">
          <a:xfrm flipV="1">
            <a:off x="7141060" y="2805320"/>
            <a:ext cx="264226" cy="380583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8" name="AutoShape 24"/>
          <p:cNvSpPr>
            <a:spLocks noChangeAspect="1" noChangeArrowheads="1"/>
          </p:cNvSpPr>
          <p:nvPr/>
        </p:nvSpPr>
        <p:spPr bwMode="auto">
          <a:xfrm flipV="1">
            <a:off x="7141060" y="1771857"/>
            <a:ext cx="264226" cy="380583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9" name="AutoShape 25"/>
          <p:cNvSpPr>
            <a:spLocks noChangeAspect="1" noChangeArrowheads="1"/>
          </p:cNvSpPr>
          <p:nvPr/>
        </p:nvSpPr>
        <p:spPr bwMode="auto">
          <a:xfrm flipV="1">
            <a:off x="7141060" y="794183"/>
            <a:ext cx="264226" cy="380583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131535" y="8069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131535" y="1785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31535" y="282047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?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41060" y="3811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7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48500" y="47960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18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6" name="Rectangle 44"/>
          <p:cNvSpPr>
            <a:spLocks noChangeArrowheads="1"/>
          </p:cNvSpPr>
          <p:nvPr/>
        </p:nvSpPr>
        <p:spPr bwMode="auto">
          <a:xfrm>
            <a:off x="4365625" y="2627312"/>
            <a:ext cx="1358900" cy="720725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RAID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Controller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50CDAE9-9707-4120-A90B-FABB84BE074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3: Data Protection – RAID </a:t>
            </a:r>
            <a:endParaRPr lang="en-US" dirty="0"/>
          </a:p>
        </p:txBody>
      </p:sp>
      <p:sp>
        <p:nvSpPr>
          <p:cNvPr id="10" name="Subtitle 6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Commonly used RAID levels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RAID impacts on performance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RAID comparison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Hot spare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/>
          <a:p>
            <a:r>
              <a:rPr lang="en-US" dirty="0" smtClean="0"/>
              <a:t>Lesson 2: RAID Levels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5684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Levels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used RAID levels are:</a:t>
            </a:r>
          </a:p>
          <a:p>
            <a:pPr lvl="1"/>
            <a:r>
              <a:rPr lang="en-US" dirty="0" smtClean="0"/>
              <a:t>RAID 0 – Striped set with no fault tolerance</a:t>
            </a:r>
          </a:p>
          <a:p>
            <a:pPr lvl="1"/>
            <a:r>
              <a:rPr lang="en-US" dirty="0" smtClean="0"/>
              <a:t>RAID 1 – Disk mirroring </a:t>
            </a:r>
          </a:p>
          <a:p>
            <a:pPr lvl="1"/>
            <a:r>
              <a:rPr lang="en-US" dirty="0" smtClean="0"/>
              <a:t>RAID 1 + 0 – Nested RAID </a:t>
            </a:r>
          </a:p>
          <a:p>
            <a:pPr lvl="1"/>
            <a:r>
              <a:rPr lang="en-US" dirty="0" smtClean="0"/>
              <a:t>RAID 3 – Striped set with parallel access and dedicated parity disk</a:t>
            </a:r>
          </a:p>
          <a:p>
            <a:pPr lvl="1"/>
            <a:r>
              <a:rPr lang="en-US" dirty="0" smtClean="0"/>
              <a:t>RAID 5 – Striped set with independent disk access and a distributed parity</a:t>
            </a:r>
          </a:p>
          <a:p>
            <a:pPr lvl="1"/>
            <a:r>
              <a:rPr lang="en-US" dirty="0" smtClean="0"/>
              <a:t>RAID 6 – Striped set with independent disk access and dual distributed parity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2771581" y="2286000"/>
            <a:ext cx="3524638" cy="720725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RAID Controller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4038600" y="609600"/>
            <a:ext cx="9144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B</a:t>
            </a:r>
          </a:p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853120" y="1219200"/>
            <a:ext cx="1090480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97222" y="1024467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 from host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rot="16200000" flipH="1">
            <a:off x="5147558" y="2404942"/>
            <a:ext cx="1801459" cy="3028774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4533900" y="3912965"/>
            <a:ext cx="1319080" cy="905493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0800000" flipV="1">
            <a:off x="723900" y="3912964"/>
            <a:ext cx="3810000" cy="905494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0800000" flipV="1">
            <a:off x="2433594" y="3912964"/>
            <a:ext cx="2100307" cy="905494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5400000">
            <a:off x="3885846" y="4160130"/>
            <a:ext cx="905494" cy="390614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Elbow Connector 1023"/>
          <p:cNvCxnSpPr/>
          <p:nvPr/>
        </p:nvCxnSpPr>
        <p:spPr>
          <a:xfrm rot="16200000" flipH="1">
            <a:off x="4143287" y="1998397"/>
            <a:ext cx="12700" cy="6838774"/>
          </a:xfrm>
          <a:prstGeom prst="bentConnector3">
            <a:avLst>
              <a:gd name="adj1" fmla="val 1800000"/>
            </a:avLst>
          </a:prstGeom>
          <a:ln w="28575">
            <a:solidFill>
              <a:srgbClr val="2C9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149637" y="5638800"/>
            <a:ext cx="0" cy="152400"/>
          </a:xfrm>
          <a:prstGeom prst="line">
            <a:avLst/>
          </a:prstGeom>
          <a:ln w="28575">
            <a:solidFill>
              <a:srgbClr val="2C9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74319" y="5743700"/>
            <a:ext cx="115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 Disks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2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7126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6820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6513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6207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2252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002475" y="4733925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A1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724601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4431475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6131625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A4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7848600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A5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1002475" y="5003365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2724601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4431475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6131625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B4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7848600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B5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1002475" y="5276367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2724601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4431475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6131625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C4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7848600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5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4038600" y="457200"/>
            <a:ext cx="914400" cy="1752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F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E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D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B</a:t>
            </a:r>
          </a:p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853120" y="1219200"/>
            <a:ext cx="1090480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997222" y="1024467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 from host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8" name="Elbow Connector 57"/>
          <p:cNvCxnSpPr/>
          <p:nvPr/>
        </p:nvCxnSpPr>
        <p:spPr>
          <a:xfrm rot="16200000" flipH="1">
            <a:off x="5147558" y="2381192"/>
            <a:ext cx="1801459" cy="302877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>
            <a:off x="4544174" y="3900397"/>
            <a:ext cx="1319080" cy="90549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0800000" flipV="1">
            <a:off x="723900" y="3901089"/>
            <a:ext cx="3810000" cy="90549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0800000" flipV="1">
            <a:off x="2433594" y="3901089"/>
            <a:ext cx="2100307" cy="90549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38200" y="5777467"/>
            <a:ext cx="11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Mirror Set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Right Brace 63"/>
          <p:cNvSpPr/>
          <p:nvPr/>
        </p:nvSpPr>
        <p:spPr>
          <a:xfrm rot="5400000">
            <a:off x="6525529" y="4569729"/>
            <a:ext cx="358422" cy="2236920"/>
          </a:xfrm>
          <a:prstGeom prst="rightBrace">
            <a:avLst>
              <a:gd name="adj1" fmla="val 2834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59422" y="5777467"/>
            <a:ext cx="11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Mirror Set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Right Brace 68"/>
          <p:cNvSpPr/>
          <p:nvPr/>
        </p:nvSpPr>
        <p:spPr>
          <a:xfrm rot="5400000">
            <a:off x="1346751" y="4569729"/>
            <a:ext cx="358422" cy="2236920"/>
          </a:xfrm>
          <a:prstGeom prst="rightBrace">
            <a:avLst>
              <a:gd name="adj1" fmla="val 2834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9179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7126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6207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5902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995300" y="473683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A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2695450" y="473683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6124450" y="473683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7841425" y="473683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D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995300" y="4996748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2695450" y="4996748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6124450" y="4996748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E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7841425" y="4996748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E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29"/>
          <p:cNvSpPr>
            <a:spLocks noChangeArrowheads="1"/>
          </p:cNvSpPr>
          <p:nvPr/>
        </p:nvSpPr>
        <p:spPr bwMode="auto">
          <a:xfrm>
            <a:off x="995300" y="5269750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2695450" y="5269750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6124450" y="5269750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F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7841425" y="5269750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F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32"/>
          <p:cNvSpPr>
            <a:spLocks noChangeArrowheads="1"/>
          </p:cNvSpPr>
          <p:nvPr/>
        </p:nvSpPr>
        <p:spPr bwMode="auto">
          <a:xfrm>
            <a:off x="2771581" y="2286000"/>
            <a:ext cx="3524638" cy="720725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RAID Controller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4864100" y="3015301"/>
            <a:ext cx="0" cy="967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RAID – 1+0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4368800" y="609600"/>
            <a:ext cx="9144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B</a:t>
            </a:r>
          </a:p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5183320" y="1219200"/>
            <a:ext cx="1090480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327422" y="1024467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 from host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536560" y="5777467"/>
            <a:ext cx="131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Mirror Set C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3" name="Right Brace 122"/>
          <p:cNvSpPr/>
          <p:nvPr/>
        </p:nvSpPr>
        <p:spPr>
          <a:xfrm rot="5400000">
            <a:off x="6967839" y="4749719"/>
            <a:ext cx="358422" cy="1876940"/>
          </a:xfrm>
          <a:prstGeom prst="rightBrace">
            <a:avLst>
              <a:gd name="adj1" fmla="val 2834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61410" y="5777467"/>
            <a:ext cx="132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Mirror Set 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5" name="Right Brace 124"/>
          <p:cNvSpPr/>
          <p:nvPr/>
        </p:nvSpPr>
        <p:spPr>
          <a:xfrm rot="5400000">
            <a:off x="1109288" y="4760538"/>
            <a:ext cx="358422" cy="1855302"/>
          </a:xfrm>
          <a:prstGeom prst="rightBrace">
            <a:avLst>
              <a:gd name="adj1" fmla="val 2834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3581133" y="5791200"/>
            <a:ext cx="13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Mirror Set B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5" name="Right Brace 134"/>
          <p:cNvSpPr/>
          <p:nvPr/>
        </p:nvSpPr>
        <p:spPr>
          <a:xfrm rot="5400000">
            <a:off x="4023629" y="4810781"/>
            <a:ext cx="358422" cy="1779720"/>
          </a:xfrm>
          <a:prstGeom prst="rightBrace">
            <a:avLst>
              <a:gd name="adj1" fmla="val 2834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30236" y="2461696"/>
            <a:ext cx="163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RAID Controller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6632741" y="2667000"/>
            <a:ext cx="819294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1307549" y="4147233"/>
            <a:ext cx="12700" cy="132190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/>
          <p:nvPr/>
        </p:nvCxnSpPr>
        <p:spPr>
          <a:xfrm rot="5400000" flipH="1" flipV="1">
            <a:off x="4216400" y="4172936"/>
            <a:ext cx="12700" cy="1295400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/>
          <p:nvPr/>
        </p:nvCxnSpPr>
        <p:spPr>
          <a:xfrm rot="5400000" flipH="1" flipV="1">
            <a:off x="7150100" y="4122384"/>
            <a:ext cx="12700" cy="1371600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328569" y="3962400"/>
            <a:ext cx="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648840" y="3012843"/>
            <a:ext cx="0" cy="9479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25951" y="3962400"/>
            <a:ext cx="23228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222750" y="3981777"/>
            <a:ext cx="0" cy="611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222750" y="3983420"/>
            <a:ext cx="6413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066220" y="2984940"/>
            <a:ext cx="0" cy="967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7187980" y="3972910"/>
            <a:ext cx="0" cy="611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055710" y="3962400"/>
            <a:ext cx="11361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7854" y="4785229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350" y="4785229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504" y="4785229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4000" y="4785229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 29"/>
          <p:cNvSpPr>
            <a:spLocks noChangeArrowheads="1"/>
          </p:cNvSpPr>
          <p:nvPr/>
        </p:nvSpPr>
        <p:spPr bwMode="auto">
          <a:xfrm>
            <a:off x="908270" y="4780593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A1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8" name="Rectangle 29"/>
          <p:cNvSpPr>
            <a:spLocks noChangeArrowheads="1"/>
          </p:cNvSpPr>
          <p:nvPr/>
        </p:nvSpPr>
        <p:spPr bwMode="auto">
          <a:xfrm>
            <a:off x="908270" y="5044373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2" name="Rectangle 29"/>
          <p:cNvSpPr>
            <a:spLocks noChangeArrowheads="1"/>
          </p:cNvSpPr>
          <p:nvPr/>
        </p:nvSpPr>
        <p:spPr bwMode="auto">
          <a:xfrm>
            <a:off x="908270" y="5318478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2235200" y="4780593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235200" y="5044373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2235200" y="5318478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3835400" y="4782535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3835400" y="5056825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2" name="Rectangle 29"/>
          <p:cNvSpPr>
            <a:spLocks noChangeArrowheads="1"/>
          </p:cNvSpPr>
          <p:nvPr/>
        </p:nvSpPr>
        <p:spPr bwMode="auto">
          <a:xfrm>
            <a:off x="3835400" y="5330930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C2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9" name="Rectangle 29"/>
          <p:cNvSpPr>
            <a:spLocks noChangeArrowheads="1"/>
          </p:cNvSpPr>
          <p:nvPr/>
        </p:nvSpPr>
        <p:spPr bwMode="auto">
          <a:xfrm>
            <a:off x="5146341" y="4782535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1" name="Rectangle 29"/>
          <p:cNvSpPr>
            <a:spLocks noChangeArrowheads="1"/>
          </p:cNvSpPr>
          <p:nvPr/>
        </p:nvSpPr>
        <p:spPr bwMode="auto">
          <a:xfrm>
            <a:off x="5146341" y="5056825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" name="Rectangle 29"/>
          <p:cNvSpPr>
            <a:spLocks noChangeArrowheads="1"/>
          </p:cNvSpPr>
          <p:nvPr/>
        </p:nvSpPr>
        <p:spPr bwMode="auto">
          <a:xfrm>
            <a:off x="5146341" y="5330930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1633" y="4785229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3402" y="4785229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29"/>
          <p:cNvSpPr>
            <a:spLocks noChangeArrowheads="1"/>
          </p:cNvSpPr>
          <p:nvPr/>
        </p:nvSpPr>
        <p:spPr bwMode="auto">
          <a:xfrm>
            <a:off x="6741510" y="4780593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8123620" y="4780593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0" name="Rectangle 29"/>
          <p:cNvSpPr>
            <a:spLocks noChangeArrowheads="1"/>
          </p:cNvSpPr>
          <p:nvPr/>
        </p:nvSpPr>
        <p:spPr bwMode="auto">
          <a:xfrm>
            <a:off x="6741510" y="5044373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8123620" y="5044373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4" name="Rectangle 29"/>
          <p:cNvSpPr>
            <a:spLocks noChangeArrowheads="1"/>
          </p:cNvSpPr>
          <p:nvPr/>
        </p:nvSpPr>
        <p:spPr bwMode="auto">
          <a:xfrm>
            <a:off x="6741510" y="5318478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C3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8123620" y="5318478"/>
            <a:ext cx="6071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Rectangle 32"/>
          <p:cNvSpPr>
            <a:spLocks noChangeArrowheads="1"/>
          </p:cNvSpPr>
          <p:nvPr/>
        </p:nvSpPr>
        <p:spPr bwMode="auto">
          <a:xfrm>
            <a:off x="3101781" y="2286000"/>
            <a:ext cx="3524638" cy="720725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6901" y="2297032"/>
            <a:ext cx="914400" cy="2707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itchFamily="34" charset="0"/>
                <a:cs typeface="Calibri" pitchFamily="34" charset="0"/>
              </a:rPr>
              <a:t>Striping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191640" y="2722074"/>
            <a:ext cx="914400" cy="2707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itchFamily="34" charset="0"/>
                <a:cs typeface="Calibri" pitchFamily="34" charset="0"/>
              </a:rPr>
              <a:t>Mirroring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410840" y="2722074"/>
            <a:ext cx="914400" cy="2707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itchFamily="34" charset="0"/>
                <a:cs typeface="Calibri" pitchFamily="34" charset="0"/>
              </a:rPr>
              <a:t>Mirroring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630040" y="2722074"/>
            <a:ext cx="914400" cy="2707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itchFamily="34" charset="0"/>
                <a:cs typeface="Calibri" pitchFamily="34" charset="0"/>
              </a:rPr>
              <a:t>Mirroring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6" name="Rectangle 32"/>
          <p:cNvSpPr>
            <a:spLocks noChangeArrowheads="1"/>
          </p:cNvSpPr>
          <p:nvPr/>
        </p:nvSpPr>
        <p:spPr bwMode="auto">
          <a:xfrm>
            <a:off x="2771581" y="2286000"/>
            <a:ext cx="3524638" cy="720725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RAID Controller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4038600" y="609600"/>
            <a:ext cx="9144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B</a:t>
            </a:r>
          </a:p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853120" y="1219200"/>
            <a:ext cx="1090480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997222" y="1024467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 from host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5147558" y="2404942"/>
            <a:ext cx="1801459" cy="3028774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4533900" y="3912965"/>
            <a:ext cx="1319080" cy="905493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0800000" flipV="1">
            <a:off x="723900" y="3912964"/>
            <a:ext cx="3810000" cy="905494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10800000" flipV="1">
            <a:off x="2433594" y="3912964"/>
            <a:ext cx="2100307" cy="905494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>
            <a:off x="3885846" y="4160130"/>
            <a:ext cx="905494" cy="390614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H="1">
            <a:off x="3288440" y="2853244"/>
            <a:ext cx="12700" cy="5129080"/>
          </a:xfrm>
          <a:prstGeom prst="bentConnector3">
            <a:avLst>
              <a:gd name="adj1" fmla="val 1800000"/>
            </a:avLst>
          </a:prstGeom>
          <a:ln w="28575">
            <a:solidFill>
              <a:srgbClr val="2C9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Connector 4096"/>
          <p:cNvCxnSpPr/>
          <p:nvPr/>
        </p:nvCxnSpPr>
        <p:spPr>
          <a:xfrm>
            <a:off x="3294790" y="5638800"/>
            <a:ext cx="0" cy="152400"/>
          </a:xfrm>
          <a:prstGeom prst="line">
            <a:avLst/>
          </a:prstGeom>
          <a:ln w="28575">
            <a:solidFill>
              <a:srgbClr val="2C9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" name="TextBox 4098"/>
          <p:cNvSpPr txBox="1"/>
          <p:nvPr/>
        </p:nvSpPr>
        <p:spPr>
          <a:xfrm>
            <a:off x="2719472" y="5743700"/>
            <a:ext cx="115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 Disks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748075" y="5726668"/>
            <a:ext cx="21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Dedicated Parity Disk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2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7126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6820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6513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6207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2252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990600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A1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2690750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4407725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29"/>
          <p:cNvSpPr>
            <a:spLocks noChangeArrowheads="1"/>
          </p:cNvSpPr>
          <p:nvPr/>
        </p:nvSpPr>
        <p:spPr bwMode="auto">
          <a:xfrm>
            <a:off x="6119750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A4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7836725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P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990600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90750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4407725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6119750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B4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7836725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P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990600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2690750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407725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6119750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C4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" name="Rectangle 29"/>
          <p:cNvSpPr>
            <a:spLocks noChangeArrowheads="1"/>
          </p:cNvSpPr>
          <p:nvPr/>
        </p:nvSpPr>
        <p:spPr bwMode="auto">
          <a:xfrm>
            <a:off x="7836725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baseline="-25000" dirty="0">
                <a:latin typeface="Calibri" pitchFamily="34" charset="0"/>
                <a:cs typeface="Calibri" pitchFamily="34" charset="0"/>
              </a:rPr>
              <a:t>P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91" name="Rectangle 32"/>
          <p:cNvSpPr>
            <a:spLocks noChangeArrowheads="1"/>
          </p:cNvSpPr>
          <p:nvPr/>
        </p:nvSpPr>
        <p:spPr bwMode="auto">
          <a:xfrm>
            <a:off x="2771581" y="2286000"/>
            <a:ext cx="3524638" cy="720725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RAID Controller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" name="Down Arrow 91"/>
          <p:cNvSpPr/>
          <p:nvPr/>
        </p:nvSpPr>
        <p:spPr>
          <a:xfrm>
            <a:off x="4038600" y="609600"/>
            <a:ext cx="9144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B</a:t>
            </a:r>
          </a:p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853120" y="1219200"/>
            <a:ext cx="1090480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997222" y="1024467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 from host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0" name="Elbow Connector 109"/>
          <p:cNvCxnSpPr/>
          <p:nvPr/>
        </p:nvCxnSpPr>
        <p:spPr>
          <a:xfrm rot="16200000" flipH="1">
            <a:off x="5147558" y="2404942"/>
            <a:ext cx="1801459" cy="3028774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>
            <a:off x="4533900" y="3912965"/>
            <a:ext cx="1319080" cy="905493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10800000" flipV="1">
            <a:off x="723900" y="3912964"/>
            <a:ext cx="3810000" cy="905494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rot="10800000" flipV="1">
            <a:off x="2433594" y="3912964"/>
            <a:ext cx="2100307" cy="905494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5400000">
            <a:off x="3885846" y="4160130"/>
            <a:ext cx="905494" cy="390614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/>
          <p:nvPr/>
        </p:nvCxnSpPr>
        <p:spPr>
          <a:xfrm rot="16200000" flipH="1">
            <a:off x="4152177" y="1998397"/>
            <a:ext cx="12700" cy="6838774"/>
          </a:xfrm>
          <a:prstGeom prst="bentConnector3">
            <a:avLst>
              <a:gd name="adj1" fmla="val 1800000"/>
            </a:avLst>
          </a:prstGeom>
          <a:ln w="28575">
            <a:solidFill>
              <a:srgbClr val="2C9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149637" y="5638800"/>
            <a:ext cx="0" cy="152400"/>
          </a:xfrm>
          <a:prstGeom prst="line">
            <a:avLst/>
          </a:prstGeom>
          <a:ln w="28575">
            <a:solidFill>
              <a:srgbClr val="2C9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276600" y="5743700"/>
            <a:ext cx="182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Distributed Parity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7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7126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6820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6513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6207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2252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29"/>
          <p:cNvSpPr>
            <a:spLocks noChangeArrowheads="1"/>
          </p:cNvSpPr>
          <p:nvPr/>
        </p:nvSpPr>
        <p:spPr bwMode="auto">
          <a:xfrm>
            <a:off x="988375" y="472488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A1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2700400" y="472488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Rectangle 29"/>
          <p:cNvSpPr>
            <a:spLocks noChangeArrowheads="1"/>
          </p:cNvSpPr>
          <p:nvPr/>
        </p:nvSpPr>
        <p:spPr bwMode="auto">
          <a:xfrm>
            <a:off x="4417375" y="472488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6129400" y="472488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A4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Rectangle 29"/>
          <p:cNvSpPr>
            <a:spLocks noChangeArrowheads="1"/>
          </p:cNvSpPr>
          <p:nvPr/>
        </p:nvSpPr>
        <p:spPr bwMode="auto">
          <a:xfrm>
            <a:off x="7846375" y="472488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P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988375" y="499432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ectangle 29"/>
          <p:cNvSpPr>
            <a:spLocks noChangeArrowheads="1"/>
          </p:cNvSpPr>
          <p:nvPr/>
        </p:nvSpPr>
        <p:spPr bwMode="auto">
          <a:xfrm>
            <a:off x="2700400" y="499432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Rectangle 29"/>
          <p:cNvSpPr>
            <a:spLocks noChangeArrowheads="1"/>
          </p:cNvSpPr>
          <p:nvPr/>
        </p:nvSpPr>
        <p:spPr bwMode="auto">
          <a:xfrm>
            <a:off x="4417375" y="499432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Rectangle 29"/>
          <p:cNvSpPr>
            <a:spLocks noChangeArrowheads="1"/>
          </p:cNvSpPr>
          <p:nvPr/>
        </p:nvSpPr>
        <p:spPr bwMode="auto">
          <a:xfrm>
            <a:off x="6129400" y="499432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P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Rectangle 29"/>
          <p:cNvSpPr>
            <a:spLocks noChangeArrowheads="1"/>
          </p:cNvSpPr>
          <p:nvPr/>
        </p:nvSpPr>
        <p:spPr bwMode="auto">
          <a:xfrm>
            <a:off x="7846375" y="4994323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B4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988375" y="52673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" name="Rectangle 29"/>
          <p:cNvSpPr>
            <a:spLocks noChangeArrowheads="1"/>
          </p:cNvSpPr>
          <p:nvPr/>
        </p:nvSpPr>
        <p:spPr bwMode="auto">
          <a:xfrm>
            <a:off x="2700400" y="52673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4417375" y="52673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baseline="-25000" dirty="0">
                <a:latin typeface="Calibri" pitchFamily="34" charset="0"/>
                <a:cs typeface="Calibri" pitchFamily="34" charset="0"/>
              </a:rPr>
              <a:t>P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6" name="Rectangle 29"/>
          <p:cNvSpPr>
            <a:spLocks noChangeArrowheads="1"/>
          </p:cNvSpPr>
          <p:nvPr/>
        </p:nvSpPr>
        <p:spPr bwMode="auto">
          <a:xfrm>
            <a:off x="6129400" y="52673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C3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7846375" y="52673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C4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7" name="Rectangle 32"/>
          <p:cNvSpPr>
            <a:spLocks noChangeArrowheads="1"/>
          </p:cNvSpPr>
          <p:nvPr/>
        </p:nvSpPr>
        <p:spPr bwMode="auto">
          <a:xfrm>
            <a:off x="2771581" y="2286000"/>
            <a:ext cx="3524638" cy="720725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RAID Controller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8" name="Down Arrow 77"/>
          <p:cNvSpPr/>
          <p:nvPr/>
        </p:nvSpPr>
        <p:spPr>
          <a:xfrm>
            <a:off x="4038600" y="609600"/>
            <a:ext cx="9144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B</a:t>
            </a:r>
          </a:p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853120" y="1219200"/>
            <a:ext cx="1090480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997222" y="1024467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 from host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4" name="Elbow Connector 103"/>
          <p:cNvCxnSpPr/>
          <p:nvPr/>
        </p:nvCxnSpPr>
        <p:spPr>
          <a:xfrm rot="16200000" flipH="1">
            <a:off x="5147558" y="2404942"/>
            <a:ext cx="1801459" cy="3028774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>
            <a:off x="4533900" y="3912965"/>
            <a:ext cx="1319080" cy="905493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10800000" flipV="1">
            <a:off x="723900" y="3912964"/>
            <a:ext cx="3810000" cy="905494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 rot="10800000" flipV="1">
            <a:off x="2433594" y="3912964"/>
            <a:ext cx="2100307" cy="905494"/>
          </a:xfrm>
          <a:prstGeom prst="bentConnector2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 rot="5400000">
            <a:off x="3885846" y="4160130"/>
            <a:ext cx="905494" cy="390614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/>
          <p:nvPr/>
        </p:nvCxnSpPr>
        <p:spPr>
          <a:xfrm rot="16200000" flipH="1">
            <a:off x="4143287" y="1998397"/>
            <a:ext cx="12700" cy="6838774"/>
          </a:xfrm>
          <a:prstGeom prst="bentConnector3">
            <a:avLst>
              <a:gd name="adj1" fmla="val 1800000"/>
            </a:avLst>
          </a:prstGeom>
          <a:ln w="28575">
            <a:solidFill>
              <a:srgbClr val="2C9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49637" y="5638800"/>
            <a:ext cx="0" cy="152400"/>
          </a:xfrm>
          <a:prstGeom prst="line">
            <a:avLst/>
          </a:prstGeom>
          <a:ln w="28575">
            <a:solidFill>
              <a:srgbClr val="2C9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028945" y="5743700"/>
            <a:ext cx="230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Dual Distributed Parity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2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7126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6820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6513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6207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2252" y="4764237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29"/>
          <p:cNvSpPr>
            <a:spLocks noChangeArrowheads="1"/>
          </p:cNvSpPr>
          <p:nvPr/>
        </p:nvSpPr>
        <p:spPr bwMode="auto">
          <a:xfrm>
            <a:off x="972001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A1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2672151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4401001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6101151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P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1" name="Rectangle 29"/>
          <p:cNvSpPr>
            <a:spLocks noChangeArrowheads="1"/>
          </p:cNvSpPr>
          <p:nvPr/>
        </p:nvSpPr>
        <p:spPr bwMode="auto">
          <a:xfrm>
            <a:off x="7830001" y="473392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Q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972001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3" name="Rectangle 29"/>
          <p:cNvSpPr>
            <a:spLocks noChangeArrowheads="1"/>
          </p:cNvSpPr>
          <p:nvPr/>
        </p:nvSpPr>
        <p:spPr bwMode="auto">
          <a:xfrm>
            <a:off x="2672151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4401001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P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Rectangle 29"/>
          <p:cNvSpPr>
            <a:spLocks noChangeArrowheads="1"/>
          </p:cNvSpPr>
          <p:nvPr/>
        </p:nvSpPr>
        <p:spPr bwMode="auto">
          <a:xfrm>
            <a:off x="6101151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Q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7830001" y="500336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B3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Rectangle 29"/>
          <p:cNvSpPr>
            <a:spLocks noChangeArrowheads="1"/>
          </p:cNvSpPr>
          <p:nvPr/>
        </p:nvSpPr>
        <p:spPr bwMode="auto">
          <a:xfrm>
            <a:off x="972001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2672151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P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ectangle 29"/>
          <p:cNvSpPr>
            <a:spLocks noChangeArrowheads="1"/>
          </p:cNvSpPr>
          <p:nvPr/>
        </p:nvSpPr>
        <p:spPr bwMode="auto">
          <a:xfrm>
            <a:off x="4401001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baseline="-25000" dirty="0" smtClean="0">
                <a:latin typeface="Calibri" pitchFamily="34" charset="0"/>
                <a:cs typeface="Calibri" pitchFamily="34" charset="0"/>
              </a:rPr>
              <a:t>Q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Rectangle 29"/>
          <p:cNvSpPr>
            <a:spLocks noChangeArrowheads="1"/>
          </p:cNvSpPr>
          <p:nvPr/>
        </p:nvSpPr>
        <p:spPr bwMode="auto">
          <a:xfrm>
            <a:off x="6101151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C2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Rectangle 29"/>
          <p:cNvSpPr>
            <a:spLocks noChangeArrowheads="1"/>
          </p:cNvSpPr>
          <p:nvPr/>
        </p:nvSpPr>
        <p:spPr bwMode="auto">
          <a:xfrm>
            <a:off x="7830001" y="5276367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C3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Upon completion of this module, you should be able to: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RAID implementation methods 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the three RAID techniques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commonly used RAID levels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Describe the impact of RAID on performance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Compare RAID levels based on their cost, performance, and protection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Module 3: Data Protection - RAID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976C5-867F-44DB-A20C-2FC1C56FCD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1066800" y="1143000"/>
            <a:ext cx="67056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2C95DD"/>
                </a:solidFill>
                <a:latin typeface="MetaNormalLF-Roman" pitchFamily="34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B0F0"/>
                </a:solidFill>
                <a:latin typeface="MetaNormalLF-Roman" pitchFamily="34" charset="0"/>
                <a:cs typeface="Arial" charset="0"/>
              </a:defRPr>
            </a:lvl9pPr>
          </a:lstStyle>
          <a:p>
            <a:r>
              <a:rPr lang="en-US" dirty="0" smtClean="0"/>
              <a:t>Module 3: </a:t>
            </a:r>
            <a:r>
              <a:rPr lang="en-US" dirty="0"/>
              <a:t>Data Protection – RAID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0430" y="2899156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5830" y="2899156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06030" y="2899156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030" y="2899156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7204" y="2899156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Impacts on Performance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3962400"/>
            <a:ext cx="8458200" cy="2057400"/>
          </a:xfrm>
        </p:spPr>
        <p:txBody>
          <a:bodyPr/>
          <a:lstStyle/>
          <a:p>
            <a:pPr marL="231775" lvl="1" indent="-231775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RAID </a:t>
            </a:r>
            <a:r>
              <a:rPr lang="en-US" dirty="0" smtClean="0"/>
              <a:t>5, </a:t>
            </a:r>
            <a:r>
              <a:rPr lang="en-US" dirty="0"/>
              <a:t>every write </a:t>
            </a:r>
            <a:r>
              <a:rPr lang="en-US" dirty="0" smtClean="0"/>
              <a:t>(update) to a disk manifests </a:t>
            </a:r>
            <a:r>
              <a:rPr lang="en-US" dirty="0"/>
              <a:t>as four I/O operations (2 disk reads and 2 disk writes)</a:t>
            </a:r>
          </a:p>
          <a:p>
            <a:r>
              <a:rPr lang="en-US" sz="2200" dirty="0" smtClean="0"/>
              <a:t>In </a:t>
            </a:r>
            <a:r>
              <a:rPr lang="en-US" sz="2200" dirty="0"/>
              <a:t>RAID </a:t>
            </a:r>
            <a:r>
              <a:rPr lang="en-US" sz="2200" dirty="0" smtClean="0"/>
              <a:t>6, </a:t>
            </a:r>
            <a:r>
              <a:rPr lang="en-US" sz="2200" dirty="0"/>
              <a:t>every write (update) </a:t>
            </a:r>
            <a:r>
              <a:rPr lang="en-US" sz="2200" dirty="0" smtClean="0"/>
              <a:t>to a disk manifests </a:t>
            </a:r>
            <a:r>
              <a:rPr lang="en-US" sz="2200" dirty="0"/>
              <a:t>as six I/O </a:t>
            </a:r>
            <a:r>
              <a:rPr lang="en-US" sz="2200" dirty="0" smtClean="0"/>
              <a:t>operations </a:t>
            </a:r>
            <a:r>
              <a:rPr lang="en-US" sz="2200" dirty="0"/>
              <a:t>(3 disk reads and 3 disk writes</a:t>
            </a:r>
            <a:r>
              <a:rPr lang="en-US" sz="2200" dirty="0" smtClean="0"/>
              <a:t>)</a:t>
            </a:r>
          </a:p>
          <a:p>
            <a:r>
              <a:rPr lang="en-US" sz="2200" dirty="0"/>
              <a:t>In RAID </a:t>
            </a:r>
            <a:r>
              <a:rPr lang="en-US" sz="2200" dirty="0" smtClean="0"/>
              <a:t>1, </a:t>
            </a:r>
            <a:r>
              <a:rPr lang="en-US" sz="2200" dirty="0"/>
              <a:t>every write </a:t>
            </a:r>
            <a:r>
              <a:rPr lang="en-US" sz="2200" dirty="0" smtClean="0"/>
              <a:t>manifests as two I/O operations (2 disk writes)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781800" y="1279525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3333CC"/>
          </a:solidFill>
          <a:ln w="25400" algn="ctr">
            <a:solidFill>
              <a:schemeClr val="bg1"/>
            </a:solidFill>
            <a:round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371600" y="1279525"/>
            <a:ext cx="533400" cy="304800"/>
          </a:xfrm>
          <a:prstGeom prst="roundRect">
            <a:avLst>
              <a:gd name="adj" fmla="val 16667"/>
            </a:avLst>
          </a:prstGeom>
          <a:solidFill>
            <a:srgbClr val="3333CC"/>
          </a:solidFill>
          <a:ln w="25400" algn="ctr">
            <a:solidFill>
              <a:schemeClr val="bg1"/>
            </a:solidFill>
            <a:round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14400" y="1050925"/>
            <a:ext cx="6934200" cy="762000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marL="354013" indent="-354013" algn="l" defTabSz="941388"/>
            <a:r>
              <a:rPr lang="en-US">
                <a:latin typeface="Calibri" pitchFamily="34" charset="0"/>
                <a:cs typeface="Calibri" pitchFamily="34" charset="0"/>
              </a:rPr>
              <a:t>                 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219200" y="1168400"/>
            <a:ext cx="1066800" cy="533400"/>
          </a:xfrm>
          <a:prstGeom prst="roundRect">
            <a:avLst>
              <a:gd name="adj" fmla="val 16667"/>
            </a:avLst>
          </a:prstGeom>
          <a:ln>
            <a:headEnd/>
            <a:tailEnd type="none" w="lg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22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sz="22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en-US" sz="22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new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709988" y="762000"/>
            <a:ext cx="1134670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RAID Controller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3561970" y="1754187"/>
            <a:ext cx="1010030" cy="104933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2052636" y="1754188"/>
            <a:ext cx="2290763" cy="1125536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7162800" y="1754188"/>
            <a:ext cx="228600" cy="990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 flipV="1">
            <a:off x="5638800" y="1736725"/>
            <a:ext cx="1447800" cy="1143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867400" y="1279525"/>
            <a:ext cx="115416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dirty="0">
                <a:latin typeface="Calibri" pitchFamily="34" charset="0"/>
                <a:cs typeface="Calibri" pitchFamily="34" charset="0"/>
              </a:rPr>
              <a:t>+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191000" y="1279525"/>
            <a:ext cx="70532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dirty="0">
                <a:latin typeface="Calibri" pitchFamily="34" charset="0"/>
                <a:cs typeface="Calibri" pitchFamily="34" charset="0"/>
              </a:rPr>
              <a:t>-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514600" y="1279525"/>
            <a:ext cx="115416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dirty="0">
                <a:latin typeface="Calibri" pitchFamily="34" charset="0"/>
                <a:cs typeface="Calibri" pitchFamily="34" charset="0"/>
              </a:rPr>
              <a:t>=</a:t>
            </a: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4572000" y="1179513"/>
            <a:ext cx="1066800" cy="533400"/>
          </a:xfrm>
          <a:prstGeom prst="roundRect">
            <a:avLst>
              <a:gd name="adj" fmla="val 16667"/>
            </a:avLst>
          </a:prstGeom>
          <a:ln>
            <a:headEnd/>
            <a:tailEnd type="none" w="lg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sz="22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 </a:t>
            </a:r>
            <a:r>
              <a:rPr lang="en-US" sz="22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old</a:t>
            </a:r>
            <a:endParaRPr lang="en-US" sz="2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2895600" y="1168400"/>
            <a:ext cx="1066800" cy="533400"/>
          </a:xfrm>
          <a:prstGeom prst="roundRect">
            <a:avLst>
              <a:gd name="adj" fmla="val 16667"/>
            </a:avLst>
          </a:prstGeom>
          <a:ln>
            <a:headEnd/>
            <a:tailEnd type="none" w="lg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22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sz="22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en-US" sz="22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old</a:t>
            </a:r>
            <a:endParaRPr lang="en-US" sz="2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6324600" y="1179513"/>
            <a:ext cx="1066800" cy="533400"/>
          </a:xfrm>
          <a:prstGeom prst="roundRect">
            <a:avLst>
              <a:gd name="adj" fmla="val 16667"/>
            </a:avLst>
          </a:prstGeom>
          <a:ln>
            <a:headEnd/>
            <a:tailEnd type="none" w="lg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2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sz="22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 </a:t>
            </a:r>
            <a:r>
              <a:rPr lang="en-US" sz="22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new</a:t>
            </a:r>
            <a:endParaRPr lang="en-US" sz="22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943600" y="23082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1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152900" y="193588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315200" y="20383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3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630016" y="22288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4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2052637" y="289411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A1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429000" y="289411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4719637" y="289411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82816" y="289411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A4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7572600" y="289411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P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2052637" y="316355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3429000" y="316355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4719637" y="316355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5982816" y="316355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P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7572600" y="316355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B4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2052637" y="343803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1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3429000" y="343803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2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4719637" y="343803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baseline="-25000" dirty="0">
                <a:latin typeface="Calibri" pitchFamily="34" charset="0"/>
                <a:cs typeface="Calibri" pitchFamily="34" charset="0"/>
              </a:rPr>
              <a:t>P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982816" y="343803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1800" dirty="0" smtClean="0">
                <a:latin typeface="Calibri" pitchFamily="34" charset="0"/>
                <a:cs typeface="Calibri" pitchFamily="34" charset="0"/>
              </a:rPr>
              <a:t>C3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7572600" y="3438035"/>
            <a:ext cx="551999" cy="2190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r>
              <a:rPr lang="en-US" dirty="0" smtClean="0">
                <a:latin typeface="Calibri" pitchFamily="34" charset="0"/>
                <a:cs typeface="Calibri" pitchFamily="34" charset="0"/>
              </a:rPr>
              <a:t>C4</a:t>
            </a:r>
            <a:endParaRPr lang="en-US" sz="1800" baseline="-25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Penalty Calculation 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</a:t>
            </a:r>
            <a:r>
              <a:rPr lang="en-US" dirty="0"/>
              <a:t>IOPS at peak workload is 1200</a:t>
            </a:r>
          </a:p>
          <a:p>
            <a:r>
              <a:rPr lang="en-US" dirty="0"/>
              <a:t>Read/Write ratio 2:1</a:t>
            </a:r>
          </a:p>
          <a:p>
            <a:r>
              <a:rPr lang="en-US" dirty="0"/>
              <a:t>Calculate </a:t>
            </a:r>
            <a:r>
              <a:rPr lang="en-US" dirty="0" smtClean="0"/>
              <a:t>disk load </a:t>
            </a:r>
            <a:r>
              <a:rPr lang="en-US" dirty="0"/>
              <a:t>at peak activity </a:t>
            </a:r>
            <a:r>
              <a:rPr lang="en-US" dirty="0" smtClean="0"/>
              <a:t>for:</a:t>
            </a:r>
            <a:endParaRPr lang="en-US" dirty="0"/>
          </a:p>
          <a:p>
            <a:pPr lvl="1"/>
            <a:r>
              <a:rPr lang="en-US" dirty="0"/>
              <a:t>RAID 1/0</a:t>
            </a:r>
          </a:p>
          <a:p>
            <a:pPr lvl="1"/>
            <a:r>
              <a:rPr lang="en-US" dirty="0"/>
              <a:t>RAID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RAID Penalty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RAID 1/0, the disk load (read + write)</a:t>
            </a:r>
          </a:p>
          <a:p>
            <a:pPr marL="0" indent="0">
              <a:buNone/>
            </a:pPr>
            <a:r>
              <a:rPr lang="en-US" dirty="0" smtClean="0"/>
              <a:t>               = (</a:t>
            </a:r>
            <a:r>
              <a:rPr lang="en-US" dirty="0"/>
              <a:t>1200 x 2/3) + (1200 x (1/3) x 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= </a:t>
            </a:r>
            <a:r>
              <a:rPr lang="en-US" dirty="0"/>
              <a:t>800 + 800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= 1600 </a:t>
            </a:r>
            <a:r>
              <a:rPr lang="en-US" dirty="0"/>
              <a:t>IOPS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For RAID </a:t>
            </a:r>
            <a:r>
              <a:rPr lang="en-US" dirty="0" smtClean="0"/>
              <a:t>5, </a:t>
            </a:r>
            <a:r>
              <a:rPr lang="en-US" dirty="0"/>
              <a:t>the disk load (read + write)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=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/>
              <a:t>(1200 x 2/3) + (1200 x (1/3) x 4) </a:t>
            </a:r>
          </a:p>
          <a:p>
            <a:pPr marL="0" indent="0">
              <a:buNone/>
            </a:pPr>
            <a:r>
              <a:rPr lang="en-US" dirty="0" smtClean="0"/>
              <a:t>               = </a:t>
            </a:r>
            <a:r>
              <a:rPr lang="en-US" dirty="0"/>
              <a:t>800 + 1600 </a:t>
            </a:r>
          </a:p>
          <a:p>
            <a:pPr marL="0" indent="0">
              <a:buNone/>
            </a:pPr>
            <a:r>
              <a:rPr lang="en-US" dirty="0" smtClean="0"/>
              <a:t>               = </a:t>
            </a:r>
            <a:r>
              <a:rPr lang="en-US" dirty="0"/>
              <a:t>2400 IOPS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90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Comparison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76510843"/>
              </p:ext>
            </p:extLst>
          </p:nvPr>
        </p:nvGraphicFramePr>
        <p:xfrm>
          <a:off x="457202" y="990600"/>
          <a:ext cx="8305799" cy="4750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05"/>
                <a:gridCol w="594936"/>
                <a:gridCol w="1498040"/>
                <a:gridCol w="1471987"/>
                <a:gridCol w="1717319"/>
                <a:gridCol w="981325"/>
                <a:gridCol w="1471987"/>
              </a:tblGrid>
              <a:tr h="52152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RAID level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Min disks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Available storage capacity (%)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Read performance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Write performance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Write</a:t>
                      </a:r>
                      <a:r>
                        <a:rPr lang="en-US" sz="1400" baseline="0" dirty="0" smtClean="0"/>
                        <a:t> penalty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Protection</a:t>
                      </a:r>
                      <a:endParaRPr lang="en-US" sz="1400" dirty="0"/>
                    </a:p>
                  </a:txBody>
                  <a:tcPr anchor="ctr"/>
                </a:tc>
              </a:tr>
              <a:tr h="8344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Better than  single disk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Slower than single disk, because every write must be committed to all disks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Mirror</a:t>
                      </a:r>
                    </a:p>
                  </a:txBody>
                  <a:tcPr anchor="ctr"/>
                </a:tc>
              </a:tr>
              <a:tr h="653450"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 smtClean="0"/>
                        <a:t>1+0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Mirror</a:t>
                      </a:r>
                    </a:p>
                  </a:txBody>
                  <a:tcPr anchor="ctr"/>
                </a:tc>
              </a:tr>
              <a:tr h="8344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[(n-1)/n]*100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 for random reads and  good for sequential reads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Poor to fair for small random writes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 for large, sequential writes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Parity </a:t>
                      </a:r>
                    </a:p>
                    <a:p>
                      <a:pPr algn="l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(Supports single disk failure)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746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[(n-1)/n]*100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 for random  and sequential reads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 for random and sequential writes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Parity </a:t>
                      </a:r>
                    </a:p>
                    <a:p>
                      <a:pPr algn="l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(Supports single disk failure)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90829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[(n-2)/n]*100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 for random and sequential reads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Poor to fair for random and sequential writes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Parity </a:t>
                      </a:r>
                    </a:p>
                    <a:p>
                      <a:pPr algn="l"/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(Supports two disk failures)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4438" y="5819001"/>
            <a:ext cx="19896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dk1"/>
                </a:solidFill>
              </a:rPr>
              <a:t>where </a:t>
            </a:r>
            <a:r>
              <a:rPr lang="en-US" sz="1200" dirty="0" smtClean="0">
                <a:solidFill>
                  <a:schemeClr val="dk1"/>
                </a:solidFill>
              </a:rPr>
              <a:t>n = </a:t>
            </a:r>
            <a:r>
              <a:rPr lang="en-US" sz="1200" dirty="0">
                <a:solidFill>
                  <a:schemeClr val="dk1"/>
                </a:solidFill>
              </a:rPr>
              <a:t>number of disks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Suitable RAID Levels for Different Applications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RAID 1+0</a:t>
            </a:r>
          </a:p>
          <a:p>
            <a:pPr lvl="1"/>
            <a:r>
              <a:rPr lang="en-US" dirty="0" smtClean="0"/>
              <a:t>Suitable for applications with small</a:t>
            </a:r>
            <a:r>
              <a:rPr lang="en-US" dirty="0"/>
              <a:t>, random, and write </a:t>
            </a:r>
            <a:r>
              <a:rPr lang="en-US" dirty="0" smtClean="0"/>
              <a:t>intensive </a:t>
            </a:r>
            <a:r>
              <a:rPr lang="en-US" dirty="0"/>
              <a:t>(writes typically greater than 30</a:t>
            </a:r>
            <a:r>
              <a:rPr lang="en-US" dirty="0" smtClean="0"/>
              <a:t>%) I/O profile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OLTP, RDBMS </a:t>
            </a:r>
            <a:r>
              <a:rPr lang="en-US" dirty="0"/>
              <a:t>– Temp </a:t>
            </a:r>
            <a:r>
              <a:rPr lang="en-US" dirty="0" smtClean="0"/>
              <a:t>space</a:t>
            </a:r>
          </a:p>
          <a:p>
            <a:r>
              <a:rPr lang="en-US" dirty="0" smtClean="0"/>
              <a:t>RAID 3</a:t>
            </a:r>
          </a:p>
          <a:p>
            <a:pPr lvl="1"/>
            <a:r>
              <a:rPr lang="en-US" dirty="0" smtClean="0"/>
              <a:t>Large</a:t>
            </a:r>
            <a:r>
              <a:rPr lang="en-US" dirty="0"/>
              <a:t>, sequential read and </a:t>
            </a:r>
            <a:r>
              <a:rPr lang="en-US" dirty="0" smtClean="0"/>
              <a:t>write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data </a:t>
            </a:r>
            <a:r>
              <a:rPr lang="en-US" dirty="0" smtClean="0"/>
              <a:t>backup and multimedia </a:t>
            </a:r>
            <a:r>
              <a:rPr lang="en-US" dirty="0"/>
              <a:t>streaming</a:t>
            </a:r>
          </a:p>
          <a:p>
            <a:r>
              <a:rPr lang="en-US" dirty="0" smtClean="0"/>
              <a:t>RAID 5 and 6</a:t>
            </a:r>
          </a:p>
          <a:p>
            <a:pPr lvl="1"/>
            <a:r>
              <a:rPr lang="en-US" dirty="0" smtClean="0"/>
              <a:t>Small</a:t>
            </a:r>
            <a:r>
              <a:rPr lang="en-US" dirty="0"/>
              <a:t>, random workload (writes typically less than 30</a:t>
            </a:r>
            <a:r>
              <a:rPr lang="en-US" dirty="0" smtClean="0"/>
              <a:t>%)</a:t>
            </a:r>
          </a:p>
          <a:p>
            <a:pPr lvl="1"/>
            <a:r>
              <a:rPr lang="en-US" dirty="0" smtClean="0"/>
              <a:t>Example</a:t>
            </a:r>
            <a:r>
              <a:rPr lang="en-US" smtClean="0"/>
              <a:t>: email</a:t>
            </a:r>
            <a:r>
              <a:rPr lang="en-US" dirty="0" smtClean="0"/>
              <a:t>, RDBMS – Data entry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06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Spare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2879725" y="2701925"/>
            <a:ext cx="2636837" cy="1508125"/>
            <a:chOff x="768" y="432"/>
            <a:chExt cx="1661" cy="950"/>
          </a:xfrm>
        </p:grpSpPr>
        <p:sp>
          <p:nvSpPr>
            <p:cNvPr id="9" name="AutoShape 3"/>
            <p:cNvSpPr>
              <a:spLocks noChangeArrowheads="1"/>
            </p:cNvSpPr>
            <p:nvPr/>
          </p:nvSpPr>
          <p:spPr bwMode="auto">
            <a:xfrm>
              <a:off x="1727" y="432"/>
              <a:ext cx="702" cy="950"/>
            </a:xfrm>
            <a:prstGeom prst="roundRect">
              <a:avLst>
                <a:gd name="adj" fmla="val 11657"/>
              </a:avLst>
            </a:prstGeom>
            <a:gradFill rotWithShape="1">
              <a:gsLst>
                <a:gs pos="0">
                  <a:srgbClr val="E2EAEA"/>
                </a:gs>
                <a:gs pos="100000">
                  <a:srgbClr val="E2EAEA">
                    <a:gamma/>
                    <a:tint val="24706"/>
                    <a:invGamma/>
                  </a:srgbClr>
                </a:gs>
              </a:gsLst>
              <a:lin ang="2700000" scaled="1"/>
            </a:gradFill>
            <a:ln w="6350" algn="ctr">
              <a:solidFill>
                <a:srgbClr val="6F9995"/>
              </a:solidFill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768" y="904"/>
              <a:ext cx="11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pic>
          <p:nvPicPr>
            <p:cNvPr id="11" name="Picture 5" descr="dis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4" y="780"/>
              <a:ext cx="539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295400" y="990600"/>
            <a:ext cx="6683375" cy="4895850"/>
          </a:xfrm>
          <a:prstGeom prst="roundRect">
            <a:avLst>
              <a:gd name="adj" fmla="val 3338"/>
            </a:avLst>
          </a:prstGeom>
          <a:ln>
            <a:headEnd/>
            <a:tailEnd type="none" w="lg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4394200" y="1085850"/>
            <a:ext cx="1114425" cy="1508125"/>
          </a:xfrm>
          <a:prstGeom prst="roundRect">
            <a:avLst>
              <a:gd name="adj" fmla="val 11657"/>
            </a:avLst>
          </a:prstGeom>
          <a:ln>
            <a:headEnd/>
            <a:tailEnd type="none" w="lg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868737" y="2000250"/>
            <a:ext cx="533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873414" y="5048250"/>
            <a:ext cx="533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3874797" y="2000250"/>
            <a:ext cx="0" cy="304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1" name="Group 15"/>
          <p:cNvGrpSpPr>
            <a:grpSpLocks/>
          </p:cNvGrpSpPr>
          <p:nvPr/>
        </p:nvGrpSpPr>
        <p:grpSpPr bwMode="auto">
          <a:xfrm>
            <a:off x="4402139" y="2701925"/>
            <a:ext cx="1114425" cy="1508125"/>
            <a:chOff x="4434" y="96"/>
            <a:chExt cx="702" cy="950"/>
          </a:xfrm>
        </p:grpSpPr>
        <p:sp>
          <p:nvSpPr>
            <p:cNvPr id="22" name="AutoShape 16"/>
            <p:cNvSpPr>
              <a:spLocks noChangeArrowheads="1"/>
            </p:cNvSpPr>
            <p:nvPr/>
          </p:nvSpPr>
          <p:spPr bwMode="auto">
            <a:xfrm>
              <a:off x="4434" y="96"/>
              <a:ext cx="702" cy="950"/>
            </a:xfrm>
            <a:prstGeom prst="roundRect">
              <a:avLst>
                <a:gd name="adj" fmla="val 11657"/>
              </a:avLst>
            </a:prstGeom>
            <a:gradFill rotWithShape="1">
              <a:gsLst>
                <a:gs pos="0">
                  <a:srgbClr val="E2EAEA"/>
                </a:gs>
                <a:gs pos="100000">
                  <a:srgbClr val="E2EAEA">
                    <a:gamma/>
                    <a:tint val="24706"/>
                    <a:invGamma/>
                  </a:srgbClr>
                </a:gs>
              </a:gsLst>
              <a:lin ang="2700000" scaled="1"/>
            </a:gradFill>
            <a:ln w="6350" algn="ctr">
              <a:solidFill>
                <a:srgbClr val="6F9995"/>
              </a:solidFill>
              <a:round/>
              <a:headEnd/>
              <a:tailEnd type="none" w="lg" len="med"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grpSp>
          <p:nvGrpSpPr>
            <p:cNvPr id="24" name="Group 18"/>
            <p:cNvGrpSpPr>
              <a:grpSpLocks/>
            </p:cNvGrpSpPr>
            <p:nvPr/>
          </p:nvGrpSpPr>
          <p:grpSpPr bwMode="auto">
            <a:xfrm>
              <a:off x="4512" y="384"/>
              <a:ext cx="539" cy="336"/>
              <a:chOff x="1152" y="1296"/>
              <a:chExt cx="539" cy="336"/>
            </a:xfrm>
          </p:grpSpPr>
          <p:pic>
            <p:nvPicPr>
              <p:cNvPr id="25" name="Picture 19" descr="disk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52" y="1308"/>
                <a:ext cx="539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0" descr="crack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44" y="1296"/>
                <a:ext cx="154" cy="336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0" name="Group 25"/>
          <p:cNvGrpSpPr>
            <a:grpSpLocks/>
          </p:cNvGrpSpPr>
          <p:nvPr/>
        </p:nvGrpSpPr>
        <p:grpSpPr bwMode="auto">
          <a:xfrm>
            <a:off x="5551507" y="2701925"/>
            <a:ext cx="2297119" cy="1508125"/>
            <a:chOff x="3478" y="1834"/>
            <a:chExt cx="1447" cy="950"/>
          </a:xfrm>
        </p:grpSpPr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3478" y="2338"/>
              <a:ext cx="1054" cy="2"/>
            </a:xfrm>
            <a:prstGeom prst="line">
              <a:avLst/>
            </a:prstGeom>
            <a:ln>
              <a:headEnd type="triangle"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auto">
            <a:xfrm>
              <a:off x="4223" y="1834"/>
              <a:ext cx="702" cy="950"/>
            </a:xfrm>
            <a:prstGeom prst="roundRect">
              <a:avLst>
                <a:gd name="adj" fmla="val 11657"/>
              </a:avLst>
            </a:prstGeom>
            <a:ln>
              <a:headEnd/>
              <a:tailEnd type="none" w="lg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anchor="ctr"/>
            <a:lstStyle/>
            <a:p>
              <a:endParaRPr lang="en-US"/>
            </a:p>
          </p:txBody>
        </p:sp>
      </p:grp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4394200" y="4302125"/>
            <a:ext cx="1114425" cy="1508125"/>
          </a:xfrm>
          <a:prstGeom prst="roundRect">
            <a:avLst>
              <a:gd name="adj" fmla="val 11657"/>
            </a:avLst>
          </a:prstGeom>
          <a:ln>
            <a:headEnd/>
            <a:tailEnd type="none" w="lg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22987" y="4264025"/>
            <a:ext cx="994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  <a:cs typeface="Calibri" pitchFamily="34" charset="0"/>
              </a:rPr>
              <a:t>Hot spare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5983741" y="2597658"/>
            <a:ext cx="0" cy="492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38800" y="2283023"/>
            <a:ext cx="1047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  <a:cs typeface="Calibri" pitchFamily="34" charset="0"/>
              </a:rPr>
              <a:t>Failed disk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33900" y="3518946"/>
            <a:ext cx="1200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  <a:cs typeface="Calibri" pitchFamily="34" charset="0"/>
              </a:rPr>
              <a:t>Replace failed disk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9" name="Picture 5" descr="C:\Documents and Settings\patils1\Local Settings\Temp\colored Icons\Standar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3919" y="1388037"/>
            <a:ext cx="894986" cy="89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C:\Documents and Settings\patils1\Local Settings\Temp\colored Icons\Standar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3919" y="4602579"/>
            <a:ext cx="894986" cy="89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C:\Documents and Settings\patils1\Local Settings\Temp\colored Icons\Standar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3919" y="3056119"/>
            <a:ext cx="894986" cy="89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2735264" y="3465512"/>
            <a:ext cx="17907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516062" y="3114675"/>
            <a:ext cx="1358900" cy="720725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RAID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Controller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AutoShape 23"/>
          <p:cNvSpPr>
            <a:spLocks noChangeArrowheads="1"/>
          </p:cNvSpPr>
          <p:nvPr/>
        </p:nvSpPr>
        <p:spPr bwMode="auto">
          <a:xfrm>
            <a:off x="4394200" y="2701925"/>
            <a:ext cx="1114425" cy="1508125"/>
          </a:xfrm>
          <a:prstGeom prst="roundRect">
            <a:avLst>
              <a:gd name="adj" fmla="val 11657"/>
            </a:avLst>
          </a:prstGeom>
          <a:ln>
            <a:headEnd/>
            <a:tailEnd type="none" w="lg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/>
          </a:p>
        </p:txBody>
      </p:sp>
      <p:pic>
        <p:nvPicPr>
          <p:cNvPr id="38" name="Picture 5" descr="C:\Documents and Settings\patils1\Local Settings\Temp\colored Icons\Standard di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3919" y="3089783"/>
            <a:ext cx="894986" cy="89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0" descr="crac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0762" y="3333750"/>
            <a:ext cx="244475" cy="533400"/>
          </a:xfrm>
          <a:prstGeom prst="rect">
            <a:avLst/>
          </a:prstGeom>
          <a:noFill/>
        </p:spPr>
      </p:pic>
      <p:cxnSp>
        <p:nvCxnSpPr>
          <p:cNvPr id="40" name="Straight Arrow Connector 39"/>
          <p:cNvCxnSpPr/>
          <p:nvPr/>
        </p:nvCxnSpPr>
        <p:spPr>
          <a:xfrm>
            <a:off x="5409406" y="3086100"/>
            <a:ext cx="57626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3: Summary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covered in this module</a:t>
            </a:r>
            <a:r>
              <a:rPr lang="en-US" dirty="0" smtClean="0"/>
              <a:t>:</a:t>
            </a:r>
          </a:p>
          <a:p>
            <a:r>
              <a:rPr lang="en-US" dirty="0"/>
              <a:t>RAID implementation methods and techniques</a:t>
            </a:r>
          </a:p>
          <a:p>
            <a:r>
              <a:rPr lang="en-US" dirty="0"/>
              <a:t>Common RAID levels</a:t>
            </a:r>
          </a:p>
          <a:p>
            <a:r>
              <a:rPr lang="en-US" dirty="0" smtClean="0"/>
              <a:t>RAID </a:t>
            </a:r>
            <a:r>
              <a:rPr lang="en-US" dirty="0"/>
              <a:t>write </a:t>
            </a:r>
            <a:r>
              <a:rPr lang="en-US" dirty="0" smtClean="0"/>
              <a:t>penalty</a:t>
            </a:r>
          </a:p>
          <a:p>
            <a:r>
              <a:rPr lang="en-US" dirty="0" smtClean="0"/>
              <a:t>Compare RAID levels based on their cost and performance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3B2F22-DCBC-4BF9-BA15-DABB3F788E73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RAID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company is planning to reconfigure storage for their accounting application for high availability </a:t>
            </a:r>
          </a:p>
          <a:p>
            <a:pPr lvl="1"/>
            <a:r>
              <a:rPr lang="en-US" dirty="0" smtClean="0"/>
              <a:t>Current configuration and challenges</a:t>
            </a:r>
          </a:p>
          <a:p>
            <a:pPr lvl="2"/>
            <a:r>
              <a:rPr lang="en-US" dirty="0" smtClean="0"/>
              <a:t>Application </a:t>
            </a:r>
            <a:r>
              <a:rPr lang="en-US" dirty="0"/>
              <a:t>performs 15% </a:t>
            </a:r>
            <a:r>
              <a:rPr lang="en-US" dirty="0" smtClean="0"/>
              <a:t>random writes </a:t>
            </a:r>
            <a:r>
              <a:rPr lang="en-US" dirty="0"/>
              <a:t>and 85% </a:t>
            </a:r>
            <a:r>
              <a:rPr lang="en-US" dirty="0" smtClean="0"/>
              <a:t>random reads</a:t>
            </a:r>
            <a:endParaRPr lang="en-US" dirty="0"/>
          </a:p>
          <a:p>
            <a:pPr lvl="2"/>
            <a:r>
              <a:rPr lang="en-US" dirty="0"/>
              <a:t>Currently </a:t>
            </a:r>
            <a:r>
              <a:rPr lang="en-US" dirty="0" smtClean="0"/>
              <a:t>deployed with </a:t>
            </a:r>
            <a:r>
              <a:rPr lang="en-US" dirty="0"/>
              <a:t>five disk RAID 0 </a:t>
            </a:r>
            <a:r>
              <a:rPr lang="en-US" dirty="0" smtClean="0"/>
              <a:t>configuration </a:t>
            </a:r>
          </a:p>
          <a:p>
            <a:pPr lvl="2"/>
            <a:r>
              <a:rPr lang="en-US" dirty="0" smtClean="0"/>
              <a:t>Each disk has an advertised formatted capacity of  200 </a:t>
            </a:r>
            <a:r>
              <a:rPr lang="en-US" dirty="0"/>
              <a:t>GB</a:t>
            </a:r>
          </a:p>
          <a:p>
            <a:pPr lvl="2"/>
            <a:r>
              <a:rPr lang="en-US" dirty="0"/>
              <a:t>Total  size of accounting application’s data is 730 </a:t>
            </a:r>
            <a:r>
              <a:rPr lang="en-US" dirty="0" smtClean="0"/>
              <a:t>GB which is unlikely </a:t>
            </a:r>
            <a:r>
              <a:rPr lang="en-US" dirty="0"/>
              <a:t>to change over 6 months</a:t>
            </a:r>
          </a:p>
          <a:p>
            <a:pPr lvl="2"/>
            <a:r>
              <a:rPr lang="en-US" dirty="0" smtClean="0"/>
              <a:t>Approaching end of financial year, </a:t>
            </a:r>
            <a:r>
              <a:rPr lang="en-US" dirty="0"/>
              <a:t>buying even one disk is not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Task</a:t>
            </a:r>
          </a:p>
          <a:p>
            <a:pPr lvl="1"/>
            <a:r>
              <a:rPr lang="en-US" dirty="0"/>
              <a:t>Recommend a RAID level </a:t>
            </a:r>
            <a:r>
              <a:rPr lang="en-US" dirty="0" smtClean="0"/>
              <a:t>that the company can use to </a:t>
            </a:r>
            <a:r>
              <a:rPr lang="en-US" dirty="0"/>
              <a:t>restructure their environment fulfilling their </a:t>
            </a:r>
            <a:r>
              <a:rPr lang="en-US" dirty="0" smtClean="0"/>
              <a:t>needs</a:t>
            </a:r>
            <a:endParaRPr lang="en-US" dirty="0"/>
          </a:p>
          <a:p>
            <a:pPr lvl="1"/>
            <a:r>
              <a:rPr lang="en-US" dirty="0"/>
              <a:t>Justify your choice based on cost, performance, and </a:t>
            </a:r>
            <a:r>
              <a:rPr lang="en-US" dirty="0" smtClean="0"/>
              <a:t>availability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7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RAID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company (same as discussed in exercise 1) is now planning </a:t>
            </a:r>
            <a:r>
              <a:rPr lang="en-US" dirty="0"/>
              <a:t>to reconfigure storage for their </a:t>
            </a:r>
            <a:r>
              <a:rPr lang="en-US" dirty="0" smtClean="0"/>
              <a:t>database application </a:t>
            </a:r>
            <a:r>
              <a:rPr lang="en-US" dirty="0"/>
              <a:t>for </a:t>
            </a:r>
            <a:r>
              <a:rPr lang="en-US" dirty="0" smtClean="0"/>
              <a:t>HA</a:t>
            </a:r>
          </a:p>
          <a:p>
            <a:pPr lvl="1"/>
            <a:r>
              <a:rPr lang="en-US" dirty="0" smtClean="0"/>
              <a:t>Current configuration and challenges</a:t>
            </a:r>
          </a:p>
          <a:p>
            <a:pPr lvl="2"/>
            <a:r>
              <a:rPr lang="en-US" dirty="0"/>
              <a:t>The application performs 40% writes and 60% reads</a:t>
            </a:r>
          </a:p>
          <a:p>
            <a:pPr lvl="2"/>
            <a:r>
              <a:rPr lang="en-US" dirty="0" smtClean="0"/>
              <a:t>Currently deployed on </a:t>
            </a:r>
            <a:r>
              <a:rPr lang="en-US" dirty="0"/>
              <a:t>six disk RAID 0 </a:t>
            </a:r>
            <a:r>
              <a:rPr lang="en-US" dirty="0" smtClean="0"/>
              <a:t>configuration </a:t>
            </a:r>
            <a:r>
              <a:rPr lang="en-US" dirty="0"/>
              <a:t>with advertised capacity of each disk </a:t>
            </a:r>
            <a:r>
              <a:rPr lang="en-US" dirty="0" smtClean="0"/>
              <a:t>being </a:t>
            </a:r>
            <a:r>
              <a:rPr lang="en-US" dirty="0"/>
              <a:t>200 GB</a:t>
            </a:r>
          </a:p>
          <a:p>
            <a:pPr lvl="2"/>
            <a:r>
              <a:rPr lang="en-US" dirty="0" smtClean="0"/>
              <a:t>Size </a:t>
            </a:r>
            <a:r>
              <a:rPr lang="en-US" dirty="0"/>
              <a:t>of the database is 900 </a:t>
            </a:r>
            <a:r>
              <a:rPr lang="en-US" dirty="0" smtClean="0"/>
              <a:t>GB and amount </a:t>
            </a:r>
            <a:r>
              <a:rPr lang="en-US" dirty="0"/>
              <a:t>of data is likely to change by 30% over the next 6 </a:t>
            </a:r>
            <a:r>
              <a:rPr lang="en-US" dirty="0" smtClean="0"/>
              <a:t>months</a:t>
            </a:r>
            <a:endParaRPr lang="en-US" dirty="0"/>
          </a:p>
          <a:p>
            <a:pPr lvl="2"/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a new </a:t>
            </a:r>
            <a:r>
              <a:rPr lang="en-US" dirty="0"/>
              <a:t>financial </a:t>
            </a:r>
            <a:r>
              <a:rPr lang="en-US" dirty="0" smtClean="0"/>
              <a:t>year and </a:t>
            </a:r>
            <a:r>
              <a:rPr lang="en-US" dirty="0"/>
              <a:t>the company has an increased </a:t>
            </a:r>
            <a:r>
              <a:rPr lang="en-US" dirty="0" smtClean="0"/>
              <a:t>budget</a:t>
            </a:r>
          </a:p>
          <a:p>
            <a:r>
              <a:rPr lang="en-US" dirty="0" smtClean="0"/>
              <a:t>Task</a:t>
            </a:r>
            <a:endParaRPr lang="en-US" dirty="0"/>
          </a:p>
          <a:p>
            <a:pPr lvl="1"/>
            <a:r>
              <a:rPr lang="en-US" dirty="0"/>
              <a:t>Recommend a </a:t>
            </a:r>
            <a:r>
              <a:rPr lang="en-US" dirty="0" smtClean="0"/>
              <a:t>suitable RAID </a:t>
            </a:r>
            <a:r>
              <a:rPr lang="en-US" dirty="0"/>
              <a:t>level </a:t>
            </a:r>
            <a:r>
              <a:rPr lang="en-US" dirty="0" smtClean="0"/>
              <a:t>to fulfill company’s needs</a:t>
            </a:r>
            <a:endParaRPr lang="en-US" dirty="0"/>
          </a:p>
          <a:p>
            <a:pPr lvl="1"/>
            <a:r>
              <a:rPr lang="en-US" dirty="0" smtClean="0"/>
              <a:t>Estimate the </a:t>
            </a:r>
            <a:r>
              <a:rPr lang="en-US" dirty="0"/>
              <a:t>cost of the new </a:t>
            </a:r>
            <a:r>
              <a:rPr lang="en-US" dirty="0" smtClean="0"/>
              <a:t>solution (200GB disk costs $1000) </a:t>
            </a:r>
            <a:endParaRPr lang="en-US" dirty="0"/>
          </a:p>
          <a:p>
            <a:pPr lvl="1"/>
            <a:r>
              <a:rPr lang="en-US" dirty="0"/>
              <a:t>Justify your choice based on cost, performance, and </a:t>
            </a:r>
            <a:r>
              <a:rPr lang="en-US" dirty="0" smtClean="0"/>
              <a:t>availability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84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550CDAE9-9707-4120-A90B-FABB84BE07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Title 5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3: Data Protection – RAID </a:t>
            </a:r>
            <a:endParaRPr lang="en-US" dirty="0"/>
          </a:p>
        </p:txBody>
      </p:sp>
      <p:sp>
        <p:nvSpPr>
          <p:cNvPr id="10" name="Subtitle 6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RAID Implementation methods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RAID array components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RAID techniques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/>
          <a:p>
            <a:r>
              <a:rPr lang="en-US" dirty="0" smtClean="0"/>
              <a:t>Lesson 1</a:t>
            </a:r>
            <a:r>
              <a:rPr lang="en-US" dirty="0"/>
              <a:t>: </a:t>
            </a:r>
            <a:r>
              <a:rPr lang="en-US" dirty="0" smtClean="0"/>
              <a:t>RAID Overview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9718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RAID?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2362200"/>
            <a:ext cx="8458200" cy="3733800"/>
          </a:xfrm>
        </p:spPr>
        <p:txBody>
          <a:bodyPr/>
          <a:lstStyle/>
          <a:p>
            <a:r>
              <a:rPr lang="en-US" dirty="0" smtClean="0"/>
              <a:t>Due to mechanical components in a disk drive it offers limited performance</a:t>
            </a:r>
          </a:p>
          <a:p>
            <a:r>
              <a:rPr lang="en-US" dirty="0" smtClean="0"/>
              <a:t>An individual drive has a certain life expectancy and is measured in MTBF: </a:t>
            </a:r>
          </a:p>
          <a:p>
            <a:pPr lvl="1"/>
            <a:r>
              <a:rPr lang="en-US" dirty="0" smtClean="0"/>
              <a:t>For example: If the MTBF of a drive is 750,000 hours, and there are 1000 drives in the array, then the MTBF of the array </a:t>
            </a:r>
            <a:r>
              <a:rPr lang="en-US" dirty="0"/>
              <a:t>is 750 hours </a:t>
            </a:r>
            <a:r>
              <a:rPr lang="en-US" dirty="0" smtClean="0"/>
              <a:t>(750,000/1000)</a:t>
            </a:r>
          </a:p>
          <a:p>
            <a:r>
              <a:rPr lang="en-US" dirty="0" smtClean="0"/>
              <a:t>RAID was introduced to mitigate these problems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4048" y="1165241"/>
            <a:ext cx="8302752" cy="968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297330" tIns="229108" rIns="297330" bIns="113792" anchor="ctr"/>
          <a:lstStyle/>
          <a:p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</a:rPr>
              <a:t>It is a technique that combines multiple disk drives into a logical unit (RAID set) and provides protection, performance, or both.</a:t>
            </a:r>
          </a:p>
        </p:txBody>
      </p:sp>
      <p:sp>
        <p:nvSpPr>
          <p:cNvPr id="10" name="Rounded Rectangle 4"/>
          <p:cNvSpPr/>
          <p:nvPr/>
        </p:nvSpPr>
        <p:spPr>
          <a:xfrm>
            <a:off x="677557" y="987552"/>
            <a:ext cx="1456044" cy="2951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1362" tIns="0" rIns="101362" bIns="0" spcCol="1270" anchor="ctr"/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RAID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Implementation Methods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RAID implementation</a:t>
            </a:r>
          </a:p>
          <a:p>
            <a:pPr lvl="1"/>
            <a:r>
              <a:rPr lang="en-US" dirty="0"/>
              <a:t>Uses host-based software to provide RAID functionality</a:t>
            </a:r>
          </a:p>
          <a:p>
            <a:pPr lvl="1"/>
            <a:r>
              <a:rPr lang="en-US" dirty="0" smtClean="0"/>
              <a:t>Limitations</a:t>
            </a:r>
            <a:endParaRPr lang="en-US" dirty="0"/>
          </a:p>
          <a:p>
            <a:pPr lvl="2"/>
            <a:r>
              <a:rPr lang="en-US" dirty="0"/>
              <a:t>Use host CPU cycles to perform RAID calculations, hence impact overall system performance </a:t>
            </a:r>
          </a:p>
          <a:p>
            <a:pPr lvl="2"/>
            <a:r>
              <a:rPr lang="en-US" dirty="0"/>
              <a:t>Support limited RAID levels</a:t>
            </a:r>
          </a:p>
          <a:p>
            <a:pPr lvl="2"/>
            <a:r>
              <a:rPr lang="en-US" dirty="0"/>
              <a:t>RAID software and OS can be upgraded only if they are </a:t>
            </a:r>
            <a:r>
              <a:rPr lang="en-US" dirty="0" smtClean="0"/>
              <a:t>compatible</a:t>
            </a:r>
          </a:p>
          <a:p>
            <a:r>
              <a:rPr lang="en-US" dirty="0"/>
              <a:t>Hardware RAID </a:t>
            </a:r>
            <a:r>
              <a:rPr lang="en-US" dirty="0" smtClean="0"/>
              <a:t>Implementation</a:t>
            </a:r>
          </a:p>
          <a:p>
            <a:pPr lvl="1"/>
            <a:r>
              <a:rPr lang="en-US" dirty="0"/>
              <a:t>Uses a specialized hardware controller installed either on a host or on an array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Array Components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1" name="AutoShape 2"/>
          <p:cNvSpPr>
            <a:spLocks noChangeArrowheads="1"/>
          </p:cNvSpPr>
          <p:nvPr/>
        </p:nvSpPr>
        <p:spPr bwMode="auto">
          <a:xfrm>
            <a:off x="2936875" y="2073275"/>
            <a:ext cx="4287838" cy="2933700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4854575" y="2330450"/>
            <a:ext cx="1876425" cy="2346325"/>
          </a:xfrm>
          <a:prstGeom prst="roundRect">
            <a:avLst>
              <a:gd name="adj" fmla="val 11657"/>
            </a:avLst>
          </a:prstGeom>
          <a:ln>
            <a:solidFill>
              <a:schemeClr val="tx1"/>
            </a:solidFill>
            <a:headEnd/>
            <a:tailEnd type="none" w="lg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4987925" y="3435350"/>
            <a:ext cx="1590675" cy="1146175"/>
          </a:xfrm>
          <a:prstGeom prst="roundRect">
            <a:avLst>
              <a:gd name="adj" fmla="val 11657"/>
            </a:avLst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006975" y="2438400"/>
            <a:ext cx="1590675" cy="917575"/>
          </a:xfrm>
          <a:prstGeom prst="roundRect">
            <a:avLst>
              <a:gd name="adj" fmla="val 11657"/>
            </a:avLst>
          </a:prstGeom>
          <a:noFill/>
          <a:ln w="6350" algn="ctr">
            <a:solidFill>
              <a:schemeClr val="tx1"/>
            </a:solidFill>
            <a:prstDash val="dash"/>
            <a:round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1036638" y="3517900"/>
            <a:ext cx="2295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192463" y="3146425"/>
            <a:ext cx="1358900" cy="720725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RAID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>Controller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7537450" y="3912977"/>
            <a:ext cx="796925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square" lIns="0" tIns="0" rIns="0" bIns="0">
            <a:spAutoFit/>
          </a:bodyPr>
          <a:lstStyle/>
          <a:p>
            <a:pPr algn="l" defTabSz="941388"/>
            <a:r>
              <a:rPr lang="en-US" sz="1400" dirty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Hard Disks</a:t>
            </a:r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H="1">
            <a:off x="6585701" y="2672555"/>
            <a:ext cx="1217066" cy="0"/>
          </a:xfrm>
          <a:prstGeom prst="line">
            <a:avLst/>
          </a:prstGeom>
          <a:noFill/>
          <a:ln w="25400">
            <a:solidFill>
              <a:srgbClr val="000610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7278687" y="2929525"/>
            <a:ext cx="1031875" cy="430887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941388"/>
            <a:r>
              <a:rPr lang="en-US" sz="1400" dirty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Logical  </a:t>
            </a:r>
            <a:r>
              <a:rPr lang="en-US" sz="1400" dirty="0" smtClean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Array</a:t>
            </a:r>
          </a:p>
          <a:p>
            <a:pPr algn="ctr" defTabSz="941388"/>
            <a:r>
              <a:rPr lang="en-US" sz="1400" dirty="0" smtClean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(RAID Sets)</a:t>
            </a:r>
            <a:endParaRPr lang="en-US" sz="1400" dirty="0">
              <a:solidFill>
                <a:srgbClr val="00061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4464050" y="5087938"/>
            <a:ext cx="815095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dirty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RAID Array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800131" y="4800600"/>
            <a:ext cx="381000" cy="21590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square" lIns="0" tIns="0" rIns="0" bIns="0">
            <a:spAutoFit/>
          </a:bodyPr>
          <a:lstStyle/>
          <a:p>
            <a:pPr marL="354013" indent="-354013" defTabSz="941388"/>
            <a:r>
              <a:rPr lang="en-US" sz="1400" dirty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Host</a:t>
            </a:r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>
            <a:off x="4541838" y="3549650"/>
            <a:ext cx="304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794624" y="2660650"/>
            <a:ext cx="0" cy="279400"/>
          </a:xfrm>
          <a:prstGeom prst="line">
            <a:avLst/>
          </a:prstGeom>
          <a:noFill/>
          <a:ln w="25400">
            <a:solidFill>
              <a:srgbClr val="000610"/>
            </a:solidFill>
            <a:round/>
            <a:headEnd/>
            <a:tailEnd type="none" w="lg" len="med"/>
          </a:ln>
          <a:effectLst/>
        </p:spPr>
      </p:cxnSp>
      <p:cxnSp>
        <p:nvCxnSpPr>
          <p:cNvPr id="41" name="Straight Connector 40"/>
          <p:cNvCxnSpPr/>
          <p:nvPr/>
        </p:nvCxnSpPr>
        <p:spPr>
          <a:xfrm>
            <a:off x="7794624" y="3346450"/>
            <a:ext cx="0" cy="279400"/>
          </a:xfrm>
          <a:prstGeom prst="line">
            <a:avLst/>
          </a:prstGeom>
          <a:noFill/>
          <a:ln w="25400">
            <a:solidFill>
              <a:srgbClr val="000610"/>
            </a:solidFill>
            <a:round/>
            <a:headEnd/>
            <a:tailEnd type="none" w="lg" len="med"/>
          </a:ln>
          <a:effectLst/>
        </p:spPr>
      </p:cxnSp>
      <p:sp>
        <p:nvSpPr>
          <p:cNvPr id="37" name="Line 13"/>
          <p:cNvSpPr>
            <a:spLocks noChangeShapeType="1"/>
          </p:cNvSpPr>
          <p:nvPr/>
        </p:nvSpPr>
        <p:spPr bwMode="auto">
          <a:xfrm flipH="1">
            <a:off x="6586295" y="3614734"/>
            <a:ext cx="1217066" cy="0"/>
          </a:xfrm>
          <a:prstGeom prst="line">
            <a:avLst/>
          </a:prstGeom>
          <a:noFill/>
          <a:ln w="25400">
            <a:solidFill>
              <a:srgbClr val="000610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2" name="Picture 5" descr="C:\Documents and Settings\patils1\Local Settings\Temp\colored Icons\Standar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0572" y="2469989"/>
            <a:ext cx="646940" cy="64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C:\Documents and Settings\patils1\Local Settings\Temp\colored Icons\Standar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1460" y="2661717"/>
            <a:ext cx="646940" cy="64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C:\Documents and Settings\patils1\Local Settings\Temp\colored Icons\Standar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3933" y="3505704"/>
            <a:ext cx="646940" cy="64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C:\Documents and Settings\patils1\Local Settings\Temp\colored Icons\Standar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64821" y="3697432"/>
            <a:ext cx="646940" cy="64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5" descr="C:\Documents and Settings\patils1\Local Settings\Temp\colored Icons\Standard dis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32281" y="3884143"/>
            <a:ext cx="646940" cy="64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6362700" y="4027278"/>
            <a:ext cx="1145005" cy="0"/>
          </a:xfrm>
          <a:prstGeom prst="line">
            <a:avLst/>
          </a:prstGeom>
          <a:noFill/>
          <a:ln w="25400">
            <a:solidFill>
              <a:srgbClr val="000610"/>
            </a:solidFill>
            <a:round/>
            <a:headEnd/>
            <a:tailEnd type="triangle" w="lg" len="med"/>
          </a:ln>
          <a:effectLst/>
        </p:spPr>
        <p:txBody>
          <a:bodyPr lIns="0" tIns="0" rIns="0" bIns="0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7" name="Picture 2" descr="C:\Documents and Settings\patils1\Local Settings\Temp\colored Icons\Hos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794" y="2242883"/>
            <a:ext cx="1105154" cy="255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Techniques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key techniques used for RAID are:</a:t>
            </a:r>
          </a:p>
          <a:p>
            <a:pPr lvl="1"/>
            <a:r>
              <a:rPr lang="en-US" dirty="0" smtClean="0"/>
              <a:t>Striping</a:t>
            </a:r>
          </a:p>
          <a:p>
            <a:pPr lvl="1"/>
            <a:r>
              <a:rPr lang="en-US" dirty="0" smtClean="0"/>
              <a:t>Mirroring</a:t>
            </a:r>
          </a:p>
          <a:p>
            <a:pPr lvl="1"/>
            <a:r>
              <a:rPr lang="en-US" dirty="0" smtClean="0"/>
              <a:t>Parity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Technique – Striping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236" name="Line 3"/>
          <p:cNvSpPr>
            <a:spLocks noChangeShapeType="1"/>
          </p:cNvSpPr>
          <p:nvPr/>
        </p:nvSpPr>
        <p:spPr bwMode="auto">
          <a:xfrm>
            <a:off x="2722929" y="3363533"/>
            <a:ext cx="3335021" cy="977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lg"/>
            <a:tailEnd type="none" w="med" len="lg"/>
          </a:ln>
          <a:effectLst/>
        </p:spPr>
        <p:txBody>
          <a:bodyPr wrap="square" lIns="0" tIns="0" rIns="0" bIns="0" anchor="ctr">
            <a:spAutoFit/>
          </a:bodyPr>
          <a:lstStyle/>
          <a:p>
            <a:endParaRPr lang="en-US"/>
          </a:p>
        </p:txBody>
      </p:sp>
      <p:pic>
        <p:nvPicPr>
          <p:cNvPr id="1237" name="Picture 2" descr="C:\Documents and Settings\patils1\Local Settings\Temp\colored Icons\Ho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94707" y="2212634"/>
            <a:ext cx="993882" cy="224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38" name="Line 2"/>
          <p:cNvSpPr>
            <a:spLocks noChangeShapeType="1"/>
          </p:cNvSpPr>
          <p:nvPr/>
        </p:nvSpPr>
        <p:spPr bwMode="auto">
          <a:xfrm>
            <a:off x="5559696" y="2489736"/>
            <a:ext cx="49825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9" name="Line 4"/>
          <p:cNvSpPr>
            <a:spLocks noChangeShapeType="1"/>
          </p:cNvSpPr>
          <p:nvPr/>
        </p:nvSpPr>
        <p:spPr bwMode="auto">
          <a:xfrm>
            <a:off x="5559696" y="4235933"/>
            <a:ext cx="49825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40" name="AutoShape 42"/>
          <p:cNvSpPr>
            <a:spLocks noChangeArrowheads="1"/>
          </p:cNvSpPr>
          <p:nvPr/>
        </p:nvSpPr>
        <p:spPr bwMode="auto">
          <a:xfrm flipV="1">
            <a:off x="2765759" y="3357949"/>
            <a:ext cx="392607" cy="552753"/>
          </a:xfrm>
          <a:prstGeom prst="foldedCorner">
            <a:avLst>
              <a:gd name="adj" fmla="val 30912"/>
            </a:avLst>
          </a:prstGeom>
          <a:solidFill>
            <a:schemeClr val="tx2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marL="354013" indent="-354013" algn="ctr" defTabSz="941388"/>
            <a:endParaRPr lang="en-US" sz="1600"/>
          </a:p>
        </p:txBody>
      </p:sp>
      <p:sp>
        <p:nvSpPr>
          <p:cNvPr id="1241" name="Rectangle 44"/>
          <p:cNvSpPr>
            <a:spLocks noChangeArrowheads="1"/>
          </p:cNvSpPr>
          <p:nvPr/>
        </p:nvSpPr>
        <p:spPr bwMode="auto">
          <a:xfrm>
            <a:off x="3873626" y="3041093"/>
            <a:ext cx="1222079" cy="633712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RAID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Controller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45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8518" y="3940236"/>
            <a:ext cx="587744" cy="57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46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8518" y="2202415"/>
            <a:ext cx="587744" cy="57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47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8518" y="3076211"/>
            <a:ext cx="587744" cy="57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48" name="AutoShape 22"/>
          <p:cNvSpPr>
            <a:spLocks noChangeAspect="1" noChangeArrowheads="1"/>
          </p:cNvSpPr>
          <p:nvPr/>
        </p:nvSpPr>
        <p:spPr bwMode="auto">
          <a:xfrm flipV="1">
            <a:off x="6369617" y="4068615"/>
            <a:ext cx="237622" cy="334635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249" name="AutoShape 23"/>
          <p:cNvSpPr>
            <a:spLocks noChangeAspect="1" noChangeArrowheads="1"/>
          </p:cNvSpPr>
          <p:nvPr/>
        </p:nvSpPr>
        <p:spPr bwMode="auto">
          <a:xfrm flipV="1">
            <a:off x="6369617" y="3197610"/>
            <a:ext cx="237622" cy="334635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250" name="AutoShape 24"/>
          <p:cNvSpPr>
            <a:spLocks noChangeAspect="1" noChangeArrowheads="1"/>
          </p:cNvSpPr>
          <p:nvPr/>
        </p:nvSpPr>
        <p:spPr bwMode="auto">
          <a:xfrm flipV="1">
            <a:off x="6369617" y="2288917"/>
            <a:ext cx="237622" cy="334635"/>
          </a:xfrm>
          <a:prstGeom prst="foldedCorner">
            <a:avLst>
              <a:gd name="adj" fmla="val 30912"/>
            </a:avLst>
          </a:prstGeom>
          <a:solidFill>
            <a:schemeClr val="accent1"/>
          </a:solidFill>
          <a:ln w="28575">
            <a:solidFill>
              <a:srgbClr val="000610"/>
            </a:solidFill>
            <a:round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251" name="TextBox 1250"/>
          <p:cNvSpPr txBox="1"/>
          <p:nvPr/>
        </p:nvSpPr>
        <p:spPr>
          <a:xfrm>
            <a:off x="6361051" y="23010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52" name="TextBox 1251"/>
          <p:cNvSpPr txBox="1"/>
          <p:nvPr/>
        </p:nvSpPr>
        <p:spPr>
          <a:xfrm>
            <a:off x="6361051" y="32109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53" name="TextBox 1252"/>
          <p:cNvSpPr txBox="1"/>
          <p:nvPr/>
        </p:nvSpPr>
        <p:spPr>
          <a:xfrm>
            <a:off x="6369617" y="40819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54" name="Text Box 21"/>
          <p:cNvSpPr txBox="1">
            <a:spLocks noChangeArrowheads="1"/>
          </p:cNvSpPr>
          <p:nvPr/>
        </p:nvSpPr>
        <p:spPr bwMode="auto">
          <a:xfrm>
            <a:off x="2337569" y="4458767"/>
            <a:ext cx="308158" cy="189433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dirty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Host</a:t>
            </a:r>
          </a:p>
        </p:txBody>
      </p:sp>
      <p:cxnSp>
        <p:nvCxnSpPr>
          <p:cNvPr id="1255" name="Straight Connector 1254"/>
          <p:cNvCxnSpPr>
            <a:stCxn id="1238" idx="0"/>
            <a:endCxn id="1239" idx="0"/>
          </p:cNvCxnSpPr>
          <p:nvPr/>
        </p:nvCxnSpPr>
        <p:spPr>
          <a:xfrm>
            <a:off x="5559696" y="2489736"/>
            <a:ext cx="0" cy="174619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6" name="Right Brace 1255"/>
          <p:cNvSpPr/>
          <p:nvPr/>
        </p:nvSpPr>
        <p:spPr>
          <a:xfrm>
            <a:off x="6751633" y="2288917"/>
            <a:ext cx="411167" cy="21143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7" name="Right Brace 1256"/>
          <p:cNvSpPr/>
          <p:nvPr/>
        </p:nvSpPr>
        <p:spPr>
          <a:xfrm rot="16200000">
            <a:off x="6083019" y="1806294"/>
            <a:ext cx="240783" cy="5482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227916" y="3142424"/>
            <a:ext cx="696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Stripe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92441" y="1660870"/>
            <a:ext cx="736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Strip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Documents and Settings\patils1\Local Settings\Temp\colored Icons\Ho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1110" y="1923225"/>
            <a:ext cx="1105154" cy="255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Line 2"/>
          <p:cNvSpPr>
            <a:spLocks noChangeShapeType="1"/>
          </p:cNvSpPr>
          <p:nvPr/>
        </p:nvSpPr>
        <p:spPr bwMode="auto">
          <a:xfrm flipV="1">
            <a:off x="1924528" y="3198813"/>
            <a:ext cx="367655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med" len="lg"/>
            <a:tailEnd type="none" w="med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Technique – Mirroring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3: Data Protection - RAID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6" name="Freeform 4"/>
          <p:cNvSpPr>
            <a:spLocks/>
          </p:cNvSpPr>
          <p:nvPr/>
        </p:nvSpPr>
        <p:spPr bwMode="auto">
          <a:xfrm>
            <a:off x="5597525" y="2209800"/>
            <a:ext cx="1147762" cy="1871663"/>
          </a:xfrm>
          <a:custGeom>
            <a:avLst/>
            <a:gdLst/>
            <a:ahLst/>
            <a:cxnLst>
              <a:cxn ang="0">
                <a:pos x="380" y="0"/>
              </a:cxn>
              <a:cxn ang="0">
                <a:pos x="0" y="0"/>
              </a:cxn>
              <a:cxn ang="0">
                <a:pos x="0" y="2488"/>
              </a:cxn>
              <a:cxn ang="0">
                <a:pos x="404" y="2488"/>
              </a:cxn>
            </a:cxnLst>
            <a:rect l="0" t="0" r="r" b="b"/>
            <a:pathLst>
              <a:path w="404" h="2488">
                <a:moveTo>
                  <a:pt x="380" y="0"/>
                </a:moveTo>
                <a:lnTo>
                  <a:pt x="0" y="0"/>
                </a:lnTo>
                <a:lnTo>
                  <a:pt x="0" y="2488"/>
                </a:lnTo>
                <a:lnTo>
                  <a:pt x="404" y="248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lg"/>
            <a:tailEnd type="none" w="med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392358" y="4477767"/>
            <a:ext cx="342658" cy="215444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  <a:effectLst/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400" dirty="0">
                <a:solidFill>
                  <a:srgbClr val="000610"/>
                </a:solidFill>
                <a:latin typeface="Calibri" pitchFamily="34" charset="0"/>
                <a:cs typeface="Calibri" pitchFamily="34" charset="0"/>
              </a:rPr>
              <a:t>Host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03387" y="3179763"/>
            <a:ext cx="774700" cy="325437"/>
            <a:chOff x="685800" y="3037523"/>
            <a:chExt cx="774700" cy="325437"/>
          </a:xfrm>
        </p:grpSpPr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685800" y="3037523"/>
              <a:ext cx="774700" cy="325437"/>
            </a:xfrm>
            <a:prstGeom prst="rect">
              <a:avLst/>
            </a:prstGeom>
            <a:ln>
              <a:headEnd/>
              <a:tailEnd type="none" w="lg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>
              <a:off x="772753" y="3101785"/>
              <a:ext cx="610484" cy="222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 defTabSz="941388">
                <a:lnSpc>
                  <a:spcPct val="9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Block 0</a:t>
              </a:r>
            </a:p>
          </p:txBody>
        </p:sp>
      </p:grpSp>
      <p:sp>
        <p:nvSpPr>
          <p:cNvPr id="43" name="Rectangle 27"/>
          <p:cNvSpPr>
            <a:spLocks noChangeArrowheads="1"/>
          </p:cNvSpPr>
          <p:nvPr/>
        </p:nvSpPr>
        <p:spPr bwMode="auto">
          <a:xfrm>
            <a:off x="3621087" y="2820988"/>
            <a:ext cx="1358900" cy="720725"/>
          </a:xfrm>
          <a:prstGeom prst="roundRect">
            <a:avLst/>
          </a:prstGeom>
          <a:ln>
            <a:headEnd/>
            <a:tailEnd type="none" w="lg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RAID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Controller</a:t>
            </a:r>
            <a:endParaRPr lang="en-US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80262" y="3932828"/>
            <a:ext cx="820738" cy="325437"/>
            <a:chOff x="6759575" y="4052888"/>
            <a:chExt cx="820738" cy="325437"/>
          </a:xfrm>
        </p:grpSpPr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6759575" y="4052888"/>
              <a:ext cx="820738" cy="325437"/>
            </a:xfrm>
            <a:prstGeom prst="rect">
              <a:avLst/>
            </a:prstGeom>
            <a:ln>
              <a:headEnd/>
              <a:tailEnd type="none" w="lg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marL="354013" indent="-354013" defTabSz="941388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6857541" y="4117150"/>
              <a:ext cx="610905" cy="222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 defTabSz="941388">
                <a:lnSpc>
                  <a:spcPct val="9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Block 0</a:t>
              </a:r>
            </a:p>
          </p:txBody>
        </p:sp>
      </p:grpSp>
      <p:pic>
        <p:nvPicPr>
          <p:cNvPr id="21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48941" y="3768773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:\Documents and Settings\patils1\Local Settings\Temp\colored Icons\Stripped dis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48941" y="1885950"/>
            <a:ext cx="653546" cy="65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180262" y="2050004"/>
            <a:ext cx="820737" cy="325438"/>
            <a:chOff x="6764338" y="2105025"/>
            <a:chExt cx="820737" cy="325438"/>
          </a:xfrm>
        </p:grpSpPr>
        <p:sp>
          <p:nvSpPr>
            <p:cNvPr id="49" name="Rectangle 16"/>
            <p:cNvSpPr>
              <a:spLocks noChangeArrowheads="1"/>
            </p:cNvSpPr>
            <p:nvPr/>
          </p:nvSpPr>
          <p:spPr bwMode="auto">
            <a:xfrm>
              <a:off x="6764338" y="2105025"/>
              <a:ext cx="820737" cy="325438"/>
            </a:xfrm>
            <a:prstGeom prst="rect">
              <a:avLst/>
            </a:prstGeom>
            <a:ln>
              <a:headEnd/>
              <a:tailEnd type="none" w="lg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marL="354013" indent="-354013" defTabSz="941388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6874179" y="2169288"/>
              <a:ext cx="610905" cy="222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 type="none" w="lg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 defTabSz="941388">
                <a:lnSpc>
                  <a:spcPct val="9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Block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7ba815e-6b19-44b0-ab2f-cdc44d969a4a"/>
</p:tagLst>
</file>

<file path=ppt/theme/theme1.xml><?xml version="1.0" encoding="utf-8"?>
<a:theme xmlns:a="http://schemas.openxmlformats.org/drawingml/2006/main" name="1_ILT_EdServTemplate_2011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ILT_EdServTemplate_2011</Template>
  <TotalTime>0</TotalTime>
  <Words>1620</Words>
  <Application>Microsoft Office PowerPoint</Application>
  <PresentationFormat>On-screen Show (4:3)</PresentationFormat>
  <Paragraphs>475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1_ILT_EdServTemplate_2011</vt:lpstr>
      <vt:lpstr>Module – 3    Data protection – raid</vt:lpstr>
      <vt:lpstr>Slide 2</vt:lpstr>
      <vt:lpstr>Module 3: Data Protection – RAID </vt:lpstr>
      <vt:lpstr>Why RAID?</vt:lpstr>
      <vt:lpstr>RAID Implementation Methods</vt:lpstr>
      <vt:lpstr>RAID Array Components</vt:lpstr>
      <vt:lpstr>RAID Techniques</vt:lpstr>
      <vt:lpstr>RAID Technique – Striping</vt:lpstr>
      <vt:lpstr>RAID Technique – Mirroring</vt:lpstr>
      <vt:lpstr>RAID Technique – Parity</vt:lpstr>
      <vt:lpstr>Data Recovery in Parity Technique</vt:lpstr>
      <vt:lpstr>Module 3: Data Protection – RAID </vt:lpstr>
      <vt:lpstr>RAID Levels</vt:lpstr>
      <vt:lpstr>RAID 0</vt:lpstr>
      <vt:lpstr>RAID 1</vt:lpstr>
      <vt:lpstr>Nested RAID – 1+0</vt:lpstr>
      <vt:lpstr>RAID 3</vt:lpstr>
      <vt:lpstr>RAID 5</vt:lpstr>
      <vt:lpstr>RAID 6</vt:lpstr>
      <vt:lpstr>RAID Impacts on Performance</vt:lpstr>
      <vt:lpstr>RAID Penalty Calculation Example</vt:lpstr>
      <vt:lpstr>Solution: RAID Penalty</vt:lpstr>
      <vt:lpstr>RAID Comparison</vt:lpstr>
      <vt:lpstr>Suitable RAID Levels for Different Applications  </vt:lpstr>
      <vt:lpstr>Hot Spare</vt:lpstr>
      <vt:lpstr>Module 3: Summary</vt:lpstr>
      <vt:lpstr>Exercise 1: RAID</vt:lpstr>
      <vt:lpstr>Exercise 2: RAID 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2011-04-20T12:54:41Z</dcterms:created>
  <dcterms:modified xsi:type="dcterms:W3CDTF">2012-04-19T04:49:46Z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