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90" d="100"/>
          <a:sy n="90" d="100"/>
        </p:scale>
        <p:origin x="232"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994E4-1991-1D43-912F-314354CF5C09}" type="datetimeFigureOut">
              <a:rPr lang="en-US" smtClean="0"/>
              <a:t>12/13/24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6E755-3963-3540-91EC-B70222B6365F}" type="slidenum">
              <a:rPr lang="en-US" smtClean="0"/>
              <a:t>‹#›</a:t>
            </a:fld>
            <a:endParaRPr lang="en-US"/>
          </a:p>
        </p:txBody>
      </p:sp>
    </p:spTree>
    <p:extLst>
      <p:ext uri="{BB962C8B-B14F-4D97-AF65-F5344CB8AC3E}">
        <p14:creationId xmlns:p14="http://schemas.microsoft.com/office/powerpoint/2010/main" val="286699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113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1118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145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4633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09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589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12/13/24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33996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762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12/13/24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6457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9458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12/13/24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65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12/13/24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4202045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gile-academy.com/en/foundations/roles-in-scru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4"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2E7B9FB3-1F39-2F5B-8888-5812994BB874}"/>
              </a:ext>
            </a:extLst>
          </p:cNvPr>
          <p:cNvSpPr>
            <a:spLocks noGrp="1"/>
          </p:cNvSpPr>
          <p:nvPr>
            <p:ph type="ctrTitle"/>
          </p:nvPr>
        </p:nvSpPr>
        <p:spPr>
          <a:xfrm>
            <a:off x="786384" y="841249"/>
            <a:ext cx="5692953" cy="2587131"/>
          </a:xfrm>
        </p:spPr>
        <p:txBody>
          <a:bodyPr vert="horz" lIns="91440" tIns="45720" rIns="91440" bIns="45720" rtlCol="0" anchor="b">
            <a:normAutofit/>
          </a:bodyPr>
          <a:lstStyle/>
          <a:p>
            <a:pPr algn="l"/>
            <a:r>
              <a:rPr lang="en-US" sz="4800" kern="1200">
                <a:solidFill>
                  <a:schemeClr val="bg1"/>
                </a:solidFill>
                <a:latin typeface="+mj-lt"/>
                <a:ea typeface="+mj-ea"/>
                <a:cs typeface="+mj-cs"/>
              </a:rPr>
              <a:t>Agile Approach at ChadaTech</a:t>
            </a:r>
          </a:p>
        </p:txBody>
      </p:sp>
      <p:sp>
        <p:nvSpPr>
          <p:cNvPr id="3" name="Subtitle 2">
            <a:extLst>
              <a:ext uri="{FF2B5EF4-FFF2-40B4-BE49-F238E27FC236}">
                <a16:creationId xmlns:a16="http://schemas.microsoft.com/office/drawing/2014/main" id="{228A6DB4-708F-5603-7263-A656290E1EB6}"/>
              </a:ext>
            </a:extLst>
          </p:cNvPr>
          <p:cNvSpPr>
            <a:spLocks noGrp="1"/>
          </p:cNvSpPr>
          <p:nvPr>
            <p:ph type="subTitle" idx="1"/>
          </p:nvPr>
        </p:nvSpPr>
        <p:spPr>
          <a:xfrm>
            <a:off x="786383" y="3566810"/>
            <a:ext cx="5692953" cy="2651110"/>
          </a:xfrm>
        </p:spPr>
        <p:txBody>
          <a:bodyPr vert="horz" lIns="91440" tIns="45720" rIns="91440" bIns="45720" rtlCol="0" anchor="ctr">
            <a:normAutofit/>
          </a:bodyPr>
          <a:lstStyle/>
          <a:p>
            <a:pPr marL="342900" indent="-228600" algn="l">
              <a:buFont typeface="Arial" panose="020B0604020202020204" pitchFamily="34" charset="0"/>
              <a:buChar char="•"/>
            </a:pPr>
            <a:r>
              <a:rPr lang="en-US" sz="1800">
                <a:solidFill>
                  <a:schemeClr val="tx2"/>
                </a:solidFill>
              </a:rPr>
              <a:t>Explaining agile roles</a:t>
            </a:r>
          </a:p>
          <a:p>
            <a:pPr marL="342900" indent="-228600" algn="l">
              <a:buFont typeface="Arial" panose="020B0604020202020204" pitchFamily="34" charset="0"/>
              <a:buChar char="•"/>
            </a:pPr>
            <a:r>
              <a:rPr lang="en-US" sz="1800">
                <a:solidFill>
                  <a:schemeClr val="tx2"/>
                </a:solidFill>
              </a:rPr>
              <a:t>Agile phases</a:t>
            </a:r>
          </a:p>
          <a:p>
            <a:pPr marL="342900" indent="-228600" algn="l">
              <a:buFont typeface="Arial" panose="020B0604020202020204" pitchFamily="34" charset="0"/>
              <a:buChar char="•"/>
            </a:pPr>
            <a:r>
              <a:rPr lang="en-US" sz="1800">
                <a:solidFill>
                  <a:schemeClr val="tx2"/>
                </a:solidFill>
              </a:rPr>
              <a:t>Waterfall model</a:t>
            </a:r>
          </a:p>
          <a:p>
            <a:pPr marL="342900" indent="-228600" algn="l">
              <a:buFont typeface="Arial" panose="020B0604020202020204" pitchFamily="34" charset="0"/>
              <a:buChar char="•"/>
            </a:pPr>
            <a:r>
              <a:rPr lang="en-US" sz="1800">
                <a:solidFill>
                  <a:schemeClr val="tx2"/>
                </a:solidFill>
              </a:rPr>
              <a:t>Waterfall or agile approach</a:t>
            </a:r>
          </a:p>
        </p:txBody>
      </p:sp>
      <p:sp>
        <p:nvSpPr>
          <p:cNvPr id="5" name="TextBox 4">
            <a:extLst>
              <a:ext uri="{FF2B5EF4-FFF2-40B4-BE49-F238E27FC236}">
                <a16:creationId xmlns:a16="http://schemas.microsoft.com/office/drawing/2014/main" id="{CA4E35B7-B172-CA80-1F6A-2EBE5B47CF57}"/>
              </a:ext>
            </a:extLst>
          </p:cNvPr>
          <p:cNvSpPr txBox="1"/>
          <p:nvPr/>
        </p:nvSpPr>
        <p:spPr>
          <a:xfrm>
            <a:off x="9722528" y="5474835"/>
            <a:ext cx="1683089" cy="646331"/>
          </a:xfrm>
          <a:prstGeom prst="rect">
            <a:avLst/>
          </a:prstGeom>
          <a:noFill/>
        </p:spPr>
        <p:txBody>
          <a:bodyPr wrap="none" rtlCol="0">
            <a:spAutoFit/>
          </a:bodyPr>
          <a:lstStyle/>
          <a:p>
            <a:r>
              <a:rPr lang="en-US" dirty="0"/>
              <a:t>By Asel Shaaeva</a:t>
            </a:r>
          </a:p>
          <a:p>
            <a:r>
              <a:rPr lang="en-US" dirty="0"/>
              <a:t>CS-250 SDLC</a:t>
            </a:r>
          </a:p>
        </p:txBody>
      </p:sp>
    </p:spTree>
    <p:extLst>
      <p:ext uri="{BB962C8B-B14F-4D97-AF65-F5344CB8AC3E}">
        <p14:creationId xmlns:p14="http://schemas.microsoft.com/office/powerpoint/2010/main" val="145163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9D085-48C4-CB0E-2E56-3B085E4C1ADE}"/>
              </a:ext>
            </a:extLst>
          </p:cNvPr>
          <p:cNvSpPr>
            <a:spLocks noGrp="1"/>
          </p:cNvSpPr>
          <p:nvPr>
            <p:ph type="title"/>
          </p:nvPr>
        </p:nvSpPr>
        <p:spPr/>
        <p:txBody>
          <a:bodyPr/>
          <a:lstStyle/>
          <a:p>
            <a:r>
              <a:rPr lang="en-US" dirty="0"/>
              <a:t>Agile Roles</a:t>
            </a:r>
          </a:p>
        </p:txBody>
      </p:sp>
      <p:sp>
        <p:nvSpPr>
          <p:cNvPr id="3" name="Content Placeholder 2">
            <a:extLst>
              <a:ext uri="{FF2B5EF4-FFF2-40B4-BE49-F238E27FC236}">
                <a16:creationId xmlns:a16="http://schemas.microsoft.com/office/drawing/2014/main" id="{58D08B14-DFD6-8038-166A-0091F52976D5}"/>
              </a:ext>
            </a:extLst>
          </p:cNvPr>
          <p:cNvSpPr>
            <a:spLocks noGrp="1"/>
          </p:cNvSpPr>
          <p:nvPr>
            <p:ph idx="1"/>
          </p:nvPr>
        </p:nvSpPr>
        <p:spPr/>
        <p:txBody>
          <a:bodyPr>
            <a:normAutofit/>
          </a:bodyPr>
          <a:lstStyle/>
          <a:p>
            <a:r>
              <a:rPr lang="en-US" dirty="0"/>
              <a:t>Each Scrum Team usually consists of </a:t>
            </a:r>
          </a:p>
          <a:p>
            <a:pPr>
              <a:buFont typeface="Wingdings" pitchFamily="2" charset="2"/>
              <a:buChar char="v"/>
            </a:pPr>
            <a:r>
              <a:rPr lang="en-US" dirty="0"/>
              <a:t>Scrum Master- aids all stakeholders in grasping and internalizing the values, principles and methods of Scrum.</a:t>
            </a:r>
          </a:p>
          <a:p>
            <a:pPr>
              <a:buFont typeface="Wingdings" pitchFamily="2" charset="2"/>
              <a:buChar char="v"/>
            </a:pPr>
            <a:r>
              <a:rPr lang="en-US" dirty="0"/>
              <a:t>Developer- helps building a high-quality software</a:t>
            </a:r>
          </a:p>
          <a:p>
            <a:pPr>
              <a:buFont typeface="Wingdings" pitchFamily="2" charset="2"/>
              <a:buChar char="v"/>
            </a:pPr>
            <a:r>
              <a:rPr lang="en-US" dirty="0"/>
              <a:t>Product Owner- is bridge between the development team and the customer. Decides which features and functions are prioritized and developed.</a:t>
            </a:r>
          </a:p>
          <a:p>
            <a:pPr>
              <a:buFont typeface="Wingdings" pitchFamily="2" charset="2"/>
              <a:buChar char="v"/>
            </a:pPr>
            <a:r>
              <a:rPr lang="en-US" dirty="0"/>
              <a:t>Quality Engineer –part of the development team to tests the software to make sure it is bug free and high-quality</a:t>
            </a:r>
          </a:p>
        </p:txBody>
      </p:sp>
    </p:spTree>
    <p:extLst>
      <p:ext uri="{BB962C8B-B14F-4D97-AF65-F5344CB8AC3E}">
        <p14:creationId xmlns:p14="http://schemas.microsoft.com/office/powerpoint/2010/main" val="225490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D921-01E1-6FB4-14B8-23E6128A5A8D}"/>
              </a:ext>
            </a:extLst>
          </p:cNvPr>
          <p:cNvSpPr>
            <a:spLocks noGrp="1"/>
          </p:cNvSpPr>
          <p:nvPr>
            <p:ph type="title"/>
          </p:nvPr>
        </p:nvSpPr>
        <p:spPr/>
        <p:txBody>
          <a:bodyPr/>
          <a:lstStyle/>
          <a:p>
            <a:r>
              <a:rPr lang="en-US" dirty="0"/>
              <a:t>Agile Phases</a:t>
            </a:r>
          </a:p>
        </p:txBody>
      </p:sp>
      <p:sp>
        <p:nvSpPr>
          <p:cNvPr id="3" name="Content Placeholder 2">
            <a:extLst>
              <a:ext uri="{FF2B5EF4-FFF2-40B4-BE49-F238E27FC236}">
                <a16:creationId xmlns:a16="http://schemas.microsoft.com/office/drawing/2014/main" id="{5A46764D-4B4C-7584-A462-3421A736CE71}"/>
              </a:ext>
            </a:extLst>
          </p:cNvPr>
          <p:cNvSpPr>
            <a:spLocks noGrp="1"/>
          </p:cNvSpPr>
          <p:nvPr>
            <p:ph idx="1"/>
          </p:nvPr>
        </p:nvSpPr>
        <p:spPr>
          <a:xfrm>
            <a:off x="943165" y="2278556"/>
            <a:ext cx="6741922" cy="3665043"/>
          </a:xfrm>
        </p:spPr>
        <p:txBody>
          <a:bodyPr>
            <a:normAutofit fontScale="70000" lnSpcReduction="20000"/>
          </a:bodyPr>
          <a:lstStyle/>
          <a:p>
            <a:pPr marL="0" indent="0">
              <a:buNone/>
            </a:pPr>
            <a:r>
              <a:rPr lang="en-US" dirty="0"/>
              <a:t>The phases in SDLC:</a:t>
            </a:r>
          </a:p>
          <a:p>
            <a:pPr>
              <a:buFont typeface="Arial" panose="020B0604020202020204" pitchFamily="34" charset="0"/>
              <a:buChar char="•"/>
            </a:pPr>
            <a:r>
              <a:rPr lang="en-US" dirty="0"/>
              <a:t>Planning – at this stage requirements are gathered</a:t>
            </a:r>
          </a:p>
          <a:p>
            <a:pPr>
              <a:buFont typeface="Arial" panose="020B0604020202020204" pitchFamily="34" charset="0"/>
              <a:buChar char="•"/>
            </a:pPr>
            <a:r>
              <a:rPr lang="en-US" dirty="0"/>
              <a:t>Analysis – is a stage when the requirements get analyzed</a:t>
            </a:r>
          </a:p>
          <a:p>
            <a:pPr>
              <a:buFont typeface="Arial" panose="020B0604020202020204" pitchFamily="34" charset="0"/>
              <a:buChar char="•"/>
            </a:pPr>
            <a:r>
              <a:rPr lang="en-US" dirty="0"/>
              <a:t>Design – is a step when the dev team designs and visualizes the project</a:t>
            </a:r>
          </a:p>
          <a:p>
            <a:pPr>
              <a:buFont typeface="Arial" panose="020B0604020202020204" pitchFamily="34" charset="0"/>
              <a:buChar char="•"/>
            </a:pPr>
            <a:r>
              <a:rPr lang="en-US" dirty="0"/>
              <a:t>Implementation – is a stage where software get built</a:t>
            </a:r>
          </a:p>
          <a:p>
            <a:pPr>
              <a:buFont typeface="Arial" panose="020B0604020202020204" pitchFamily="34" charset="0"/>
              <a:buChar char="•"/>
            </a:pPr>
            <a:r>
              <a:rPr lang="en-US" dirty="0"/>
              <a:t>Testing – is a stage when the QA teams tests the software to make sure it is free from defects and bugs</a:t>
            </a:r>
          </a:p>
          <a:p>
            <a:pPr>
              <a:buFont typeface="Arial" panose="020B0604020202020204" pitchFamily="34" charset="0"/>
              <a:buChar char="•"/>
            </a:pPr>
            <a:r>
              <a:rPr lang="en-US" dirty="0"/>
              <a:t>Maintenance –Once the software gets released it requires a constant maintenance and updates depending on future security or customer needs</a:t>
            </a:r>
          </a:p>
        </p:txBody>
      </p:sp>
      <p:pic>
        <p:nvPicPr>
          <p:cNvPr id="1026" name="Picture 2" descr="Software Development Life Cycle (SDLC)">
            <a:extLst>
              <a:ext uri="{FF2B5EF4-FFF2-40B4-BE49-F238E27FC236}">
                <a16:creationId xmlns:a16="http://schemas.microsoft.com/office/drawing/2014/main" id="{590C1571-A6D2-6EAA-01B8-E50EF7EEF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5547" y="2278556"/>
            <a:ext cx="3443288" cy="344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33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2CE1-4F4E-1A35-C503-EA0C1D3C4289}"/>
              </a:ext>
            </a:extLst>
          </p:cNvPr>
          <p:cNvSpPr>
            <a:spLocks noGrp="1"/>
          </p:cNvSpPr>
          <p:nvPr>
            <p:ph type="title"/>
          </p:nvPr>
        </p:nvSpPr>
        <p:spPr/>
        <p:txBody>
          <a:bodyPr/>
          <a:lstStyle/>
          <a:p>
            <a:r>
              <a:rPr lang="en-US" dirty="0"/>
              <a:t>Waterfall Model</a:t>
            </a:r>
          </a:p>
        </p:txBody>
      </p:sp>
      <p:sp>
        <p:nvSpPr>
          <p:cNvPr id="3" name="Content Placeholder 2">
            <a:extLst>
              <a:ext uri="{FF2B5EF4-FFF2-40B4-BE49-F238E27FC236}">
                <a16:creationId xmlns:a16="http://schemas.microsoft.com/office/drawing/2014/main" id="{B00D97E4-BAB4-DD54-3F83-CF0A50F6EDD3}"/>
              </a:ext>
            </a:extLst>
          </p:cNvPr>
          <p:cNvSpPr>
            <a:spLocks noGrp="1"/>
          </p:cNvSpPr>
          <p:nvPr>
            <p:ph idx="1"/>
          </p:nvPr>
        </p:nvSpPr>
        <p:spPr>
          <a:xfrm>
            <a:off x="5736770" y="2383971"/>
            <a:ext cx="5418909" cy="3485121"/>
          </a:xfrm>
        </p:spPr>
        <p:txBody>
          <a:bodyPr>
            <a:normAutofit fontScale="92500" lnSpcReduction="10000"/>
          </a:bodyPr>
          <a:lstStyle/>
          <a:p>
            <a:r>
              <a:rPr lang="en-US" dirty="0"/>
              <a:t>“Agile methodologies emerged in the early 2000s, primarily as a response to the limitations of the Waterfall model in software development. The Waterfall model, characterized by its linear and sequential approach, often led to significant challenges in adapting to changing requirements and customer needs (</a:t>
            </a:r>
            <a:r>
              <a:rPr lang="en-US" dirty="0" err="1"/>
              <a:t>Halani</a:t>
            </a:r>
            <a:r>
              <a:rPr lang="en-US" dirty="0"/>
              <a:t> &amp; </a:t>
            </a:r>
            <a:r>
              <a:rPr lang="en-US" dirty="0" err="1"/>
              <a:t>Jhajharia</a:t>
            </a:r>
            <a:r>
              <a:rPr lang="en-US" dirty="0"/>
              <a:t>, 2021)”</a:t>
            </a:r>
          </a:p>
        </p:txBody>
      </p:sp>
      <p:sp>
        <p:nvSpPr>
          <p:cNvPr id="4" name="AutoShape 2" descr="Waterfall model diagram  ">
            <a:extLst>
              <a:ext uri="{FF2B5EF4-FFF2-40B4-BE49-F238E27FC236}">
                <a16:creationId xmlns:a16="http://schemas.microsoft.com/office/drawing/2014/main" id="{F0ECC400-C8FD-0BE1-8D19-3B83D2A00C5E}"/>
              </a:ext>
            </a:extLst>
          </p:cNvPr>
          <p:cNvSpPr>
            <a:spLocks noChangeAspect="1" noChangeArrowheads="1"/>
          </p:cNvSpPr>
          <p:nvPr/>
        </p:nvSpPr>
        <p:spPr bwMode="auto">
          <a:xfrm>
            <a:off x="5943600" y="2710543"/>
            <a:ext cx="304800" cy="8708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aterfall model diagram  ">
            <a:extLst>
              <a:ext uri="{FF2B5EF4-FFF2-40B4-BE49-F238E27FC236}">
                <a16:creationId xmlns:a16="http://schemas.microsoft.com/office/drawing/2014/main" id="{A249BD61-D6F6-74E8-57B2-B92E0263FC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Waterfall model diagram  ">
            <a:extLst>
              <a:ext uri="{FF2B5EF4-FFF2-40B4-BE49-F238E27FC236}">
                <a16:creationId xmlns:a16="http://schemas.microsoft.com/office/drawing/2014/main" id="{C4B37194-63E6-9850-B873-EF30B3481B78}"/>
              </a:ext>
            </a:extLst>
          </p:cNvPr>
          <p:cNvSpPr>
            <a:spLocks noChangeAspect="1" noChangeArrowheads="1"/>
          </p:cNvSpPr>
          <p:nvPr/>
        </p:nvSpPr>
        <p:spPr bwMode="auto">
          <a:xfrm>
            <a:off x="6096000" y="3429000"/>
            <a:ext cx="1970314"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0523036-437A-3892-70D1-05DDE88FE905}"/>
              </a:ext>
            </a:extLst>
          </p:cNvPr>
          <p:cNvPicPr>
            <a:picLocks noChangeAspect="1"/>
          </p:cNvPicPr>
          <p:nvPr/>
        </p:nvPicPr>
        <p:blipFill>
          <a:blip r:embed="rId2"/>
          <a:stretch>
            <a:fillRect/>
          </a:stretch>
        </p:blipFill>
        <p:spPr>
          <a:xfrm>
            <a:off x="829490" y="2171699"/>
            <a:ext cx="4739509" cy="3243264"/>
          </a:xfrm>
          <a:prstGeom prst="rect">
            <a:avLst/>
          </a:prstGeom>
        </p:spPr>
      </p:pic>
    </p:spTree>
    <p:extLst>
      <p:ext uri="{BB962C8B-B14F-4D97-AF65-F5344CB8AC3E}">
        <p14:creationId xmlns:p14="http://schemas.microsoft.com/office/powerpoint/2010/main" val="423360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A723-464E-A9FA-21EB-418C2465B3F8}"/>
              </a:ext>
            </a:extLst>
          </p:cNvPr>
          <p:cNvSpPr>
            <a:spLocks noGrp="1"/>
          </p:cNvSpPr>
          <p:nvPr>
            <p:ph type="title"/>
          </p:nvPr>
        </p:nvSpPr>
        <p:spPr>
          <a:xfrm>
            <a:off x="642257" y="634946"/>
            <a:ext cx="3690257" cy="1450757"/>
          </a:xfrm>
        </p:spPr>
        <p:txBody>
          <a:bodyPr>
            <a:normAutofit/>
          </a:bodyPr>
          <a:lstStyle/>
          <a:p>
            <a:r>
              <a:rPr lang="en-US" sz="4900"/>
              <a:t>Waterfall or Agile Model?</a:t>
            </a:r>
          </a:p>
        </p:txBody>
      </p:sp>
      <p:sp>
        <p:nvSpPr>
          <p:cNvPr id="3" name="Content Placeholder 2">
            <a:extLst>
              <a:ext uri="{FF2B5EF4-FFF2-40B4-BE49-F238E27FC236}">
                <a16:creationId xmlns:a16="http://schemas.microsoft.com/office/drawing/2014/main" id="{2D8468CF-1EB7-1792-3F01-F083D9C3AF0D}"/>
              </a:ext>
            </a:extLst>
          </p:cNvPr>
          <p:cNvSpPr>
            <a:spLocks noGrp="1"/>
          </p:cNvSpPr>
          <p:nvPr>
            <p:ph idx="1"/>
          </p:nvPr>
        </p:nvSpPr>
        <p:spPr>
          <a:xfrm>
            <a:off x="642257" y="2407436"/>
            <a:ext cx="3690257" cy="3461658"/>
          </a:xfrm>
        </p:spPr>
        <p:txBody>
          <a:bodyPr>
            <a:normAutofit fontScale="85000" lnSpcReduction="20000"/>
          </a:bodyPr>
          <a:lstStyle/>
          <a:p>
            <a:endParaRPr lang="en-US" dirty="0"/>
          </a:p>
          <a:p>
            <a:r>
              <a:rPr lang="en-US" dirty="0"/>
              <a:t>When it comes to choosing between Waterfall or Agile it probably depends on the company`s needs. But main difference between them is Agile is more flexible in integrating changes versus Waterfall that follows a sequential pattern in SDLC.</a:t>
            </a:r>
          </a:p>
        </p:txBody>
      </p:sp>
      <p:pic>
        <p:nvPicPr>
          <p:cNvPr id="6" name="Picture 5">
            <a:extLst>
              <a:ext uri="{FF2B5EF4-FFF2-40B4-BE49-F238E27FC236}">
                <a16:creationId xmlns:a16="http://schemas.microsoft.com/office/drawing/2014/main" id="{6335EACA-6115-A54C-0320-ED1659AC1789}"/>
              </a:ext>
            </a:extLst>
          </p:cNvPr>
          <p:cNvPicPr>
            <a:picLocks noChangeAspect="1"/>
          </p:cNvPicPr>
          <p:nvPr/>
        </p:nvPicPr>
        <p:blipFill>
          <a:blip r:embed="rId2"/>
          <a:srcRect r="1366" b="2"/>
          <a:stretch/>
        </p:blipFill>
        <p:spPr>
          <a:xfrm>
            <a:off x="5099227" y="833451"/>
            <a:ext cx="6353173" cy="4886297"/>
          </a:xfrm>
          <a:prstGeom prst="rect">
            <a:avLst/>
          </a:prstGeom>
        </p:spPr>
      </p:pic>
      <p:sp>
        <p:nvSpPr>
          <p:cNvPr id="4" name="AutoShape 2">
            <a:extLst>
              <a:ext uri="{FF2B5EF4-FFF2-40B4-BE49-F238E27FC236}">
                <a16:creationId xmlns:a16="http://schemas.microsoft.com/office/drawing/2014/main" id="{3E380C6E-FCEC-D134-2D00-22299DFB23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69604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B36C6-A764-A33D-7411-7F86BD88176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9AD49C3-8196-24F1-C4EC-EAB4827AEEE2}"/>
              </a:ext>
            </a:extLst>
          </p:cNvPr>
          <p:cNvSpPr>
            <a:spLocks noGrp="1"/>
          </p:cNvSpPr>
          <p:nvPr>
            <p:ph idx="1"/>
          </p:nvPr>
        </p:nvSpPr>
        <p:spPr/>
        <p:txBody>
          <a:bodyPr>
            <a:normAutofit fontScale="85000" lnSpcReduction="20000"/>
          </a:bodyPr>
          <a:lstStyle/>
          <a:p>
            <a:r>
              <a:rPr lang="en-US" dirty="0">
                <a:effectLst/>
              </a:rPr>
              <a:t>(PDF) Software Development: Agile vs. traditional. (n.d.). https://</a:t>
            </a:r>
            <a:r>
              <a:rPr lang="en-US" dirty="0" err="1">
                <a:effectLst/>
              </a:rPr>
              <a:t>www.researchgate.net</a:t>
            </a:r>
            <a:r>
              <a:rPr lang="en-US" dirty="0">
                <a:effectLst/>
              </a:rPr>
              <a:t>/publication/269506170_Software_Development_Agile_vs_Traditional </a:t>
            </a:r>
          </a:p>
          <a:p>
            <a:r>
              <a:rPr lang="en-US" i="1" dirty="0">
                <a:effectLst/>
              </a:rPr>
              <a:t>Software development life cycle (SDLC)</a:t>
            </a:r>
            <a:r>
              <a:rPr lang="en-US" dirty="0">
                <a:effectLst/>
              </a:rPr>
              <a:t>. Big water Consulting. (2024, April 5). https://</a:t>
            </a:r>
            <a:r>
              <a:rPr lang="en-US" dirty="0" err="1">
                <a:effectLst/>
              </a:rPr>
              <a:t>bigwater.consulting</a:t>
            </a:r>
            <a:r>
              <a:rPr lang="en-US" dirty="0">
                <a:effectLst/>
              </a:rPr>
              <a:t>/2019/04/08/software-development-life-cycle-</a:t>
            </a:r>
            <a:r>
              <a:rPr lang="en-US" dirty="0" err="1">
                <a:effectLst/>
              </a:rPr>
              <a:t>sdlc</a:t>
            </a:r>
            <a:r>
              <a:rPr lang="en-US" dirty="0">
                <a:effectLst/>
              </a:rPr>
              <a:t>/ </a:t>
            </a:r>
          </a:p>
          <a:p>
            <a:r>
              <a:rPr lang="en-US" dirty="0" err="1"/>
              <a:t>Salimi</a:t>
            </a:r>
            <a:r>
              <a:rPr lang="en-US" dirty="0"/>
              <a:t>, S. (2024). Understanding Key Roles in Scrum. Agile Academy. </a:t>
            </a:r>
            <a:r>
              <a:rPr lang="en-US" dirty="0">
                <a:hlinkClick r:id="rId2"/>
              </a:rPr>
              <a:t>https://www.agile-academy.com/en/foundations/roles-in-scrum/</a:t>
            </a:r>
            <a:endParaRPr lang="en-US" dirty="0"/>
          </a:p>
          <a:p>
            <a:r>
              <a:rPr lang="en-US" dirty="0"/>
              <a:t>Lockhart, L. (2023, February 15). Agile vs. Waterfall: 10 Key Differences Between the Two Methods. </a:t>
            </a:r>
            <a:r>
              <a:rPr lang="en-US" dirty="0" err="1"/>
              <a:t>Www.float.com</a:t>
            </a:r>
            <a:r>
              <a:rPr lang="en-US" dirty="0"/>
              <a:t>. https://</a:t>
            </a:r>
            <a:r>
              <a:rPr lang="en-US" dirty="0" err="1"/>
              <a:t>www.float.com</a:t>
            </a:r>
            <a:r>
              <a:rPr lang="en-US" dirty="0"/>
              <a:t>/resources/agile-vs-waterfall</a:t>
            </a:r>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2116460565"/>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68</TotalTime>
  <Words>428</Words>
  <Application>Microsoft Macintosh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Calibri</vt:lpstr>
      <vt:lpstr>Calibri Light</vt:lpstr>
      <vt:lpstr>Wingdings</vt:lpstr>
      <vt:lpstr>Office 2013 - 2022 Theme</vt:lpstr>
      <vt:lpstr>Agile Approach at ChadaTech</vt:lpstr>
      <vt:lpstr>Agile Roles</vt:lpstr>
      <vt:lpstr>Agile Phases</vt:lpstr>
      <vt:lpstr>Waterfall Model</vt:lpstr>
      <vt:lpstr>Waterfall or Agile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asel shaa</dc:creator>
  <cp:lastModifiedBy>asel shaa</cp:lastModifiedBy>
  <cp:revision>1</cp:revision>
  <dcterms:created xsi:type="dcterms:W3CDTF">2024-12-13T20:11:48Z</dcterms:created>
  <dcterms:modified xsi:type="dcterms:W3CDTF">2024-12-13T21:20:41Z</dcterms:modified>
</cp:coreProperties>
</file>