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tags/tag13.xml" ContentType="application/vnd.openxmlformats-officedocument.presentationml.tags+xml"/>
  <Override PartName="/ppt/notesSlides/notesSlide26.xml" ContentType="application/vnd.openxmlformats-officedocument.presentationml.notesSlide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ppt/tags/tag19.xml" ContentType="application/vnd.openxmlformats-officedocument.presentationml.tags+xml"/>
  <Override PartName="/ppt/notesSlides/notesSlide32.xml" ContentType="application/vnd.openxmlformats-officedocument.presentationml.notesSlide+xml"/>
  <Override PartName="/ppt/tags/tag20.xml" ContentType="application/vnd.openxmlformats-officedocument.presentationml.tags+xml"/>
  <Override PartName="/ppt/notesSlides/notesSlide33.xml" ContentType="application/vnd.openxmlformats-officedocument.presentationml.notesSlide+xml"/>
  <Override PartName="/ppt/tags/tag21.xml" ContentType="application/vnd.openxmlformats-officedocument.presentationml.tags+xml"/>
  <Override PartName="/ppt/notesSlides/notesSlide34.xml" ContentType="application/vnd.openxmlformats-officedocument.presentationml.notesSlide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7"/>
  </p:notesMasterIdLst>
  <p:handoutMasterIdLst>
    <p:handoutMasterId r:id="rId38"/>
  </p:handoutMasterIdLst>
  <p:sldIdLst>
    <p:sldId id="311" r:id="rId2"/>
    <p:sldId id="497" r:id="rId3"/>
    <p:sldId id="593" r:id="rId4"/>
    <p:sldId id="602" r:id="rId5"/>
    <p:sldId id="607" r:id="rId6"/>
    <p:sldId id="605" r:id="rId7"/>
    <p:sldId id="606" r:id="rId8"/>
    <p:sldId id="604" r:id="rId9"/>
    <p:sldId id="589" r:id="rId10"/>
    <p:sldId id="603" r:id="rId11"/>
    <p:sldId id="562" r:id="rId12"/>
    <p:sldId id="563" r:id="rId13"/>
    <p:sldId id="564" r:id="rId14"/>
    <p:sldId id="595" r:id="rId15"/>
    <p:sldId id="597" r:id="rId16"/>
    <p:sldId id="598" r:id="rId17"/>
    <p:sldId id="594" r:id="rId18"/>
    <p:sldId id="596" r:id="rId19"/>
    <p:sldId id="587" r:id="rId20"/>
    <p:sldId id="608" r:id="rId21"/>
    <p:sldId id="609" r:id="rId22"/>
    <p:sldId id="610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1" r:id="rId35"/>
    <p:sldId id="389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6412" autoAdjust="0"/>
  </p:normalViewPr>
  <p:slideViewPr>
    <p:cSldViewPr>
      <p:cViewPr>
        <p:scale>
          <a:sx n="100" d="100"/>
          <a:sy n="100" d="100"/>
        </p:scale>
        <p:origin x="2192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E75E1-1040-BB47-A6EC-5D59AF9F0E4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25CE7F-4437-F84E-BAE6-5C4D002A8EA7}">
      <dgm:prSet phldrT="[Text]"/>
      <dgm:spPr/>
      <dgm:t>
        <a:bodyPr/>
        <a:lstStyle/>
        <a:p>
          <a:r>
            <a:rPr lang="en-US" dirty="0" err="1" smtClean="0"/>
            <a:t>Github</a:t>
          </a:r>
          <a:r>
            <a:rPr lang="en-US" dirty="0" smtClean="0"/>
            <a:t> Class Repo</a:t>
          </a:r>
          <a:endParaRPr lang="en-US" dirty="0"/>
        </a:p>
      </dgm:t>
    </dgm:pt>
    <dgm:pt modelId="{AFBA6D00-20FE-3C46-B13E-9B143112FDEA}" type="parTrans" cxnId="{2A4977DE-1A8E-9D4B-82CB-D2CEE8593188}">
      <dgm:prSet/>
      <dgm:spPr/>
      <dgm:t>
        <a:bodyPr/>
        <a:lstStyle/>
        <a:p>
          <a:endParaRPr lang="en-US"/>
        </a:p>
      </dgm:t>
    </dgm:pt>
    <dgm:pt modelId="{C8559265-96C6-BB4C-8B1D-9CD22898E845}" type="sibTrans" cxnId="{2A4977DE-1A8E-9D4B-82CB-D2CEE8593188}">
      <dgm:prSet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pull</a:t>
          </a:r>
          <a:endParaRPr lang="en-US" dirty="0"/>
        </a:p>
      </dgm:t>
    </dgm:pt>
    <dgm:pt modelId="{5B278E56-9309-144D-B50B-42058CFC8132}">
      <dgm:prSet phldrT="[Text]"/>
      <dgm:spPr/>
      <dgm:t>
        <a:bodyPr/>
        <a:lstStyle/>
        <a:p>
          <a:r>
            <a:rPr lang="en-US" dirty="0" smtClean="0"/>
            <a:t>repo folder</a:t>
          </a:r>
          <a:endParaRPr lang="en-US" dirty="0"/>
        </a:p>
      </dgm:t>
    </dgm:pt>
    <dgm:pt modelId="{3C48F8DE-03A3-2D4B-89CC-3FCEC58C1364}" type="parTrans" cxnId="{3C9036ED-0BE5-004F-B9B7-5B8D5EF3141E}">
      <dgm:prSet/>
      <dgm:spPr/>
      <dgm:t>
        <a:bodyPr/>
        <a:lstStyle/>
        <a:p>
          <a:endParaRPr lang="en-US"/>
        </a:p>
      </dgm:t>
    </dgm:pt>
    <dgm:pt modelId="{CCDC94AE-AE79-A646-95FB-5A87991DE77E}" type="sibTrans" cxnId="{3C9036ED-0BE5-004F-B9B7-5B8D5EF3141E}">
      <dgm:prSet/>
      <dgm:spPr/>
      <dgm:t>
        <a:bodyPr/>
        <a:lstStyle/>
        <a:p>
          <a:r>
            <a:rPr lang="en-US" dirty="0" smtClean="0"/>
            <a:t>Copy new files</a:t>
          </a:r>
        </a:p>
      </dgm:t>
    </dgm:pt>
    <dgm:pt modelId="{22E356A5-2670-4D4F-A262-9304B09958C8}">
      <dgm:prSet phldrT="[Text]"/>
      <dgm:spPr/>
      <dgm:t>
        <a:bodyPr/>
        <a:lstStyle/>
        <a:p>
          <a:r>
            <a:rPr lang="en-US" dirty="0" smtClean="0"/>
            <a:t>class folder</a:t>
          </a:r>
          <a:endParaRPr lang="en-US" dirty="0"/>
        </a:p>
      </dgm:t>
    </dgm:pt>
    <dgm:pt modelId="{5B00E1F5-6A08-1A45-82F0-CEA8281C21E9}" type="parTrans" cxnId="{2D9670BA-F3C7-C447-8B0A-55C856D01A3D}">
      <dgm:prSet/>
      <dgm:spPr/>
      <dgm:t>
        <a:bodyPr/>
        <a:lstStyle/>
        <a:p>
          <a:endParaRPr lang="en-US"/>
        </a:p>
      </dgm:t>
    </dgm:pt>
    <dgm:pt modelId="{680050EC-B4E6-0E45-8747-5244ECAC1657}" type="sibTrans" cxnId="{2D9670BA-F3C7-C447-8B0A-55C856D01A3D}">
      <dgm:prSet/>
      <dgm:spPr/>
      <dgm:t>
        <a:bodyPr/>
        <a:lstStyle/>
        <a:p>
          <a:pPr rtl="0"/>
          <a:endParaRPr lang="en-US"/>
        </a:p>
      </dgm:t>
    </dgm:pt>
    <dgm:pt modelId="{521AF124-23AB-214B-9DCE-9D4EE146897B}" type="pres">
      <dgm:prSet presAssocID="{DFEE75E1-1040-BB47-A6EC-5D59AF9F0E46}" presName="outerComposite" presStyleCnt="0">
        <dgm:presLayoutVars>
          <dgm:chMax val="5"/>
          <dgm:dir/>
          <dgm:resizeHandles val="exact"/>
        </dgm:presLayoutVars>
      </dgm:prSet>
      <dgm:spPr/>
    </dgm:pt>
    <dgm:pt modelId="{E391F3C8-BE9E-6E4F-B44D-DB15BF1180CE}" type="pres">
      <dgm:prSet presAssocID="{DFEE75E1-1040-BB47-A6EC-5D59AF9F0E46}" presName="dummyMaxCanvas" presStyleCnt="0">
        <dgm:presLayoutVars/>
      </dgm:prSet>
      <dgm:spPr/>
    </dgm:pt>
    <dgm:pt modelId="{AF936327-5FD6-3145-BF47-209B9EFB9EC7}" type="pres">
      <dgm:prSet presAssocID="{DFEE75E1-1040-BB47-A6EC-5D59AF9F0E46}" presName="ThreeNodes_1" presStyleLbl="node1" presStyleIdx="0" presStyleCnt="3">
        <dgm:presLayoutVars>
          <dgm:bulletEnabled val="1"/>
        </dgm:presLayoutVars>
      </dgm:prSet>
      <dgm:spPr/>
    </dgm:pt>
    <dgm:pt modelId="{671057FE-2C3E-2C4E-921A-D0061F28293A}" type="pres">
      <dgm:prSet presAssocID="{DFEE75E1-1040-BB47-A6EC-5D59AF9F0E46}" presName="ThreeNodes_2" presStyleLbl="node1" presStyleIdx="1" presStyleCnt="3">
        <dgm:presLayoutVars>
          <dgm:bulletEnabled val="1"/>
        </dgm:presLayoutVars>
      </dgm:prSet>
      <dgm:spPr/>
    </dgm:pt>
    <dgm:pt modelId="{A4A5C632-6FCC-A740-A915-EBC54854DEA6}" type="pres">
      <dgm:prSet presAssocID="{DFEE75E1-1040-BB47-A6EC-5D59AF9F0E46}" presName="ThreeNodes_3" presStyleLbl="node1" presStyleIdx="2" presStyleCnt="3">
        <dgm:presLayoutVars>
          <dgm:bulletEnabled val="1"/>
        </dgm:presLayoutVars>
      </dgm:prSet>
      <dgm:spPr/>
    </dgm:pt>
    <dgm:pt modelId="{9B3CF8C0-0270-5747-B6E2-49CC890C7C1E}" type="pres">
      <dgm:prSet presAssocID="{DFEE75E1-1040-BB47-A6EC-5D59AF9F0E46}" presName="ThreeConn_1-2" presStyleLbl="fgAccFollowNode1" presStyleIdx="0" presStyleCnt="2">
        <dgm:presLayoutVars>
          <dgm:bulletEnabled val="1"/>
        </dgm:presLayoutVars>
      </dgm:prSet>
      <dgm:spPr/>
    </dgm:pt>
    <dgm:pt modelId="{0BC39FA8-D546-4C42-9726-DC1879664FA2}" type="pres">
      <dgm:prSet presAssocID="{DFEE75E1-1040-BB47-A6EC-5D59AF9F0E4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3FADF-8439-FA42-BDF8-F9DCE3E0A8C1}" type="pres">
      <dgm:prSet presAssocID="{DFEE75E1-1040-BB47-A6EC-5D59AF9F0E46}" presName="ThreeNodes_1_text" presStyleLbl="node1" presStyleIdx="2" presStyleCnt="3">
        <dgm:presLayoutVars>
          <dgm:bulletEnabled val="1"/>
        </dgm:presLayoutVars>
      </dgm:prSet>
      <dgm:spPr/>
    </dgm:pt>
    <dgm:pt modelId="{D49C9DC4-BEF7-644C-B02F-8E99F0777401}" type="pres">
      <dgm:prSet presAssocID="{DFEE75E1-1040-BB47-A6EC-5D59AF9F0E46}" presName="ThreeNodes_2_text" presStyleLbl="node1" presStyleIdx="2" presStyleCnt="3">
        <dgm:presLayoutVars>
          <dgm:bulletEnabled val="1"/>
        </dgm:presLayoutVars>
      </dgm:prSet>
      <dgm:spPr/>
    </dgm:pt>
    <dgm:pt modelId="{960D7691-43CF-6F49-A1EC-E2F92EE74C52}" type="pres">
      <dgm:prSet presAssocID="{DFEE75E1-1040-BB47-A6EC-5D59AF9F0E4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87D8B82-AD80-AF42-92D7-BA42F5A4A4C8}" type="presOf" srcId="{CCDC94AE-AE79-A646-95FB-5A87991DE77E}" destId="{0BC39FA8-D546-4C42-9726-DC1879664FA2}" srcOrd="0" destOrd="0" presId="urn:microsoft.com/office/officeart/2005/8/layout/vProcess5"/>
    <dgm:cxn modelId="{DB3CCD21-26C4-F44D-BBB8-9C461F7A30F4}" type="presOf" srcId="{5B278E56-9309-144D-B50B-42058CFC8132}" destId="{D49C9DC4-BEF7-644C-B02F-8E99F0777401}" srcOrd="1" destOrd="0" presId="urn:microsoft.com/office/officeart/2005/8/layout/vProcess5"/>
    <dgm:cxn modelId="{E4FA3D85-6638-914C-AA4C-F5A87D35E5C3}" type="presOf" srcId="{5B278E56-9309-144D-B50B-42058CFC8132}" destId="{671057FE-2C3E-2C4E-921A-D0061F28293A}" srcOrd="0" destOrd="0" presId="urn:microsoft.com/office/officeart/2005/8/layout/vProcess5"/>
    <dgm:cxn modelId="{8170CFBE-4859-BB43-9E31-16F18C8E76DC}" type="presOf" srcId="{22E356A5-2670-4D4F-A262-9304B09958C8}" destId="{A4A5C632-6FCC-A740-A915-EBC54854DEA6}" srcOrd="0" destOrd="0" presId="urn:microsoft.com/office/officeart/2005/8/layout/vProcess5"/>
    <dgm:cxn modelId="{3C9036ED-0BE5-004F-B9B7-5B8D5EF3141E}" srcId="{DFEE75E1-1040-BB47-A6EC-5D59AF9F0E46}" destId="{5B278E56-9309-144D-B50B-42058CFC8132}" srcOrd="1" destOrd="0" parTransId="{3C48F8DE-03A3-2D4B-89CC-3FCEC58C1364}" sibTransId="{CCDC94AE-AE79-A646-95FB-5A87991DE77E}"/>
    <dgm:cxn modelId="{6E4595B8-DF68-CA4C-9C99-A505430ADC77}" type="presOf" srcId="{DFEE75E1-1040-BB47-A6EC-5D59AF9F0E46}" destId="{521AF124-23AB-214B-9DCE-9D4EE146897B}" srcOrd="0" destOrd="0" presId="urn:microsoft.com/office/officeart/2005/8/layout/vProcess5"/>
    <dgm:cxn modelId="{2A4977DE-1A8E-9D4B-82CB-D2CEE8593188}" srcId="{DFEE75E1-1040-BB47-A6EC-5D59AF9F0E46}" destId="{5825CE7F-4437-F84E-BAE6-5C4D002A8EA7}" srcOrd="0" destOrd="0" parTransId="{AFBA6D00-20FE-3C46-B13E-9B143112FDEA}" sibTransId="{C8559265-96C6-BB4C-8B1D-9CD22898E845}"/>
    <dgm:cxn modelId="{BEBD1261-F5A1-DB42-B8DA-24437F071120}" type="presOf" srcId="{22E356A5-2670-4D4F-A262-9304B09958C8}" destId="{960D7691-43CF-6F49-A1EC-E2F92EE74C52}" srcOrd="1" destOrd="0" presId="urn:microsoft.com/office/officeart/2005/8/layout/vProcess5"/>
    <dgm:cxn modelId="{2D9670BA-F3C7-C447-8B0A-55C856D01A3D}" srcId="{DFEE75E1-1040-BB47-A6EC-5D59AF9F0E46}" destId="{22E356A5-2670-4D4F-A262-9304B09958C8}" srcOrd="2" destOrd="0" parTransId="{5B00E1F5-6A08-1A45-82F0-CEA8281C21E9}" sibTransId="{680050EC-B4E6-0E45-8747-5244ECAC1657}"/>
    <dgm:cxn modelId="{5A8E0BFA-C4DE-D848-BCD6-B4D657B19DCD}" type="presOf" srcId="{5825CE7F-4437-F84E-BAE6-5C4D002A8EA7}" destId="{AF936327-5FD6-3145-BF47-209B9EFB9EC7}" srcOrd="0" destOrd="0" presId="urn:microsoft.com/office/officeart/2005/8/layout/vProcess5"/>
    <dgm:cxn modelId="{838AD790-DB1B-2F4E-8D91-1D31CEF606C7}" type="presOf" srcId="{5825CE7F-4437-F84E-BAE6-5C4D002A8EA7}" destId="{8243FADF-8439-FA42-BDF8-F9DCE3E0A8C1}" srcOrd="1" destOrd="0" presId="urn:microsoft.com/office/officeart/2005/8/layout/vProcess5"/>
    <dgm:cxn modelId="{EF733608-CDD8-CD49-93C3-932BD0EE986D}" type="presOf" srcId="{C8559265-96C6-BB4C-8B1D-9CD22898E845}" destId="{9B3CF8C0-0270-5747-B6E2-49CC890C7C1E}" srcOrd="0" destOrd="0" presId="urn:microsoft.com/office/officeart/2005/8/layout/vProcess5"/>
    <dgm:cxn modelId="{6AC809EC-6C62-D64F-954F-7BDBB8071B3B}" type="presParOf" srcId="{521AF124-23AB-214B-9DCE-9D4EE146897B}" destId="{E391F3C8-BE9E-6E4F-B44D-DB15BF1180CE}" srcOrd="0" destOrd="0" presId="urn:microsoft.com/office/officeart/2005/8/layout/vProcess5"/>
    <dgm:cxn modelId="{C8305F21-FA7E-5D40-8FC7-4EC411E30F70}" type="presParOf" srcId="{521AF124-23AB-214B-9DCE-9D4EE146897B}" destId="{AF936327-5FD6-3145-BF47-209B9EFB9EC7}" srcOrd="1" destOrd="0" presId="urn:microsoft.com/office/officeart/2005/8/layout/vProcess5"/>
    <dgm:cxn modelId="{D2468EF3-F120-4340-8014-5AB28072A7FF}" type="presParOf" srcId="{521AF124-23AB-214B-9DCE-9D4EE146897B}" destId="{671057FE-2C3E-2C4E-921A-D0061F28293A}" srcOrd="2" destOrd="0" presId="urn:microsoft.com/office/officeart/2005/8/layout/vProcess5"/>
    <dgm:cxn modelId="{C1B098D4-C7AA-4042-9F36-E246B8BB2E71}" type="presParOf" srcId="{521AF124-23AB-214B-9DCE-9D4EE146897B}" destId="{A4A5C632-6FCC-A740-A915-EBC54854DEA6}" srcOrd="3" destOrd="0" presId="urn:microsoft.com/office/officeart/2005/8/layout/vProcess5"/>
    <dgm:cxn modelId="{A61B6044-9EEC-1446-B590-B7BC1F9AEFB1}" type="presParOf" srcId="{521AF124-23AB-214B-9DCE-9D4EE146897B}" destId="{9B3CF8C0-0270-5747-B6E2-49CC890C7C1E}" srcOrd="4" destOrd="0" presId="urn:microsoft.com/office/officeart/2005/8/layout/vProcess5"/>
    <dgm:cxn modelId="{CA165363-45C2-8F40-A139-BA022A4FB5D9}" type="presParOf" srcId="{521AF124-23AB-214B-9DCE-9D4EE146897B}" destId="{0BC39FA8-D546-4C42-9726-DC1879664FA2}" srcOrd="5" destOrd="0" presId="urn:microsoft.com/office/officeart/2005/8/layout/vProcess5"/>
    <dgm:cxn modelId="{6B6DC0C1-7DD2-2146-8E13-DEF376191969}" type="presParOf" srcId="{521AF124-23AB-214B-9DCE-9D4EE146897B}" destId="{8243FADF-8439-FA42-BDF8-F9DCE3E0A8C1}" srcOrd="6" destOrd="0" presId="urn:microsoft.com/office/officeart/2005/8/layout/vProcess5"/>
    <dgm:cxn modelId="{3D36151D-275A-EF4A-9061-10A83AF3EFF1}" type="presParOf" srcId="{521AF124-23AB-214B-9DCE-9D4EE146897B}" destId="{D49C9DC4-BEF7-644C-B02F-8E99F0777401}" srcOrd="7" destOrd="0" presId="urn:microsoft.com/office/officeart/2005/8/layout/vProcess5"/>
    <dgm:cxn modelId="{63EF345E-0296-A645-8DA9-5BDD8AA55CBB}" type="presParOf" srcId="{521AF124-23AB-214B-9DCE-9D4EE146897B}" destId="{960D7691-43CF-6F49-A1EC-E2F92EE74C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36327-5FD6-3145-BF47-209B9EFB9EC7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Github</a:t>
          </a:r>
          <a:r>
            <a:rPr lang="en-US" sz="3300" kern="1200" dirty="0" smtClean="0"/>
            <a:t> Class Repo</a:t>
          </a:r>
          <a:endParaRPr lang="en-US" sz="3300" kern="1200" dirty="0"/>
        </a:p>
      </dsp:txBody>
      <dsp:txXfrm>
        <a:off x="35709" y="35709"/>
        <a:ext cx="3865988" cy="1147782"/>
      </dsp:txXfrm>
    </dsp:sp>
    <dsp:sp modelId="{671057FE-2C3E-2C4E-921A-D0061F28293A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repo folder</a:t>
          </a:r>
          <a:endParaRPr lang="en-US" sz="3300" kern="1200" dirty="0"/>
        </a:p>
      </dsp:txBody>
      <dsp:txXfrm>
        <a:off x="492908" y="1458108"/>
        <a:ext cx="3860502" cy="1147782"/>
      </dsp:txXfrm>
    </dsp:sp>
    <dsp:sp modelId="{A4A5C632-6FCC-A740-A915-EBC54854DEA6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class folder</a:t>
          </a:r>
          <a:endParaRPr lang="en-US" sz="3300" kern="1200" dirty="0"/>
        </a:p>
      </dsp:txBody>
      <dsp:txXfrm>
        <a:off x="950108" y="2880508"/>
        <a:ext cx="3860502" cy="1147782"/>
      </dsp:txXfrm>
    </dsp:sp>
    <dsp:sp modelId="{9B3CF8C0-0270-5747-B6E2-49CC890C7C1E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git</a:t>
          </a:r>
          <a:r>
            <a:rPr lang="en-US" sz="1900" kern="1200" dirty="0" smtClean="0"/>
            <a:t> pull</a:t>
          </a:r>
          <a:endParaRPr lang="en-US" sz="1900" kern="1200" dirty="0"/>
        </a:p>
      </dsp:txBody>
      <dsp:txXfrm>
        <a:off x="4567428" y="924560"/>
        <a:ext cx="435864" cy="596341"/>
      </dsp:txXfrm>
    </dsp:sp>
    <dsp:sp modelId="{0BC39FA8-D546-4C42-9726-DC1879664FA2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Copy new files</a:t>
          </a:r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3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74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265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6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403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911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390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6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028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6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879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678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67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750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869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449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037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94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203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4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944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8471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088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772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232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5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62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2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Very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8497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2004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October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Conditionals: If This</a:t>
            </a:r>
            <a:r>
              <a:rPr lang="mr-IN" dirty="0"/>
              <a:t>…</a:t>
            </a:r>
            <a:r>
              <a:rPr lang="en-US" dirty="0"/>
              <a:t> Then That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5257800"/>
            <a:ext cx="720261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/>
              <a:t>=IF(D2&gt;5,TRUE,FALSE)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1608604"/>
            <a:ext cx="2430463" cy="243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Determine D2’s Value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9400" y="1084075"/>
            <a:ext cx="1668463" cy="166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Cell to 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00" y="3113396"/>
            <a:ext cx="1668463" cy="166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Cell to False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862706" y="1741554"/>
            <a:ext cx="2514600" cy="6375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893186" y="3377991"/>
            <a:ext cx="2514600" cy="63757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30312" y="13554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If D2 &gt; 5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59780" y="30086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D2 &lt;=5</a:t>
            </a:r>
          </a:p>
        </p:txBody>
      </p:sp>
    </p:spTree>
    <p:extLst>
      <p:ext uri="{BB962C8B-B14F-4D97-AF65-F5344CB8AC3E}">
        <p14:creationId xmlns:p14="http://schemas.microsoft.com/office/powerpoint/2010/main" val="7299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Procedures Aren’t Enough</a:t>
            </a:r>
            <a:r>
              <a:rPr lang="is-I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47705"/>
            <a:ext cx="3939838" cy="49644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67559" y="75288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7272" y="104770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39082" y="112008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7272" y="2052127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39081" y="21260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7272" y="3056549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39081" y="313044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67272" y="4098667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39081" y="417256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67272" y="5140785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39081" y="521468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2" y="4076515"/>
            <a:ext cx="820687" cy="8206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1" y="2955880"/>
            <a:ext cx="820687" cy="82068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1" y="1892487"/>
            <a:ext cx="820687" cy="820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496" y="1984990"/>
            <a:ext cx="938103" cy="89588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105" y="3018749"/>
            <a:ext cx="938103" cy="895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913" y="5094466"/>
            <a:ext cx="870769" cy="8707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92" y="5139908"/>
            <a:ext cx="820687" cy="8206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r="23369"/>
          <a:stretch/>
        </p:blipFill>
        <p:spPr>
          <a:xfrm>
            <a:off x="5812117" y="4078117"/>
            <a:ext cx="1097280" cy="7407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7200" y="7399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17037418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1026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48" y="875757"/>
            <a:ext cx="6085427" cy="52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4404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a Sandwich…</a:t>
            </a:r>
          </a:p>
        </p:txBody>
      </p:sp>
      <p:pic>
        <p:nvPicPr>
          <p:cNvPr id="9" name="Picture 2" descr="https://media.giphy.com/media/l0O9xyxefblWfNWKc/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3676"/>
            <a:ext cx="2735676" cy="237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386824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Oh! I can’t wait to be eaten!</a:t>
            </a:r>
          </a:p>
        </p:txBody>
      </p:sp>
      <p:cxnSp>
        <p:nvCxnSpPr>
          <p:cNvPr id="11" name="Straight Connector 10"/>
          <p:cNvCxnSpPr>
            <a:endCxn id="3" idx="2"/>
          </p:cNvCxnSpPr>
          <p:nvPr/>
        </p:nvCxnSpPr>
        <p:spPr>
          <a:xfrm flipV="1">
            <a:off x="1190742" y="3694601"/>
            <a:ext cx="367767" cy="2821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60938" y="113077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Get Bread, Peanut Butter, and Jelly from Pantry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0937" y="189859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2. Lay out bread on table.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0937" y="2666410"/>
            <a:ext cx="4992560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Open canisters of Peanut Butter and Jelly.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0937" y="3434227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4. Get spreading knife.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0937" y="4202044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5. Use spreading knife to smother peanut butter.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936" y="4969860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6. Use spreading knife to smother jelly.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0936" y="5727825"/>
            <a:ext cx="4992562" cy="5022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7. Combine bread to create sandwich.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3513864" y="2219389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>
            <a:off x="3506059" y="1483943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>
            <a:off x="3506060" y="301639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>
            <a:off x="3506058" y="377003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>
            <a:off x="3503105" y="4523675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Right Arrow 34"/>
          <p:cNvSpPr/>
          <p:nvPr/>
        </p:nvSpPr>
        <p:spPr>
          <a:xfrm>
            <a:off x="3503104" y="5311146"/>
            <a:ext cx="439269" cy="683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633" y="70370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/>
              <a:t>Logical Procedure</a:t>
            </a:r>
          </a:p>
        </p:txBody>
      </p:sp>
    </p:spTree>
    <p:extLst>
      <p:ext uri="{BB962C8B-B14F-4D97-AF65-F5344CB8AC3E}">
        <p14:creationId xmlns:p14="http://schemas.microsoft.com/office/powerpoint/2010/main" val="38423127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VBA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5862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4061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Picture!</a:t>
            </a:r>
          </a:p>
        </p:txBody>
      </p:sp>
      <p:pic>
        <p:nvPicPr>
          <p:cNvPr id="2050" name="Picture 2" descr="http://b.fastcompany.net/multisite_files/fastcompany/imagecache/1280/poster/2014/12/3040223-poster-p-1-192-lego-when-it-clicks-it-clic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" y="809416"/>
            <a:ext cx="8823767" cy="49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36"/>
          <p:cNvSpPr txBox="1"/>
          <p:nvPr/>
        </p:nvSpPr>
        <p:spPr>
          <a:xfrm>
            <a:off x="304800" y="5893625"/>
            <a:ext cx="8658045" cy="520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200" b="1" u="sng" dirty="0">
                <a:solidFill>
                  <a:schemeClr val="dk1"/>
                </a:solidFill>
              </a:rPr>
              <a:t>Coding = Building Blocks and Putting them Together</a:t>
            </a:r>
            <a:endParaRPr lang="en-US" sz="2200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913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 Workflow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59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Get Coding!</a:t>
            </a:r>
          </a:p>
        </p:txBody>
      </p:sp>
    </p:spTree>
    <p:extLst>
      <p:ext uri="{BB962C8B-B14F-4D97-AF65-F5344CB8AC3E}">
        <p14:creationId xmlns:p14="http://schemas.microsoft.com/office/powerpoint/2010/main" val="17340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62000"/>
            <a:ext cx="5791199" cy="4771277"/>
          </a:xfrm>
          <a:prstGeom prst="rect">
            <a:avLst/>
          </a:prstGeom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First… Let’s Add Developer Tools!</a:t>
            </a:r>
          </a:p>
        </p:txBody>
      </p:sp>
      <p:sp>
        <p:nvSpPr>
          <p:cNvPr id="5" name="Shape 136"/>
          <p:cNvSpPr txBox="1"/>
          <p:nvPr/>
        </p:nvSpPr>
        <p:spPr>
          <a:xfrm>
            <a:off x="285750" y="5586898"/>
            <a:ext cx="8705850" cy="71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On a Windows machine, visit </a:t>
            </a:r>
            <a:r>
              <a:rPr lang="en-US" sz="2200" b="1" dirty="0">
                <a:solidFill>
                  <a:schemeClr val="dk1"/>
                </a:solidFill>
              </a:rPr>
              <a:t>File -&gt; Excel Options</a:t>
            </a:r>
            <a:r>
              <a:rPr lang="en-US" sz="2200" dirty="0">
                <a:solidFill>
                  <a:schemeClr val="dk1"/>
                </a:solidFill>
              </a:rPr>
              <a:t>. </a:t>
            </a:r>
          </a:p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Then navigate to </a:t>
            </a:r>
            <a:r>
              <a:rPr lang="en-US" sz="2200" b="1" dirty="0">
                <a:solidFill>
                  <a:schemeClr val="dk1"/>
                </a:solidFill>
              </a:rPr>
              <a:t>Customize Ribbon</a:t>
            </a:r>
            <a:r>
              <a:rPr lang="en-US" sz="2200" dirty="0">
                <a:solidFill>
                  <a:schemeClr val="dk1"/>
                </a:solidFill>
              </a:rPr>
              <a:t> to enable the </a:t>
            </a:r>
            <a:r>
              <a:rPr lang="en-US" sz="2200" b="1" dirty="0">
                <a:solidFill>
                  <a:schemeClr val="dk1"/>
                </a:solidFill>
              </a:rPr>
              <a:t>Developer</a:t>
            </a:r>
            <a:r>
              <a:rPr lang="en-US" sz="2200" dirty="0">
                <a:solidFill>
                  <a:schemeClr val="dk1"/>
                </a:solidFill>
              </a:rPr>
              <a:t> tab. </a:t>
            </a:r>
          </a:p>
        </p:txBody>
      </p:sp>
    </p:spTree>
    <p:extLst>
      <p:ext uri="{BB962C8B-B14F-4D97-AF65-F5344CB8AC3E}">
        <p14:creationId xmlns:p14="http://schemas.microsoft.com/office/powerpoint/2010/main" val="11115998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First… Let’s Add Developer Tools!</a:t>
            </a:r>
          </a:p>
        </p:txBody>
      </p:sp>
      <p:sp>
        <p:nvSpPr>
          <p:cNvPr id="5" name="Shape 136"/>
          <p:cNvSpPr txBox="1"/>
          <p:nvPr/>
        </p:nvSpPr>
        <p:spPr>
          <a:xfrm>
            <a:off x="285750" y="5586898"/>
            <a:ext cx="8705850" cy="71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On a Mac machine, visit </a:t>
            </a:r>
            <a:r>
              <a:rPr lang="en-US" sz="2200" b="1" dirty="0">
                <a:solidFill>
                  <a:schemeClr val="dk1"/>
                </a:solidFill>
              </a:rPr>
              <a:t>Excel -&gt; Preferences</a:t>
            </a:r>
            <a:r>
              <a:rPr lang="en-US" sz="2200" dirty="0">
                <a:solidFill>
                  <a:schemeClr val="dk1"/>
                </a:solidFill>
              </a:rPr>
              <a:t>. </a:t>
            </a:r>
          </a:p>
          <a:p>
            <a:pPr lvl="0" algn="ctr">
              <a:buSzPct val="100000"/>
            </a:pPr>
            <a:r>
              <a:rPr lang="en-US" sz="2200" dirty="0">
                <a:solidFill>
                  <a:schemeClr val="dk1"/>
                </a:solidFill>
              </a:rPr>
              <a:t>Then navigate to </a:t>
            </a:r>
            <a:r>
              <a:rPr lang="en-US" sz="2200" b="1" dirty="0">
                <a:solidFill>
                  <a:schemeClr val="dk1"/>
                </a:solidFill>
              </a:rPr>
              <a:t>Ribbon and Toolbar </a:t>
            </a:r>
            <a:r>
              <a:rPr lang="en-US" sz="2200" dirty="0">
                <a:solidFill>
                  <a:schemeClr val="dk1"/>
                </a:solidFill>
              </a:rPr>
              <a:t>to enable the </a:t>
            </a:r>
            <a:r>
              <a:rPr lang="en-US" sz="2200" b="1" dirty="0">
                <a:solidFill>
                  <a:schemeClr val="dk1"/>
                </a:solidFill>
              </a:rPr>
              <a:t>Developer</a:t>
            </a:r>
            <a:r>
              <a:rPr lang="en-US" sz="2200" dirty="0">
                <a:solidFill>
                  <a:schemeClr val="dk1"/>
                </a:solidFill>
              </a:rPr>
              <a:t> tab.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762000"/>
            <a:ext cx="5181600" cy="48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609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Variables / Arrays 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61209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Conditionals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6949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3200400"/>
            <a:ext cx="1320799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9771" y="33989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2650" y="4962991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7104" y="512578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9073" y="4962991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46453" y="512578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2b 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7055738" y="4322037"/>
            <a:ext cx="850617" cy="2974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770346" y="4322037"/>
            <a:ext cx="850617" cy="29744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81046" y="2774732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0" y="2585998"/>
            <a:ext cx="6429375" cy="3695700"/>
          </a:xfrm>
          <a:prstGeom prst="rect">
            <a:avLst/>
          </a:prstGeom>
        </p:spPr>
      </p:pic>
      <p:sp>
        <p:nvSpPr>
          <p:cNvPr id="16" name="Shape 136"/>
          <p:cNvSpPr txBox="1"/>
          <p:nvPr/>
        </p:nvSpPr>
        <p:spPr>
          <a:xfrm>
            <a:off x="97365" y="758062"/>
            <a:ext cx="8589434" cy="10193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VBA, conditionals are simply declared using the keywords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If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Then,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200" u="sng" dirty="0" err="1">
                <a:solidFill>
                  <a:schemeClr val="dk1"/>
                </a:solidFill>
                <a:sym typeface="Arial"/>
              </a:rPr>
              <a:t>Elseif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,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Else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, and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End if.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u="sng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Through VBA we can create far more sophisticated conditional logic than through Excel formulas alone. </a:t>
            </a:r>
            <a:r>
              <a:rPr lang="en-US" sz="2200" u="sng" dirty="0">
                <a:solidFill>
                  <a:schemeClr val="dk1"/>
                </a:solidFill>
                <a:sym typeface="Arial"/>
              </a:rPr>
              <a:t> </a:t>
            </a:r>
            <a:endParaRPr lang="en-US" sz="2200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9525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Iteration (Looping)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4902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Workflow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8054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8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Shape 136"/>
          <p:cNvSpPr txBox="1"/>
          <p:nvPr/>
        </p:nvSpPr>
        <p:spPr>
          <a:xfrm>
            <a:off x="141376" y="968276"/>
            <a:ext cx="8658045" cy="85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dk1"/>
                </a:solidFill>
              </a:rPr>
              <a:t>This code will make more sense later… but basically it’s the VBA way of </a:t>
            </a:r>
            <a:r>
              <a:rPr lang="en-US" sz="2200" b="1" i="1" u="sng" dirty="0">
                <a:solidFill>
                  <a:schemeClr val="dk1"/>
                </a:solidFill>
              </a:rPr>
              <a:t>repeating the same block multiple times</a:t>
            </a:r>
            <a:r>
              <a:rPr lang="en-US" sz="2200" i="1" dirty="0">
                <a:solidFill>
                  <a:schemeClr val="dk1"/>
                </a:solidFill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6" y="2133600"/>
            <a:ext cx="885261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301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Program!</a:t>
            </a:r>
          </a:p>
        </p:txBody>
      </p:sp>
      <p:sp>
        <p:nvSpPr>
          <p:cNvPr id="6" name="Rectangle 5"/>
          <p:cNvSpPr/>
          <p:nvPr/>
        </p:nvSpPr>
        <p:spPr>
          <a:xfrm>
            <a:off x="7638797" y="1293046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79956" y="14779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8797" y="3058377"/>
            <a:ext cx="945832" cy="77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04409" y="32211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 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7761601" y="2398911"/>
            <a:ext cx="617350" cy="3317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7564590" y="4167531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6946" y="86737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8" name="Curved Up Arrow 17"/>
          <p:cNvSpPr/>
          <p:nvPr/>
        </p:nvSpPr>
        <p:spPr>
          <a:xfrm rot="5400000">
            <a:off x="6783917" y="3206358"/>
            <a:ext cx="615335" cy="6449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31" y="778551"/>
            <a:ext cx="6287894" cy="539385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87070" y="4744225"/>
            <a:ext cx="1663854" cy="617068"/>
            <a:chOff x="6895290" y="4662643"/>
            <a:chExt cx="2189067" cy="778133"/>
          </a:xfrm>
        </p:grpSpPr>
        <p:sp>
          <p:nvSpPr>
            <p:cNvPr id="20" name="Rectangle 19"/>
            <p:cNvSpPr/>
            <p:nvPr/>
          </p:nvSpPr>
          <p:spPr>
            <a:xfrm>
              <a:off x="6895290" y="4662643"/>
              <a:ext cx="945832" cy="778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1569" y="4762872"/>
              <a:ext cx="806063" cy="58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3a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11713" y="4662643"/>
              <a:ext cx="945832" cy="778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78294" y="4762872"/>
              <a:ext cx="806063" cy="582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3b 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 rot="5400000">
            <a:off x="8103787" y="4185675"/>
            <a:ext cx="537866" cy="2731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866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Functions</a:t>
            </a:r>
            <a:endParaRPr lang="en-US" sz="41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5059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Fist to Five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55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VBA?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4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762000"/>
            <a:ext cx="79248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Understand the fundamental </a:t>
            </a:r>
            <a:r>
              <a:rPr lang="en-US" sz="2800" dirty="0"/>
              <a:t>building blocks of all programming languages: variables, arrays, conditionals, loops, and </a:t>
            </a:r>
            <a:r>
              <a:rPr lang="en-US" sz="2800" dirty="0" smtClean="0"/>
              <a:t>functions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Create VBA macros to display messages and change cell values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Write VBA </a:t>
            </a:r>
            <a:r>
              <a:rPr lang="en-US" sz="2800" dirty="0"/>
              <a:t>subroutines that utilize variables and </a:t>
            </a:r>
            <a:r>
              <a:rPr lang="en-US" sz="2800" dirty="0" smtClean="0"/>
              <a:t>conditionals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Develop essential coding skills </a:t>
            </a:r>
            <a:r>
              <a:rPr lang="en-US" sz="2800" dirty="0"/>
              <a:t>of syntax recollection, pattern recognition, problem decomposition, and debugging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 to Programming Logic</a:t>
            </a:r>
          </a:p>
        </p:txBody>
      </p:sp>
    </p:spTree>
    <p:extLst>
      <p:ext uri="{BB962C8B-B14F-4D97-AF65-F5344CB8AC3E}">
        <p14:creationId xmlns:p14="http://schemas.microsoft.com/office/powerpoint/2010/main" val="8089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Ooh</a:t>
            </a:r>
            <a:r>
              <a:rPr lang="mr-IN" dirty="0"/>
              <a:t>…</a:t>
            </a:r>
            <a:r>
              <a:rPr lang="en-US" dirty="0"/>
              <a:t> Coding! (Sort Of)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1624" y="1855859"/>
            <a:ext cx="2805576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8000" dirty="0"/>
              <a:t>SUM(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2769" y="1219200"/>
            <a:ext cx="20249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8182" y="3196109"/>
            <a:ext cx="24849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Arguments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1860031"/>
            <a:ext cx="303801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8000" dirty="0"/>
              <a:t>1, 2, 3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5211" y="1864203"/>
            <a:ext cx="526106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8000"/>
              <a:t>)</a:t>
            </a:r>
            <a:endParaRPr lang="en-US" sz="8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582" y="4267200"/>
            <a:ext cx="8839200" cy="1905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b="0" dirty="0"/>
              <a:t>In a way, Excel has introduced you to a sort of proto-programming</a:t>
            </a:r>
            <a:r>
              <a:rPr lang="en-US" sz="2800" b="0"/>
              <a:t>. </a:t>
            </a:r>
            <a:r>
              <a:rPr lang="en-US" sz="2800" b="0" dirty="0"/>
              <a:t>Throughout your time writing scripts you will rely on </a:t>
            </a:r>
            <a:r>
              <a:rPr lang="en-US" sz="2800" dirty="0"/>
              <a:t>functions</a:t>
            </a:r>
            <a:r>
              <a:rPr lang="en-US" sz="2800" b="0" dirty="0"/>
              <a:t> (methods) that do </a:t>
            </a:r>
            <a:r>
              <a:rPr lang="en-US" sz="2800" b="0" i="1" dirty="0"/>
              <a:t>something </a:t>
            </a:r>
            <a:r>
              <a:rPr lang="en-US" sz="2800" b="0" dirty="0"/>
              <a:t>to or with </a:t>
            </a:r>
            <a:r>
              <a:rPr lang="en-US" sz="2800" dirty="0"/>
              <a:t>arguments</a:t>
            </a:r>
            <a:r>
              <a:rPr lang="en-US" sz="2800" b="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1860031"/>
            <a:ext cx="7841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964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14270</TotalTime>
  <Words>869</Words>
  <Application>Microsoft Macintosh PowerPoint</Application>
  <PresentationFormat>On-screen Show (4:3)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Roboto</vt:lpstr>
      <vt:lpstr>Arial</vt:lpstr>
      <vt:lpstr>1_Unbranded</vt:lpstr>
      <vt:lpstr>Very VBA</vt:lpstr>
      <vt:lpstr>Class Workflow</vt:lpstr>
      <vt:lpstr>Class Workflow</vt:lpstr>
      <vt:lpstr>Fist to Five</vt:lpstr>
      <vt:lpstr>Why VBA?</vt:lpstr>
      <vt:lpstr>Class Objectives</vt:lpstr>
      <vt:lpstr>Agenda</vt:lpstr>
      <vt:lpstr>Intro to Programming Logic</vt:lpstr>
      <vt:lpstr>Ooh… Coding! (Sort Of)</vt:lpstr>
      <vt:lpstr>Conditionals: If This… Then That</vt:lpstr>
      <vt:lpstr>How a Computer Thinks (Procedurally)</vt:lpstr>
      <vt:lpstr>How a Computer Thinks (Procedurally)</vt:lpstr>
      <vt:lpstr>How Code is Written (Procedurally)</vt:lpstr>
      <vt:lpstr>When Procedures Aren’t Enough…</vt:lpstr>
      <vt:lpstr>To Make A Sandwich…</vt:lpstr>
      <vt:lpstr>To Make a Sandwich…</vt:lpstr>
      <vt:lpstr>VBA Building Blocks</vt:lpstr>
      <vt:lpstr>Fundamental Building Blocks</vt:lpstr>
      <vt:lpstr>Big Picture!</vt:lpstr>
      <vt:lpstr>Let’s Get Coding!</vt:lpstr>
      <vt:lpstr>But First… Let’s Add Developer Tools!</vt:lpstr>
      <vt:lpstr>But First… Let’s Add Developer Tools!</vt:lpstr>
      <vt:lpstr>Variables / Arrays </vt:lpstr>
      <vt:lpstr>Variables: The Nouns of Code</vt:lpstr>
      <vt:lpstr>Arrays: A Collection of Items</vt:lpstr>
      <vt:lpstr>Conditionals</vt:lpstr>
      <vt:lpstr>Conditionals: If This… Then That.</vt:lpstr>
      <vt:lpstr>Conditionals: If This… Then That.</vt:lpstr>
      <vt:lpstr>Iteration (Looping)</vt:lpstr>
      <vt:lpstr>Iteration: Round and Round We Go!</vt:lpstr>
      <vt:lpstr>Iteration: Round and Round We Go!</vt:lpstr>
      <vt:lpstr>Build the Program!</vt:lpstr>
      <vt:lpstr>Functions</vt:lpstr>
      <vt:lpstr>Functions: For When One Block Can’t Do it All</vt:lpstr>
      <vt:lpstr>Questions / Discussion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1742</cp:revision>
  <cp:lastPrinted>2016-01-30T16:23:56Z</cp:lastPrinted>
  <dcterms:created xsi:type="dcterms:W3CDTF">2015-01-20T17:19:00Z</dcterms:created>
  <dcterms:modified xsi:type="dcterms:W3CDTF">2017-10-10T04:34:40Z</dcterms:modified>
</cp:coreProperties>
</file>