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2192000" cy="7497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7065"/>
            <a:ext cx="9144000" cy="2610332"/>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938062"/>
            <a:ext cx="9144000" cy="181022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E763B-D278-2744-AF48-426263FF148B}"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60233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E763B-D278-2744-AF48-426263FF148B}"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372809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99186"/>
            <a:ext cx="2628900" cy="635400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99186"/>
            <a:ext cx="7734300" cy="635400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E763B-D278-2744-AF48-426263FF148B}"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110427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E763B-D278-2744-AF48-426263FF148B}"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208126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869235"/>
            <a:ext cx="10515600" cy="3118861"/>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5017601"/>
            <a:ext cx="10515600" cy="164013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8E763B-D278-2744-AF48-426263FF148B}"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419008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995932"/>
            <a:ext cx="5181600" cy="47572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995932"/>
            <a:ext cx="5181600" cy="47572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E763B-D278-2744-AF48-426263FF148B}" type="datetimeFigureOut">
              <a:rPr lang="en-US" smtClean="0"/>
              <a:t>4/5/18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1584738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99187"/>
            <a:ext cx="10515600" cy="144922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837994"/>
            <a:ext cx="5157787" cy="9007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738766"/>
            <a:ext cx="5157787" cy="4028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37994"/>
            <a:ext cx="5183188" cy="9007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738766"/>
            <a:ext cx="5183188" cy="4028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E763B-D278-2744-AF48-426263FF148B}" type="datetimeFigureOut">
              <a:rPr lang="en-US" smtClean="0"/>
              <a:t>4/5/18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46692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E763B-D278-2744-AF48-426263FF148B}" type="datetimeFigureOut">
              <a:rPr lang="en-US" smtClean="0"/>
              <a:t>4/5/18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368253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E763B-D278-2744-AF48-426263FF148B}" type="datetimeFigureOut">
              <a:rPr lang="en-US" smtClean="0"/>
              <a:t>4/5/18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270399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99851"/>
            <a:ext cx="3932237" cy="1749478"/>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079540"/>
            <a:ext cx="6172200" cy="53282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249329"/>
            <a:ext cx="3932237" cy="41671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8E763B-D278-2744-AF48-426263FF148B}" type="datetimeFigureOut">
              <a:rPr lang="en-US" smtClean="0"/>
              <a:t>4/5/18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25627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99851"/>
            <a:ext cx="3932237" cy="1749478"/>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079540"/>
            <a:ext cx="6172200" cy="532827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249329"/>
            <a:ext cx="3932237" cy="41671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8E763B-D278-2744-AF48-426263FF148B}" type="datetimeFigureOut">
              <a:rPr lang="en-US" smtClean="0"/>
              <a:t>4/5/18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180017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99187"/>
            <a:ext cx="10515600" cy="14492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995932"/>
            <a:ext cx="10515600" cy="47572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949316"/>
            <a:ext cx="2743200" cy="399186"/>
          </a:xfrm>
          <a:prstGeom prst="rect">
            <a:avLst/>
          </a:prstGeom>
        </p:spPr>
        <p:txBody>
          <a:bodyPr vert="horz" lIns="91440" tIns="45720" rIns="91440" bIns="45720" rtlCol="0" anchor="ctr"/>
          <a:lstStyle>
            <a:lvl1pPr algn="l">
              <a:defRPr sz="1200">
                <a:solidFill>
                  <a:schemeClr val="tx1">
                    <a:tint val="75000"/>
                  </a:schemeClr>
                </a:solidFill>
              </a:defRPr>
            </a:lvl1pPr>
          </a:lstStyle>
          <a:p>
            <a:fld id="{348E763B-D278-2744-AF48-426263FF148B}" type="datetimeFigureOut">
              <a:rPr lang="en-US" smtClean="0"/>
              <a:t>4/5/18</a:t>
            </a:fld>
            <a:endParaRPr lang="en-US"/>
          </a:p>
        </p:txBody>
      </p:sp>
      <p:sp>
        <p:nvSpPr>
          <p:cNvPr id="5" name="Footer Placeholder 4"/>
          <p:cNvSpPr>
            <a:spLocks noGrp="1"/>
          </p:cNvSpPr>
          <p:nvPr>
            <p:ph type="ftr" sz="quarter" idx="3"/>
          </p:nvPr>
        </p:nvSpPr>
        <p:spPr>
          <a:xfrm>
            <a:off x="4038600" y="6949316"/>
            <a:ext cx="4114800" cy="39918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949316"/>
            <a:ext cx="2743200" cy="399186"/>
          </a:xfrm>
          <a:prstGeom prst="rect">
            <a:avLst/>
          </a:prstGeom>
        </p:spPr>
        <p:txBody>
          <a:bodyPr vert="horz" lIns="91440" tIns="45720" rIns="91440" bIns="45720" rtlCol="0" anchor="ctr"/>
          <a:lstStyle>
            <a:lvl1pPr algn="r">
              <a:defRPr sz="1200">
                <a:solidFill>
                  <a:schemeClr val="tx1">
                    <a:tint val="75000"/>
                  </a:schemeClr>
                </a:solidFill>
              </a:defRPr>
            </a:lvl1pPr>
          </a:lstStyle>
          <a:p>
            <a:fld id="{529CAF25-F009-D948-880C-2CA13F0243D5}" type="slidenum">
              <a:rPr lang="en-US" smtClean="0"/>
              <a:t>‹#›</a:t>
            </a:fld>
            <a:endParaRPr lang="en-US"/>
          </a:p>
        </p:txBody>
      </p:sp>
    </p:spTree>
    <p:extLst>
      <p:ext uri="{BB962C8B-B14F-4D97-AF65-F5344CB8AC3E}">
        <p14:creationId xmlns:p14="http://schemas.microsoft.com/office/powerpoint/2010/main" val="199676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32BAA79-3C29-4A48-8C0D-6384514AE0BC}"/>
              </a:ext>
            </a:extLst>
          </p:cNvPr>
          <p:cNvGraphicFramePr>
            <a:graphicFrameLocks noGrp="1"/>
          </p:cNvGraphicFramePr>
          <p:nvPr>
            <p:extLst>
              <p:ext uri="{D42A27DB-BD31-4B8C-83A1-F6EECF244321}">
                <p14:modId xmlns:p14="http://schemas.microsoft.com/office/powerpoint/2010/main" val="4180076198"/>
              </p:ext>
            </p:extLst>
          </p:nvPr>
        </p:nvGraphicFramePr>
        <p:xfrm>
          <a:off x="443833" y="5038900"/>
          <a:ext cx="3875504" cy="2212397"/>
        </p:xfrm>
        <a:graphic>
          <a:graphicData uri="http://schemas.openxmlformats.org/drawingml/2006/table">
            <a:tbl>
              <a:tblPr firstRow="1" bandRow="1">
                <a:tableStyleId>{EB344D84-9AFB-497E-A393-DC336BA19D2E}</a:tableStyleId>
              </a:tblPr>
              <a:tblGrid>
                <a:gridCol w="876432">
                  <a:extLst>
                    <a:ext uri="{9D8B030D-6E8A-4147-A177-3AD203B41FA5}">
                      <a16:colId xmlns:a16="http://schemas.microsoft.com/office/drawing/2014/main" val="2516610794"/>
                    </a:ext>
                  </a:extLst>
                </a:gridCol>
                <a:gridCol w="1411360">
                  <a:extLst>
                    <a:ext uri="{9D8B030D-6E8A-4147-A177-3AD203B41FA5}">
                      <a16:colId xmlns:a16="http://schemas.microsoft.com/office/drawing/2014/main" val="1477335508"/>
                    </a:ext>
                  </a:extLst>
                </a:gridCol>
                <a:gridCol w="706056">
                  <a:extLst>
                    <a:ext uri="{9D8B030D-6E8A-4147-A177-3AD203B41FA5}">
                      <a16:colId xmlns:a16="http://schemas.microsoft.com/office/drawing/2014/main" val="684122873"/>
                    </a:ext>
                  </a:extLst>
                </a:gridCol>
                <a:gridCol w="881656">
                  <a:extLst>
                    <a:ext uri="{9D8B030D-6E8A-4147-A177-3AD203B41FA5}">
                      <a16:colId xmlns:a16="http://schemas.microsoft.com/office/drawing/2014/main" val="4147007528"/>
                    </a:ext>
                  </a:extLst>
                </a:gridCol>
              </a:tblGrid>
              <a:tr h="174332">
                <a:tc>
                  <a:txBody>
                    <a:bodyPr/>
                    <a:lstStyle/>
                    <a:p>
                      <a:r>
                        <a:rPr lang="en-US" sz="900" dirty="0"/>
                        <a:t>feature</a:t>
                      </a:r>
                    </a:p>
                  </a:txBody>
                  <a:tcPr/>
                </a:tc>
                <a:tc>
                  <a:txBody>
                    <a:bodyPr/>
                    <a:lstStyle/>
                    <a:p>
                      <a:r>
                        <a:rPr lang="en-US" sz="900" dirty="0"/>
                        <a:t>test</a:t>
                      </a:r>
                    </a:p>
                  </a:txBody>
                  <a:tcPr/>
                </a:tc>
                <a:tc>
                  <a:txBody>
                    <a:bodyPr/>
                    <a:lstStyle/>
                    <a:p>
                      <a:r>
                        <a:rPr lang="en-US" sz="900" dirty="0"/>
                        <a:t>statistic</a:t>
                      </a:r>
                    </a:p>
                  </a:txBody>
                  <a:tcPr/>
                </a:tc>
                <a:tc>
                  <a:txBody>
                    <a:bodyPr/>
                    <a:lstStyle/>
                    <a:p>
                      <a:r>
                        <a:rPr lang="en-US" sz="900" dirty="0"/>
                        <a:t>P-value</a:t>
                      </a:r>
                    </a:p>
                  </a:txBody>
                  <a:tcPr/>
                </a:tc>
                <a:extLst>
                  <a:ext uri="{0D108BD9-81ED-4DB2-BD59-A6C34878D82A}">
                    <a16:rowId xmlns:a16="http://schemas.microsoft.com/office/drawing/2014/main" val="56965834"/>
                  </a:ext>
                </a:extLst>
              </a:tr>
              <a:tr h="383597">
                <a:tc>
                  <a:txBody>
                    <a:bodyPr/>
                    <a:lstStyle/>
                    <a:p>
                      <a:r>
                        <a:rPr lang="en-US" sz="900" dirty="0"/>
                        <a:t>Image uploaded</a:t>
                      </a:r>
                    </a:p>
                  </a:txBody>
                  <a:tcPr/>
                </a:tc>
                <a:tc>
                  <a:txBody>
                    <a:bodyPr/>
                    <a:lstStyle/>
                    <a:p>
                      <a:r>
                        <a:rPr lang="en-US" sz="900" dirty="0"/>
                        <a:t>Chi-square test of independence</a:t>
                      </a:r>
                    </a:p>
                  </a:txBody>
                  <a:tcPr/>
                </a:tc>
                <a:tc>
                  <a:txBody>
                    <a:bodyPr/>
                    <a:lstStyle/>
                    <a:p>
                      <a:r>
                        <a:rPr lang="en-US" sz="900" dirty="0"/>
                        <a:t>365.03</a:t>
                      </a:r>
                    </a:p>
                  </a:txBody>
                  <a:tcPr/>
                </a:tc>
                <a:tc>
                  <a:txBody>
                    <a:bodyPr/>
                    <a:lstStyle/>
                    <a:p>
                      <a:r>
                        <a:rPr lang="en-US" sz="900" dirty="0"/>
                        <a:t>8.29e-79</a:t>
                      </a:r>
                    </a:p>
                  </a:txBody>
                  <a:tcPr/>
                </a:tc>
                <a:extLst>
                  <a:ext uri="{0D108BD9-81ED-4DB2-BD59-A6C34878D82A}">
                    <a16:rowId xmlns:a16="http://schemas.microsoft.com/office/drawing/2014/main" val="2447815156"/>
                  </a:ext>
                </a:extLst>
              </a:tr>
              <a:tr h="278931">
                <a:tc>
                  <a:txBody>
                    <a:bodyPr/>
                    <a:lstStyle/>
                    <a:p>
                      <a:pPr marL="0" algn="l" defTabSz="914400" rtl="0" eaLnBrk="1" latinLnBrk="0" hangingPunct="1"/>
                      <a:r>
                        <a:rPr lang="en-US" sz="900" kern="1200" dirty="0">
                          <a:solidFill>
                            <a:schemeClr val="dk1"/>
                          </a:solidFill>
                          <a:latin typeface="+mn-lt"/>
                          <a:ea typeface="+mn-ea"/>
                          <a:cs typeface="+mn-cs"/>
                        </a:rPr>
                        <a:t>Number of ingredients</a:t>
                      </a:r>
                    </a:p>
                  </a:txBody>
                  <a:tcPr/>
                </a:tc>
                <a:tc>
                  <a:txBody>
                    <a:bodyPr/>
                    <a:lstStyle/>
                    <a:p>
                      <a:pPr marL="0" algn="l" defTabSz="914400" rtl="0" eaLnBrk="1" latinLnBrk="0" hangingPunct="1"/>
                      <a:r>
                        <a:rPr lang="en-US" sz="900" kern="1200" dirty="0">
                          <a:solidFill>
                            <a:schemeClr val="dk1"/>
                          </a:solidFill>
                          <a:latin typeface="+mn-lt"/>
                          <a:ea typeface="+mn-ea"/>
                          <a:cs typeface="+mn-cs"/>
                        </a:rPr>
                        <a:t>1-way ANOVA</a:t>
                      </a:r>
                    </a:p>
                  </a:txBody>
                  <a:tcPr/>
                </a:tc>
                <a:tc>
                  <a:txBody>
                    <a:bodyPr/>
                    <a:lstStyle/>
                    <a:p>
                      <a:pPr marL="0" algn="l" defTabSz="914400" rtl="0" eaLnBrk="1" latinLnBrk="0" hangingPunct="1"/>
                      <a:r>
                        <a:rPr lang="en-US" sz="900" dirty="0"/>
                        <a:t>31.30</a:t>
                      </a: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3.81e-20</a:t>
                      </a:r>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3338725651"/>
                  </a:ext>
                </a:extLst>
              </a:tr>
              <a:tr h="278931">
                <a:tc>
                  <a:txBody>
                    <a:bodyPr/>
                    <a:lstStyle/>
                    <a:p>
                      <a:pPr marL="0" algn="l" defTabSz="914400" rtl="0" eaLnBrk="1" latinLnBrk="0" hangingPunct="1"/>
                      <a:r>
                        <a:rPr lang="en-US" sz="900" kern="1200" dirty="0">
                          <a:solidFill>
                            <a:schemeClr val="dk1"/>
                          </a:solidFill>
                          <a:latin typeface="+mn-lt"/>
                          <a:ea typeface="+mn-ea"/>
                          <a:cs typeface="+mn-cs"/>
                        </a:rPr>
                        <a:t>Number of Tags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1-way ANOVA</a:t>
                      </a:r>
                    </a:p>
                  </a:txBody>
                  <a:tcPr/>
                </a:tc>
                <a:tc>
                  <a:txBody>
                    <a:bodyPr/>
                    <a:lstStyle/>
                    <a:p>
                      <a:pPr marL="0" algn="l" defTabSz="914400" rtl="0" eaLnBrk="1" latinLnBrk="0" hangingPunct="1"/>
                      <a:r>
                        <a:rPr lang="en-US" sz="900" dirty="0"/>
                        <a:t>11.70</a:t>
                      </a: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1.17e-07</a:t>
                      </a:r>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2966213127"/>
                  </a:ext>
                </a:extLst>
              </a:tr>
              <a:tr h="383530">
                <a:tc>
                  <a:txBody>
                    <a:bodyPr/>
                    <a:lstStyle/>
                    <a:p>
                      <a:pPr marL="0" algn="l" defTabSz="914400" rtl="0" eaLnBrk="1" latinLnBrk="0" hangingPunct="1"/>
                      <a:r>
                        <a:rPr lang="en-US" sz="900" kern="1200" dirty="0">
                          <a:solidFill>
                            <a:schemeClr val="dk1"/>
                          </a:solidFill>
                          <a:latin typeface="+mn-lt"/>
                          <a:ea typeface="+mn-ea"/>
                          <a:cs typeface="+mn-cs"/>
                        </a:rPr>
                        <a:t>Length of the preparation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1-way ANOVA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37.04</a:t>
                      </a: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8.19e-24</a:t>
                      </a:r>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3265891456"/>
                  </a:ext>
                </a:extLst>
              </a:tr>
              <a:tr h="278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Length of the title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1-way ANOVA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14.96</a:t>
                      </a: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1.027e-09</a:t>
                      </a:r>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214051775"/>
                  </a:ext>
                </a:extLst>
              </a:tr>
            </a:tbl>
          </a:graphicData>
        </a:graphic>
      </p:graphicFrame>
      <p:sp>
        <p:nvSpPr>
          <p:cNvPr id="5" name="TextBox 4">
            <a:extLst>
              <a:ext uri="{FF2B5EF4-FFF2-40B4-BE49-F238E27FC236}">
                <a16:creationId xmlns:a16="http://schemas.microsoft.com/office/drawing/2014/main" id="{B84B7CA3-B056-B242-878E-268EF80F7772}"/>
              </a:ext>
            </a:extLst>
          </p:cNvPr>
          <p:cNvSpPr txBox="1"/>
          <p:nvPr/>
        </p:nvSpPr>
        <p:spPr>
          <a:xfrm>
            <a:off x="443834" y="4341556"/>
            <a:ext cx="3875502" cy="677108"/>
          </a:xfrm>
          <a:prstGeom prst="rect">
            <a:avLst/>
          </a:prstGeom>
          <a:noFill/>
        </p:spPr>
        <p:txBody>
          <a:bodyPr wrap="square" rtlCol="0">
            <a:spAutoFit/>
          </a:bodyPr>
          <a:lstStyle/>
          <a:p>
            <a:r>
              <a:rPr lang="en-US" sz="1400" b="1" dirty="0"/>
              <a:t>Feature engineering and testing association</a:t>
            </a:r>
          </a:p>
          <a:p>
            <a:r>
              <a:rPr lang="en-US" sz="1200" dirty="0"/>
              <a:t>We also engineered 5 additional features, that were also statistically significant, as features for modeling.</a:t>
            </a:r>
          </a:p>
        </p:txBody>
      </p:sp>
      <p:sp>
        <p:nvSpPr>
          <p:cNvPr id="6" name="TextBox 5">
            <a:extLst>
              <a:ext uri="{FF2B5EF4-FFF2-40B4-BE49-F238E27FC236}">
                <a16:creationId xmlns:a16="http://schemas.microsoft.com/office/drawing/2014/main" id="{72A4671D-42B1-D547-A6BC-5F06DD7A8F13}"/>
              </a:ext>
            </a:extLst>
          </p:cNvPr>
          <p:cNvSpPr txBox="1"/>
          <p:nvPr/>
        </p:nvSpPr>
        <p:spPr>
          <a:xfrm>
            <a:off x="443833" y="760167"/>
            <a:ext cx="3875503" cy="1046440"/>
          </a:xfrm>
          <a:prstGeom prst="rect">
            <a:avLst/>
          </a:prstGeom>
          <a:noFill/>
        </p:spPr>
        <p:txBody>
          <a:bodyPr wrap="square" rtlCol="0">
            <a:spAutoFit/>
          </a:bodyPr>
          <a:lstStyle/>
          <a:p>
            <a:r>
              <a:rPr lang="en-US" sz="1400" b="1" dirty="0"/>
              <a:t>Goals</a:t>
            </a:r>
          </a:p>
          <a:p>
            <a:r>
              <a:rPr lang="en-US" sz="1200" dirty="0"/>
              <a:t>We set out to solve two problems. First, we wanted to predict recipe review rating based on recipe information. Second, we wanted to figure out different types of recipes based on recipe information such as ingredients used. </a:t>
            </a:r>
          </a:p>
        </p:txBody>
      </p:sp>
      <p:sp>
        <p:nvSpPr>
          <p:cNvPr id="7" name="TextBox 6">
            <a:extLst>
              <a:ext uri="{FF2B5EF4-FFF2-40B4-BE49-F238E27FC236}">
                <a16:creationId xmlns:a16="http://schemas.microsoft.com/office/drawing/2014/main" id="{D00C1DF2-EE92-8D42-AB7A-3FA6DDE7B8A1}"/>
              </a:ext>
            </a:extLst>
          </p:cNvPr>
          <p:cNvSpPr txBox="1"/>
          <p:nvPr/>
        </p:nvSpPr>
        <p:spPr>
          <a:xfrm>
            <a:off x="443833" y="1923212"/>
            <a:ext cx="3875503" cy="2523768"/>
          </a:xfrm>
          <a:prstGeom prst="rect">
            <a:avLst/>
          </a:prstGeom>
          <a:noFill/>
        </p:spPr>
        <p:txBody>
          <a:bodyPr wrap="square" rtlCol="0">
            <a:spAutoFit/>
          </a:bodyPr>
          <a:lstStyle/>
          <a:p>
            <a:r>
              <a:rPr lang="en-US" sz="1400" b="1" dirty="0"/>
              <a:t>Data</a:t>
            </a:r>
          </a:p>
          <a:p>
            <a:r>
              <a:rPr lang="en-US" sz="1200" dirty="0"/>
              <a:t>We scrapped 11,494 recipes presently in </a:t>
            </a:r>
            <a:r>
              <a:rPr lang="en-US" sz="1200" dirty="0" err="1"/>
              <a:t>Epicurious.com</a:t>
            </a:r>
            <a:r>
              <a:rPr lang="en-US" sz="1200" dirty="0"/>
              <a:t> as our dataset after filtering out any recipe with less than 10 reviews. For each recipe, we scrapped the following information:</a:t>
            </a:r>
          </a:p>
          <a:p>
            <a:pPr marL="628689" lvl="1" indent="-171460">
              <a:buFont typeface="Arial" panose="020B0604020202020204" pitchFamily="34" charset="0"/>
              <a:buChar char="•"/>
            </a:pPr>
            <a:r>
              <a:rPr lang="en-US" sz="1200" dirty="0"/>
              <a:t>Title</a:t>
            </a:r>
          </a:p>
          <a:p>
            <a:pPr marL="628689" lvl="1" indent="-171460">
              <a:buFont typeface="Arial" panose="020B0604020202020204" pitchFamily="34" charset="0"/>
              <a:buChar char="•"/>
            </a:pPr>
            <a:r>
              <a:rPr lang="en-US" sz="1200" dirty="0"/>
              <a:t>Image source</a:t>
            </a:r>
          </a:p>
          <a:p>
            <a:pPr marL="628689" lvl="1" indent="-171460">
              <a:buFont typeface="Arial" panose="020B0604020202020204" pitchFamily="34" charset="0"/>
              <a:buChar char="•"/>
            </a:pPr>
            <a:r>
              <a:rPr lang="en-US" sz="1200" dirty="0"/>
              <a:t>Number of reviews</a:t>
            </a:r>
          </a:p>
          <a:p>
            <a:pPr marL="628689" lvl="1" indent="-171460">
              <a:buFont typeface="Arial" panose="020B0604020202020204" pitchFamily="34" charset="0"/>
              <a:buChar char="•"/>
            </a:pPr>
            <a:r>
              <a:rPr lang="en-US" sz="1200" dirty="0"/>
              <a:t>Rating</a:t>
            </a:r>
          </a:p>
          <a:p>
            <a:pPr marL="628689" lvl="1" indent="-171460">
              <a:buFont typeface="Arial" panose="020B0604020202020204" pitchFamily="34" charset="0"/>
              <a:buChar char="•"/>
            </a:pPr>
            <a:r>
              <a:rPr lang="en-US" sz="1200" dirty="0"/>
              <a:t>Make-it-again score</a:t>
            </a:r>
          </a:p>
          <a:p>
            <a:pPr marL="628689" lvl="1" indent="-171460">
              <a:buFont typeface="Arial" panose="020B0604020202020204" pitchFamily="34" charset="0"/>
              <a:buChar char="•"/>
            </a:pPr>
            <a:r>
              <a:rPr lang="en-US" sz="1200" dirty="0"/>
              <a:t>List of ingredients</a:t>
            </a:r>
          </a:p>
          <a:p>
            <a:pPr marL="628689" lvl="1" indent="-171460">
              <a:buFont typeface="Arial" panose="020B0604020202020204" pitchFamily="34" charset="0"/>
              <a:buChar char="•"/>
            </a:pPr>
            <a:r>
              <a:rPr lang="en-US" sz="1200" dirty="0"/>
              <a:t>List of tags</a:t>
            </a:r>
          </a:p>
          <a:p>
            <a:pPr marL="628689" lvl="1" indent="-171460">
              <a:buFont typeface="Arial" panose="020B0604020202020204" pitchFamily="34" charset="0"/>
              <a:buChar char="•"/>
            </a:pPr>
            <a:r>
              <a:rPr lang="en-US" sz="1200" dirty="0"/>
              <a:t>Preparation</a:t>
            </a:r>
          </a:p>
        </p:txBody>
      </p:sp>
      <p:sp>
        <p:nvSpPr>
          <p:cNvPr id="8" name="TextBox 7">
            <a:extLst>
              <a:ext uri="{FF2B5EF4-FFF2-40B4-BE49-F238E27FC236}">
                <a16:creationId xmlns:a16="http://schemas.microsoft.com/office/drawing/2014/main" id="{8DF28D09-3A49-C743-972A-81645EC673C3}"/>
              </a:ext>
            </a:extLst>
          </p:cNvPr>
          <p:cNvSpPr txBox="1"/>
          <p:nvPr/>
        </p:nvSpPr>
        <p:spPr>
          <a:xfrm>
            <a:off x="4499811" y="782043"/>
            <a:ext cx="3622842" cy="523220"/>
          </a:xfrm>
          <a:prstGeom prst="rect">
            <a:avLst/>
          </a:prstGeom>
          <a:noFill/>
        </p:spPr>
        <p:txBody>
          <a:bodyPr wrap="square" rtlCol="0">
            <a:spAutoFit/>
          </a:bodyPr>
          <a:lstStyle/>
          <a:p>
            <a:r>
              <a:rPr lang="en-US" sz="1400" b="1" dirty="0"/>
              <a:t>Class distribution and defining the baseline model(simplest possible prediction)</a:t>
            </a:r>
          </a:p>
        </p:txBody>
      </p:sp>
      <p:graphicFrame>
        <p:nvGraphicFramePr>
          <p:cNvPr id="9" name="Table 8">
            <a:extLst>
              <a:ext uri="{FF2B5EF4-FFF2-40B4-BE49-F238E27FC236}">
                <a16:creationId xmlns:a16="http://schemas.microsoft.com/office/drawing/2014/main" id="{764EABD0-99B4-D648-AC84-6A37547D2067}"/>
              </a:ext>
            </a:extLst>
          </p:cNvPr>
          <p:cNvGraphicFramePr>
            <a:graphicFrameLocks noGrp="1"/>
          </p:cNvGraphicFramePr>
          <p:nvPr>
            <p:extLst>
              <p:ext uri="{D42A27DB-BD31-4B8C-83A1-F6EECF244321}">
                <p14:modId xmlns:p14="http://schemas.microsoft.com/office/powerpoint/2010/main" val="3481018168"/>
              </p:ext>
            </p:extLst>
          </p:nvPr>
        </p:nvGraphicFramePr>
        <p:xfrm>
          <a:off x="4499811" y="1255071"/>
          <a:ext cx="3622842" cy="1691640"/>
        </p:xfrm>
        <a:graphic>
          <a:graphicData uri="http://schemas.openxmlformats.org/drawingml/2006/table">
            <a:tbl>
              <a:tblPr firstRow="1" bandRow="1">
                <a:tableStyleId>{00A15C55-8517-42AA-B614-E9B94910E393}</a:tableStyleId>
              </a:tblPr>
              <a:tblGrid>
                <a:gridCol w="1811421">
                  <a:extLst>
                    <a:ext uri="{9D8B030D-6E8A-4147-A177-3AD203B41FA5}">
                      <a16:colId xmlns:a16="http://schemas.microsoft.com/office/drawing/2014/main" val="1567752292"/>
                    </a:ext>
                  </a:extLst>
                </a:gridCol>
                <a:gridCol w="1811421">
                  <a:extLst>
                    <a:ext uri="{9D8B030D-6E8A-4147-A177-3AD203B41FA5}">
                      <a16:colId xmlns:a16="http://schemas.microsoft.com/office/drawing/2014/main" val="908647403"/>
                    </a:ext>
                  </a:extLst>
                </a:gridCol>
              </a:tblGrid>
              <a:tr h="164516">
                <a:tc>
                  <a:txBody>
                    <a:bodyPr/>
                    <a:lstStyle/>
                    <a:p>
                      <a:pPr marL="0" algn="ctr" defTabSz="914400" rtl="0" eaLnBrk="1" latinLnBrk="0" hangingPunct="1"/>
                      <a:r>
                        <a:rPr lang="en-US" sz="900" kern="1200" dirty="0">
                          <a:solidFill>
                            <a:schemeClr val="dk1"/>
                          </a:solidFill>
                          <a:latin typeface="+mn-lt"/>
                          <a:ea typeface="+mn-ea"/>
                          <a:cs typeface="+mn-cs"/>
                        </a:rPr>
                        <a:t>Rating class</a:t>
                      </a:r>
                    </a:p>
                  </a:txBody>
                  <a:tcPr/>
                </a:tc>
                <a:tc>
                  <a:txBody>
                    <a:bodyPr/>
                    <a:lstStyle/>
                    <a:p>
                      <a:pPr marL="0" algn="ctr" defTabSz="914400" rtl="0" eaLnBrk="1" latinLnBrk="0" hangingPunct="1"/>
                      <a:r>
                        <a:rPr lang="en-US" sz="900" kern="1200" dirty="0">
                          <a:solidFill>
                            <a:schemeClr val="dk1"/>
                          </a:solidFill>
                          <a:latin typeface="+mn-lt"/>
                          <a:ea typeface="+mn-ea"/>
                          <a:cs typeface="+mn-cs"/>
                        </a:rPr>
                        <a:t>Frequency</a:t>
                      </a:r>
                    </a:p>
                  </a:txBody>
                  <a:tcPr/>
                </a:tc>
                <a:extLst>
                  <a:ext uri="{0D108BD9-81ED-4DB2-BD59-A6C34878D82A}">
                    <a16:rowId xmlns:a16="http://schemas.microsoft.com/office/drawing/2014/main" val="1776287258"/>
                  </a:ext>
                </a:extLst>
              </a:tr>
              <a:tr h="263226">
                <a:tc>
                  <a:txBody>
                    <a:bodyPr/>
                    <a:lstStyle/>
                    <a:p>
                      <a:pPr marL="0" algn="ctr" defTabSz="914400" rtl="0" eaLnBrk="1" latinLnBrk="0" hangingPunct="1"/>
                      <a:r>
                        <a:rPr lang="en-US" sz="900" kern="1200" dirty="0">
                          <a:solidFill>
                            <a:schemeClr val="dk1"/>
                          </a:solidFill>
                          <a:latin typeface="+mn-lt"/>
                          <a:ea typeface="+mn-ea"/>
                          <a:cs typeface="+mn-cs"/>
                        </a:rPr>
                        <a:t>Exceptional</a:t>
                      </a:r>
                    </a:p>
                    <a:p>
                      <a:pPr marL="0" algn="ctr" defTabSz="914400" rtl="0" eaLnBrk="1" latinLnBrk="0" hangingPunct="1"/>
                      <a:r>
                        <a:rPr lang="en-US" sz="900" b="1" kern="1200" dirty="0">
                          <a:solidFill>
                            <a:schemeClr val="dk1"/>
                          </a:solidFill>
                          <a:latin typeface="+mn-lt"/>
                          <a:ea typeface="+mn-ea"/>
                          <a:cs typeface="+mn-cs"/>
                        </a:rPr>
                        <a:t>Rating: 4</a:t>
                      </a:r>
                    </a:p>
                  </a:txBody>
                  <a:tcPr/>
                </a:tc>
                <a:tc>
                  <a:txBody>
                    <a:bodyPr/>
                    <a:lstStyle/>
                    <a:p>
                      <a:pPr marL="0" algn="ctr" defTabSz="914400" rtl="0" eaLnBrk="1" latinLnBrk="0" hangingPunct="1"/>
                      <a:r>
                        <a:rPr lang="en-US" sz="900" kern="1200" dirty="0">
                          <a:solidFill>
                            <a:schemeClr val="dk1"/>
                          </a:solidFill>
                          <a:latin typeface="+mn-lt"/>
                          <a:ea typeface="+mn-ea"/>
                          <a:cs typeface="+mn-cs"/>
                        </a:rPr>
                        <a:t>1,432</a:t>
                      </a:r>
                    </a:p>
                  </a:txBody>
                  <a:tcPr/>
                </a:tc>
                <a:extLst>
                  <a:ext uri="{0D108BD9-81ED-4DB2-BD59-A6C34878D82A}">
                    <a16:rowId xmlns:a16="http://schemas.microsoft.com/office/drawing/2014/main" val="2855457595"/>
                  </a:ext>
                </a:extLst>
              </a:tr>
              <a:tr h="263226">
                <a:tc>
                  <a:txBody>
                    <a:bodyPr/>
                    <a:lstStyle/>
                    <a:p>
                      <a:pPr marL="0" algn="ctr" defTabSz="914400" rtl="0" eaLnBrk="1" latinLnBrk="0" hangingPunct="1"/>
                      <a:r>
                        <a:rPr lang="en-US" sz="900" kern="1200" dirty="0">
                          <a:solidFill>
                            <a:schemeClr val="dk1"/>
                          </a:solidFill>
                          <a:latin typeface="+mn-lt"/>
                          <a:ea typeface="+mn-ea"/>
                          <a:cs typeface="+mn-cs"/>
                        </a:rPr>
                        <a:t>Good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dk1"/>
                          </a:solidFill>
                          <a:latin typeface="+mn-lt"/>
                          <a:ea typeface="+mn-ea"/>
                          <a:cs typeface="+mn-cs"/>
                        </a:rPr>
                        <a:t>Rating: 3.5</a:t>
                      </a:r>
                    </a:p>
                  </a:txBody>
                  <a:tcPr/>
                </a:tc>
                <a:tc>
                  <a:txBody>
                    <a:bodyPr/>
                    <a:lstStyle/>
                    <a:p>
                      <a:pPr marL="0" algn="ctr" defTabSz="914400" rtl="0" eaLnBrk="1" latinLnBrk="0" hangingPunct="1"/>
                      <a:r>
                        <a:rPr lang="en-US" sz="900" kern="1200" dirty="0">
                          <a:solidFill>
                            <a:schemeClr val="dk1"/>
                          </a:solidFill>
                          <a:latin typeface="+mn-lt"/>
                          <a:ea typeface="+mn-ea"/>
                          <a:cs typeface="+mn-cs"/>
                        </a:rPr>
                        <a:t>6,452</a:t>
                      </a:r>
                    </a:p>
                  </a:txBody>
                  <a:tcPr/>
                </a:tc>
                <a:extLst>
                  <a:ext uri="{0D108BD9-81ED-4DB2-BD59-A6C34878D82A}">
                    <a16:rowId xmlns:a16="http://schemas.microsoft.com/office/drawing/2014/main" val="3295407566"/>
                  </a:ext>
                </a:extLst>
              </a:tr>
              <a:tr h="263226">
                <a:tc>
                  <a:txBody>
                    <a:bodyPr/>
                    <a:lstStyle/>
                    <a:p>
                      <a:pPr marL="0" algn="ctr" defTabSz="914400" rtl="0" eaLnBrk="1" latinLnBrk="0" hangingPunct="1"/>
                      <a:r>
                        <a:rPr lang="en-US" sz="900" kern="1200" dirty="0">
                          <a:solidFill>
                            <a:schemeClr val="dk1"/>
                          </a:solidFill>
                          <a:latin typeface="+mn-lt"/>
                          <a:ea typeface="+mn-ea"/>
                          <a:cs typeface="+mn-cs"/>
                        </a:rPr>
                        <a:t>Average</a:t>
                      </a:r>
                    </a:p>
                    <a:p>
                      <a:pPr marL="0" algn="ctr" defTabSz="914400" rtl="0" eaLnBrk="1" latinLnBrk="0" hangingPunct="1"/>
                      <a:r>
                        <a:rPr lang="en-US" sz="900" b="1" kern="1200" dirty="0">
                          <a:solidFill>
                            <a:schemeClr val="dk1"/>
                          </a:solidFill>
                          <a:latin typeface="+mn-lt"/>
                          <a:ea typeface="+mn-ea"/>
                          <a:cs typeface="+mn-cs"/>
                        </a:rPr>
                        <a:t>Rating: 3</a:t>
                      </a:r>
                    </a:p>
                  </a:txBody>
                  <a:tcPr/>
                </a:tc>
                <a:tc>
                  <a:txBody>
                    <a:bodyPr/>
                    <a:lstStyle/>
                    <a:p>
                      <a:pPr marL="0" algn="ctr" defTabSz="914400" rtl="0" eaLnBrk="1" latinLnBrk="0" hangingPunct="1"/>
                      <a:r>
                        <a:rPr lang="en-US" sz="900" kern="1200" dirty="0">
                          <a:solidFill>
                            <a:schemeClr val="dk1"/>
                          </a:solidFill>
                          <a:latin typeface="+mn-lt"/>
                          <a:ea typeface="+mn-ea"/>
                          <a:cs typeface="+mn-cs"/>
                        </a:rPr>
                        <a:t>2,955</a:t>
                      </a:r>
                    </a:p>
                  </a:txBody>
                  <a:tcPr/>
                </a:tc>
                <a:extLst>
                  <a:ext uri="{0D108BD9-81ED-4DB2-BD59-A6C34878D82A}">
                    <a16:rowId xmlns:a16="http://schemas.microsoft.com/office/drawing/2014/main" val="4089781344"/>
                  </a:ext>
                </a:extLst>
              </a:tr>
              <a:tr h="263226">
                <a:tc>
                  <a:txBody>
                    <a:bodyPr/>
                    <a:lstStyle/>
                    <a:p>
                      <a:pPr marL="0" algn="ctr" defTabSz="914400" rtl="0" eaLnBrk="1" latinLnBrk="0" hangingPunct="1"/>
                      <a:r>
                        <a:rPr lang="en-US" sz="900" kern="1200" dirty="0">
                          <a:solidFill>
                            <a:schemeClr val="dk1"/>
                          </a:solidFill>
                          <a:latin typeface="+mn-lt"/>
                          <a:ea typeface="+mn-ea"/>
                          <a:cs typeface="+mn-cs"/>
                        </a:rPr>
                        <a:t>Negative</a:t>
                      </a:r>
                    </a:p>
                    <a:p>
                      <a:pPr marL="0" algn="ctr" defTabSz="914400" rtl="0" eaLnBrk="1" latinLnBrk="0" hangingPunct="1"/>
                      <a:r>
                        <a:rPr lang="en-US" sz="900" b="1" kern="1200" dirty="0">
                          <a:solidFill>
                            <a:schemeClr val="dk1"/>
                          </a:solidFill>
                          <a:latin typeface="+mn-lt"/>
                          <a:ea typeface="+mn-ea"/>
                          <a:cs typeface="+mn-cs"/>
                        </a:rPr>
                        <a:t>Rating: &lt;3</a:t>
                      </a:r>
                    </a:p>
                  </a:txBody>
                  <a:tcPr/>
                </a:tc>
                <a:tc>
                  <a:txBody>
                    <a:bodyPr/>
                    <a:lstStyle/>
                    <a:p>
                      <a:pPr marL="0" algn="ctr" defTabSz="914400" rtl="0" eaLnBrk="1" latinLnBrk="0" hangingPunct="1"/>
                      <a:r>
                        <a:rPr lang="en-US" sz="900" kern="1200" dirty="0">
                          <a:solidFill>
                            <a:schemeClr val="dk1"/>
                          </a:solidFill>
                          <a:latin typeface="+mn-lt"/>
                          <a:ea typeface="+mn-ea"/>
                          <a:cs typeface="+mn-cs"/>
                        </a:rPr>
                        <a:t>655</a:t>
                      </a:r>
                    </a:p>
                  </a:txBody>
                  <a:tcPr/>
                </a:tc>
                <a:extLst>
                  <a:ext uri="{0D108BD9-81ED-4DB2-BD59-A6C34878D82A}">
                    <a16:rowId xmlns:a16="http://schemas.microsoft.com/office/drawing/2014/main" val="2497307149"/>
                  </a:ext>
                </a:extLst>
              </a:tr>
            </a:tbl>
          </a:graphicData>
        </a:graphic>
      </p:graphicFrame>
      <p:sp>
        <p:nvSpPr>
          <p:cNvPr id="10" name="TextBox 9">
            <a:extLst>
              <a:ext uri="{FF2B5EF4-FFF2-40B4-BE49-F238E27FC236}">
                <a16:creationId xmlns:a16="http://schemas.microsoft.com/office/drawing/2014/main" id="{DE05CB09-B5DF-0644-A39C-722082FEAED8}"/>
              </a:ext>
            </a:extLst>
          </p:cNvPr>
          <p:cNvSpPr txBox="1"/>
          <p:nvPr/>
        </p:nvSpPr>
        <p:spPr>
          <a:xfrm>
            <a:off x="4499811" y="3050004"/>
            <a:ext cx="3622843" cy="1015663"/>
          </a:xfrm>
          <a:prstGeom prst="rect">
            <a:avLst/>
          </a:prstGeom>
          <a:noFill/>
        </p:spPr>
        <p:txBody>
          <a:bodyPr wrap="square" rtlCol="0">
            <a:spAutoFit/>
          </a:bodyPr>
          <a:lstStyle/>
          <a:p>
            <a:r>
              <a:rPr lang="en-US" sz="1200" dirty="0"/>
              <a:t>Since the problem is a classification, we have selected the class that has the most observations and use that class as the result for all predictions as our null model. Hence the baseline model accuracy is 56% (6,452/11,494).</a:t>
            </a:r>
          </a:p>
        </p:txBody>
      </p:sp>
      <p:sp>
        <p:nvSpPr>
          <p:cNvPr id="11" name="TextBox 10">
            <a:extLst>
              <a:ext uri="{FF2B5EF4-FFF2-40B4-BE49-F238E27FC236}">
                <a16:creationId xmlns:a16="http://schemas.microsoft.com/office/drawing/2014/main" id="{8CECA790-0AE8-6444-A8BA-FE1B7B85717C}"/>
              </a:ext>
            </a:extLst>
          </p:cNvPr>
          <p:cNvSpPr txBox="1"/>
          <p:nvPr/>
        </p:nvSpPr>
        <p:spPr>
          <a:xfrm>
            <a:off x="4499810" y="4150478"/>
            <a:ext cx="3622843" cy="1600438"/>
          </a:xfrm>
          <a:prstGeom prst="rect">
            <a:avLst/>
          </a:prstGeom>
          <a:noFill/>
        </p:spPr>
        <p:txBody>
          <a:bodyPr wrap="square" rtlCol="0">
            <a:spAutoFit/>
          </a:bodyPr>
          <a:lstStyle/>
          <a:p>
            <a:r>
              <a:rPr lang="en-US" sz="1400" b="1" dirty="0"/>
              <a:t>Validation strategy</a:t>
            </a:r>
          </a:p>
          <a:p>
            <a:r>
              <a:rPr lang="en-US" sz="1200" dirty="0"/>
              <a:t>We randomly portioned the dataset into training and testing sets constituting 80% and 20% of the recipes respectively.</a:t>
            </a:r>
          </a:p>
          <a:p>
            <a:r>
              <a:rPr lang="en-US" sz="1200" dirty="0"/>
              <a:t>We approached a k-fold cross validation strategy to select a suitable model for prediction. We use the k-fold on the training dataset that we set up based on the split.</a:t>
            </a:r>
          </a:p>
        </p:txBody>
      </p:sp>
      <p:sp>
        <p:nvSpPr>
          <p:cNvPr id="12" name="TextBox 11">
            <a:extLst>
              <a:ext uri="{FF2B5EF4-FFF2-40B4-BE49-F238E27FC236}">
                <a16:creationId xmlns:a16="http://schemas.microsoft.com/office/drawing/2014/main" id="{30410020-B9E6-DC4B-A94B-5D4B2D44F12F}"/>
              </a:ext>
            </a:extLst>
          </p:cNvPr>
          <p:cNvSpPr txBox="1"/>
          <p:nvPr/>
        </p:nvSpPr>
        <p:spPr>
          <a:xfrm>
            <a:off x="4499809" y="5841728"/>
            <a:ext cx="3622842" cy="1415772"/>
          </a:xfrm>
          <a:prstGeom prst="rect">
            <a:avLst/>
          </a:prstGeom>
          <a:noFill/>
        </p:spPr>
        <p:txBody>
          <a:bodyPr wrap="square" rtlCol="0">
            <a:spAutoFit/>
          </a:bodyPr>
          <a:lstStyle/>
          <a:p>
            <a:r>
              <a:rPr lang="en-US" sz="1400" b="1" dirty="0"/>
              <a:t>Feature extraction from text data</a:t>
            </a:r>
          </a:p>
          <a:p>
            <a:r>
              <a:rPr lang="en-US" sz="1200" dirty="0"/>
              <a:t>We apply text analytics to the preparation text to construct a sparse matrix of TF-IDF features. We ended up getting 7784 features. In order to reduce the complexity of fitting the model, we apply PCA to the sparse matrix to reduce the feature set to 500 (variance explained by PCA components reduced to 71.3%)</a:t>
            </a:r>
          </a:p>
        </p:txBody>
      </p:sp>
      <p:sp>
        <p:nvSpPr>
          <p:cNvPr id="13" name="TextBox 12">
            <a:extLst>
              <a:ext uri="{FF2B5EF4-FFF2-40B4-BE49-F238E27FC236}">
                <a16:creationId xmlns:a16="http://schemas.microsoft.com/office/drawing/2014/main" id="{F6B0F086-5105-5B4D-AB28-D0AB8A2F9555}"/>
              </a:ext>
            </a:extLst>
          </p:cNvPr>
          <p:cNvSpPr txBox="1"/>
          <p:nvPr/>
        </p:nvSpPr>
        <p:spPr>
          <a:xfrm>
            <a:off x="8273714" y="795295"/>
            <a:ext cx="3622842" cy="523220"/>
          </a:xfrm>
          <a:prstGeom prst="rect">
            <a:avLst/>
          </a:prstGeom>
          <a:noFill/>
        </p:spPr>
        <p:txBody>
          <a:bodyPr wrap="square" rtlCol="0">
            <a:spAutoFit/>
          </a:bodyPr>
          <a:lstStyle/>
          <a:p>
            <a:r>
              <a:rPr lang="en-US" sz="1400" b="1" dirty="0"/>
              <a:t>Selecting a machine learning model using k-fold cross validation</a:t>
            </a:r>
          </a:p>
        </p:txBody>
      </p:sp>
      <p:cxnSp>
        <p:nvCxnSpPr>
          <p:cNvPr id="15" name="Straight Connector 14">
            <a:extLst>
              <a:ext uri="{FF2B5EF4-FFF2-40B4-BE49-F238E27FC236}">
                <a16:creationId xmlns:a16="http://schemas.microsoft.com/office/drawing/2014/main" id="{964EBEDD-E165-0A4C-971A-8C105A0C5103}"/>
              </a:ext>
            </a:extLst>
          </p:cNvPr>
          <p:cNvCxnSpPr>
            <a:cxnSpLocks/>
          </p:cNvCxnSpPr>
          <p:nvPr/>
        </p:nvCxnSpPr>
        <p:spPr>
          <a:xfrm>
            <a:off x="0" y="675858"/>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41C23A6-3C75-BA46-BD25-F91CCE222291}"/>
              </a:ext>
            </a:extLst>
          </p:cNvPr>
          <p:cNvSpPr txBox="1"/>
          <p:nvPr/>
        </p:nvSpPr>
        <p:spPr>
          <a:xfrm>
            <a:off x="2512630" y="125647"/>
            <a:ext cx="7620000" cy="461665"/>
          </a:xfrm>
          <a:prstGeom prst="rect">
            <a:avLst/>
          </a:prstGeom>
          <a:noFill/>
        </p:spPr>
        <p:txBody>
          <a:bodyPr wrap="square" rtlCol="0">
            <a:spAutoFit/>
          </a:bodyPr>
          <a:lstStyle/>
          <a:p>
            <a:r>
              <a:rPr lang="en-US" sz="2400" b="1" dirty="0"/>
              <a:t>MasterChef – Gather insights from Recipe Data</a:t>
            </a:r>
          </a:p>
        </p:txBody>
      </p:sp>
      <p:sp>
        <p:nvSpPr>
          <p:cNvPr id="18" name="TextBox 17">
            <a:extLst>
              <a:ext uri="{FF2B5EF4-FFF2-40B4-BE49-F238E27FC236}">
                <a16:creationId xmlns:a16="http://schemas.microsoft.com/office/drawing/2014/main" id="{9EB444FC-6B5D-574C-B69F-48C08DAC0134}"/>
              </a:ext>
            </a:extLst>
          </p:cNvPr>
          <p:cNvSpPr txBox="1"/>
          <p:nvPr/>
        </p:nvSpPr>
        <p:spPr>
          <a:xfrm>
            <a:off x="8314698" y="5223217"/>
            <a:ext cx="3622842" cy="523220"/>
          </a:xfrm>
          <a:prstGeom prst="rect">
            <a:avLst/>
          </a:prstGeom>
          <a:noFill/>
        </p:spPr>
        <p:txBody>
          <a:bodyPr wrap="square" rtlCol="0">
            <a:spAutoFit/>
          </a:bodyPr>
          <a:lstStyle/>
          <a:p>
            <a:r>
              <a:rPr lang="en-US" sz="1400" b="1" dirty="0">
                <a:solidFill>
                  <a:srgbClr val="FF0000"/>
                </a:solidFill>
              </a:rPr>
              <a:t>Prediction Accuracy on the test dataset(20%) using LR was 0.568</a:t>
            </a:r>
          </a:p>
        </p:txBody>
      </p:sp>
      <p:pic>
        <p:nvPicPr>
          <p:cNvPr id="16" name="Picture 15">
            <a:extLst>
              <a:ext uri="{FF2B5EF4-FFF2-40B4-BE49-F238E27FC236}">
                <a16:creationId xmlns:a16="http://schemas.microsoft.com/office/drawing/2014/main" id="{4A1090B6-7A92-AF41-B887-661985F1B862}"/>
              </a:ext>
            </a:extLst>
          </p:cNvPr>
          <p:cNvPicPr>
            <a:picLocks noChangeAspect="1"/>
          </p:cNvPicPr>
          <p:nvPr/>
        </p:nvPicPr>
        <p:blipFill>
          <a:blip r:embed="rId2"/>
          <a:stretch>
            <a:fillRect/>
          </a:stretch>
        </p:blipFill>
        <p:spPr>
          <a:xfrm>
            <a:off x="8303123" y="2974269"/>
            <a:ext cx="3741220" cy="2244732"/>
          </a:xfrm>
          <a:prstGeom prst="rect">
            <a:avLst/>
          </a:prstGeom>
        </p:spPr>
      </p:pic>
      <p:sp>
        <p:nvSpPr>
          <p:cNvPr id="19" name="TextBox 18">
            <a:extLst>
              <a:ext uri="{FF2B5EF4-FFF2-40B4-BE49-F238E27FC236}">
                <a16:creationId xmlns:a16="http://schemas.microsoft.com/office/drawing/2014/main" id="{414DAD42-2EA1-A94C-A436-BE2E3B76AA9C}"/>
              </a:ext>
            </a:extLst>
          </p:cNvPr>
          <p:cNvSpPr txBox="1"/>
          <p:nvPr/>
        </p:nvSpPr>
        <p:spPr>
          <a:xfrm>
            <a:off x="8408000" y="1283387"/>
            <a:ext cx="3102015" cy="2123658"/>
          </a:xfrm>
          <a:prstGeom prst="rect">
            <a:avLst/>
          </a:prstGeom>
          <a:noFill/>
        </p:spPr>
        <p:txBody>
          <a:bodyPr wrap="square" rtlCol="0">
            <a:spAutoFit/>
          </a:bodyPr>
          <a:lstStyle/>
          <a:p>
            <a:r>
              <a:rPr lang="en-US" sz="1200" dirty="0"/>
              <a:t>We evaluated cross-fold prediction accuracy on 6 models: Logistic regression(LR), Decision Tree(CART), K-nearest neighbor(KNN), Linear discriminant analysis(LDA), Support vector machine(SVM), and Random forest(RF).</a:t>
            </a:r>
          </a:p>
          <a:p>
            <a:endParaRPr lang="en-US" sz="1200" dirty="0"/>
          </a:p>
          <a:p>
            <a:r>
              <a:rPr lang="en-US" sz="1200" b="1" dirty="0"/>
              <a:t>Results: </a:t>
            </a:r>
            <a:r>
              <a:rPr lang="en-US" sz="1200" dirty="0"/>
              <a:t>none of the algorithms were able to satisfactorily surpass the baseline model accuracy. LR fit was better than SVM in terms of model variability.  </a:t>
            </a:r>
          </a:p>
          <a:p>
            <a:endParaRPr lang="en-US" sz="1200" dirty="0"/>
          </a:p>
        </p:txBody>
      </p:sp>
      <p:sp>
        <p:nvSpPr>
          <p:cNvPr id="20" name="TextBox 19">
            <a:extLst>
              <a:ext uri="{FF2B5EF4-FFF2-40B4-BE49-F238E27FC236}">
                <a16:creationId xmlns:a16="http://schemas.microsoft.com/office/drawing/2014/main" id="{AAEDEE9E-6251-5149-A26C-DA1BE7D5F51E}"/>
              </a:ext>
            </a:extLst>
          </p:cNvPr>
          <p:cNvSpPr txBox="1"/>
          <p:nvPr/>
        </p:nvSpPr>
        <p:spPr>
          <a:xfrm>
            <a:off x="8314698" y="6269657"/>
            <a:ext cx="3622842" cy="1046440"/>
          </a:xfrm>
          <a:prstGeom prst="rect">
            <a:avLst/>
          </a:prstGeom>
          <a:noFill/>
        </p:spPr>
        <p:txBody>
          <a:bodyPr wrap="square" rtlCol="0">
            <a:spAutoFit/>
          </a:bodyPr>
          <a:lstStyle/>
          <a:p>
            <a:r>
              <a:rPr lang="en-US" sz="1400" b="1" dirty="0"/>
              <a:t>Further Research</a:t>
            </a:r>
          </a:p>
          <a:p>
            <a:pPr marL="171450" indent="-171450">
              <a:buFont typeface="Arial" panose="020B0604020202020204" pitchFamily="34" charset="0"/>
              <a:buChar char="•"/>
            </a:pPr>
            <a:r>
              <a:rPr lang="en-US" sz="1200" dirty="0"/>
              <a:t>Use hyper parameter tuning</a:t>
            </a:r>
          </a:p>
          <a:p>
            <a:pPr marL="171450" indent="-171450">
              <a:buFont typeface="Arial" panose="020B0604020202020204" pitchFamily="34" charset="0"/>
              <a:buChar char="•"/>
            </a:pPr>
            <a:r>
              <a:rPr lang="en-US" sz="1200" dirty="0"/>
              <a:t>Preprocess text data </a:t>
            </a:r>
          </a:p>
          <a:p>
            <a:pPr marL="171450" indent="-171450">
              <a:buFont typeface="Arial" panose="020B0604020202020204" pitchFamily="34" charset="0"/>
              <a:buChar char="•"/>
            </a:pPr>
            <a:r>
              <a:rPr lang="en-US" sz="1200" dirty="0"/>
              <a:t>Fit the data using neural nets</a:t>
            </a:r>
          </a:p>
          <a:p>
            <a:endParaRPr lang="en-US" sz="1200" dirty="0"/>
          </a:p>
        </p:txBody>
      </p:sp>
      <p:sp>
        <p:nvSpPr>
          <p:cNvPr id="21" name="Rectangle 20">
            <a:extLst>
              <a:ext uri="{FF2B5EF4-FFF2-40B4-BE49-F238E27FC236}">
                <a16:creationId xmlns:a16="http://schemas.microsoft.com/office/drawing/2014/main" id="{E5C8F776-6394-6E4F-BA98-C6978403AB7F}"/>
              </a:ext>
            </a:extLst>
          </p:cNvPr>
          <p:cNvSpPr/>
          <p:nvPr/>
        </p:nvSpPr>
        <p:spPr>
          <a:xfrm>
            <a:off x="8326975" y="5746437"/>
            <a:ext cx="3507242" cy="892552"/>
          </a:xfrm>
          <a:prstGeom prst="rect">
            <a:avLst/>
          </a:prstGeom>
        </p:spPr>
        <p:txBody>
          <a:bodyPr wrap="none">
            <a:spAutoFit/>
          </a:bodyPr>
          <a:lstStyle/>
          <a:p>
            <a:r>
              <a:rPr lang="en-US" sz="1400" b="1" dirty="0"/>
              <a:t>Discussion</a:t>
            </a:r>
          </a:p>
          <a:p>
            <a:r>
              <a:rPr lang="en-US" sz="1200" dirty="0"/>
              <a:t>We can conclude that all the 505 </a:t>
            </a:r>
            <a:r>
              <a:rPr lang="en-US" sz="1200"/>
              <a:t>features collectively</a:t>
            </a:r>
          </a:p>
          <a:p>
            <a:r>
              <a:rPr lang="en-US" sz="1200"/>
              <a:t> </a:t>
            </a:r>
            <a:endParaRPr lang="en-US" sz="1200" dirty="0"/>
          </a:p>
          <a:p>
            <a:endParaRPr lang="en-US" sz="1400" b="1" dirty="0"/>
          </a:p>
        </p:txBody>
      </p:sp>
    </p:spTree>
    <p:extLst>
      <p:ext uri="{BB962C8B-B14F-4D97-AF65-F5344CB8AC3E}">
        <p14:creationId xmlns:p14="http://schemas.microsoft.com/office/powerpoint/2010/main" val="20098923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TotalTime>
  <Words>483</Words>
  <Application>Microsoft Macintosh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asela dassanayake</dc:creator>
  <cp:lastModifiedBy>asela dassanayake</cp:lastModifiedBy>
  <cp:revision>24</cp:revision>
  <dcterms:created xsi:type="dcterms:W3CDTF">2018-04-05T19:27:04Z</dcterms:created>
  <dcterms:modified xsi:type="dcterms:W3CDTF">2018-04-06T03:41:57Z</dcterms:modified>
</cp:coreProperties>
</file>