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2D0-A237-4C32-A3E3-FF8CB57C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9C2A-A4A0-4832-BB2E-7B7CAC5D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0DF3-92F3-45C2-9F60-55E8E652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26BF-6889-4BF5-8DF9-617A9A15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E691-4495-4BE3-9BB3-81122C26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07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7555-E181-44E8-BDF4-638B1C7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3343A-9ED4-4370-9ADD-B51B05254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FDB7-8CB3-443D-9D50-F5F5BD3D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699D-040D-4D87-A22A-98A13020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5C55-B8FA-4DD8-B6F8-6BE06BAD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3903D-F5FD-4DC7-B3F2-85B4E9689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ACAD-3B6C-4D84-8D90-7C7653D93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2C9A-1F9E-423D-B916-509D6224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D2F2-A053-4383-8D9F-30615762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1C8-B82D-438E-9239-674A91D2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8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C2F6-0099-4A42-9F6C-729DA798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17F5-B2B8-4FA5-A710-B5738D25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02EC-B57C-4880-A64D-6E1EA1D3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93E0-A9DC-4A5D-9364-A1822D48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EE1D-FFE3-4E3A-9039-3D13FBC8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57D5-0014-4E03-A5C5-5D9945D3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177D-6ED3-4883-BF9E-05000F8C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26A0-A3F2-4EEE-9820-501192DB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16D8-C7A0-40C9-A89B-CF39EFDD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7CDC-8372-4E5F-B7DF-56E297E9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4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56B-CB27-4390-B0B1-22D33FDF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5A01-1281-42C6-B437-EC9A576E7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4F356-CD44-401E-B594-280D35102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060C-B212-425A-B2D1-689ED2F4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D128-35B1-4B1C-9FC0-09B56860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11125-4492-4AAC-B31B-868285AE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62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B8B2-E8D4-4F3D-B2E6-24C623A0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6AC1B-BF34-4F40-BBA2-57FA823A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8D661-19B7-4F6C-848D-E38EFD859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6B862-3737-4D58-BCEB-9EC70202E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9ACDE-EB93-4E43-A492-F5F278F02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8DC32-B202-4EDB-8685-53376A50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A4F56-D0B1-4098-8658-C19BC2D2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5250A-4D61-4714-BBEC-75C365D2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51DF-BA61-446D-9C38-E73A759E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538D4-2B1F-410E-9D93-70E7E64F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E70F-12B0-4CF5-83EC-FD40EEFC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35764-93E7-4B76-8132-DA83A489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29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E9684-5569-4048-931F-88C738F5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4B85F-1898-4461-B783-DD30E61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8C3F-6753-4330-B52E-6F4A4742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9672-B3FA-4053-B405-2D0D68E1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96E4-7EB8-49C8-8FD2-F5079E6D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7CD48-5F59-487A-A5AE-85CEDE04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E0BA1-E142-43F1-8858-E59DFCCE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33037-DDF5-4F0F-AFCE-A71C0909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8855C-FC6D-4ADC-8709-9B46EC0B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5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FDD4-730B-41DD-BD92-2935BD25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8C4CF-04AC-4384-A587-91451E679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7141-8D46-4221-B7CF-B5B787753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D3A68-8AAB-4E7F-9FDC-AEBD80B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CC060-86CD-48DD-9FA0-DB9C8A84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70E1-219B-4140-8EA2-C70BF376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8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36C3C-2B72-45E6-BB7E-6B4D16C5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ACF5-EB10-46FD-BF40-8035377C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1EFEE-7020-42AF-A102-6A76C755D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18F2-9A48-4C66-B98A-8A85C3388242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46FD-37BB-44F5-9333-5434D789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9109-2308-4C1D-84B3-34847C108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32A6-A955-4F6E-BB4E-F9BE17A953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darcy/functional-interfaces" TargetMode="External"/><Relationship Id="rId7" Type="http://schemas.openxmlformats.org/officeDocument/2006/relationships/hyperlink" Target="https://www.youtube.com/watch?v=wjF1WqGhoQI" TargetMode="External"/><Relationship Id="rId2" Type="http://schemas.openxmlformats.org/officeDocument/2006/relationships/hyperlink" Target="https://www.safaribooksonline.com/videos/java-8-and/978013348935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olbIZS4SRQ" TargetMode="External"/><Relationship Id="rId5" Type="http://schemas.openxmlformats.org/officeDocument/2006/relationships/hyperlink" Target="https://www.jcp.org/en/jsr/detail?id=335" TargetMode="External"/><Relationship Id="rId4" Type="http://schemas.openxmlformats.org/officeDocument/2006/relationships/hyperlink" Target="http://www.baeldung.com/java-8-functional-interfa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910A4-5912-4D14-B02A-51DE4C3B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@FunctionalInterface</a:t>
            </a:r>
            <a:endParaRPr lang="en-SG" sz="4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2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68669-4FA0-4BF4-881A-FBA3524E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C5E0-5DB5-47C1-B685-08E5B6FF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 to use functional interfaces in java effectively in work</a:t>
            </a:r>
          </a:p>
        </p:txBody>
      </p:sp>
    </p:spTree>
    <p:extLst>
      <p:ext uri="{BB962C8B-B14F-4D97-AF65-F5344CB8AC3E}">
        <p14:creationId xmlns:p14="http://schemas.microsoft.com/office/powerpoint/2010/main" val="238226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FB91CF69-351C-4F43-A57B-8A243C3D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24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EC480-A329-4A23-9FEF-81F47D7E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Anonymous Inner classes</a:t>
            </a:r>
            <a:b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vs Functional Interfaces with Lambda</a:t>
            </a:r>
            <a:b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756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rawl">
            <a:extLst>
              <a:ext uri="{FF2B5EF4-FFF2-40B4-BE49-F238E27FC236}">
                <a16:creationId xmlns:a16="http://schemas.microsoft.com/office/drawing/2014/main" id="{A8A743C4-1D4C-42F7-B660-46A003080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7C5B-9429-4A72-9A30-83ED36C4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Anonymous Inner classes</a:t>
            </a:r>
            <a:b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vs Functional Interfaces with Lambda: Practice</a:t>
            </a:r>
          </a:p>
        </p:txBody>
      </p:sp>
    </p:spTree>
    <p:extLst>
      <p:ext uri="{BB962C8B-B14F-4D97-AF65-F5344CB8AC3E}">
        <p14:creationId xmlns:p14="http://schemas.microsoft.com/office/powerpoint/2010/main" val="6554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273B-3E75-4284-B62E-4D5E2446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Default Functional Interfaces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5640BC0-B5AF-4CF6-A5C9-0A18B2AF9B87}"/>
              </a:ext>
            </a:extLst>
          </p:cNvPr>
          <p:cNvSpPr/>
          <p:nvPr/>
        </p:nvSpPr>
        <p:spPr>
          <a:xfrm>
            <a:off x="5459413" y="734378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 dirty="0"/>
              <a:t>Function&lt;IN, OUT&gt;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CFD3BE-EA48-47FD-AE9E-E56A73EE4289}"/>
              </a:ext>
            </a:extLst>
          </p:cNvPr>
          <p:cNvSpPr/>
          <p:nvPr/>
        </p:nvSpPr>
        <p:spPr>
          <a:xfrm>
            <a:off x="5459413" y="1835843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 dirty="0"/>
              <a:t>Predicate&lt;IN&gt;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C788A9-BF52-4733-A3A8-2E3D5ABE0B23}"/>
              </a:ext>
            </a:extLst>
          </p:cNvPr>
          <p:cNvSpPr/>
          <p:nvPr/>
        </p:nvSpPr>
        <p:spPr>
          <a:xfrm>
            <a:off x="5459413" y="2937308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/>
              <a:t>Consumer&lt;IN&gt;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D51471-2F56-47FA-AEBB-C5FC3FEC54D2}"/>
              </a:ext>
            </a:extLst>
          </p:cNvPr>
          <p:cNvSpPr/>
          <p:nvPr/>
        </p:nvSpPr>
        <p:spPr>
          <a:xfrm>
            <a:off x="5459413" y="4038773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/>
              <a:t>Supplier&lt;OUT&gt;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F2C870-3A8B-422D-8172-715264D63E61}"/>
              </a:ext>
            </a:extLst>
          </p:cNvPr>
          <p:cNvSpPr/>
          <p:nvPr/>
        </p:nvSpPr>
        <p:spPr>
          <a:xfrm>
            <a:off x="5459413" y="5140238"/>
            <a:ext cx="6089650" cy="983384"/>
          </a:xfrm>
          <a:custGeom>
            <a:avLst/>
            <a:gdLst>
              <a:gd name="connsiteX0" fmla="*/ 0 w 6089650"/>
              <a:gd name="connsiteY0" fmla="*/ 163901 h 983384"/>
              <a:gd name="connsiteX1" fmla="*/ 163901 w 6089650"/>
              <a:gd name="connsiteY1" fmla="*/ 0 h 983384"/>
              <a:gd name="connsiteX2" fmla="*/ 5925749 w 6089650"/>
              <a:gd name="connsiteY2" fmla="*/ 0 h 983384"/>
              <a:gd name="connsiteX3" fmla="*/ 6089650 w 6089650"/>
              <a:gd name="connsiteY3" fmla="*/ 163901 h 983384"/>
              <a:gd name="connsiteX4" fmla="*/ 6089650 w 6089650"/>
              <a:gd name="connsiteY4" fmla="*/ 819483 h 983384"/>
              <a:gd name="connsiteX5" fmla="*/ 5925749 w 6089650"/>
              <a:gd name="connsiteY5" fmla="*/ 983384 h 983384"/>
              <a:gd name="connsiteX6" fmla="*/ 163901 w 6089650"/>
              <a:gd name="connsiteY6" fmla="*/ 983384 h 983384"/>
              <a:gd name="connsiteX7" fmla="*/ 0 w 6089650"/>
              <a:gd name="connsiteY7" fmla="*/ 819483 h 983384"/>
              <a:gd name="connsiteX8" fmla="*/ 0 w 6089650"/>
              <a:gd name="connsiteY8" fmla="*/ 163901 h 98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89650" h="983384">
                <a:moveTo>
                  <a:pt x="0" y="163901"/>
                </a:moveTo>
                <a:cubicBezTo>
                  <a:pt x="0" y="73381"/>
                  <a:pt x="73381" y="0"/>
                  <a:pt x="163901" y="0"/>
                </a:cubicBezTo>
                <a:lnTo>
                  <a:pt x="5925749" y="0"/>
                </a:lnTo>
                <a:cubicBezTo>
                  <a:pt x="6016269" y="0"/>
                  <a:pt x="6089650" y="73381"/>
                  <a:pt x="6089650" y="163901"/>
                </a:cubicBezTo>
                <a:lnTo>
                  <a:pt x="6089650" y="819483"/>
                </a:lnTo>
                <a:cubicBezTo>
                  <a:pt x="6089650" y="910003"/>
                  <a:pt x="6016269" y="983384"/>
                  <a:pt x="5925749" y="983384"/>
                </a:cubicBezTo>
                <a:lnTo>
                  <a:pt x="163901" y="983384"/>
                </a:lnTo>
                <a:cubicBezTo>
                  <a:pt x="73381" y="983384"/>
                  <a:pt x="0" y="910003"/>
                  <a:pt x="0" y="819483"/>
                </a:cubicBezTo>
                <a:lnTo>
                  <a:pt x="0" y="163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15" tIns="204215" rIns="204215" bIns="204215" numCol="1" spcCol="1270" anchor="ctr" anchorCtr="0">
            <a:noAutofit/>
          </a:bodyPr>
          <a:lstStyle/>
          <a:p>
            <a:pPr marL="0" lvl="0" indent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100" kern="1200"/>
              <a:t>BiFunction&lt;IN1, IN2, OUT&gt;</a:t>
            </a:r>
          </a:p>
        </p:txBody>
      </p:sp>
    </p:spTree>
    <p:extLst>
      <p:ext uri="{BB962C8B-B14F-4D97-AF65-F5344CB8AC3E}">
        <p14:creationId xmlns:p14="http://schemas.microsoft.com/office/powerpoint/2010/main" val="21887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E3B1-FB14-4DBD-A516-BDE6F722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0082"/>
            <a:ext cx="10942402" cy="6678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Reference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CA35E6-DC81-471A-B4E6-2D417C6D6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284286"/>
              </p:ext>
            </p:extLst>
          </p:nvPr>
        </p:nvGraphicFramePr>
        <p:xfrm>
          <a:off x="736062" y="1307940"/>
          <a:ext cx="10933423" cy="489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190">
                  <a:extLst>
                    <a:ext uri="{9D8B030D-6E8A-4147-A177-3AD203B41FA5}">
                      <a16:colId xmlns:a16="http://schemas.microsoft.com/office/drawing/2014/main" val="2368711498"/>
                    </a:ext>
                  </a:extLst>
                </a:gridCol>
                <a:gridCol w="3098959">
                  <a:extLst>
                    <a:ext uri="{9D8B030D-6E8A-4147-A177-3AD203B41FA5}">
                      <a16:colId xmlns:a16="http://schemas.microsoft.com/office/drawing/2014/main" val="3372264135"/>
                    </a:ext>
                  </a:extLst>
                </a:gridCol>
                <a:gridCol w="2314443">
                  <a:extLst>
                    <a:ext uri="{9D8B030D-6E8A-4147-A177-3AD203B41FA5}">
                      <a16:colId xmlns:a16="http://schemas.microsoft.com/office/drawing/2014/main" val="3132048901"/>
                    </a:ext>
                  </a:extLst>
                </a:gridCol>
                <a:gridCol w="2623831">
                  <a:extLst>
                    <a:ext uri="{9D8B030D-6E8A-4147-A177-3AD203B41FA5}">
                      <a16:colId xmlns:a16="http://schemas.microsoft.com/office/drawing/2014/main" val="3814922551"/>
                    </a:ext>
                  </a:extLst>
                </a:gridCol>
              </a:tblGrid>
              <a:tr h="575238"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Type</a:t>
                      </a:r>
                      <a:endParaRPr lang="en-SG" sz="16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Syntax</a:t>
                      </a:r>
                      <a:endParaRPr lang="en-SG" sz="16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Method Reference</a:t>
                      </a:r>
                      <a:endParaRPr lang="en-SG" sz="16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Lambda expression</a:t>
                      </a:r>
                      <a:endParaRPr lang="en-SG" sz="16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extLst>
                  <a:ext uri="{0D108BD9-81ED-4DB2-BD59-A6C34878D82A}">
                    <a16:rowId xmlns:a16="http://schemas.microsoft.com/office/drawing/2014/main" val="184501207"/>
                  </a:ext>
                </a:extLst>
              </a:tr>
              <a:tr h="575238"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Reference to a static method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Class::staticMethod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400">
                          <a:effectLst/>
                        </a:rPr>
                        <a:t>String::valueOf</a:t>
                      </a:r>
                      <a:endParaRPr lang="en-SG" sz="24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s -&gt; String.valueOf(s)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extLst>
                  <a:ext uri="{0D108BD9-81ED-4DB2-BD59-A6C34878D82A}">
                    <a16:rowId xmlns:a16="http://schemas.microsoft.com/office/drawing/2014/main" val="300421599"/>
                  </a:ext>
                </a:extLst>
              </a:tr>
              <a:tr h="1296685"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Reference to an instance method</a:t>
                      </a:r>
                      <a:br>
                        <a:rPr lang="en-SG" sz="2000">
                          <a:effectLst/>
                        </a:rPr>
                      </a:br>
                      <a:r>
                        <a:rPr lang="en-SG" sz="2000">
                          <a:effectLst/>
                        </a:rPr>
                        <a:t>of a particular object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instance::instanceMethod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400">
                          <a:effectLst/>
                        </a:rPr>
                        <a:t>s:toString</a:t>
                      </a:r>
                      <a:endParaRPr lang="en-SG" sz="24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() -&gt; “string”.toString()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extLst>
                  <a:ext uri="{0D108BD9-81ED-4DB2-BD59-A6C34878D82A}">
                    <a16:rowId xmlns:a16="http://schemas.microsoft.com/office/drawing/2014/main" val="1668419603"/>
                  </a:ext>
                </a:extLst>
              </a:tr>
              <a:tr h="1777649"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Reference to an instance method</a:t>
                      </a:r>
                      <a:br>
                        <a:rPr lang="en-SG" sz="2000">
                          <a:effectLst/>
                        </a:rPr>
                      </a:br>
                      <a:r>
                        <a:rPr lang="en-SG" sz="2000">
                          <a:effectLst/>
                        </a:rPr>
                        <a:t>of an arbitrary object of a particular type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Class:instanceMethod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effectLst/>
                        </a:rPr>
                        <a:t>String::</a:t>
                      </a:r>
                      <a:r>
                        <a:rPr lang="en-SG" sz="2400" dirty="0" err="1">
                          <a:effectLst/>
                        </a:rPr>
                        <a:t>toString</a:t>
                      </a:r>
                      <a:endParaRPr lang="en-SG" sz="2400" b="0" dirty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s -&gt; s.toString()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extLst>
                  <a:ext uri="{0D108BD9-81ED-4DB2-BD59-A6C34878D82A}">
                    <a16:rowId xmlns:a16="http://schemas.microsoft.com/office/drawing/2014/main" val="1972829386"/>
                  </a:ext>
                </a:extLst>
              </a:tr>
              <a:tr h="575238"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Reference to a constructor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Class::new</a:t>
                      </a:r>
                      <a:endParaRPr lang="en-SG" sz="2000" b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effectLst/>
                        </a:rPr>
                        <a:t>String::new</a:t>
                      </a:r>
                      <a:endParaRPr lang="en-SG" sz="2400" b="0" dirty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() -&gt; new String()</a:t>
                      </a:r>
                      <a:endParaRPr lang="en-SG" sz="2000" b="0" dirty="0">
                        <a:effectLst/>
                        <a:latin typeface="Cambira"/>
                      </a:endParaRPr>
                    </a:p>
                  </a:txBody>
                  <a:tcPr marL="62210" marR="62210" marT="31105" marB="31105" anchor="ctr"/>
                </a:tc>
                <a:extLst>
                  <a:ext uri="{0D108BD9-81ED-4DB2-BD59-A6C34878D82A}">
                    <a16:rowId xmlns:a16="http://schemas.microsoft.com/office/drawing/2014/main" val="200657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87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170F-1DB0-44CD-976D-5A96F8CC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76AB-0467-47E6-9B4A-7EC500C5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Java 8 and 9 Fundamentals: Modern Java Development with Lambdas, Streams, and Introducing Java 9’s </a:t>
            </a:r>
            <a:r>
              <a:rPr lang="en-SG" dirty="0" err="1"/>
              <a:t>JShell</a:t>
            </a:r>
            <a:r>
              <a:rPr lang="en-SG" dirty="0"/>
              <a:t> and the Java Platform Module System (JPMS) – </a:t>
            </a:r>
            <a:r>
              <a:rPr lang="en-SG" sz="1700" dirty="0">
                <a:hlinkClick r:id="rId2"/>
              </a:rPr>
              <a:t>https://www.safaribooksonline.com/videos/java-8-and/9780133489354</a:t>
            </a:r>
            <a:r>
              <a:rPr lang="en-SG" sz="1700" dirty="0"/>
              <a:t> </a:t>
            </a:r>
          </a:p>
          <a:p>
            <a:r>
              <a:rPr lang="en-SG" dirty="0"/>
              <a:t>Functional Interfaces by Joe Darcy – </a:t>
            </a:r>
            <a:r>
              <a:rPr lang="en-SG" sz="1700" dirty="0">
                <a:hlinkClick r:id="rId3"/>
              </a:rPr>
              <a:t>https://blogs.oracle.com/darcy/functional-interfaces</a:t>
            </a:r>
            <a:r>
              <a:rPr lang="en-SG" sz="1700" dirty="0"/>
              <a:t> </a:t>
            </a:r>
          </a:p>
          <a:p>
            <a:r>
              <a:rPr lang="en-US" dirty="0"/>
              <a:t>F</a:t>
            </a:r>
            <a:r>
              <a:rPr lang="en-SG" dirty="0" err="1"/>
              <a:t>unctional</a:t>
            </a:r>
            <a:r>
              <a:rPr lang="en-SG" dirty="0"/>
              <a:t> Interfaces in Java 8 by </a:t>
            </a:r>
            <a:r>
              <a:rPr lang="en-SG" dirty="0" err="1"/>
              <a:t>baeldung</a:t>
            </a:r>
            <a:r>
              <a:rPr lang="en-SG" dirty="0"/>
              <a:t> –</a:t>
            </a:r>
            <a:r>
              <a:rPr lang="en-SG" sz="1700" dirty="0">
                <a:hlinkClick r:id="rId4"/>
              </a:rPr>
              <a:t>http://www.baeldung.com/java-8-functional-interfaces</a:t>
            </a:r>
            <a:r>
              <a:rPr lang="en-SG" sz="1700" dirty="0"/>
              <a:t> </a:t>
            </a:r>
            <a:endParaRPr lang="en-SG" sz="1900" dirty="0"/>
          </a:p>
          <a:p>
            <a:r>
              <a:rPr lang="en-US" dirty="0"/>
              <a:t>JSR 335: Lambda Expressions for the Java™ Programming Language – </a:t>
            </a:r>
            <a:r>
              <a:rPr lang="en-US" sz="1700" dirty="0">
                <a:hlinkClick r:id="rId5"/>
              </a:rPr>
              <a:t>https://www.jcp.org/en/jsr/detail?id=335</a:t>
            </a:r>
            <a:r>
              <a:rPr lang="en-US" sz="1700" dirty="0"/>
              <a:t> </a:t>
            </a:r>
          </a:p>
          <a:p>
            <a:r>
              <a:rPr lang="en-US" dirty="0"/>
              <a:t>Learn Java 8: Lambda and Functional Programming by </a:t>
            </a:r>
            <a:r>
              <a:rPr lang="en-US" dirty="0" err="1"/>
              <a:t>Heni</a:t>
            </a:r>
            <a:r>
              <a:rPr lang="en-US" dirty="0"/>
              <a:t> Tremblay - </a:t>
            </a:r>
            <a:r>
              <a:rPr lang="en-US" sz="1700" dirty="0">
                <a:hlinkClick r:id="rId6"/>
              </a:rPr>
              <a:t>https://www.youtube.com/watch?v=zolbIZS4SRQ</a:t>
            </a:r>
            <a:r>
              <a:rPr lang="en-US" sz="1700" dirty="0"/>
              <a:t> </a:t>
            </a:r>
          </a:p>
          <a:p>
            <a:r>
              <a:rPr lang="en-US" dirty="0"/>
              <a:t>Refactoring to Functional Style Using Java 8 – </a:t>
            </a:r>
            <a:r>
              <a:rPr lang="en-US" sz="1700" dirty="0">
                <a:hlinkClick r:id="rId7"/>
              </a:rPr>
              <a:t>https://www.youtube.com/watch?v=wjF1WqGhoQI</a:t>
            </a:r>
            <a:r>
              <a:rPr lang="en-US" sz="1700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78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252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Cambira</vt:lpstr>
      <vt:lpstr>Arial</vt:lpstr>
      <vt:lpstr>Calibri</vt:lpstr>
      <vt:lpstr>Calibri Light</vt:lpstr>
      <vt:lpstr>Office Theme</vt:lpstr>
      <vt:lpstr>@FunctionalInterface</vt:lpstr>
      <vt:lpstr>Goal</vt:lpstr>
      <vt:lpstr>Anonymous Inner classes vs Functional Interfaces with Lambda Demo</vt:lpstr>
      <vt:lpstr>Anonymous Inner classes vs Functional Interfaces with Lambda: Practice</vt:lpstr>
      <vt:lpstr>Default Functional Interfaces</vt:lpstr>
      <vt:lpstr>Method 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Illayapparachchi, Asela | RASIA</dc:creator>
  <cp:lastModifiedBy>Illayapparachchi, Asela | RASIA</cp:lastModifiedBy>
  <cp:revision>20</cp:revision>
  <dcterms:created xsi:type="dcterms:W3CDTF">2018-06-29T09:49:49Z</dcterms:created>
  <dcterms:modified xsi:type="dcterms:W3CDTF">2018-07-06T04:24:40Z</dcterms:modified>
</cp:coreProperties>
</file>