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rebuchet MS"/>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rebuchet MS"/>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rebuchet MS"/>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rebuchet MS"/>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rebuchet MS"/>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rebuchet MS"/>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rebuchet MS"/>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rebuchet MS"/>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rebuchet M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E9CB"/>
          </a:solidFill>
        </a:fill>
      </a:tcStyle>
    </a:wholeTbl>
    <a:band2H>
      <a:tcTxStyle b="def" i="def"/>
      <a:tcStyle>
        <a:tcBdr/>
        <a:fill>
          <a:solidFill>
            <a:srgbClr val="EEF4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E9CB"/>
          </a:solidFill>
        </a:fill>
      </a:tcStyle>
    </a:wholeTbl>
    <a:band2H>
      <a:tcTxStyle b="def" i="def"/>
      <a:tcStyle>
        <a:tcBdr/>
        <a:fill>
          <a:solidFill>
            <a:srgbClr val="EEF4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5E6CB"/>
          </a:solidFill>
        </a:fill>
      </a:tcStyle>
    </a:wholeTbl>
    <a:band2H>
      <a:tcTxStyle b="def" i="def"/>
      <a:tcStyle>
        <a:tcBdr/>
        <a:fill>
          <a:solidFill>
            <a:srgbClr val="FAF3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D8D0"/>
          </a:solidFill>
        </a:fill>
      </a:tcStyle>
    </a:wholeTbl>
    <a:band2H>
      <a:tcTxStyle b="def" i="def"/>
      <a:tcStyle>
        <a:tcBdr/>
        <a:fill>
          <a:solidFill>
            <a:srgbClr val="EEED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5" name="Shape 165"/>
          <p:cNvSpPr/>
          <p:nvPr>
            <p:ph type="sldImg"/>
          </p:nvPr>
        </p:nvSpPr>
        <p:spPr>
          <a:xfrm>
            <a:off x="1143000" y="685800"/>
            <a:ext cx="4572000" cy="3429000"/>
          </a:xfrm>
          <a:prstGeom prst="rect">
            <a:avLst/>
          </a:prstGeom>
        </p:spPr>
        <p:txBody>
          <a:bodyPr/>
          <a:lstStyle/>
          <a:p>
            <a:pPr/>
          </a:p>
        </p:txBody>
      </p:sp>
      <p:sp>
        <p:nvSpPr>
          <p:cNvPr id="166" name="Shape 16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Trebuchet MS"/>
      </a:defRPr>
    </a:lvl1pPr>
    <a:lvl2pPr indent="228600" latinLnBrk="0">
      <a:defRPr sz="1200">
        <a:latin typeface="+mn-lt"/>
        <a:ea typeface="+mn-ea"/>
        <a:cs typeface="+mn-cs"/>
        <a:sym typeface="Trebuchet MS"/>
      </a:defRPr>
    </a:lvl2pPr>
    <a:lvl3pPr indent="457200" latinLnBrk="0">
      <a:defRPr sz="1200">
        <a:latin typeface="+mn-lt"/>
        <a:ea typeface="+mn-ea"/>
        <a:cs typeface="+mn-cs"/>
        <a:sym typeface="Trebuchet MS"/>
      </a:defRPr>
    </a:lvl3pPr>
    <a:lvl4pPr indent="685800" latinLnBrk="0">
      <a:defRPr sz="1200">
        <a:latin typeface="+mn-lt"/>
        <a:ea typeface="+mn-ea"/>
        <a:cs typeface="+mn-cs"/>
        <a:sym typeface="Trebuchet MS"/>
      </a:defRPr>
    </a:lvl4pPr>
    <a:lvl5pPr indent="914400" latinLnBrk="0">
      <a:defRPr sz="1200">
        <a:latin typeface="+mn-lt"/>
        <a:ea typeface="+mn-ea"/>
        <a:cs typeface="+mn-cs"/>
        <a:sym typeface="Trebuchet MS"/>
      </a:defRPr>
    </a:lvl5pPr>
    <a:lvl6pPr indent="1143000" latinLnBrk="0">
      <a:defRPr sz="1200">
        <a:latin typeface="+mn-lt"/>
        <a:ea typeface="+mn-ea"/>
        <a:cs typeface="+mn-cs"/>
        <a:sym typeface="Trebuchet MS"/>
      </a:defRPr>
    </a:lvl6pPr>
    <a:lvl7pPr indent="1371600" latinLnBrk="0">
      <a:defRPr sz="1200">
        <a:latin typeface="+mn-lt"/>
        <a:ea typeface="+mn-ea"/>
        <a:cs typeface="+mn-cs"/>
        <a:sym typeface="Trebuchet MS"/>
      </a:defRPr>
    </a:lvl7pPr>
    <a:lvl8pPr indent="1600200" latinLnBrk="0">
      <a:defRPr sz="1200">
        <a:latin typeface="+mn-lt"/>
        <a:ea typeface="+mn-ea"/>
        <a:cs typeface="+mn-cs"/>
        <a:sym typeface="Trebuchet MS"/>
      </a:defRPr>
    </a:lvl8pPr>
    <a:lvl9pPr indent="1828800" latinLnBrk="0">
      <a:defRPr sz="1200">
        <a:latin typeface="+mn-lt"/>
        <a:ea typeface="+mn-ea"/>
        <a:cs typeface="+mn-cs"/>
        <a:sym typeface="Trebuchet MS"/>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タイトル スライド">
    <p:spTree>
      <p:nvGrpSpPr>
        <p:cNvPr id="1" name=""/>
        <p:cNvGrpSpPr/>
        <p:nvPr/>
      </p:nvGrpSpPr>
      <p:grpSpPr>
        <a:xfrm>
          <a:off x="0" y="0"/>
          <a:ext cx="0" cy="0"/>
          <a:chOff x="0" y="0"/>
          <a:chExt cx="0" cy="0"/>
        </a:xfrm>
      </p:grpSpPr>
      <p:grpSp>
        <p:nvGrpSpPr>
          <p:cNvPr id="32" name="Group 6"/>
          <p:cNvGrpSpPr/>
          <p:nvPr/>
        </p:nvGrpSpPr>
        <p:grpSpPr>
          <a:xfrm>
            <a:off x="-3" y="-8469"/>
            <a:ext cx="12192006" cy="6866472"/>
            <a:chOff x="-1" y="0"/>
            <a:chExt cx="12192004" cy="6866470"/>
          </a:xfrm>
        </p:grpSpPr>
        <p:sp>
          <p:nvSpPr>
            <p:cNvPr id="22" name="Straight Connector 31"/>
            <p:cNvSpPr/>
            <p:nvPr/>
          </p:nvSpPr>
          <p:spPr>
            <a:xfrm>
              <a:off x="9371014" y="8466"/>
              <a:ext cx="1219201" cy="6858005"/>
            </a:xfrm>
            <a:prstGeom prst="line">
              <a:avLst/>
            </a:prstGeom>
            <a:noFill/>
            <a:ln w="9525" cap="rnd">
              <a:solidFill>
                <a:srgbClr val="BFBFBF"/>
              </a:solidFill>
              <a:prstDash val="solid"/>
              <a:round/>
            </a:ln>
            <a:effectLst/>
          </p:spPr>
          <p:txBody>
            <a:bodyPr wrap="square" lIns="45718" tIns="45718" rIns="45718" bIns="45718" numCol="1" anchor="t">
              <a:noAutofit/>
            </a:bodyPr>
            <a:lstStyle/>
            <a:p>
              <a:pPr/>
            </a:p>
          </p:txBody>
        </p:sp>
        <p:sp>
          <p:nvSpPr>
            <p:cNvPr id="23" name="Straight Connector 20"/>
            <p:cNvSpPr/>
            <p:nvPr/>
          </p:nvSpPr>
          <p:spPr>
            <a:xfrm flipH="1">
              <a:off x="7425268" y="3689880"/>
              <a:ext cx="4763561" cy="3176589"/>
            </a:xfrm>
            <a:prstGeom prst="line">
              <a:avLst/>
            </a:prstGeom>
            <a:noFill/>
            <a:ln w="9525" cap="rnd">
              <a:solidFill>
                <a:srgbClr val="D9D9D9"/>
              </a:solidFill>
              <a:prstDash val="solid"/>
              <a:round/>
            </a:ln>
            <a:effectLst/>
          </p:spPr>
          <p:txBody>
            <a:bodyPr wrap="square" lIns="45718" tIns="45718" rIns="45718" bIns="45718" numCol="1" anchor="t">
              <a:noAutofit/>
            </a:bodyPr>
            <a:lstStyle/>
            <a:p>
              <a:pPr/>
            </a:p>
          </p:txBody>
        </p:sp>
        <p:sp>
          <p:nvSpPr>
            <p:cNvPr id="24" name="Rectangle 23"/>
            <p:cNvSpPr/>
            <p:nvPr/>
          </p:nvSpPr>
          <p:spPr>
            <a:xfrm>
              <a:off x="9181477" y="-1"/>
              <a:ext cx="3007352" cy="68664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chemeClr val="accent1">
                <a:alpha val="30000"/>
              </a:schemeClr>
            </a:solidFill>
            <a:ln w="12700" cap="flat">
              <a:noFill/>
              <a:miter lim="400000"/>
            </a:ln>
            <a:effectLst/>
          </p:spPr>
          <p:txBody>
            <a:bodyPr wrap="square" lIns="45718" tIns="45718" rIns="45718" bIns="45718" numCol="1" anchor="t">
              <a:noAutofit/>
            </a:bodyPr>
            <a:lstStyle/>
            <a:p>
              <a:pPr/>
            </a:p>
          </p:txBody>
        </p:sp>
        <p:sp>
          <p:nvSpPr>
            <p:cNvPr id="25" name="Rectangle 25"/>
            <p:cNvSpPr/>
            <p:nvPr/>
          </p:nvSpPr>
          <p:spPr>
            <a:xfrm>
              <a:off x="9603442" y="-1"/>
              <a:ext cx="2588562" cy="68664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chemeClr val="accent1">
                <a:alpha val="20000"/>
              </a:schemeClr>
            </a:solidFill>
            <a:ln w="12700" cap="flat">
              <a:noFill/>
              <a:miter lim="400000"/>
            </a:ln>
            <a:effectLst/>
          </p:spPr>
          <p:txBody>
            <a:bodyPr wrap="square" lIns="45718" tIns="45718" rIns="45718" bIns="45718" numCol="1" anchor="t">
              <a:noAutofit/>
            </a:bodyPr>
            <a:lstStyle/>
            <a:p>
              <a:pPr/>
            </a:p>
          </p:txBody>
        </p:sp>
        <p:sp>
          <p:nvSpPr>
            <p:cNvPr id="26" name="Isosceles Triangle 26"/>
            <p:cNvSpPr/>
            <p:nvPr/>
          </p:nvSpPr>
          <p:spPr>
            <a:xfrm>
              <a:off x="8932334" y="3056466"/>
              <a:ext cx="3259670" cy="38100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2">
                <a:alpha val="72000"/>
              </a:schemeClr>
            </a:solidFill>
            <a:ln w="12700" cap="flat">
              <a:noFill/>
              <a:miter lim="400000"/>
            </a:ln>
            <a:effectLst/>
          </p:spPr>
          <p:txBody>
            <a:bodyPr wrap="square" lIns="45718" tIns="45718" rIns="45718" bIns="45718" numCol="1" anchor="t">
              <a:noAutofit/>
            </a:bodyPr>
            <a:lstStyle/>
            <a:p>
              <a:pPr/>
            </a:p>
          </p:txBody>
        </p:sp>
        <p:sp>
          <p:nvSpPr>
            <p:cNvPr id="27" name="Rectangle 27"/>
            <p:cNvSpPr/>
            <p:nvPr/>
          </p:nvSpPr>
          <p:spPr>
            <a:xfrm>
              <a:off x="9334501" y="-1"/>
              <a:ext cx="2854329" cy="68664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3F7819">
                <a:alpha val="70000"/>
              </a:srgbClr>
            </a:solidFill>
            <a:ln w="12700" cap="flat">
              <a:noFill/>
              <a:miter lim="400000"/>
            </a:ln>
            <a:effectLst/>
          </p:spPr>
          <p:txBody>
            <a:bodyPr wrap="square" lIns="45718" tIns="45718" rIns="45718" bIns="45718" numCol="1" anchor="t">
              <a:noAutofit/>
            </a:bodyPr>
            <a:lstStyle/>
            <a:p>
              <a:pPr/>
            </a:p>
          </p:txBody>
        </p:sp>
        <p:sp>
          <p:nvSpPr>
            <p:cNvPr id="28" name="Rectangle 28"/>
            <p:cNvSpPr/>
            <p:nvPr/>
          </p:nvSpPr>
          <p:spPr>
            <a:xfrm>
              <a:off x="10898732" y="-1"/>
              <a:ext cx="1290096" cy="68664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73" y="0"/>
                  </a:moveTo>
                  <a:lnTo>
                    <a:pt x="21600" y="0"/>
                  </a:lnTo>
                  <a:lnTo>
                    <a:pt x="21600" y="21600"/>
                  </a:lnTo>
                  <a:lnTo>
                    <a:pt x="0" y="21600"/>
                  </a:lnTo>
                  <a:lnTo>
                    <a:pt x="17073" y="0"/>
                  </a:lnTo>
                  <a:close/>
                </a:path>
              </a:pathLst>
            </a:custGeom>
            <a:solidFill>
              <a:srgbClr val="C0E474">
                <a:alpha val="70000"/>
              </a:srgbClr>
            </a:solidFill>
            <a:ln w="12700" cap="flat">
              <a:noFill/>
              <a:miter lim="400000"/>
            </a:ln>
            <a:effectLst/>
          </p:spPr>
          <p:txBody>
            <a:bodyPr wrap="square" lIns="45718" tIns="45718" rIns="45718" bIns="45718" numCol="1" anchor="t">
              <a:noAutofit/>
            </a:bodyPr>
            <a:lstStyle/>
            <a:p>
              <a:pPr/>
            </a:p>
          </p:txBody>
        </p:sp>
        <p:sp>
          <p:nvSpPr>
            <p:cNvPr id="29" name="Rectangle 29"/>
            <p:cNvSpPr/>
            <p:nvPr/>
          </p:nvSpPr>
          <p:spPr>
            <a:xfrm>
              <a:off x="10939001" y="-1"/>
              <a:ext cx="1249827" cy="68664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173" y="21600"/>
                  </a:lnTo>
                  <a:lnTo>
                    <a:pt x="0" y="0"/>
                  </a:lnTo>
                  <a:close/>
                </a:path>
              </a:pathLst>
            </a:custGeom>
            <a:solidFill>
              <a:schemeClr val="accent1">
                <a:alpha val="64999"/>
              </a:schemeClr>
            </a:solidFill>
            <a:ln w="12700" cap="flat">
              <a:noFill/>
              <a:miter lim="400000"/>
            </a:ln>
            <a:effectLst/>
          </p:spPr>
          <p:txBody>
            <a:bodyPr wrap="square" lIns="45718" tIns="45718" rIns="45718" bIns="45718" numCol="1" anchor="t">
              <a:noAutofit/>
            </a:bodyPr>
            <a:lstStyle/>
            <a:p>
              <a:pPr/>
            </a:p>
          </p:txBody>
        </p:sp>
        <p:sp>
          <p:nvSpPr>
            <p:cNvPr id="30" name="Isosceles Triangle 30"/>
            <p:cNvSpPr/>
            <p:nvPr/>
          </p:nvSpPr>
          <p:spPr>
            <a:xfrm>
              <a:off x="10371667" y="3598334"/>
              <a:ext cx="1817162" cy="32681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1">
                <a:alpha val="80000"/>
              </a:schemeClr>
            </a:solidFill>
            <a:ln w="12700" cap="flat">
              <a:noFill/>
              <a:miter lim="400000"/>
            </a:ln>
            <a:effectLst/>
          </p:spPr>
          <p:txBody>
            <a:bodyPr wrap="square" lIns="45718" tIns="45718" rIns="45718" bIns="45718" numCol="1" anchor="t">
              <a:noAutofit/>
            </a:bodyPr>
            <a:lstStyle/>
            <a:p>
              <a:pPr/>
            </a:p>
          </p:txBody>
        </p:sp>
        <p:sp>
          <p:nvSpPr>
            <p:cNvPr id="31" name="Isosceles Triangle 18"/>
            <p:cNvSpPr/>
            <p:nvPr/>
          </p:nvSpPr>
          <p:spPr>
            <a:xfrm rot="10800000">
              <a:off x="-2" y="8467"/>
              <a:ext cx="842599" cy="56661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1">
                <a:alpha val="85000"/>
              </a:schemeClr>
            </a:solidFill>
            <a:ln w="12700" cap="flat">
              <a:noFill/>
              <a:miter lim="400000"/>
            </a:ln>
            <a:effectLst/>
          </p:spPr>
          <p:txBody>
            <a:bodyPr wrap="square" lIns="45718" tIns="45718" rIns="45718" bIns="45718" numCol="1" anchor="t">
              <a:noAutofit/>
            </a:bodyPr>
            <a:lstStyle/>
            <a:p>
              <a:pPr/>
            </a:p>
          </p:txBody>
        </p:sp>
      </p:grpSp>
      <p:sp>
        <p:nvSpPr>
          <p:cNvPr id="33" name="タイトルテキスト"/>
          <p:cNvSpPr txBox="1"/>
          <p:nvPr>
            <p:ph type="title"/>
          </p:nvPr>
        </p:nvSpPr>
        <p:spPr>
          <a:xfrm>
            <a:off x="1507067" y="2404534"/>
            <a:ext cx="7766937" cy="1646304"/>
          </a:xfrm>
          <a:prstGeom prst="rect">
            <a:avLst/>
          </a:prstGeom>
        </p:spPr>
        <p:txBody>
          <a:bodyPr anchor="b"/>
          <a:lstStyle>
            <a:lvl1pPr algn="r">
              <a:defRPr sz="5400"/>
            </a:lvl1pPr>
          </a:lstStyle>
          <a:p>
            <a:pPr/>
            <a:r>
              <a:t>タイトルテキスト</a:t>
            </a:r>
          </a:p>
        </p:txBody>
      </p:sp>
      <p:sp>
        <p:nvSpPr>
          <p:cNvPr id="34" name="本文レベル1…"/>
          <p:cNvSpPr txBox="1"/>
          <p:nvPr>
            <p:ph type="body" sz="quarter" idx="1"/>
          </p:nvPr>
        </p:nvSpPr>
        <p:spPr>
          <a:xfrm>
            <a:off x="1507067" y="4050831"/>
            <a:ext cx="7766937" cy="1096902"/>
          </a:xfrm>
          <a:prstGeom prst="rect">
            <a:avLst/>
          </a:prstGeom>
        </p:spPr>
        <p:txBody>
          <a:bodyPr/>
          <a:lstStyle>
            <a:lvl1pPr marL="0" indent="0" algn="r">
              <a:buClrTx/>
              <a:buSzTx/>
              <a:buFontTx/>
              <a:buNone/>
              <a:defRPr>
                <a:solidFill>
                  <a:srgbClr val="808080"/>
                </a:solidFill>
              </a:defRPr>
            </a:lvl1pPr>
            <a:lvl2pPr marL="0" indent="0" algn="r">
              <a:buClrTx/>
              <a:buSzTx/>
              <a:buFontTx/>
              <a:buNone/>
              <a:defRPr>
                <a:solidFill>
                  <a:srgbClr val="808080"/>
                </a:solidFill>
              </a:defRPr>
            </a:lvl2pPr>
            <a:lvl3pPr marL="0" indent="0" algn="r">
              <a:buClrTx/>
              <a:buSzTx/>
              <a:buFontTx/>
              <a:buNone/>
              <a:defRPr>
                <a:solidFill>
                  <a:srgbClr val="808080"/>
                </a:solidFill>
              </a:defRPr>
            </a:lvl3pPr>
            <a:lvl4pPr marL="0" indent="0" algn="r">
              <a:buClrTx/>
              <a:buSzTx/>
              <a:buFontTx/>
              <a:buNone/>
              <a:defRPr>
                <a:solidFill>
                  <a:srgbClr val="808080"/>
                </a:solidFill>
              </a:defRPr>
            </a:lvl4pPr>
            <a:lvl5pPr marL="0" indent="0" algn="r">
              <a:buClrTx/>
              <a:buSzTx/>
              <a:buFontTx/>
              <a:buNone/>
              <a:defRPr>
                <a:solidFill>
                  <a:srgbClr val="808080"/>
                </a:solidFill>
              </a:defRPr>
            </a:lvl5pPr>
          </a:lstStyle>
          <a:p>
            <a:pPr/>
            <a:r>
              <a:t>本文レベル1</a:t>
            </a:r>
          </a:p>
          <a:p>
            <a:pPr lvl="1"/>
            <a:r>
              <a:t>本文レベル2</a:t>
            </a:r>
          </a:p>
          <a:p>
            <a:pPr lvl="2"/>
            <a:r>
              <a:t>本文レベル3</a:t>
            </a:r>
          </a:p>
          <a:p>
            <a:pPr lvl="3"/>
            <a:r>
              <a:t>本文レベル4</a:t>
            </a:r>
          </a:p>
          <a:p>
            <a:pPr lvl="4"/>
            <a:r>
              <a:t>本文レベル5</a:t>
            </a:r>
          </a:p>
        </p:txBody>
      </p:sp>
      <p:sp>
        <p:nvSpPr>
          <p:cNvPr id="35"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とキャプション">
    <p:spTree>
      <p:nvGrpSpPr>
        <p:cNvPr id="1" name=""/>
        <p:cNvGrpSpPr/>
        <p:nvPr/>
      </p:nvGrpSpPr>
      <p:grpSpPr>
        <a:xfrm>
          <a:off x="0" y="0"/>
          <a:ext cx="0" cy="0"/>
          <a:chOff x="0" y="0"/>
          <a:chExt cx="0" cy="0"/>
        </a:xfrm>
      </p:grpSpPr>
      <p:sp>
        <p:nvSpPr>
          <p:cNvPr id="114" name="タイトルテキスト"/>
          <p:cNvSpPr txBox="1"/>
          <p:nvPr>
            <p:ph type="title"/>
          </p:nvPr>
        </p:nvSpPr>
        <p:spPr>
          <a:xfrm>
            <a:off x="677335" y="609600"/>
            <a:ext cx="8596670" cy="3403600"/>
          </a:xfrm>
          <a:prstGeom prst="rect">
            <a:avLst/>
          </a:prstGeom>
        </p:spPr>
        <p:txBody>
          <a:bodyPr anchor="ctr"/>
          <a:lstStyle>
            <a:lvl1pPr>
              <a:defRPr sz="4400"/>
            </a:lvl1pPr>
          </a:lstStyle>
          <a:p>
            <a:pPr/>
            <a:r>
              <a:t>タイトルテキスト</a:t>
            </a:r>
          </a:p>
        </p:txBody>
      </p:sp>
      <p:sp>
        <p:nvSpPr>
          <p:cNvPr id="115" name="本文レベル1…"/>
          <p:cNvSpPr txBox="1"/>
          <p:nvPr>
            <p:ph type="body" sz="quarter" idx="1"/>
          </p:nvPr>
        </p:nvSpPr>
        <p:spPr>
          <a:xfrm>
            <a:off x="677335" y="4470400"/>
            <a:ext cx="8596670" cy="1570962"/>
          </a:xfrm>
          <a:prstGeom prst="rect">
            <a:avLst/>
          </a:prstGeom>
        </p:spPr>
        <p:txBody>
          <a:bodyPr anchor="ctr"/>
          <a:lstStyle>
            <a:lvl1pPr marL="0" indent="0">
              <a:buClrTx/>
              <a:buSzTx/>
              <a:buFontTx/>
              <a:buNone/>
            </a:lvl1pPr>
            <a:lvl2pPr marL="0" indent="0">
              <a:buClrTx/>
              <a:buSzTx/>
              <a:buFontTx/>
              <a:buNone/>
            </a:lvl2pPr>
            <a:lvl3pPr marL="0" indent="0">
              <a:buClrTx/>
              <a:buSzTx/>
              <a:buFontTx/>
              <a:buNone/>
            </a:lvl3pPr>
            <a:lvl4pPr marL="0" indent="0">
              <a:buClrTx/>
              <a:buSzTx/>
              <a:buFontTx/>
              <a:buNone/>
            </a:lvl4pPr>
            <a:lvl5pPr marL="0" indent="0">
              <a:buClrTx/>
              <a:buSzTx/>
              <a:buFontTx/>
              <a:buNone/>
            </a:lvl5pPr>
          </a:lstStyle>
          <a:p>
            <a:pPr/>
            <a:r>
              <a:t>本文レベル1</a:t>
            </a:r>
          </a:p>
          <a:p>
            <a:pPr lvl="1"/>
            <a:r>
              <a:t>本文レベル2</a:t>
            </a:r>
          </a:p>
          <a:p>
            <a:pPr lvl="2"/>
            <a:r>
              <a:t>本文レベル3</a:t>
            </a:r>
          </a:p>
          <a:p>
            <a:pPr lvl="3"/>
            <a:r>
              <a:t>本文レベル4</a:t>
            </a:r>
          </a:p>
          <a:p>
            <a:pPr lvl="4"/>
            <a:r>
              <a:t>本文レベル5</a:t>
            </a:r>
          </a:p>
        </p:txBody>
      </p:sp>
      <p:sp>
        <p:nvSpPr>
          <p:cNvPr id="116"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引用 (キャプション付き)">
    <p:spTree>
      <p:nvGrpSpPr>
        <p:cNvPr id="1" name=""/>
        <p:cNvGrpSpPr/>
        <p:nvPr/>
      </p:nvGrpSpPr>
      <p:grpSpPr>
        <a:xfrm>
          <a:off x="0" y="0"/>
          <a:ext cx="0" cy="0"/>
          <a:chOff x="0" y="0"/>
          <a:chExt cx="0" cy="0"/>
        </a:xfrm>
      </p:grpSpPr>
      <p:sp>
        <p:nvSpPr>
          <p:cNvPr id="123" name="タイトルテキスト"/>
          <p:cNvSpPr txBox="1"/>
          <p:nvPr>
            <p:ph type="title"/>
          </p:nvPr>
        </p:nvSpPr>
        <p:spPr>
          <a:xfrm>
            <a:off x="931334" y="609600"/>
            <a:ext cx="8094134" cy="3022600"/>
          </a:xfrm>
          <a:prstGeom prst="rect">
            <a:avLst/>
          </a:prstGeom>
        </p:spPr>
        <p:txBody>
          <a:bodyPr anchor="ctr"/>
          <a:lstStyle>
            <a:lvl1pPr>
              <a:defRPr sz="4400"/>
            </a:lvl1pPr>
          </a:lstStyle>
          <a:p>
            <a:pPr/>
            <a:r>
              <a:t>タイトルテキスト</a:t>
            </a:r>
          </a:p>
        </p:txBody>
      </p:sp>
      <p:sp>
        <p:nvSpPr>
          <p:cNvPr id="124" name="本文レベル1…"/>
          <p:cNvSpPr txBox="1"/>
          <p:nvPr>
            <p:ph type="body" sz="quarter" idx="1"/>
          </p:nvPr>
        </p:nvSpPr>
        <p:spPr>
          <a:xfrm>
            <a:off x="1366138" y="3632200"/>
            <a:ext cx="7224526" cy="381000"/>
          </a:xfrm>
          <a:prstGeom prst="rect">
            <a:avLst/>
          </a:prstGeom>
        </p:spPr>
        <p:txBody>
          <a:bodyPr anchor="ctr"/>
          <a:lstStyle>
            <a:lvl1pPr marL="0" indent="0">
              <a:buClrTx/>
              <a:buSzTx/>
              <a:buFontTx/>
              <a:buNone/>
              <a:defRPr sz="1600">
                <a:solidFill>
                  <a:srgbClr val="808080"/>
                </a:solidFill>
              </a:defRPr>
            </a:lvl1pPr>
            <a:lvl2pPr marL="0" indent="0">
              <a:buClrTx/>
              <a:buSzTx/>
              <a:buFontTx/>
              <a:buNone/>
              <a:defRPr sz="1600">
                <a:solidFill>
                  <a:srgbClr val="808080"/>
                </a:solidFill>
              </a:defRPr>
            </a:lvl2pPr>
            <a:lvl3pPr marL="0" indent="0">
              <a:buClrTx/>
              <a:buSzTx/>
              <a:buFontTx/>
              <a:buNone/>
              <a:defRPr sz="1600">
                <a:solidFill>
                  <a:srgbClr val="808080"/>
                </a:solidFill>
              </a:defRPr>
            </a:lvl3pPr>
            <a:lvl4pPr marL="0" indent="0">
              <a:buClrTx/>
              <a:buSzTx/>
              <a:buFontTx/>
              <a:buNone/>
              <a:defRPr sz="1600">
                <a:solidFill>
                  <a:srgbClr val="808080"/>
                </a:solidFill>
              </a:defRPr>
            </a:lvl4pPr>
            <a:lvl5pPr marL="0" indent="0">
              <a:buClrTx/>
              <a:buSzTx/>
              <a:buFontTx/>
              <a:buNone/>
              <a:defRPr sz="1600">
                <a:solidFill>
                  <a:srgbClr val="808080"/>
                </a:solidFill>
              </a:defRPr>
            </a:lvl5pPr>
          </a:lstStyle>
          <a:p>
            <a:pPr/>
            <a:r>
              <a:t>本文レベル1</a:t>
            </a:r>
          </a:p>
          <a:p>
            <a:pPr lvl="1"/>
            <a:r>
              <a:t>本文レベル2</a:t>
            </a:r>
          </a:p>
          <a:p>
            <a:pPr lvl="2"/>
            <a:r>
              <a:t>本文レベル3</a:t>
            </a:r>
          </a:p>
          <a:p>
            <a:pPr lvl="3"/>
            <a:r>
              <a:t>本文レベル4</a:t>
            </a:r>
          </a:p>
          <a:p>
            <a:pPr lvl="4"/>
            <a:r>
              <a:t>本文レベル5</a:t>
            </a:r>
          </a:p>
        </p:txBody>
      </p:sp>
      <p:sp>
        <p:nvSpPr>
          <p:cNvPr id="125" name="Text Placeholder 2"/>
          <p:cNvSpPr/>
          <p:nvPr>
            <p:ph type="body" sz="quarter" idx="13"/>
          </p:nvPr>
        </p:nvSpPr>
        <p:spPr>
          <a:xfrm>
            <a:off x="677334" y="4470398"/>
            <a:ext cx="8596670" cy="1570965"/>
          </a:xfrm>
          <a:prstGeom prst="rect">
            <a:avLst/>
          </a:prstGeom>
        </p:spPr>
        <p:txBody>
          <a:bodyPr anchor="ctr"/>
          <a:lstStyle/>
          <a:p>
            <a:pPr>
              <a:buChar char="✦"/>
            </a:pPr>
          </a:p>
        </p:txBody>
      </p:sp>
      <p:sp>
        <p:nvSpPr>
          <p:cNvPr id="126" name="TextBox 19"/>
          <p:cNvSpPr txBox="1"/>
          <p:nvPr/>
        </p:nvSpPr>
        <p:spPr>
          <a:xfrm>
            <a:off x="541869" y="469464"/>
            <a:ext cx="609602" cy="122660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8000">
                <a:solidFill>
                  <a:srgbClr val="C0E474"/>
                </a:solidFill>
                <a:latin typeface="Arial"/>
                <a:ea typeface="Arial"/>
                <a:cs typeface="Arial"/>
                <a:sym typeface="Arial"/>
              </a:defRPr>
            </a:lvl1pPr>
          </a:lstStyle>
          <a:p>
            <a:pPr/>
            <a:r>
              <a:t>“</a:t>
            </a:r>
          </a:p>
        </p:txBody>
      </p:sp>
      <p:sp>
        <p:nvSpPr>
          <p:cNvPr id="127" name="TextBox 21"/>
          <p:cNvSpPr txBox="1"/>
          <p:nvPr/>
        </p:nvSpPr>
        <p:spPr>
          <a:xfrm>
            <a:off x="8893009" y="2565642"/>
            <a:ext cx="609602" cy="122660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8000">
                <a:solidFill>
                  <a:srgbClr val="C0E474"/>
                </a:solidFill>
                <a:latin typeface="Arial"/>
                <a:ea typeface="Arial"/>
                <a:cs typeface="Arial"/>
                <a:sym typeface="Arial"/>
              </a:defRPr>
            </a:lvl1pPr>
          </a:lstStyle>
          <a:p>
            <a:pPr/>
            <a:r>
              <a:t>”</a:t>
            </a:r>
          </a:p>
        </p:txBody>
      </p:sp>
      <p:sp>
        <p:nvSpPr>
          <p:cNvPr id="128"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名札">
    <p:spTree>
      <p:nvGrpSpPr>
        <p:cNvPr id="1" name=""/>
        <p:cNvGrpSpPr/>
        <p:nvPr/>
      </p:nvGrpSpPr>
      <p:grpSpPr>
        <a:xfrm>
          <a:off x="0" y="0"/>
          <a:ext cx="0" cy="0"/>
          <a:chOff x="0" y="0"/>
          <a:chExt cx="0" cy="0"/>
        </a:xfrm>
      </p:grpSpPr>
      <p:sp>
        <p:nvSpPr>
          <p:cNvPr id="135" name="タイトルテキスト"/>
          <p:cNvSpPr txBox="1"/>
          <p:nvPr>
            <p:ph type="title"/>
          </p:nvPr>
        </p:nvSpPr>
        <p:spPr>
          <a:xfrm>
            <a:off x="677335" y="1931988"/>
            <a:ext cx="8596670" cy="2595462"/>
          </a:xfrm>
          <a:prstGeom prst="rect">
            <a:avLst/>
          </a:prstGeom>
        </p:spPr>
        <p:txBody>
          <a:bodyPr anchor="b"/>
          <a:lstStyle>
            <a:lvl1pPr>
              <a:defRPr sz="4400"/>
            </a:lvl1pPr>
          </a:lstStyle>
          <a:p>
            <a:pPr/>
            <a:r>
              <a:t>タイトルテキスト</a:t>
            </a:r>
          </a:p>
        </p:txBody>
      </p:sp>
      <p:sp>
        <p:nvSpPr>
          <p:cNvPr id="136" name="本文レベル1…"/>
          <p:cNvSpPr txBox="1"/>
          <p:nvPr>
            <p:ph type="body" sz="quarter" idx="1"/>
          </p:nvPr>
        </p:nvSpPr>
        <p:spPr>
          <a:xfrm>
            <a:off x="677335" y="4527448"/>
            <a:ext cx="8596670" cy="1513916"/>
          </a:xfrm>
          <a:prstGeom prst="rect">
            <a:avLst/>
          </a:prstGeom>
        </p:spPr>
        <p:txBody>
          <a:bodyPr/>
          <a:lstStyle>
            <a:lvl1pPr marL="0" indent="0">
              <a:buClrTx/>
              <a:buSzTx/>
              <a:buFontTx/>
              <a:buNone/>
            </a:lvl1pPr>
            <a:lvl2pPr marL="0" indent="0">
              <a:buClrTx/>
              <a:buSzTx/>
              <a:buFontTx/>
              <a:buNone/>
            </a:lvl2pPr>
            <a:lvl3pPr marL="0" indent="0">
              <a:buClrTx/>
              <a:buSzTx/>
              <a:buFontTx/>
              <a:buNone/>
            </a:lvl3pPr>
            <a:lvl4pPr marL="0" indent="0">
              <a:buClrTx/>
              <a:buSzTx/>
              <a:buFontTx/>
              <a:buNone/>
            </a:lvl4pPr>
            <a:lvl5pPr marL="0" indent="0">
              <a:buClrTx/>
              <a:buSzTx/>
              <a:buFontTx/>
              <a:buNone/>
            </a:lvl5pPr>
          </a:lstStyle>
          <a:p>
            <a:pPr/>
            <a:r>
              <a:t>本文レベル1</a:t>
            </a:r>
          </a:p>
          <a:p>
            <a:pPr lvl="1"/>
            <a:r>
              <a:t>本文レベル2</a:t>
            </a:r>
          </a:p>
          <a:p>
            <a:pPr lvl="2"/>
            <a:r>
              <a:t>本文レベル3</a:t>
            </a:r>
          </a:p>
          <a:p>
            <a:pPr lvl="3"/>
            <a:r>
              <a:t>本文レベル4</a:t>
            </a:r>
          </a:p>
          <a:p>
            <a:pPr lvl="4"/>
            <a:r>
              <a:t>本文レベル5</a:t>
            </a:r>
          </a:p>
        </p:txBody>
      </p:sp>
      <p:sp>
        <p:nvSpPr>
          <p:cNvPr id="137"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引用付きの名札">
    <p:spTree>
      <p:nvGrpSpPr>
        <p:cNvPr id="1" name=""/>
        <p:cNvGrpSpPr/>
        <p:nvPr/>
      </p:nvGrpSpPr>
      <p:grpSpPr>
        <a:xfrm>
          <a:off x="0" y="0"/>
          <a:ext cx="0" cy="0"/>
          <a:chOff x="0" y="0"/>
          <a:chExt cx="0" cy="0"/>
        </a:xfrm>
      </p:grpSpPr>
      <p:sp>
        <p:nvSpPr>
          <p:cNvPr id="144" name="タイトルテキスト"/>
          <p:cNvSpPr txBox="1"/>
          <p:nvPr>
            <p:ph type="title"/>
          </p:nvPr>
        </p:nvSpPr>
        <p:spPr>
          <a:xfrm>
            <a:off x="931334" y="609600"/>
            <a:ext cx="8094134" cy="3022600"/>
          </a:xfrm>
          <a:prstGeom prst="rect">
            <a:avLst/>
          </a:prstGeom>
        </p:spPr>
        <p:txBody>
          <a:bodyPr anchor="ctr"/>
          <a:lstStyle>
            <a:lvl1pPr>
              <a:defRPr sz="4400"/>
            </a:lvl1pPr>
          </a:lstStyle>
          <a:p>
            <a:pPr/>
            <a:r>
              <a:t>タイトルテキスト</a:t>
            </a:r>
          </a:p>
        </p:txBody>
      </p:sp>
      <p:sp>
        <p:nvSpPr>
          <p:cNvPr id="145" name="本文レベル1…"/>
          <p:cNvSpPr txBox="1"/>
          <p:nvPr>
            <p:ph type="body" sz="quarter" idx="1"/>
          </p:nvPr>
        </p:nvSpPr>
        <p:spPr>
          <a:xfrm>
            <a:off x="677332" y="4013200"/>
            <a:ext cx="8596670" cy="514249"/>
          </a:xfrm>
          <a:prstGeom prst="rect">
            <a:avLst/>
          </a:prstGeom>
        </p:spPr>
        <p:txBody>
          <a:bodyPr anchor="b"/>
          <a:lstStyle>
            <a:lvl1pPr marL="0" indent="0">
              <a:buClrTx/>
              <a:buSzTx/>
              <a:buFontTx/>
              <a:buNone/>
              <a:defRPr sz="2400"/>
            </a:lvl1pPr>
            <a:lvl2pPr marL="0" indent="0">
              <a:buClrTx/>
              <a:buSzTx/>
              <a:buFontTx/>
              <a:buNone/>
              <a:defRPr sz="2400"/>
            </a:lvl2pPr>
            <a:lvl3pPr marL="0" indent="0">
              <a:buClrTx/>
              <a:buSzTx/>
              <a:buFontTx/>
              <a:buNone/>
              <a:defRPr sz="2400"/>
            </a:lvl3pPr>
            <a:lvl4pPr marL="0" indent="0">
              <a:buClrTx/>
              <a:buSzTx/>
              <a:buFontTx/>
              <a:buNone/>
              <a:defRPr sz="2400"/>
            </a:lvl4pPr>
            <a:lvl5pPr marL="0" indent="0">
              <a:buClrTx/>
              <a:buSzTx/>
              <a:buFontTx/>
              <a:buNone/>
              <a:defRPr sz="2400"/>
            </a:lvl5pPr>
          </a:lstStyle>
          <a:p>
            <a:pPr/>
            <a:r>
              <a:t>本文レベル1</a:t>
            </a:r>
          </a:p>
          <a:p>
            <a:pPr lvl="1"/>
            <a:r>
              <a:t>本文レベル2</a:t>
            </a:r>
          </a:p>
          <a:p>
            <a:pPr lvl="2"/>
            <a:r>
              <a:t>本文レベル3</a:t>
            </a:r>
          </a:p>
          <a:p>
            <a:pPr lvl="3"/>
            <a:r>
              <a:t>本文レベル4</a:t>
            </a:r>
          </a:p>
          <a:p>
            <a:pPr lvl="4"/>
            <a:r>
              <a:t>本文レベル5</a:t>
            </a:r>
          </a:p>
        </p:txBody>
      </p:sp>
      <p:sp>
        <p:nvSpPr>
          <p:cNvPr id="146" name="Text Placeholder 2"/>
          <p:cNvSpPr/>
          <p:nvPr>
            <p:ph type="body" sz="quarter" idx="13"/>
          </p:nvPr>
        </p:nvSpPr>
        <p:spPr>
          <a:xfrm>
            <a:off x="677334" y="4527448"/>
            <a:ext cx="8596670" cy="1513916"/>
          </a:xfrm>
          <a:prstGeom prst="rect">
            <a:avLst/>
          </a:prstGeom>
        </p:spPr>
        <p:txBody>
          <a:bodyPr/>
          <a:lstStyle/>
          <a:p>
            <a:pPr>
              <a:buChar char="✦"/>
            </a:pPr>
          </a:p>
        </p:txBody>
      </p:sp>
      <p:sp>
        <p:nvSpPr>
          <p:cNvPr id="147" name="TextBox 23"/>
          <p:cNvSpPr txBox="1"/>
          <p:nvPr/>
        </p:nvSpPr>
        <p:spPr>
          <a:xfrm>
            <a:off x="541869" y="469464"/>
            <a:ext cx="609602" cy="122660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8000">
                <a:solidFill>
                  <a:srgbClr val="C0E474"/>
                </a:solidFill>
                <a:latin typeface="Arial"/>
                <a:ea typeface="Arial"/>
                <a:cs typeface="Arial"/>
                <a:sym typeface="Arial"/>
              </a:defRPr>
            </a:lvl1pPr>
          </a:lstStyle>
          <a:p>
            <a:pPr/>
            <a:r>
              <a:t>“</a:t>
            </a:r>
          </a:p>
        </p:txBody>
      </p:sp>
      <p:sp>
        <p:nvSpPr>
          <p:cNvPr id="148" name="TextBox 24"/>
          <p:cNvSpPr txBox="1"/>
          <p:nvPr/>
        </p:nvSpPr>
        <p:spPr>
          <a:xfrm>
            <a:off x="8893009" y="2565642"/>
            <a:ext cx="609602" cy="122660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8000">
                <a:solidFill>
                  <a:srgbClr val="C0E474"/>
                </a:solidFill>
                <a:latin typeface="Arial"/>
                <a:ea typeface="Arial"/>
                <a:cs typeface="Arial"/>
                <a:sym typeface="Arial"/>
              </a:defRPr>
            </a:lvl1pPr>
          </a:lstStyle>
          <a:p>
            <a:pPr/>
            <a:r>
              <a:t>”</a:t>
            </a:r>
          </a:p>
        </p:txBody>
      </p:sp>
      <p:sp>
        <p:nvSpPr>
          <p:cNvPr id="149"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真または偽">
    <p:spTree>
      <p:nvGrpSpPr>
        <p:cNvPr id="1" name=""/>
        <p:cNvGrpSpPr/>
        <p:nvPr/>
      </p:nvGrpSpPr>
      <p:grpSpPr>
        <a:xfrm>
          <a:off x="0" y="0"/>
          <a:ext cx="0" cy="0"/>
          <a:chOff x="0" y="0"/>
          <a:chExt cx="0" cy="0"/>
        </a:xfrm>
      </p:grpSpPr>
      <p:sp>
        <p:nvSpPr>
          <p:cNvPr id="156" name="タイトルテキスト"/>
          <p:cNvSpPr txBox="1"/>
          <p:nvPr>
            <p:ph type="title"/>
          </p:nvPr>
        </p:nvSpPr>
        <p:spPr>
          <a:xfrm>
            <a:off x="685798" y="609600"/>
            <a:ext cx="8588204" cy="3022600"/>
          </a:xfrm>
          <a:prstGeom prst="rect">
            <a:avLst/>
          </a:prstGeom>
        </p:spPr>
        <p:txBody>
          <a:bodyPr anchor="ctr"/>
          <a:lstStyle>
            <a:lvl1pPr>
              <a:defRPr sz="4400"/>
            </a:lvl1pPr>
          </a:lstStyle>
          <a:p>
            <a:pPr/>
            <a:r>
              <a:t>タイトルテキスト</a:t>
            </a:r>
          </a:p>
        </p:txBody>
      </p:sp>
      <p:sp>
        <p:nvSpPr>
          <p:cNvPr id="157" name="本文レベル1…"/>
          <p:cNvSpPr txBox="1"/>
          <p:nvPr>
            <p:ph type="body" sz="quarter" idx="1"/>
          </p:nvPr>
        </p:nvSpPr>
        <p:spPr>
          <a:xfrm>
            <a:off x="677332" y="4013200"/>
            <a:ext cx="8596670" cy="514249"/>
          </a:xfrm>
          <a:prstGeom prst="rect">
            <a:avLst/>
          </a:prstGeom>
        </p:spPr>
        <p:txBody>
          <a:bodyPr anchor="b"/>
          <a:lstStyle>
            <a:lvl1pPr marL="0" indent="0">
              <a:buClrTx/>
              <a:buSzTx/>
              <a:buFontTx/>
              <a:buNone/>
              <a:defRPr sz="2400">
                <a:solidFill>
                  <a:schemeClr val="accent1"/>
                </a:solidFill>
              </a:defRPr>
            </a:lvl1pPr>
            <a:lvl2pPr marL="0" indent="0">
              <a:buClrTx/>
              <a:buSzTx/>
              <a:buFontTx/>
              <a:buNone/>
              <a:defRPr sz="2400">
                <a:solidFill>
                  <a:schemeClr val="accent1"/>
                </a:solidFill>
              </a:defRPr>
            </a:lvl2pPr>
            <a:lvl3pPr marL="0" indent="0">
              <a:buClrTx/>
              <a:buSzTx/>
              <a:buFontTx/>
              <a:buNone/>
              <a:defRPr sz="2400">
                <a:solidFill>
                  <a:schemeClr val="accent1"/>
                </a:solidFill>
              </a:defRPr>
            </a:lvl3pPr>
            <a:lvl4pPr marL="0" indent="0">
              <a:buClrTx/>
              <a:buSzTx/>
              <a:buFontTx/>
              <a:buNone/>
              <a:defRPr sz="2400">
                <a:solidFill>
                  <a:schemeClr val="accent1"/>
                </a:solidFill>
              </a:defRPr>
            </a:lvl4pPr>
            <a:lvl5pPr marL="0" indent="0">
              <a:buClrTx/>
              <a:buSzTx/>
              <a:buFontTx/>
              <a:buNone/>
              <a:defRPr sz="2400">
                <a:solidFill>
                  <a:schemeClr val="accent1"/>
                </a:solidFill>
              </a:defRPr>
            </a:lvl5pPr>
          </a:lstStyle>
          <a:p>
            <a:pPr/>
            <a:r>
              <a:t>本文レベル1</a:t>
            </a:r>
          </a:p>
          <a:p>
            <a:pPr lvl="1"/>
            <a:r>
              <a:t>本文レベル2</a:t>
            </a:r>
          </a:p>
          <a:p>
            <a:pPr lvl="2"/>
            <a:r>
              <a:t>本文レベル3</a:t>
            </a:r>
          </a:p>
          <a:p>
            <a:pPr lvl="3"/>
            <a:r>
              <a:t>本文レベル4</a:t>
            </a:r>
          </a:p>
          <a:p>
            <a:pPr lvl="4"/>
            <a:r>
              <a:t>本文レベル5</a:t>
            </a:r>
          </a:p>
        </p:txBody>
      </p:sp>
      <p:sp>
        <p:nvSpPr>
          <p:cNvPr id="158" name="Text Placeholder 2"/>
          <p:cNvSpPr/>
          <p:nvPr>
            <p:ph type="body" sz="quarter" idx="13"/>
          </p:nvPr>
        </p:nvSpPr>
        <p:spPr>
          <a:xfrm>
            <a:off x="677334" y="4527448"/>
            <a:ext cx="8596670" cy="1513916"/>
          </a:xfrm>
          <a:prstGeom prst="rect">
            <a:avLst/>
          </a:prstGeom>
        </p:spPr>
        <p:txBody>
          <a:bodyPr/>
          <a:lstStyle/>
          <a:p>
            <a:pPr>
              <a:buChar char="✦"/>
            </a:pPr>
          </a:p>
        </p:txBody>
      </p:sp>
      <p:sp>
        <p:nvSpPr>
          <p:cNvPr id="159"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とコンテンツ">
    <p:spTree>
      <p:nvGrpSpPr>
        <p:cNvPr id="1" name=""/>
        <p:cNvGrpSpPr/>
        <p:nvPr/>
      </p:nvGrpSpPr>
      <p:grpSpPr>
        <a:xfrm>
          <a:off x="0" y="0"/>
          <a:ext cx="0" cy="0"/>
          <a:chOff x="0" y="0"/>
          <a:chExt cx="0" cy="0"/>
        </a:xfrm>
      </p:grpSpPr>
      <p:sp>
        <p:nvSpPr>
          <p:cNvPr id="42" name="タイトルテキスト"/>
          <p:cNvSpPr txBox="1"/>
          <p:nvPr>
            <p:ph type="title"/>
          </p:nvPr>
        </p:nvSpPr>
        <p:spPr>
          <a:prstGeom prst="rect">
            <a:avLst/>
          </a:prstGeom>
        </p:spPr>
        <p:txBody>
          <a:bodyPr/>
          <a:lstStyle/>
          <a:p>
            <a:pPr/>
            <a:r>
              <a:t>タイトルテキスト</a:t>
            </a:r>
          </a:p>
        </p:txBody>
      </p:sp>
      <p:sp>
        <p:nvSpPr>
          <p:cNvPr id="43" name="本文レベル1…"/>
          <p:cNvSpPr txBox="1"/>
          <p:nvPr>
            <p:ph type="body" sz="half" idx="1"/>
          </p:nvPr>
        </p:nvSpPr>
        <p:spPr>
          <a:xfrm>
            <a:off x="677332" y="2160589"/>
            <a:ext cx="8596671" cy="3880773"/>
          </a:xfrm>
          <a:prstGeom prst="rect">
            <a:avLst/>
          </a:prstGeom>
        </p:spPr>
        <p:txBody>
          <a:bodyPr/>
          <a:lstStyle>
            <a:lvl1pPr>
              <a:buChar char="✦"/>
            </a:lvl1pPr>
            <a:lvl2pPr marL="774700" indent="-317500">
              <a:buChar char="➡"/>
            </a:lvl2pPr>
            <a:lvl3pPr marL="1193800" indent="-279400">
              <a:buChar char="➡"/>
            </a:lvl3pPr>
            <a:lvl4pPr>
              <a:buChar char="➡"/>
            </a:lvl4pPr>
            <a:lvl5pPr>
              <a:buChar char="➡"/>
            </a:lvl5pPr>
          </a:lstStyle>
          <a:p>
            <a:pPr/>
            <a:r>
              <a:t>本文レベル1</a:t>
            </a:r>
          </a:p>
          <a:p>
            <a:pPr lvl="1"/>
            <a:r>
              <a:t>本文レベル2</a:t>
            </a:r>
          </a:p>
          <a:p>
            <a:pPr lvl="2"/>
            <a:r>
              <a:t>本文レベル3</a:t>
            </a:r>
          </a:p>
          <a:p>
            <a:pPr lvl="3"/>
            <a:r>
              <a:t>本文レベル4</a:t>
            </a:r>
          </a:p>
          <a:p>
            <a:pPr lvl="4"/>
            <a:r>
              <a:t>本文レベル5</a:t>
            </a:r>
          </a:p>
        </p:txBody>
      </p:sp>
      <p:sp>
        <p:nvSpPr>
          <p:cNvPr id="44"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セクション見出し">
    <p:spTree>
      <p:nvGrpSpPr>
        <p:cNvPr id="1" name=""/>
        <p:cNvGrpSpPr/>
        <p:nvPr/>
      </p:nvGrpSpPr>
      <p:grpSpPr>
        <a:xfrm>
          <a:off x="0" y="0"/>
          <a:ext cx="0" cy="0"/>
          <a:chOff x="0" y="0"/>
          <a:chExt cx="0" cy="0"/>
        </a:xfrm>
      </p:grpSpPr>
      <p:sp>
        <p:nvSpPr>
          <p:cNvPr id="51" name="タイトルテキスト"/>
          <p:cNvSpPr txBox="1"/>
          <p:nvPr>
            <p:ph type="title"/>
          </p:nvPr>
        </p:nvSpPr>
        <p:spPr>
          <a:xfrm>
            <a:off x="677335" y="2700865"/>
            <a:ext cx="8596670" cy="1826583"/>
          </a:xfrm>
          <a:prstGeom prst="rect">
            <a:avLst/>
          </a:prstGeom>
        </p:spPr>
        <p:txBody>
          <a:bodyPr anchor="b"/>
          <a:lstStyle>
            <a:lvl1pPr>
              <a:defRPr sz="4000"/>
            </a:lvl1pPr>
          </a:lstStyle>
          <a:p>
            <a:pPr/>
            <a:r>
              <a:t>タイトルテキスト</a:t>
            </a:r>
          </a:p>
        </p:txBody>
      </p:sp>
      <p:sp>
        <p:nvSpPr>
          <p:cNvPr id="52" name="本文レベル1…"/>
          <p:cNvSpPr txBox="1"/>
          <p:nvPr>
            <p:ph type="body" sz="quarter" idx="1"/>
          </p:nvPr>
        </p:nvSpPr>
        <p:spPr>
          <a:xfrm>
            <a:off x="677335" y="4527448"/>
            <a:ext cx="8596670" cy="860402"/>
          </a:xfrm>
          <a:prstGeom prst="rect">
            <a:avLst/>
          </a:prstGeom>
        </p:spPr>
        <p:txBody>
          <a:bodyPr/>
          <a:lstStyle>
            <a:lvl1pPr marL="0" indent="0">
              <a:buClrTx/>
              <a:buSzTx/>
              <a:buFontTx/>
              <a:buNone/>
              <a:defRPr sz="2000">
                <a:solidFill>
                  <a:srgbClr val="808080"/>
                </a:solidFill>
              </a:defRPr>
            </a:lvl1pPr>
            <a:lvl2pPr marL="0" indent="0">
              <a:buClrTx/>
              <a:buSzTx/>
              <a:buFontTx/>
              <a:buNone/>
              <a:defRPr sz="2000">
                <a:solidFill>
                  <a:srgbClr val="808080"/>
                </a:solidFill>
              </a:defRPr>
            </a:lvl2pPr>
            <a:lvl3pPr marL="0" indent="0">
              <a:buClrTx/>
              <a:buSzTx/>
              <a:buFontTx/>
              <a:buNone/>
              <a:defRPr sz="2000">
                <a:solidFill>
                  <a:srgbClr val="808080"/>
                </a:solidFill>
              </a:defRPr>
            </a:lvl3pPr>
            <a:lvl4pPr marL="0" indent="0">
              <a:buClrTx/>
              <a:buSzTx/>
              <a:buFontTx/>
              <a:buNone/>
              <a:defRPr sz="2000">
                <a:solidFill>
                  <a:srgbClr val="808080"/>
                </a:solidFill>
              </a:defRPr>
            </a:lvl4pPr>
            <a:lvl5pPr marL="0" indent="0">
              <a:buClrTx/>
              <a:buSzTx/>
              <a:buFontTx/>
              <a:buNone/>
              <a:defRPr sz="2000">
                <a:solidFill>
                  <a:srgbClr val="808080"/>
                </a:solidFill>
              </a:defRPr>
            </a:lvl5pPr>
          </a:lstStyle>
          <a:p>
            <a:pPr/>
            <a:r>
              <a:t>本文レベル1</a:t>
            </a:r>
          </a:p>
          <a:p>
            <a:pPr lvl="1"/>
            <a:r>
              <a:t>本文レベル2</a:t>
            </a:r>
          </a:p>
          <a:p>
            <a:pPr lvl="2"/>
            <a:r>
              <a:t>本文レベル3</a:t>
            </a:r>
          </a:p>
          <a:p>
            <a:pPr lvl="3"/>
            <a:r>
              <a:t>本文レベル4</a:t>
            </a:r>
          </a:p>
          <a:p>
            <a:pPr lvl="4"/>
            <a:r>
              <a:t>本文レベル5</a:t>
            </a:r>
          </a:p>
        </p:txBody>
      </p:sp>
      <p:sp>
        <p:nvSpPr>
          <p:cNvPr id="53"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 つのコンテンツ">
    <p:spTree>
      <p:nvGrpSpPr>
        <p:cNvPr id="1" name=""/>
        <p:cNvGrpSpPr/>
        <p:nvPr/>
      </p:nvGrpSpPr>
      <p:grpSpPr>
        <a:xfrm>
          <a:off x="0" y="0"/>
          <a:ext cx="0" cy="0"/>
          <a:chOff x="0" y="0"/>
          <a:chExt cx="0" cy="0"/>
        </a:xfrm>
      </p:grpSpPr>
      <p:sp>
        <p:nvSpPr>
          <p:cNvPr id="60" name="タイトルテキスト"/>
          <p:cNvSpPr txBox="1"/>
          <p:nvPr>
            <p:ph type="title"/>
          </p:nvPr>
        </p:nvSpPr>
        <p:spPr>
          <a:prstGeom prst="rect">
            <a:avLst/>
          </a:prstGeom>
        </p:spPr>
        <p:txBody>
          <a:bodyPr/>
          <a:lstStyle/>
          <a:p>
            <a:pPr/>
            <a:r>
              <a:t>タイトルテキスト</a:t>
            </a:r>
          </a:p>
        </p:txBody>
      </p:sp>
      <p:sp>
        <p:nvSpPr>
          <p:cNvPr id="61" name="本文レベル1…"/>
          <p:cNvSpPr txBox="1"/>
          <p:nvPr>
            <p:ph type="body" sz="quarter" idx="1"/>
          </p:nvPr>
        </p:nvSpPr>
        <p:spPr>
          <a:xfrm>
            <a:off x="677332" y="2160589"/>
            <a:ext cx="4184038" cy="3880773"/>
          </a:xfrm>
          <a:prstGeom prst="rect">
            <a:avLst/>
          </a:prstGeom>
        </p:spPr>
        <p:txBody>
          <a:bodyPr/>
          <a:lstStyle>
            <a:lvl1pPr>
              <a:buChar char="✦"/>
            </a:lvl1pPr>
            <a:lvl2pPr marL="774700" indent="-317500">
              <a:buChar char="➡"/>
            </a:lvl2pPr>
            <a:lvl3pPr marL="1193800" indent="-279400">
              <a:buChar char="➡"/>
            </a:lvl3pPr>
            <a:lvl4pPr marL="1651000" indent="-279400">
              <a:buChar char="➡"/>
            </a:lvl4pPr>
            <a:lvl5pPr marL="2108200" indent="-279400">
              <a:buChar char="➡"/>
            </a:lvl5pPr>
          </a:lstStyle>
          <a:p>
            <a:pPr/>
            <a:r>
              <a:t>本文レベル1</a:t>
            </a:r>
          </a:p>
          <a:p>
            <a:pPr lvl="1"/>
            <a:r>
              <a:t>本文レベル2</a:t>
            </a:r>
          </a:p>
          <a:p>
            <a:pPr lvl="2"/>
            <a:r>
              <a:t>本文レベル3</a:t>
            </a:r>
          </a:p>
          <a:p>
            <a:pPr lvl="3"/>
            <a:r>
              <a:t>本文レベル4</a:t>
            </a:r>
          </a:p>
          <a:p>
            <a:pPr lvl="4"/>
            <a:r>
              <a:t>本文レベル5</a:t>
            </a:r>
          </a:p>
        </p:txBody>
      </p:sp>
      <p:sp>
        <p:nvSpPr>
          <p:cNvPr id="62"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比較">
    <p:spTree>
      <p:nvGrpSpPr>
        <p:cNvPr id="1" name=""/>
        <p:cNvGrpSpPr/>
        <p:nvPr/>
      </p:nvGrpSpPr>
      <p:grpSpPr>
        <a:xfrm>
          <a:off x="0" y="0"/>
          <a:ext cx="0" cy="0"/>
          <a:chOff x="0" y="0"/>
          <a:chExt cx="0" cy="0"/>
        </a:xfrm>
      </p:grpSpPr>
      <p:sp>
        <p:nvSpPr>
          <p:cNvPr id="69" name="タイトルテキスト"/>
          <p:cNvSpPr txBox="1"/>
          <p:nvPr>
            <p:ph type="title"/>
          </p:nvPr>
        </p:nvSpPr>
        <p:spPr>
          <a:prstGeom prst="rect">
            <a:avLst/>
          </a:prstGeom>
        </p:spPr>
        <p:txBody>
          <a:bodyPr/>
          <a:lstStyle/>
          <a:p>
            <a:pPr/>
            <a:r>
              <a:t>タイトルテキスト</a:t>
            </a:r>
          </a:p>
        </p:txBody>
      </p:sp>
      <p:sp>
        <p:nvSpPr>
          <p:cNvPr id="70" name="本文レベル1…"/>
          <p:cNvSpPr txBox="1"/>
          <p:nvPr>
            <p:ph type="body" sz="quarter" idx="1"/>
          </p:nvPr>
        </p:nvSpPr>
        <p:spPr>
          <a:xfrm>
            <a:off x="675743" y="2160983"/>
            <a:ext cx="4185625" cy="576264"/>
          </a:xfrm>
          <a:prstGeom prst="rect">
            <a:avLst/>
          </a:prstGeom>
        </p:spPr>
        <p:txBody>
          <a:bodyPr anchor="b"/>
          <a:lstStyle>
            <a:lvl1pPr marL="0" indent="0">
              <a:buClrTx/>
              <a:buSzTx/>
              <a:buFontTx/>
              <a:buNone/>
              <a:defRPr sz="2400"/>
            </a:lvl1pPr>
            <a:lvl2pPr marL="0" indent="0">
              <a:buClrTx/>
              <a:buSzTx/>
              <a:buFontTx/>
              <a:buNone/>
              <a:defRPr sz="2400"/>
            </a:lvl2pPr>
            <a:lvl3pPr marL="0" indent="0">
              <a:buClrTx/>
              <a:buSzTx/>
              <a:buFontTx/>
              <a:buNone/>
              <a:defRPr sz="2400"/>
            </a:lvl3pPr>
            <a:lvl4pPr marL="0" indent="0">
              <a:buClrTx/>
              <a:buSzTx/>
              <a:buFontTx/>
              <a:buNone/>
              <a:defRPr sz="2400"/>
            </a:lvl4pPr>
            <a:lvl5pPr marL="0" indent="0">
              <a:buClrTx/>
              <a:buSzTx/>
              <a:buFontTx/>
              <a:buNone/>
              <a:defRPr sz="2400"/>
            </a:lvl5pPr>
          </a:lstStyle>
          <a:p>
            <a:pPr/>
            <a:r>
              <a:t>本文レベル1</a:t>
            </a:r>
          </a:p>
          <a:p>
            <a:pPr lvl="1"/>
            <a:r>
              <a:t>本文レベル2</a:t>
            </a:r>
          </a:p>
          <a:p>
            <a:pPr lvl="2"/>
            <a:r>
              <a:t>本文レベル3</a:t>
            </a:r>
          </a:p>
          <a:p>
            <a:pPr lvl="3"/>
            <a:r>
              <a:t>本文レベル4</a:t>
            </a:r>
          </a:p>
          <a:p>
            <a:pPr lvl="4"/>
            <a:r>
              <a:t>本文レベル5</a:t>
            </a:r>
          </a:p>
        </p:txBody>
      </p:sp>
      <p:sp>
        <p:nvSpPr>
          <p:cNvPr id="71" name="Text Placeholder 4"/>
          <p:cNvSpPr/>
          <p:nvPr>
            <p:ph type="body" sz="quarter" idx="13"/>
          </p:nvPr>
        </p:nvSpPr>
        <p:spPr>
          <a:xfrm>
            <a:off x="5088382" y="2160983"/>
            <a:ext cx="4185619" cy="576264"/>
          </a:xfrm>
          <a:prstGeom prst="rect">
            <a:avLst/>
          </a:prstGeom>
        </p:spPr>
        <p:txBody>
          <a:bodyPr anchor="b"/>
          <a:lstStyle/>
          <a:p>
            <a:pPr/>
          </a:p>
        </p:txBody>
      </p:sp>
      <p:sp>
        <p:nvSpPr>
          <p:cNvPr id="72"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のみ">
    <p:spTree>
      <p:nvGrpSpPr>
        <p:cNvPr id="1" name=""/>
        <p:cNvGrpSpPr/>
        <p:nvPr/>
      </p:nvGrpSpPr>
      <p:grpSpPr>
        <a:xfrm>
          <a:off x="0" y="0"/>
          <a:ext cx="0" cy="0"/>
          <a:chOff x="0" y="0"/>
          <a:chExt cx="0" cy="0"/>
        </a:xfrm>
      </p:grpSpPr>
      <p:sp>
        <p:nvSpPr>
          <p:cNvPr id="79" name="タイトルテキスト"/>
          <p:cNvSpPr txBox="1"/>
          <p:nvPr>
            <p:ph type="title"/>
          </p:nvPr>
        </p:nvSpPr>
        <p:spPr>
          <a:prstGeom prst="rect">
            <a:avLst/>
          </a:prstGeom>
        </p:spPr>
        <p:txBody>
          <a:bodyPr/>
          <a:lstStyle/>
          <a:p>
            <a:pPr/>
            <a:r>
              <a:t>タイトルテキスト</a:t>
            </a:r>
          </a:p>
        </p:txBody>
      </p:sp>
      <p:sp>
        <p:nvSpPr>
          <p:cNvPr id="80"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白紙">
    <p:spTree>
      <p:nvGrpSpPr>
        <p:cNvPr id="1" name=""/>
        <p:cNvGrpSpPr/>
        <p:nvPr/>
      </p:nvGrpSpPr>
      <p:grpSpPr>
        <a:xfrm>
          <a:off x="0" y="0"/>
          <a:ext cx="0" cy="0"/>
          <a:chOff x="0" y="0"/>
          <a:chExt cx="0" cy="0"/>
        </a:xfrm>
      </p:grpSpPr>
      <p:sp>
        <p:nvSpPr>
          <p:cNvPr id="87"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付きのコンテンツ">
    <p:spTree>
      <p:nvGrpSpPr>
        <p:cNvPr id="1" name=""/>
        <p:cNvGrpSpPr/>
        <p:nvPr/>
      </p:nvGrpSpPr>
      <p:grpSpPr>
        <a:xfrm>
          <a:off x="0" y="0"/>
          <a:ext cx="0" cy="0"/>
          <a:chOff x="0" y="0"/>
          <a:chExt cx="0" cy="0"/>
        </a:xfrm>
      </p:grpSpPr>
      <p:sp>
        <p:nvSpPr>
          <p:cNvPr id="94" name="タイトルテキスト"/>
          <p:cNvSpPr txBox="1"/>
          <p:nvPr>
            <p:ph type="title"/>
          </p:nvPr>
        </p:nvSpPr>
        <p:spPr>
          <a:xfrm>
            <a:off x="677332" y="1498603"/>
            <a:ext cx="3854531" cy="1278468"/>
          </a:xfrm>
          <a:prstGeom prst="rect">
            <a:avLst/>
          </a:prstGeom>
        </p:spPr>
        <p:txBody>
          <a:bodyPr anchor="b"/>
          <a:lstStyle>
            <a:lvl1pPr>
              <a:defRPr sz="2000"/>
            </a:lvl1pPr>
          </a:lstStyle>
          <a:p>
            <a:pPr/>
            <a:r>
              <a:t>タイトルテキスト</a:t>
            </a:r>
          </a:p>
        </p:txBody>
      </p:sp>
      <p:sp>
        <p:nvSpPr>
          <p:cNvPr id="95" name="本文レベル1…"/>
          <p:cNvSpPr txBox="1"/>
          <p:nvPr>
            <p:ph type="body" sz="half" idx="1"/>
          </p:nvPr>
        </p:nvSpPr>
        <p:spPr>
          <a:xfrm>
            <a:off x="4760459" y="514922"/>
            <a:ext cx="4513544" cy="5526441"/>
          </a:xfrm>
          <a:prstGeom prst="rect">
            <a:avLst/>
          </a:prstGeom>
        </p:spPr>
        <p:txBody>
          <a:bodyPr/>
          <a:lstStyle>
            <a:lvl1pPr>
              <a:buChar char="✦"/>
            </a:lvl1pPr>
            <a:lvl2pPr marL="774700" indent="-317500">
              <a:buChar char="➡"/>
            </a:lvl2pPr>
            <a:lvl3pPr marL="1193800" indent="-279400">
              <a:buChar char="➡"/>
            </a:lvl3pPr>
            <a:lvl4pPr marL="1651000" indent="-279400">
              <a:buChar char="➡"/>
            </a:lvl4pPr>
            <a:lvl5pPr marL="2108200" indent="-279400">
              <a:buChar char="➡"/>
            </a:lvl5pPr>
          </a:lstStyle>
          <a:p>
            <a:pPr/>
            <a:r>
              <a:t>本文レベル1</a:t>
            </a:r>
          </a:p>
          <a:p>
            <a:pPr lvl="1"/>
            <a:r>
              <a:t>本文レベル2</a:t>
            </a:r>
          </a:p>
          <a:p>
            <a:pPr lvl="2"/>
            <a:r>
              <a:t>本文レベル3</a:t>
            </a:r>
          </a:p>
          <a:p>
            <a:pPr lvl="3"/>
            <a:r>
              <a:t>本文レベル4</a:t>
            </a:r>
          </a:p>
          <a:p>
            <a:pPr lvl="4"/>
            <a:r>
              <a:t>本文レベル5</a:t>
            </a:r>
          </a:p>
        </p:txBody>
      </p:sp>
      <p:sp>
        <p:nvSpPr>
          <p:cNvPr id="96" name="Text Placeholder 3"/>
          <p:cNvSpPr/>
          <p:nvPr>
            <p:ph type="body" sz="quarter" idx="13"/>
          </p:nvPr>
        </p:nvSpPr>
        <p:spPr>
          <a:xfrm>
            <a:off x="677334" y="2777069"/>
            <a:ext cx="3854528" cy="2584451"/>
          </a:xfrm>
          <a:prstGeom prst="rect">
            <a:avLst/>
          </a:prstGeom>
        </p:spPr>
        <p:txBody>
          <a:bodyPr/>
          <a:lstStyle/>
          <a:p>
            <a:pPr>
              <a:buChar char="✦"/>
            </a:pPr>
          </a:p>
        </p:txBody>
      </p:sp>
      <p:sp>
        <p:nvSpPr>
          <p:cNvPr id="97"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付きの図">
    <p:spTree>
      <p:nvGrpSpPr>
        <p:cNvPr id="1" name=""/>
        <p:cNvGrpSpPr/>
        <p:nvPr/>
      </p:nvGrpSpPr>
      <p:grpSpPr>
        <a:xfrm>
          <a:off x="0" y="0"/>
          <a:ext cx="0" cy="0"/>
          <a:chOff x="0" y="0"/>
          <a:chExt cx="0" cy="0"/>
        </a:xfrm>
      </p:grpSpPr>
      <p:sp>
        <p:nvSpPr>
          <p:cNvPr id="104" name="タイトルテキスト"/>
          <p:cNvSpPr txBox="1"/>
          <p:nvPr>
            <p:ph type="title"/>
          </p:nvPr>
        </p:nvSpPr>
        <p:spPr>
          <a:xfrm>
            <a:off x="677332" y="4800600"/>
            <a:ext cx="8596670" cy="566738"/>
          </a:xfrm>
          <a:prstGeom prst="rect">
            <a:avLst/>
          </a:prstGeom>
        </p:spPr>
        <p:txBody>
          <a:bodyPr anchor="b"/>
          <a:lstStyle>
            <a:lvl1pPr>
              <a:defRPr sz="2400"/>
            </a:lvl1pPr>
          </a:lstStyle>
          <a:p>
            <a:pPr/>
            <a:r>
              <a:t>タイトルテキスト</a:t>
            </a:r>
          </a:p>
        </p:txBody>
      </p:sp>
      <p:sp>
        <p:nvSpPr>
          <p:cNvPr id="105" name="Picture Placeholder 2"/>
          <p:cNvSpPr/>
          <p:nvPr>
            <p:ph type="pic" sz="half" idx="13"/>
          </p:nvPr>
        </p:nvSpPr>
        <p:spPr>
          <a:xfrm>
            <a:off x="677332" y="609600"/>
            <a:ext cx="8596671" cy="3845718"/>
          </a:xfrm>
          <a:prstGeom prst="rect">
            <a:avLst/>
          </a:prstGeom>
        </p:spPr>
        <p:txBody>
          <a:bodyPr lIns="91439" tIns="45719" rIns="91439" bIns="45719">
            <a:noAutofit/>
          </a:bodyPr>
          <a:lstStyle/>
          <a:p>
            <a:pPr/>
          </a:p>
        </p:txBody>
      </p:sp>
      <p:sp>
        <p:nvSpPr>
          <p:cNvPr id="106" name="本文レベル1…"/>
          <p:cNvSpPr txBox="1"/>
          <p:nvPr>
            <p:ph type="body" sz="quarter" idx="1"/>
          </p:nvPr>
        </p:nvSpPr>
        <p:spPr>
          <a:xfrm>
            <a:off x="677332" y="5367337"/>
            <a:ext cx="8596670" cy="674026"/>
          </a:xfrm>
          <a:prstGeom prst="rect">
            <a:avLst/>
          </a:prstGeom>
        </p:spPr>
        <p:txBody>
          <a:bodyPr/>
          <a:lstStyle>
            <a:lvl1pPr marL="0" indent="0">
              <a:buClrTx/>
              <a:buSzTx/>
              <a:buFontTx/>
              <a:buNone/>
              <a:defRPr sz="1200"/>
            </a:lvl1pPr>
            <a:lvl2pPr marL="0" indent="0">
              <a:buClrTx/>
              <a:buSzTx/>
              <a:buFontTx/>
              <a:buNone/>
              <a:defRPr sz="1200"/>
            </a:lvl2pPr>
            <a:lvl3pPr marL="0" indent="0">
              <a:buClrTx/>
              <a:buSzTx/>
              <a:buFontTx/>
              <a:buNone/>
              <a:defRPr sz="1200"/>
            </a:lvl3pPr>
            <a:lvl4pPr marL="0" indent="0">
              <a:buClrTx/>
              <a:buSzTx/>
              <a:buFontTx/>
              <a:buNone/>
              <a:defRPr sz="1200"/>
            </a:lvl4pPr>
            <a:lvl5pPr marL="0" indent="0">
              <a:buClrTx/>
              <a:buSzTx/>
              <a:buFontTx/>
              <a:buNone/>
              <a:defRPr sz="1200"/>
            </a:lvl5pPr>
          </a:lstStyle>
          <a:p>
            <a:pPr/>
            <a:r>
              <a:t>本文レベル1</a:t>
            </a:r>
          </a:p>
          <a:p>
            <a:pPr lvl="1"/>
            <a:r>
              <a:t>本文レベル2</a:t>
            </a:r>
          </a:p>
          <a:p>
            <a:pPr lvl="2"/>
            <a:r>
              <a:t>本文レベル3</a:t>
            </a:r>
          </a:p>
          <a:p>
            <a:pPr lvl="3"/>
            <a:r>
              <a:t>本文レベル4</a:t>
            </a:r>
          </a:p>
          <a:p>
            <a:pPr lvl="4"/>
            <a:r>
              <a:t>本文レベル5</a:t>
            </a:r>
          </a:p>
        </p:txBody>
      </p:sp>
      <p:sp>
        <p:nvSpPr>
          <p:cNvPr id="107"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grpSp>
        <p:nvGrpSpPr>
          <p:cNvPr id="12" name="Group 6"/>
          <p:cNvGrpSpPr/>
          <p:nvPr/>
        </p:nvGrpSpPr>
        <p:grpSpPr>
          <a:xfrm>
            <a:off x="-2" y="-8469"/>
            <a:ext cx="12192005" cy="6866472"/>
            <a:chOff x="-1" y="0"/>
            <a:chExt cx="12192003" cy="6866470"/>
          </a:xfrm>
        </p:grpSpPr>
        <p:sp>
          <p:nvSpPr>
            <p:cNvPr id="2" name="Straight Connector 19"/>
            <p:cNvSpPr/>
            <p:nvPr/>
          </p:nvSpPr>
          <p:spPr>
            <a:xfrm>
              <a:off x="9371012" y="8466"/>
              <a:ext cx="1219202" cy="6858005"/>
            </a:xfrm>
            <a:prstGeom prst="line">
              <a:avLst/>
            </a:prstGeom>
            <a:noFill/>
            <a:ln w="9525" cap="rnd">
              <a:solidFill>
                <a:srgbClr val="BFBFBF"/>
              </a:solidFill>
              <a:prstDash val="solid"/>
              <a:round/>
            </a:ln>
            <a:effectLst/>
          </p:spPr>
          <p:txBody>
            <a:bodyPr wrap="square" lIns="45718" tIns="45718" rIns="45718" bIns="45718" numCol="1" anchor="t">
              <a:noAutofit/>
            </a:bodyPr>
            <a:lstStyle/>
            <a:p>
              <a:pPr/>
            </a:p>
          </p:txBody>
        </p:sp>
        <p:sp>
          <p:nvSpPr>
            <p:cNvPr id="3" name="Straight Connector 20"/>
            <p:cNvSpPr/>
            <p:nvPr/>
          </p:nvSpPr>
          <p:spPr>
            <a:xfrm flipH="1">
              <a:off x="7425268" y="3689879"/>
              <a:ext cx="4763560" cy="3176590"/>
            </a:xfrm>
            <a:prstGeom prst="line">
              <a:avLst/>
            </a:prstGeom>
            <a:noFill/>
            <a:ln w="9525" cap="rnd">
              <a:solidFill>
                <a:srgbClr val="D9D9D9"/>
              </a:solidFill>
              <a:prstDash val="solid"/>
              <a:round/>
            </a:ln>
            <a:effectLst/>
          </p:spPr>
          <p:txBody>
            <a:bodyPr wrap="square" lIns="45718" tIns="45718" rIns="45718" bIns="45718" numCol="1" anchor="t">
              <a:noAutofit/>
            </a:bodyPr>
            <a:lstStyle/>
            <a:p>
              <a:pPr/>
            </a:p>
          </p:txBody>
        </p:sp>
        <p:sp>
          <p:nvSpPr>
            <p:cNvPr id="4" name="Rectangle 23"/>
            <p:cNvSpPr/>
            <p:nvPr/>
          </p:nvSpPr>
          <p:spPr>
            <a:xfrm>
              <a:off x="9181476" y="-1"/>
              <a:ext cx="3007352" cy="68664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chemeClr val="accent1">
                <a:alpha val="30000"/>
              </a:schemeClr>
            </a:solidFill>
            <a:ln w="12700" cap="flat">
              <a:noFill/>
              <a:miter lim="400000"/>
            </a:ln>
            <a:effectLst/>
          </p:spPr>
          <p:txBody>
            <a:bodyPr wrap="square" lIns="45718" tIns="45718" rIns="45718" bIns="45718" numCol="1" anchor="t">
              <a:noAutofit/>
            </a:bodyPr>
            <a:lstStyle/>
            <a:p>
              <a:pPr/>
            </a:p>
          </p:txBody>
        </p:sp>
        <p:sp>
          <p:nvSpPr>
            <p:cNvPr id="5" name="Rectangle 25"/>
            <p:cNvSpPr/>
            <p:nvPr/>
          </p:nvSpPr>
          <p:spPr>
            <a:xfrm>
              <a:off x="9603441" y="-1"/>
              <a:ext cx="2588561" cy="68664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chemeClr val="accent1">
                <a:alpha val="20000"/>
              </a:schemeClr>
            </a:solidFill>
            <a:ln w="12700" cap="flat">
              <a:noFill/>
              <a:miter lim="400000"/>
            </a:ln>
            <a:effectLst/>
          </p:spPr>
          <p:txBody>
            <a:bodyPr wrap="square" lIns="45718" tIns="45718" rIns="45718" bIns="45718" numCol="1" anchor="t">
              <a:noAutofit/>
            </a:bodyPr>
            <a:lstStyle/>
            <a:p>
              <a:pPr/>
            </a:p>
          </p:txBody>
        </p:sp>
        <p:sp>
          <p:nvSpPr>
            <p:cNvPr id="6" name="Isosceles Triangle 23"/>
            <p:cNvSpPr/>
            <p:nvPr/>
          </p:nvSpPr>
          <p:spPr>
            <a:xfrm>
              <a:off x="8932333" y="3056466"/>
              <a:ext cx="3259670" cy="38100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2">
                <a:alpha val="72000"/>
              </a:schemeClr>
            </a:solidFill>
            <a:ln w="12700" cap="flat">
              <a:noFill/>
              <a:miter lim="400000"/>
            </a:ln>
            <a:effectLst/>
          </p:spPr>
          <p:txBody>
            <a:bodyPr wrap="square" lIns="45718" tIns="45718" rIns="45718" bIns="45718" numCol="1" anchor="t">
              <a:noAutofit/>
            </a:bodyPr>
            <a:lstStyle/>
            <a:p>
              <a:pPr/>
            </a:p>
          </p:txBody>
        </p:sp>
        <p:sp>
          <p:nvSpPr>
            <p:cNvPr id="7" name="Rectangle 27"/>
            <p:cNvSpPr/>
            <p:nvPr/>
          </p:nvSpPr>
          <p:spPr>
            <a:xfrm>
              <a:off x="9334500" y="-1"/>
              <a:ext cx="2854329" cy="68664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3F7819">
                <a:alpha val="70000"/>
              </a:srgbClr>
            </a:solidFill>
            <a:ln w="12700" cap="flat">
              <a:noFill/>
              <a:miter lim="400000"/>
            </a:ln>
            <a:effectLst/>
          </p:spPr>
          <p:txBody>
            <a:bodyPr wrap="square" lIns="45718" tIns="45718" rIns="45718" bIns="45718" numCol="1" anchor="t">
              <a:noAutofit/>
            </a:bodyPr>
            <a:lstStyle/>
            <a:p>
              <a:pPr/>
            </a:p>
          </p:txBody>
        </p:sp>
        <p:sp>
          <p:nvSpPr>
            <p:cNvPr id="8" name="Rectangle 28"/>
            <p:cNvSpPr/>
            <p:nvPr/>
          </p:nvSpPr>
          <p:spPr>
            <a:xfrm>
              <a:off x="10898730" y="-1"/>
              <a:ext cx="1290096" cy="68664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73" y="0"/>
                  </a:moveTo>
                  <a:lnTo>
                    <a:pt x="21600" y="0"/>
                  </a:lnTo>
                  <a:lnTo>
                    <a:pt x="21600" y="21600"/>
                  </a:lnTo>
                  <a:lnTo>
                    <a:pt x="0" y="21600"/>
                  </a:lnTo>
                  <a:lnTo>
                    <a:pt x="17073" y="0"/>
                  </a:lnTo>
                  <a:close/>
                </a:path>
              </a:pathLst>
            </a:custGeom>
            <a:solidFill>
              <a:srgbClr val="C0E474">
                <a:alpha val="70000"/>
              </a:srgbClr>
            </a:solidFill>
            <a:ln w="12700" cap="flat">
              <a:noFill/>
              <a:miter lim="400000"/>
            </a:ln>
            <a:effectLst/>
          </p:spPr>
          <p:txBody>
            <a:bodyPr wrap="square" lIns="45718" tIns="45718" rIns="45718" bIns="45718" numCol="1" anchor="t">
              <a:noAutofit/>
            </a:bodyPr>
            <a:lstStyle/>
            <a:p>
              <a:pPr/>
            </a:p>
          </p:txBody>
        </p:sp>
        <p:sp>
          <p:nvSpPr>
            <p:cNvPr id="9" name="Rectangle 29"/>
            <p:cNvSpPr/>
            <p:nvPr/>
          </p:nvSpPr>
          <p:spPr>
            <a:xfrm>
              <a:off x="10938999" y="-1"/>
              <a:ext cx="1249827" cy="68664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173" y="21600"/>
                  </a:lnTo>
                  <a:lnTo>
                    <a:pt x="0" y="0"/>
                  </a:lnTo>
                  <a:close/>
                </a:path>
              </a:pathLst>
            </a:custGeom>
            <a:solidFill>
              <a:schemeClr val="accent1">
                <a:alpha val="64999"/>
              </a:schemeClr>
            </a:solidFill>
            <a:ln w="12700" cap="flat">
              <a:noFill/>
              <a:miter lim="400000"/>
            </a:ln>
            <a:effectLst/>
          </p:spPr>
          <p:txBody>
            <a:bodyPr wrap="square" lIns="45718" tIns="45718" rIns="45718" bIns="45718" numCol="1" anchor="t">
              <a:noAutofit/>
            </a:bodyPr>
            <a:lstStyle/>
            <a:p>
              <a:pPr/>
            </a:p>
          </p:txBody>
        </p:sp>
        <p:sp>
          <p:nvSpPr>
            <p:cNvPr id="10" name="Isosceles Triangle 27"/>
            <p:cNvSpPr/>
            <p:nvPr/>
          </p:nvSpPr>
          <p:spPr>
            <a:xfrm>
              <a:off x="10371666" y="3598334"/>
              <a:ext cx="1817162" cy="32681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1">
                <a:alpha val="80000"/>
              </a:schemeClr>
            </a:solidFill>
            <a:ln w="12700" cap="flat">
              <a:noFill/>
              <a:miter lim="400000"/>
            </a:ln>
            <a:effectLst/>
          </p:spPr>
          <p:txBody>
            <a:bodyPr wrap="square" lIns="45718" tIns="45718" rIns="45718" bIns="45718" numCol="1" anchor="t">
              <a:noAutofit/>
            </a:bodyPr>
            <a:lstStyle/>
            <a:p>
              <a:pPr/>
            </a:p>
          </p:txBody>
        </p:sp>
        <p:sp>
          <p:nvSpPr>
            <p:cNvPr id="11" name="Isosceles Triangle 28"/>
            <p:cNvSpPr/>
            <p:nvPr/>
          </p:nvSpPr>
          <p:spPr>
            <a:xfrm>
              <a:off x="-2" y="4021667"/>
              <a:ext cx="448735" cy="28448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21600"/>
                  </a:lnTo>
                  <a:close/>
                </a:path>
              </a:pathLst>
            </a:custGeom>
            <a:solidFill>
              <a:schemeClr val="accent1">
                <a:alpha val="85000"/>
              </a:schemeClr>
            </a:solidFill>
            <a:ln w="12700" cap="flat">
              <a:noFill/>
              <a:miter lim="400000"/>
            </a:ln>
            <a:effectLst/>
          </p:spPr>
          <p:txBody>
            <a:bodyPr wrap="square" lIns="45718" tIns="45718" rIns="45718" bIns="45718" numCol="1" anchor="t">
              <a:noAutofit/>
            </a:bodyPr>
            <a:lstStyle/>
            <a:p>
              <a:pPr/>
            </a:p>
          </p:txBody>
        </p:sp>
      </p:grpSp>
      <p:sp>
        <p:nvSpPr>
          <p:cNvPr id="13" name="タイトルテキスト"/>
          <p:cNvSpPr txBox="1"/>
          <p:nvPr>
            <p:ph type="title"/>
          </p:nvPr>
        </p:nvSpPr>
        <p:spPr>
          <a:xfrm>
            <a:off x="677332" y="609600"/>
            <a:ext cx="8596671" cy="13208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タイトルテキスト</a:t>
            </a:r>
          </a:p>
        </p:txBody>
      </p:sp>
      <p:sp>
        <p:nvSpPr>
          <p:cNvPr id="14" name="本文レベル1…"/>
          <p:cNvSpPr txBox="1"/>
          <p:nvPr>
            <p:ph type="body" idx="1"/>
          </p:nvPr>
        </p:nvSpPr>
        <p:spPr>
          <a:xfrm>
            <a:off x="6805083" y="2438400"/>
            <a:ext cx="4775201" cy="44196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本文レベル1</a:t>
            </a:r>
          </a:p>
          <a:p>
            <a:pPr lvl="1"/>
            <a:r>
              <a:t>本文レベル2</a:t>
            </a:r>
          </a:p>
          <a:p>
            <a:pPr lvl="2"/>
            <a:r>
              <a:t>本文レベル3</a:t>
            </a:r>
          </a:p>
          <a:p>
            <a:pPr lvl="3"/>
            <a:r>
              <a:t>本文レベル4</a:t>
            </a:r>
          </a:p>
          <a:p>
            <a:pPr lvl="4"/>
            <a:r>
              <a:t>本文レベル5</a:t>
            </a:r>
          </a:p>
        </p:txBody>
      </p:sp>
      <p:sp>
        <p:nvSpPr>
          <p:cNvPr id="15" name="スライド番号"/>
          <p:cNvSpPr txBox="1"/>
          <p:nvPr>
            <p:ph type="sldNum" sz="quarter" idx="2"/>
          </p:nvPr>
        </p:nvSpPr>
        <p:spPr>
          <a:xfrm>
            <a:off x="9049983" y="6114705"/>
            <a:ext cx="224020" cy="218439"/>
          </a:xfrm>
          <a:prstGeom prst="rect">
            <a:avLst/>
          </a:prstGeom>
          <a:ln w="12700">
            <a:miter lim="400000"/>
          </a:ln>
        </p:spPr>
        <p:txBody>
          <a:bodyPr wrap="none" lIns="45718" tIns="45718" rIns="45718" bIns="45718" anchor="ctr">
            <a:spAutoFit/>
          </a:bodyPr>
          <a:lstStyle>
            <a:lvl1pPr algn="r">
              <a:defRPr sz="900">
                <a:solidFill>
                  <a:schemeClr val="accent1"/>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xmlns:p14="http://schemas.microsoft.com/office/powerpoint/2010/main" spd="med" advClick="1"/>
  <p:txStyles>
    <p:titleStyle>
      <a:lvl1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n-lt"/>
          <a:ea typeface="+mn-ea"/>
          <a:cs typeface="+mn-cs"/>
          <a:sym typeface="Trebuchet MS"/>
        </a:defRPr>
      </a:lvl1pPr>
      <a:lvl2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n-lt"/>
          <a:ea typeface="+mn-ea"/>
          <a:cs typeface="+mn-cs"/>
          <a:sym typeface="Trebuchet MS"/>
        </a:defRPr>
      </a:lvl2pPr>
      <a:lvl3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n-lt"/>
          <a:ea typeface="+mn-ea"/>
          <a:cs typeface="+mn-cs"/>
          <a:sym typeface="Trebuchet MS"/>
        </a:defRPr>
      </a:lvl3pPr>
      <a:lvl4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n-lt"/>
          <a:ea typeface="+mn-ea"/>
          <a:cs typeface="+mn-cs"/>
          <a:sym typeface="Trebuchet MS"/>
        </a:defRPr>
      </a:lvl4pPr>
      <a:lvl5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n-lt"/>
          <a:ea typeface="+mn-ea"/>
          <a:cs typeface="+mn-cs"/>
          <a:sym typeface="Trebuchet MS"/>
        </a:defRPr>
      </a:lvl5pPr>
      <a:lvl6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n-lt"/>
          <a:ea typeface="+mn-ea"/>
          <a:cs typeface="+mn-cs"/>
          <a:sym typeface="Trebuchet MS"/>
        </a:defRPr>
      </a:lvl6pPr>
      <a:lvl7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n-lt"/>
          <a:ea typeface="+mn-ea"/>
          <a:cs typeface="+mn-cs"/>
          <a:sym typeface="Trebuchet MS"/>
        </a:defRPr>
      </a:lvl7pPr>
      <a:lvl8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n-lt"/>
          <a:ea typeface="+mn-ea"/>
          <a:cs typeface="+mn-cs"/>
          <a:sym typeface="Trebuchet MS"/>
        </a:defRPr>
      </a:lvl8pPr>
      <a:lvl9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n-lt"/>
          <a:ea typeface="+mn-ea"/>
          <a:cs typeface="+mn-cs"/>
          <a:sym typeface="Trebuchet MS"/>
        </a:defRPr>
      </a:lvl9pPr>
    </p:titleStyle>
    <p:bodyStyle>
      <a:lvl1pPr marL="342900" marR="0" indent="-342900" algn="l" defTabSz="457200" rtl="0" latinLnBrk="0">
        <a:lnSpc>
          <a:spcPct val="100000"/>
        </a:lnSpc>
        <a:spcBef>
          <a:spcPts val="1000"/>
        </a:spcBef>
        <a:spcAft>
          <a:spcPts val="0"/>
        </a:spcAft>
        <a:buClr>
          <a:schemeClr val="accent1"/>
        </a:buClr>
        <a:buSzPct val="80000"/>
        <a:buFont typeface="Trebuchet MS"/>
        <a:buChar char="u"/>
        <a:tabLst/>
        <a:defRPr b="0" baseline="0" cap="none" i="0" spc="0" strike="noStrike" sz="1800" u="none">
          <a:solidFill>
            <a:srgbClr val="404040"/>
          </a:solidFill>
          <a:uFillTx/>
          <a:latin typeface="+mn-lt"/>
          <a:ea typeface="+mn-ea"/>
          <a:cs typeface="+mn-cs"/>
          <a:sym typeface="Trebuchet MS"/>
        </a:defRPr>
      </a:lvl1pPr>
      <a:lvl2pPr marL="778668" marR="0" indent="-321468" algn="l" defTabSz="457200" rtl="0" latinLnBrk="0">
        <a:lnSpc>
          <a:spcPct val="100000"/>
        </a:lnSpc>
        <a:spcBef>
          <a:spcPts val="1000"/>
        </a:spcBef>
        <a:spcAft>
          <a:spcPts val="0"/>
        </a:spcAft>
        <a:buClr>
          <a:schemeClr val="accent1"/>
        </a:buClr>
        <a:buSzPct val="80000"/>
        <a:buFont typeface="Trebuchet MS"/>
        <a:buChar char="u"/>
        <a:tabLst/>
        <a:defRPr b="0" baseline="0" cap="none" i="0" spc="0" strike="noStrike" sz="1800" u="none">
          <a:solidFill>
            <a:srgbClr val="404040"/>
          </a:solidFill>
          <a:uFillTx/>
          <a:latin typeface="+mn-lt"/>
          <a:ea typeface="+mn-ea"/>
          <a:cs typeface="+mn-cs"/>
          <a:sym typeface="Trebuchet MS"/>
        </a:defRPr>
      </a:lvl2pPr>
      <a:lvl3pPr marL="1208314" marR="0" indent="-293914" algn="l" defTabSz="457200" rtl="0" latinLnBrk="0">
        <a:lnSpc>
          <a:spcPct val="100000"/>
        </a:lnSpc>
        <a:spcBef>
          <a:spcPts val="1000"/>
        </a:spcBef>
        <a:spcAft>
          <a:spcPts val="0"/>
        </a:spcAft>
        <a:buClr>
          <a:schemeClr val="accent1"/>
        </a:buClr>
        <a:buSzPct val="80000"/>
        <a:buFont typeface="Trebuchet MS"/>
        <a:buChar char="u"/>
        <a:tabLst/>
        <a:defRPr b="0" baseline="0" cap="none" i="0" spc="0" strike="noStrike" sz="1800" u="none">
          <a:solidFill>
            <a:srgbClr val="404040"/>
          </a:solidFill>
          <a:uFillTx/>
          <a:latin typeface="+mn-lt"/>
          <a:ea typeface="+mn-ea"/>
          <a:cs typeface="+mn-cs"/>
          <a:sym typeface="Trebuchet MS"/>
        </a:defRPr>
      </a:lvl3pPr>
      <a:lvl4pPr marL="1714500" marR="0" indent="-342900" algn="l" defTabSz="457200" rtl="0" latinLnBrk="0">
        <a:lnSpc>
          <a:spcPct val="100000"/>
        </a:lnSpc>
        <a:spcBef>
          <a:spcPts val="1000"/>
        </a:spcBef>
        <a:spcAft>
          <a:spcPts val="0"/>
        </a:spcAft>
        <a:buClr>
          <a:schemeClr val="accent1"/>
        </a:buClr>
        <a:buSzPct val="80000"/>
        <a:buFont typeface="Trebuchet MS"/>
        <a:buChar char="u"/>
        <a:tabLst/>
        <a:defRPr b="0" baseline="0" cap="none" i="0" spc="0" strike="noStrike" sz="1800" u="none">
          <a:solidFill>
            <a:srgbClr val="404040"/>
          </a:solidFill>
          <a:uFillTx/>
          <a:latin typeface="+mn-lt"/>
          <a:ea typeface="+mn-ea"/>
          <a:cs typeface="+mn-cs"/>
          <a:sym typeface="Trebuchet MS"/>
        </a:defRPr>
      </a:lvl4pPr>
      <a:lvl5pPr marL="2171700" marR="0" indent="-342900" algn="l" defTabSz="457200" rtl="0" latinLnBrk="0">
        <a:lnSpc>
          <a:spcPct val="100000"/>
        </a:lnSpc>
        <a:spcBef>
          <a:spcPts val="1000"/>
        </a:spcBef>
        <a:spcAft>
          <a:spcPts val="0"/>
        </a:spcAft>
        <a:buClr>
          <a:schemeClr val="accent1"/>
        </a:buClr>
        <a:buSzPct val="80000"/>
        <a:buFont typeface="Trebuchet MS"/>
        <a:buChar char="u"/>
        <a:tabLst/>
        <a:defRPr b="0" baseline="0" cap="none" i="0" spc="0" strike="noStrike" sz="1800" u="none">
          <a:solidFill>
            <a:srgbClr val="404040"/>
          </a:solidFill>
          <a:uFillTx/>
          <a:latin typeface="+mn-lt"/>
          <a:ea typeface="+mn-ea"/>
          <a:cs typeface="+mn-cs"/>
          <a:sym typeface="Trebuchet MS"/>
        </a:defRPr>
      </a:lvl5pPr>
      <a:lvl6pPr marL="2628900" marR="0" indent="-342900" algn="l" defTabSz="457200" rtl="0" latinLnBrk="0">
        <a:lnSpc>
          <a:spcPct val="100000"/>
        </a:lnSpc>
        <a:spcBef>
          <a:spcPts val="1000"/>
        </a:spcBef>
        <a:spcAft>
          <a:spcPts val="0"/>
        </a:spcAft>
        <a:buClr>
          <a:schemeClr val="accent1"/>
        </a:buClr>
        <a:buSzPct val="80000"/>
        <a:buFont typeface="Trebuchet MS"/>
        <a:buChar char="u"/>
        <a:tabLst/>
        <a:defRPr b="0" baseline="0" cap="none" i="0" spc="0" strike="noStrike" sz="1800" u="none">
          <a:solidFill>
            <a:srgbClr val="404040"/>
          </a:solidFill>
          <a:uFillTx/>
          <a:latin typeface="+mn-lt"/>
          <a:ea typeface="+mn-ea"/>
          <a:cs typeface="+mn-cs"/>
          <a:sym typeface="Trebuchet MS"/>
        </a:defRPr>
      </a:lvl6pPr>
      <a:lvl7pPr marL="3086100" marR="0" indent="-342900" algn="l" defTabSz="457200" rtl="0" latinLnBrk="0">
        <a:lnSpc>
          <a:spcPct val="100000"/>
        </a:lnSpc>
        <a:spcBef>
          <a:spcPts val="1000"/>
        </a:spcBef>
        <a:spcAft>
          <a:spcPts val="0"/>
        </a:spcAft>
        <a:buClr>
          <a:schemeClr val="accent1"/>
        </a:buClr>
        <a:buSzPct val="80000"/>
        <a:buFont typeface="Trebuchet MS"/>
        <a:buChar char="u"/>
        <a:tabLst/>
        <a:defRPr b="0" baseline="0" cap="none" i="0" spc="0" strike="noStrike" sz="1800" u="none">
          <a:solidFill>
            <a:srgbClr val="404040"/>
          </a:solidFill>
          <a:uFillTx/>
          <a:latin typeface="+mn-lt"/>
          <a:ea typeface="+mn-ea"/>
          <a:cs typeface="+mn-cs"/>
          <a:sym typeface="Trebuchet MS"/>
        </a:defRPr>
      </a:lvl7pPr>
      <a:lvl8pPr marL="3543300" marR="0" indent="-342900" algn="l" defTabSz="457200" rtl="0" latinLnBrk="0">
        <a:lnSpc>
          <a:spcPct val="100000"/>
        </a:lnSpc>
        <a:spcBef>
          <a:spcPts val="1000"/>
        </a:spcBef>
        <a:spcAft>
          <a:spcPts val="0"/>
        </a:spcAft>
        <a:buClr>
          <a:schemeClr val="accent1"/>
        </a:buClr>
        <a:buSzPct val="80000"/>
        <a:buFont typeface="Trebuchet MS"/>
        <a:buChar char="u"/>
        <a:tabLst/>
        <a:defRPr b="0" baseline="0" cap="none" i="0" spc="0" strike="noStrike" sz="1800" u="none">
          <a:solidFill>
            <a:srgbClr val="404040"/>
          </a:solidFill>
          <a:uFillTx/>
          <a:latin typeface="+mn-lt"/>
          <a:ea typeface="+mn-ea"/>
          <a:cs typeface="+mn-cs"/>
          <a:sym typeface="Trebuchet MS"/>
        </a:defRPr>
      </a:lvl8pPr>
      <a:lvl9pPr marL="4000500" marR="0" indent="-342900" algn="l" defTabSz="457200" rtl="0" latinLnBrk="0">
        <a:lnSpc>
          <a:spcPct val="100000"/>
        </a:lnSpc>
        <a:spcBef>
          <a:spcPts val="1000"/>
        </a:spcBef>
        <a:spcAft>
          <a:spcPts val="0"/>
        </a:spcAft>
        <a:buClr>
          <a:schemeClr val="accent1"/>
        </a:buClr>
        <a:buSzPct val="80000"/>
        <a:buFont typeface="Trebuchet MS"/>
        <a:buChar char="u"/>
        <a:tabLst/>
        <a:defRPr b="0" baseline="0" cap="none" i="0" spc="0" strike="noStrike" sz="1800" u="none">
          <a:solidFill>
            <a:srgbClr val="404040"/>
          </a:solidFill>
          <a:uFillTx/>
          <a:latin typeface="+mn-lt"/>
          <a:ea typeface="+mn-ea"/>
          <a:cs typeface="+mn-cs"/>
          <a:sym typeface="Trebuchet MS"/>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1pPr>
      <a:lvl2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2pPr>
      <a:lvl3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3pPr>
      <a:lvl4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4pPr>
      <a:lvl5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5pPr>
      <a:lvl6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6pPr>
      <a:lvl7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7pPr>
      <a:lvl8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8pPr>
      <a:lvl9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trends.google.co.jp/trends/explore?q=Cordova,/m/0gtv959,React%20Native" TargetMode="External"/></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ja.wikipedia.org/wiki/JavaScript" TargetMode="External"/></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ja.wikipedia.org/wiki/ECMAScript"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js.do/" TargetMode="External"/><Relationship Id="rId3" Type="http://schemas.openxmlformats.org/officeDocument/2006/relationships/hyperlink" Target="https://developer.mozilla.org/ja/docs/Web/JavaScript/Reference" TargetMode="External"/></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mozilla.org/ja/docs/Web/JavaScript/Guide/Grammar_and_types" TargetMode="External"/><Relationship Id="rId3" Type="http://schemas.openxmlformats.org/officeDocument/2006/relationships/hyperlink" Target="https://qiita.com/mod_poppo/items/a4bbed44ccfa59740f32" TargetMode="External"/></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mozilla.org/ja/docs/Web/JavaScript/Reference/Operators/typeof" TargetMode="External"/></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mozilla.org/ja/docs/Web/JavaScript/Guide/Functions" TargetMode="External"/></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mozilla.org/ja/docs/Web/JavaScript/Reference/arrow_functions" TargetMode="External"/></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qiita.com/takeharu/items/d75f96f81ff83680013f" TargetMode="External"/></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qiita.com/kura07/items/cf168a7ea20e8c2554c6" TargetMode="External"/></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 Id="rId3" Type="http://schemas.openxmlformats.org/officeDocument/2006/relationships/image" Target="../media/image3.jpeg"/></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qiita.com/muraikenta/items/21eb5b2e0d1c7c95e3b8" TargetMode="External"/></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tackblitz.com/edit/react-qjpfms" TargetMode="Externa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xpo.io/" TargetMode="External"/></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nack.expo.io/" TargetMode="External"/></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 Id="rId3" Type="http://schemas.openxmlformats.org/officeDocument/2006/relationships/image" Target="../media/image5.png"/></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xpo.io/signup" TargetMode="External"/><Relationship Id="rId3" Type="http://schemas.openxmlformats.org/officeDocument/2006/relationships/image" Target="../media/image6.png"/></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1.png"/></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play.google.com/store/apps/details?id=host.exp.exponent&amp;referrer=www" TargetMode="External"/><Relationship Id="rId3" Type="http://schemas.openxmlformats.org/officeDocument/2006/relationships/hyperlink" Target="https://itunes.apple.com/app/apple-store/id982107779" TargetMode="External"/><Relationship Id="rId4" Type="http://schemas.openxmlformats.org/officeDocument/2006/relationships/image" Target="../media/image9.png"/></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aselab/internship-201809/commits/master" TargetMode="External"/></Relationships>

</file>

<file path=ppt/slides/_rels/slide6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reactjs.org/docs/react-component.html" TargetMode="External"/><Relationship Id="rId3" Type="http://schemas.openxmlformats.org/officeDocument/2006/relationships/hyperlink" Target="https://facebook.github.io/react-native/docs/text" TargetMode="External"/><Relationship Id="rId4" Type="http://schemas.openxmlformats.org/officeDocument/2006/relationships/hyperlink" Target="https://facebook.github.io/react-native/docs/stylesheet" TargetMode="External"/></Relationships>

</file>

<file path=ppt/slides/_rels/slide6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qiita.com/bakira/items/1e41f1530c49e36a9197" TargetMode="External"/><Relationship Id="rId3" Type="http://schemas.openxmlformats.org/officeDocument/2006/relationships/hyperlink" Target="https://react-native-training.github.io/react-native-elements/docs/card.html" TargetMode="External"/></Relationships>

</file>

<file path=ppt/slides/_rels/slide6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react-native-training/react-native-elements/issues/918" TargetMode="External"/></Relationships>

</file>

<file path=ppt/slides/_rels/slide6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qiita.com/dondoko-susumu/items/cf252bd6494412ed7847" TargetMode="External"/><Relationship Id="rId3" Type="http://schemas.openxmlformats.org/officeDocument/2006/relationships/hyperlink" Target="https://techacademy.jp/magazine/16105" TargetMode="External"/></Relationships>

</file>

<file path=ppt/slides/_rels/slide6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qiita.com/sekikawa_a/items/8ab70f457ef73871419f" TargetMode="External"/><Relationship Id="rId3" Type="http://schemas.openxmlformats.org/officeDocument/2006/relationships/hyperlink" Target="https://github.com/mmazzarolo/react-native-modal-datetime-picker" TargetMode="External"/><Relationship Id="rId4" Type="http://schemas.openxmlformats.org/officeDocument/2006/relationships/hyperlink" Target="https://qiita.com/osakanafish/items/5ef636bbcb2c3ef94953" TargetMode="External"/></Relationships>

</file>

<file path=ppt/slides/_rels/slide6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qiita.com/ta_ta_ta_miya/items/1f8f71db3c1bf2dfb7ea" TargetMode="External"/></Relationships>

</file>

<file path=ppt/slides/_rels/slide6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qiita.com/dondoko-susumu/items/cf252bd6494412ed7847" TargetMode="External"/><Relationship Id="rId3" Type="http://schemas.openxmlformats.org/officeDocument/2006/relationships/hyperlink" Target="https://techacademy.jp/magazine/16105" TargetMode="Externa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ocs.expo.io/versions/latest/workflow/expo-cli/" TargetMode="External"/></Relationships>

</file>

<file path=ppt/slides/_rels/slide7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ocs.expo.io/versions/latest/distribution/building-standalone-apps" TargetMode="External"/></Relationships>

</file>

<file path=ppt/slides/_rels/slide7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slideshare.net/couger2010/mob-programming-76337184" TargetMode="External"/></Relationships>

</file>

<file path=ppt/slides/_rels/slide7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sejuku.net/blog/5293" TargetMode="External"/><Relationship Id="rId3" Type="http://schemas.openxmlformats.org/officeDocument/2006/relationships/hyperlink" Target="https://html5experts.jp/shumpei-shiraishi/24538/" TargetMode="External"/><Relationship Id="rId4" Type="http://schemas.openxmlformats.org/officeDocument/2006/relationships/hyperlink" Target="http://334b9bb" TargetMode="External"/><Relationship Id="rId5" Type="http://schemas.openxmlformats.org/officeDocument/2006/relationships/hyperlink" Target="http://2" TargetMode="External"/></Relationships>

</file>

<file path=ppt/slides/_rels/slide7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slideshare.net/couger2010/mob-programming-76337184" TargetMode="Externa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タイトル 1"/>
          <p:cNvSpPr txBox="1"/>
          <p:nvPr>
            <p:ph type="ctrTitle"/>
          </p:nvPr>
        </p:nvSpPr>
        <p:spPr>
          <a:xfrm>
            <a:off x="1507067" y="1523382"/>
            <a:ext cx="7766937" cy="1646304"/>
          </a:xfrm>
          <a:prstGeom prst="rect">
            <a:avLst/>
          </a:prstGeom>
        </p:spPr>
        <p:txBody>
          <a:bodyPr/>
          <a:lstStyle>
            <a:lvl1pPr>
              <a:defRPr sz="4400">
                <a:latin typeface="+mj-lt"/>
                <a:ea typeface="+mj-ea"/>
                <a:cs typeface="+mj-cs"/>
                <a:sym typeface="Helvetica"/>
              </a:defRPr>
            </a:lvl1pPr>
          </a:lstStyle>
          <a:p>
            <a:pPr/>
            <a:r>
              <a:t>～モバイルアプリを作ろう～夏のインターンシップ</a:t>
            </a:r>
          </a:p>
        </p:txBody>
      </p:sp>
      <p:sp>
        <p:nvSpPr>
          <p:cNvPr id="169" name="サブタイトル 2"/>
          <p:cNvSpPr txBox="1"/>
          <p:nvPr>
            <p:ph type="subTitle" sz="quarter" idx="1"/>
          </p:nvPr>
        </p:nvSpPr>
        <p:spPr>
          <a:xfrm>
            <a:off x="1507067" y="4449843"/>
            <a:ext cx="7766937" cy="1078121"/>
          </a:xfrm>
          <a:prstGeom prst="rect">
            <a:avLst/>
          </a:prstGeom>
        </p:spPr>
        <p:txBody>
          <a:bodyPr/>
          <a:lstStyle/>
          <a:p>
            <a:pPr lvl="1" indent="457200">
              <a:defRPr sz="2000">
                <a:latin typeface="ＭＳ Ｐゴシック"/>
                <a:ea typeface="ＭＳ Ｐゴシック"/>
                <a:cs typeface="ＭＳ Ｐゴシック"/>
                <a:sym typeface="ＭＳ Ｐゴシック"/>
              </a:defRPr>
            </a:pPr>
            <a:r>
              <a:t>2019年8月22日, 23日</a:t>
            </a:r>
          </a:p>
          <a:p>
            <a:pPr>
              <a:defRPr sz="2000">
                <a:latin typeface="ＭＳ Ｐゴシック"/>
                <a:ea typeface="ＭＳ Ｐゴシック"/>
                <a:cs typeface="ＭＳ Ｐゴシック"/>
                <a:sym typeface="ＭＳ Ｐゴシック"/>
              </a:defRPr>
            </a:pPr>
            <a:r>
              <a:t>（株）アドヴァンスト・ソフト・エンジニアリング</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タイトル 1"/>
          <p:cNvSpPr txBox="1"/>
          <p:nvPr>
            <p:ph type="title"/>
          </p:nvPr>
        </p:nvSpPr>
        <p:spPr>
          <a:xfrm>
            <a:off x="677333" y="199505"/>
            <a:ext cx="8596670" cy="1105593"/>
          </a:xfrm>
          <a:prstGeom prst="rect">
            <a:avLst/>
          </a:prstGeom>
        </p:spPr>
        <p:txBody>
          <a:bodyPr/>
          <a:lstStyle/>
          <a:p>
            <a:pPr defTabSz="452627">
              <a:defRPr sz="2300">
                <a:latin typeface="+mj-lt"/>
                <a:ea typeface="+mj-ea"/>
                <a:cs typeface="+mj-cs"/>
                <a:sym typeface="Helvetica"/>
              </a:defRPr>
            </a:pPr>
            <a:r>
              <a:t>クロスプラットフォーム開発</a:t>
            </a:r>
            <a:br/>
            <a:r>
              <a:rPr sz="3900"/>
              <a:t>クロスプラットフォームとは</a:t>
            </a:r>
          </a:p>
        </p:txBody>
      </p:sp>
      <p:sp>
        <p:nvSpPr>
          <p:cNvPr id="200" name="コンテンツ プレースホルダー 2"/>
          <p:cNvSpPr txBox="1"/>
          <p:nvPr>
            <p:ph type="body" idx="1"/>
          </p:nvPr>
        </p:nvSpPr>
        <p:spPr>
          <a:xfrm>
            <a:off x="677333" y="1388223"/>
            <a:ext cx="8596670" cy="4954389"/>
          </a:xfrm>
          <a:prstGeom prst="rect">
            <a:avLst/>
          </a:prstGeom>
        </p:spPr>
        <p:txBody>
          <a:bodyPr/>
          <a:lstStyle/>
          <a:p>
            <a:pPr marL="0" indent="0" defTabSz="416051">
              <a:lnSpc>
                <a:spcPct val="90000"/>
              </a:lnSpc>
              <a:spcBef>
                <a:spcPts val="900"/>
              </a:spcBef>
              <a:buSzTx/>
              <a:buNone/>
              <a:defRPr>
                <a:latin typeface="+mj-lt"/>
                <a:ea typeface="+mj-ea"/>
                <a:cs typeface="+mj-cs"/>
                <a:sym typeface="Helvetica"/>
              </a:defRPr>
            </a:pPr>
            <a:r>
              <a:t>異なる</a:t>
            </a:r>
            <a:r>
              <a:rPr>
                <a:latin typeface="+mn-lt"/>
                <a:ea typeface="+mn-ea"/>
                <a:cs typeface="+mn-cs"/>
                <a:sym typeface="Trebuchet MS"/>
              </a:rPr>
              <a:t>OS</a:t>
            </a:r>
            <a:r>
              <a:t>で同じ仕様のものが実行できるプログラムのこと。</a:t>
            </a:r>
          </a:p>
          <a:p>
            <a:pPr marL="0" indent="0" defTabSz="416051">
              <a:lnSpc>
                <a:spcPct val="90000"/>
              </a:lnSpc>
              <a:spcBef>
                <a:spcPts val="900"/>
              </a:spcBef>
              <a:buSzTx/>
              <a:buNone/>
              <a:defRPr>
                <a:latin typeface="+mj-lt"/>
                <a:ea typeface="+mj-ea"/>
                <a:cs typeface="+mj-cs"/>
                <a:sym typeface="Helvetica"/>
              </a:defRPr>
            </a:pPr>
            <a:r>
              <a:t>上記のプログラムを開発すること </a:t>
            </a:r>
            <a:r>
              <a:rPr>
                <a:latin typeface="+mn-lt"/>
                <a:ea typeface="+mn-ea"/>
                <a:cs typeface="+mn-cs"/>
                <a:sym typeface="Trebuchet MS"/>
              </a:rPr>
              <a:t>= </a:t>
            </a:r>
            <a:r>
              <a:t>クロスプラットフォーム開発</a:t>
            </a:r>
          </a:p>
          <a:p>
            <a:pPr marL="312038" indent="-312038" defTabSz="416051">
              <a:lnSpc>
                <a:spcPct val="90000"/>
              </a:lnSpc>
              <a:spcBef>
                <a:spcPts val="900"/>
              </a:spcBef>
            </a:pPr>
          </a:p>
          <a:p>
            <a:pPr marL="312038" indent="-312038" defTabSz="416051">
              <a:lnSpc>
                <a:spcPct val="90000"/>
              </a:lnSpc>
              <a:spcBef>
                <a:spcPts val="900"/>
              </a:spcBef>
              <a:buFont typeface="Helvetica"/>
              <a:defRPr>
                <a:latin typeface="+mj-lt"/>
                <a:ea typeface="+mj-ea"/>
                <a:cs typeface="+mj-cs"/>
                <a:sym typeface="Helvetica"/>
              </a:defRPr>
            </a:pPr>
            <a:r>
              <a:t>メリット</a:t>
            </a:r>
          </a:p>
          <a:p>
            <a:pPr lvl="1" marL="769238" indent="-312038" defTabSz="416051">
              <a:lnSpc>
                <a:spcPct val="90000"/>
              </a:lnSpc>
              <a:spcBef>
                <a:spcPts val="900"/>
              </a:spcBef>
              <a:buFontTx/>
              <a:defRPr>
                <a:latin typeface="+mj-lt"/>
                <a:ea typeface="+mj-ea"/>
                <a:cs typeface="+mj-cs"/>
                <a:sym typeface="Helvetica"/>
              </a:defRPr>
            </a:pPr>
            <a:r>
              <a:t>一つの言語（</a:t>
            </a:r>
            <a:r>
              <a:rPr>
                <a:latin typeface="+mn-lt"/>
                <a:ea typeface="+mn-ea"/>
                <a:cs typeface="+mn-cs"/>
                <a:sym typeface="Trebuchet MS"/>
              </a:rPr>
              <a:t>JavaScript</a:t>
            </a:r>
            <a:r>
              <a:t>、</a:t>
            </a:r>
            <a:r>
              <a:rPr>
                <a:latin typeface="+mn-lt"/>
                <a:ea typeface="+mn-ea"/>
                <a:cs typeface="+mn-cs"/>
                <a:sym typeface="Trebuchet MS"/>
              </a:rPr>
              <a:t>C#</a:t>
            </a:r>
            <a:r>
              <a:t>など）で</a:t>
            </a:r>
            <a:r>
              <a:rPr>
                <a:latin typeface="+mn-lt"/>
                <a:ea typeface="+mn-ea"/>
                <a:cs typeface="+mn-cs"/>
                <a:sym typeface="Trebuchet MS"/>
              </a:rPr>
              <a:t>iOS</a:t>
            </a:r>
            <a:r>
              <a:t>、</a:t>
            </a:r>
            <a:r>
              <a:rPr>
                <a:latin typeface="+mn-lt"/>
                <a:ea typeface="+mn-ea"/>
                <a:cs typeface="+mn-cs"/>
                <a:sym typeface="Trebuchet MS"/>
              </a:rPr>
              <a:t>Android</a:t>
            </a:r>
            <a:r>
              <a:t>両方の開発が可能</a:t>
            </a:r>
          </a:p>
          <a:p>
            <a:pPr lvl="1" marL="769238" indent="-312038" defTabSz="416051">
              <a:lnSpc>
                <a:spcPct val="90000"/>
              </a:lnSpc>
              <a:spcBef>
                <a:spcPts val="900"/>
              </a:spcBef>
              <a:buFontTx/>
              <a:defRPr>
                <a:latin typeface="+mj-lt"/>
                <a:ea typeface="+mj-ea"/>
                <a:cs typeface="+mj-cs"/>
                <a:sym typeface="Helvetica"/>
              </a:defRPr>
            </a:pPr>
            <a:r>
              <a:t>開発期間や学習コスト等を下げる効果が期待できる</a:t>
            </a:r>
          </a:p>
          <a:p>
            <a:pPr lvl="1" marL="769238" indent="-312038" defTabSz="416051">
              <a:lnSpc>
                <a:spcPct val="90000"/>
              </a:lnSpc>
              <a:spcBef>
                <a:spcPts val="900"/>
              </a:spcBef>
              <a:buFontTx/>
              <a:defRPr>
                <a:latin typeface="+mj-lt"/>
                <a:ea typeface="+mj-ea"/>
                <a:cs typeface="+mj-cs"/>
                <a:sym typeface="Helvetica"/>
              </a:defRPr>
            </a:pPr>
            <a:r>
              <a:t>テストも共通化できる。</a:t>
            </a:r>
          </a:p>
          <a:p>
            <a:pPr marL="312038" indent="-312038" defTabSz="416051">
              <a:lnSpc>
                <a:spcPct val="90000"/>
              </a:lnSpc>
              <a:spcBef>
                <a:spcPts val="900"/>
              </a:spcBef>
            </a:pPr>
          </a:p>
          <a:p>
            <a:pPr marL="312038" indent="-312038" defTabSz="416051">
              <a:lnSpc>
                <a:spcPct val="90000"/>
              </a:lnSpc>
              <a:spcBef>
                <a:spcPts val="900"/>
              </a:spcBef>
              <a:buFont typeface="Helvetica"/>
              <a:defRPr>
                <a:latin typeface="+mj-lt"/>
                <a:ea typeface="+mj-ea"/>
                <a:cs typeface="+mj-cs"/>
                <a:sym typeface="Helvetica"/>
              </a:defRPr>
            </a:pPr>
            <a:r>
              <a:t>デメリット</a:t>
            </a:r>
          </a:p>
          <a:p>
            <a:pPr lvl="1" marL="769238" indent="-312038" defTabSz="416051">
              <a:lnSpc>
                <a:spcPct val="90000"/>
              </a:lnSpc>
              <a:spcBef>
                <a:spcPts val="900"/>
              </a:spcBef>
              <a:buFontTx/>
              <a:defRPr>
                <a:latin typeface="+mj-lt"/>
                <a:ea typeface="+mj-ea"/>
                <a:cs typeface="+mj-cs"/>
                <a:sym typeface="Helvetica"/>
              </a:defRPr>
            </a:pPr>
            <a:r>
              <a:t>動作が重くなる場合が多い</a:t>
            </a:r>
          </a:p>
          <a:p>
            <a:pPr lvl="1" marL="769238" indent="-312038" defTabSz="416051">
              <a:lnSpc>
                <a:spcPct val="90000"/>
              </a:lnSpc>
              <a:spcBef>
                <a:spcPts val="900"/>
              </a:spcBef>
              <a:buFontTx/>
              <a:defRPr>
                <a:latin typeface="+mj-lt"/>
                <a:ea typeface="+mj-ea"/>
                <a:cs typeface="+mj-cs"/>
                <a:sym typeface="Helvetica"/>
              </a:defRPr>
            </a:pPr>
            <a:r>
              <a:t>完全には共通化できない場合が多い（各デバイスごとにバグ対応などを行う必要があるケースも）</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タイトル 1"/>
          <p:cNvSpPr txBox="1"/>
          <p:nvPr>
            <p:ph type="title"/>
          </p:nvPr>
        </p:nvSpPr>
        <p:spPr>
          <a:xfrm>
            <a:off x="677333" y="199505"/>
            <a:ext cx="8596670" cy="1105593"/>
          </a:xfrm>
          <a:prstGeom prst="rect">
            <a:avLst/>
          </a:prstGeom>
        </p:spPr>
        <p:txBody>
          <a:bodyPr/>
          <a:lstStyle/>
          <a:p>
            <a:pPr defTabSz="452627">
              <a:defRPr sz="2300">
                <a:latin typeface="+mj-lt"/>
                <a:ea typeface="+mj-ea"/>
                <a:cs typeface="+mj-cs"/>
                <a:sym typeface="Helvetica"/>
              </a:defRPr>
            </a:pPr>
            <a:r>
              <a:t>クロスプラットフォーム開発</a:t>
            </a:r>
            <a:br/>
            <a:r>
              <a:rPr sz="3900">
                <a:latin typeface="メイリオ"/>
                <a:ea typeface="メイリオ"/>
                <a:cs typeface="メイリオ"/>
                <a:sym typeface="メイリオ"/>
              </a:rPr>
              <a:t>代表的な開発手法　</a:t>
            </a:r>
          </a:p>
        </p:txBody>
      </p:sp>
      <p:sp>
        <p:nvSpPr>
          <p:cNvPr id="203" name="コンテンツ プレースホルダー 2"/>
          <p:cNvSpPr txBox="1"/>
          <p:nvPr>
            <p:ph type="body" idx="1"/>
          </p:nvPr>
        </p:nvSpPr>
        <p:spPr>
          <a:xfrm>
            <a:off x="677333" y="1388223"/>
            <a:ext cx="8596670" cy="4904512"/>
          </a:xfrm>
          <a:prstGeom prst="rect">
            <a:avLst/>
          </a:prstGeom>
        </p:spPr>
        <p:txBody>
          <a:bodyPr/>
          <a:lstStyle/>
          <a:p>
            <a:pPr marL="0" indent="0" defTabSz="425194">
              <a:spcBef>
                <a:spcPts val="900"/>
              </a:spcBef>
              <a:buSzTx/>
              <a:buNone/>
            </a:pPr>
            <a:r>
              <a:t>①</a:t>
            </a:r>
            <a:r>
              <a:rPr sz="1600"/>
              <a:t> Apache </a:t>
            </a:r>
            <a:r>
              <a:t>Cordova</a:t>
            </a:r>
          </a:p>
          <a:p>
            <a:pPr marL="318897" indent="-318897" defTabSz="425194">
              <a:spcBef>
                <a:spcPts val="900"/>
              </a:spcBef>
              <a:buFont typeface="Helvetica"/>
              <a:defRPr>
                <a:latin typeface="+mj-lt"/>
                <a:ea typeface="+mj-ea"/>
                <a:cs typeface="+mj-cs"/>
                <a:sym typeface="Helvetica"/>
              </a:defRPr>
            </a:pPr>
            <a:r>
              <a:t>特徴</a:t>
            </a:r>
          </a:p>
          <a:p>
            <a:pPr lvl="1" defTabSz="425194">
              <a:spcBef>
                <a:spcPts val="900"/>
              </a:spcBef>
              <a:buFont typeface="Helvetica"/>
              <a:defRPr>
                <a:latin typeface="+mj-lt"/>
                <a:ea typeface="+mj-ea"/>
                <a:cs typeface="+mj-cs"/>
                <a:sym typeface="Helvetica"/>
              </a:defRPr>
            </a:pPr>
            <a:r>
              <a:t>WebView</a:t>
            </a:r>
            <a:r>
              <a:t>エンジンを使用することでクロスプラットフォームを実現</a:t>
            </a:r>
            <a:endParaRPr sz="1600"/>
          </a:p>
          <a:p>
            <a:pPr lvl="1" defTabSz="425194">
              <a:spcBef>
                <a:spcPts val="900"/>
              </a:spcBef>
              <a:buFont typeface="Helvetica"/>
              <a:defRPr sz="1600">
                <a:latin typeface="+mj-lt"/>
                <a:ea typeface="+mj-ea"/>
                <a:cs typeface="+mj-cs"/>
                <a:sym typeface="Helvetica"/>
              </a:defRPr>
            </a:pPr>
            <a:r>
              <a:t>カメラなどのネイティブ機能がプラグインを追加する事で利用できる</a:t>
            </a:r>
          </a:p>
          <a:p>
            <a:pPr lvl="1" defTabSz="425194">
              <a:spcBef>
                <a:spcPts val="900"/>
              </a:spcBef>
              <a:buFont typeface="Helvetica"/>
            </a:pPr>
            <a:r>
              <a:t>Web</a:t>
            </a:r>
            <a:r>
              <a:rPr>
                <a:latin typeface="+mj-lt"/>
                <a:ea typeface="+mj-ea"/>
                <a:cs typeface="+mj-cs"/>
                <a:sym typeface="Helvetica"/>
              </a:rPr>
              <a:t>標準の技術を使用するため、パフォーマンスは出にくい</a:t>
            </a:r>
            <a:endParaRPr>
              <a:latin typeface="+mj-lt"/>
              <a:ea typeface="+mj-ea"/>
              <a:cs typeface="+mj-cs"/>
              <a:sym typeface="Helvetica"/>
            </a:endParaRPr>
          </a:p>
          <a:p>
            <a:pPr lvl="1" defTabSz="425194">
              <a:spcBef>
                <a:spcPts val="900"/>
              </a:spcBef>
              <a:buFont typeface="Helvetica"/>
              <a:defRPr sz="1600">
                <a:latin typeface="+mj-lt"/>
                <a:ea typeface="+mj-ea"/>
                <a:cs typeface="+mj-cs"/>
                <a:sym typeface="Helvetica"/>
              </a:defRPr>
            </a:pPr>
            <a:r>
              <a:t>利用者の多い手法のため、情報が多い</a:t>
            </a:r>
          </a:p>
          <a:p>
            <a:pPr marL="0" indent="0" defTabSz="425194">
              <a:spcBef>
                <a:spcPts val="900"/>
              </a:spcBef>
              <a:buSzTx/>
              <a:buNone/>
            </a:pPr>
            <a:endParaRPr sz="1600"/>
          </a:p>
          <a:p>
            <a:pPr marL="318897" indent="-318897" defTabSz="425194">
              <a:spcBef>
                <a:spcPts val="900"/>
              </a:spcBef>
              <a:buFont typeface="Helvetica"/>
              <a:defRPr>
                <a:latin typeface="+mj-lt"/>
                <a:ea typeface="+mj-ea"/>
                <a:cs typeface="+mj-cs"/>
                <a:sym typeface="Helvetica"/>
              </a:defRPr>
            </a:pPr>
            <a:r>
              <a:t>使用言語：</a:t>
            </a:r>
            <a:r>
              <a:rPr>
                <a:latin typeface="+mn-lt"/>
                <a:ea typeface="+mn-ea"/>
                <a:cs typeface="+mn-cs"/>
                <a:sym typeface="Trebuchet MS"/>
              </a:rPr>
              <a:t>HTML, CSS, JavaScript</a:t>
            </a:r>
            <a:endParaRPr>
              <a:latin typeface="+mn-lt"/>
              <a:ea typeface="+mn-ea"/>
              <a:cs typeface="+mn-cs"/>
              <a:sym typeface="Trebuchet MS"/>
            </a:endParaRPr>
          </a:p>
          <a:p>
            <a:pPr lvl="1" defTabSz="425194">
              <a:spcBef>
                <a:spcPts val="900"/>
              </a:spcBef>
              <a:buFont typeface="Helvetica"/>
              <a:defRPr>
                <a:latin typeface="+mj-lt"/>
                <a:ea typeface="+mj-ea"/>
                <a:cs typeface="+mj-cs"/>
                <a:sym typeface="Helvetica"/>
              </a:defRPr>
            </a:pPr>
            <a:r>
              <a:t>開発の基本となる技術セット、ネイティブ機能の利用には</a:t>
            </a:r>
            <a:r>
              <a:t>API</a:t>
            </a:r>
            <a:r>
              <a:t>を利用する。</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タイトル 1"/>
          <p:cNvSpPr txBox="1"/>
          <p:nvPr>
            <p:ph type="title"/>
          </p:nvPr>
        </p:nvSpPr>
        <p:spPr>
          <a:xfrm>
            <a:off x="677333" y="199505"/>
            <a:ext cx="8596670" cy="1105593"/>
          </a:xfrm>
          <a:prstGeom prst="rect">
            <a:avLst/>
          </a:prstGeom>
        </p:spPr>
        <p:txBody>
          <a:bodyPr/>
          <a:lstStyle/>
          <a:p>
            <a:pPr defTabSz="452627">
              <a:defRPr sz="2300">
                <a:latin typeface="+mj-lt"/>
                <a:ea typeface="+mj-ea"/>
                <a:cs typeface="+mj-cs"/>
                <a:sym typeface="Helvetica"/>
              </a:defRPr>
            </a:pPr>
            <a:r>
              <a:t>クロスプラットフォーム開発</a:t>
            </a:r>
            <a:br/>
            <a:r>
              <a:rPr sz="3900">
                <a:latin typeface="メイリオ"/>
                <a:ea typeface="メイリオ"/>
                <a:cs typeface="メイリオ"/>
                <a:sym typeface="メイリオ"/>
              </a:rPr>
              <a:t>代表的な開発手法　</a:t>
            </a:r>
          </a:p>
        </p:txBody>
      </p:sp>
      <p:sp>
        <p:nvSpPr>
          <p:cNvPr id="206" name="コンテンツ プレースホルダー 2"/>
          <p:cNvSpPr txBox="1"/>
          <p:nvPr>
            <p:ph type="body" idx="1"/>
          </p:nvPr>
        </p:nvSpPr>
        <p:spPr>
          <a:xfrm>
            <a:off x="677333" y="1388223"/>
            <a:ext cx="8596670" cy="4904512"/>
          </a:xfrm>
          <a:prstGeom prst="rect">
            <a:avLst/>
          </a:prstGeom>
        </p:spPr>
        <p:txBody>
          <a:bodyPr/>
          <a:lstStyle/>
          <a:p>
            <a:pPr marL="0" indent="0" defTabSz="425194">
              <a:spcBef>
                <a:spcPts val="900"/>
              </a:spcBef>
              <a:buSzTx/>
              <a:buNone/>
            </a:pPr>
            <a:r>
              <a:t>② </a:t>
            </a:r>
            <a:r>
              <a:rPr sz="1600"/>
              <a:t>Xamarin</a:t>
            </a:r>
            <a:r>
              <a:rPr sz="1600">
                <a:latin typeface="+mj-lt"/>
                <a:ea typeface="+mj-ea"/>
                <a:cs typeface="+mj-cs"/>
                <a:sym typeface="Helvetica"/>
              </a:rPr>
              <a:t>（ザマリン）</a:t>
            </a:r>
            <a:endParaRPr sz="1600">
              <a:latin typeface="+mj-lt"/>
              <a:ea typeface="+mj-ea"/>
              <a:cs typeface="+mj-cs"/>
              <a:sym typeface="Helvetica"/>
            </a:endParaRPr>
          </a:p>
          <a:p>
            <a:pPr marL="318897" indent="-318897" defTabSz="425194">
              <a:spcBef>
                <a:spcPts val="900"/>
              </a:spcBef>
              <a:buFont typeface="Helvetica"/>
              <a:defRPr>
                <a:latin typeface="+mj-lt"/>
                <a:ea typeface="+mj-ea"/>
                <a:cs typeface="+mj-cs"/>
                <a:sym typeface="Helvetica"/>
              </a:defRPr>
            </a:pPr>
            <a:r>
              <a:t>特徴</a:t>
            </a:r>
          </a:p>
          <a:p>
            <a:pPr lvl="1" marL="776097" indent="-318897" defTabSz="425194">
              <a:spcBef>
                <a:spcPts val="900"/>
              </a:spcBef>
              <a:buFontTx/>
              <a:buChar char="✦"/>
              <a:defRPr sz="1600"/>
            </a:pPr>
            <a:r>
              <a:t>iOS</a:t>
            </a:r>
            <a:r>
              <a:rPr>
                <a:latin typeface="+mj-lt"/>
                <a:ea typeface="+mj-ea"/>
                <a:cs typeface="+mj-cs"/>
                <a:sym typeface="Helvetica"/>
              </a:rPr>
              <a:t>、</a:t>
            </a:r>
            <a:r>
              <a:t>Android</a:t>
            </a:r>
            <a:r>
              <a:rPr>
                <a:latin typeface="+mj-lt"/>
                <a:ea typeface="+mj-ea"/>
                <a:cs typeface="+mj-cs"/>
                <a:sym typeface="Helvetica"/>
              </a:rPr>
              <a:t>の両環境で動作する</a:t>
            </a:r>
            <a:r>
              <a:t>.NET</a:t>
            </a:r>
            <a:r>
              <a:rPr>
                <a:latin typeface="+mj-lt"/>
                <a:ea typeface="+mj-ea"/>
                <a:cs typeface="+mj-cs"/>
                <a:sym typeface="Helvetica"/>
              </a:rPr>
              <a:t>環境</a:t>
            </a:r>
          </a:p>
          <a:p>
            <a:pPr lvl="1" marL="776097" indent="-318897" defTabSz="425194">
              <a:spcBef>
                <a:spcPts val="900"/>
              </a:spcBef>
              <a:buFontTx/>
              <a:buChar char="✦"/>
              <a:defRPr sz="1600"/>
            </a:pPr>
            <a:r>
              <a:t>Visual Studio</a:t>
            </a:r>
            <a:r>
              <a:rPr>
                <a:latin typeface="+mj-lt"/>
                <a:ea typeface="+mj-ea"/>
                <a:cs typeface="+mj-cs"/>
                <a:sym typeface="Helvetica"/>
              </a:rPr>
              <a:t>内に開発環境が含まれている</a:t>
            </a:r>
          </a:p>
          <a:p>
            <a:pPr lvl="1" marL="776097" indent="-318897" defTabSz="425194">
              <a:spcBef>
                <a:spcPts val="900"/>
              </a:spcBef>
              <a:buFontTx/>
              <a:buChar char="✦"/>
              <a:defRPr sz="1600">
                <a:latin typeface="+mj-lt"/>
                <a:ea typeface="+mj-ea"/>
                <a:cs typeface="+mj-cs"/>
                <a:sym typeface="Helvetica"/>
              </a:defRPr>
            </a:pPr>
            <a:r>
              <a:t>ネイティブ機能の</a:t>
            </a:r>
            <a:r>
              <a:rPr>
                <a:latin typeface="+mn-lt"/>
                <a:ea typeface="+mn-ea"/>
                <a:cs typeface="+mn-cs"/>
                <a:sym typeface="Trebuchet MS"/>
              </a:rPr>
              <a:t>API</a:t>
            </a:r>
            <a:r>
              <a:t>移植率</a:t>
            </a:r>
            <a:r>
              <a:rPr>
                <a:latin typeface="+mn-lt"/>
                <a:ea typeface="+mn-ea"/>
                <a:cs typeface="+mn-cs"/>
                <a:sym typeface="Trebuchet MS"/>
              </a:rPr>
              <a:t>100%</a:t>
            </a:r>
            <a:endParaRPr>
              <a:latin typeface="+mn-lt"/>
              <a:ea typeface="+mn-ea"/>
              <a:cs typeface="+mn-cs"/>
              <a:sym typeface="Trebuchet MS"/>
            </a:endParaRPr>
          </a:p>
          <a:p>
            <a:pPr lvl="1" marL="776097" indent="-318897" defTabSz="425194">
              <a:spcBef>
                <a:spcPts val="900"/>
              </a:spcBef>
              <a:buFontTx/>
              <a:buChar char="✦"/>
              <a:defRPr sz="1600">
                <a:latin typeface="+mj-lt"/>
                <a:ea typeface="+mj-ea"/>
                <a:cs typeface="+mj-cs"/>
                <a:sym typeface="Helvetica"/>
              </a:defRPr>
            </a:pPr>
            <a:r>
              <a:t>コンパイルする事でネイティブアプリ化する事が可能</a:t>
            </a:r>
          </a:p>
          <a:p>
            <a:pPr marL="0" indent="0" defTabSz="425194">
              <a:spcBef>
                <a:spcPts val="900"/>
              </a:spcBef>
              <a:buSzTx/>
              <a:buNone/>
            </a:pPr>
          </a:p>
          <a:p>
            <a:pPr marL="318897" indent="-318897" defTabSz="425194">
              <a:spcBef>
                <a:spcPts val="900"/>
              </a:spcBef>
              <a:buFont typeface="Helvetica"/>
              <a:defRPr>
                <a:latin typeface="+mj-lt"/>
                <a:ea typeface="+mj-ea"/>
                <a:cs typeface="+mj-cs"/>
                <a:sym typeface="Helvetica"/>
              </a:defRPr>
            </a:pPr>
            <a:r>
              <a:t>使用言語：</a:t>
            </a:r>
            <a:r>
              <a:rPr>
                <a:latin typeface="+mn-lt"/>
                <a:ea typeface="+mn-ea"/>
                <a:cs typeface="+mn-cs"/>
                <a:sym typeface="Trebuchet MS"/>
              </a:rPr>
              <a:t>C#</a:t>
            </a:r>
            <a:endParaRPr>
              <a:latin typeface="+mn-lt"/>
              <a:ea typeface="+mn-ea"/>
              <a:cs typeface="+mn-cs"/>
              <a:sym typeface="Trebuchet MS"/>
            </a:endParaRPr>
          </a:p>
          <a:p>
            <a:pPr lvl="1" marL="776097" indent="-318897" defTabSz="425194">
              <a:spcBef>
                <a:spcPts val="900"/>
              </a:spcBef>
              <a:buFont typeface="Helvetica"/>
              <a:defRPr>
                <a:latin typeface="+mj-lt"/>
                <a:ea typeface="+mj-ea"/>
                <a:cs typeface="+mj-cs"/>
                <a:sym typeface="Helvetica"/>
              </a:defRPr>
            </a:pPr>
            <a:r>
              <a:t>Microsoft</a:t>
            </a:r>
            <a:r>
              <a:t>が</a:t>
            </a:r>
            <a:r>
              <a:t>2000</a:t>
            </a:r>
            <a:r>
              <a:t>年に公開したプログラミング言語。</a:t>
            </a:r>
          </a:p>
          <a:p>
            <a:pPr lvl="1" marL="776097" indent="-318897" defTabSz="425194">
              <a:spcBef>
                <a:spcPts val="900"/>
              </a:spcBef>
              <a:buFont typeface="Helvetica"/>
              <a:defRPr>
                <a:latin typeface="+mj-lt"/>
                <a:ea typeface="+mj-ea"/>
                <a:cs typeface="+mj-cs"/>
                <a:sym typeface="Helvetica"/>
              </a:defRPr>
            </a:pPr>
            <a:r>
              <a:t>現在も積極的に機能追加がなされており、現在でも</a:t>
            </a:r>
            <a:r>
              <a:t>Java</a:t>
            </a:r>
            <a:r>
              <a:t>、</a:t>
            </a:r>
            <a:r>
              <a:t>Python</a:t>
            </a:r>
            <a:r>
              <a:t>、</a:t>
            </a:r>
            <a:r>
              <a:t>Javasctript</a:t>
            </a:r>
            <a:r>
              <a:t>と並んで世界トップクラスのシェアを持つ。</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タイトル 1"/>
          <p:cNvSpPr txBox="1"/>
          <p:nvPr>
            <p:ph type="title"/>
          </p:nvPr>
        </p:nvSpPr>
        <p:spPr>
          <a:xfrm>
            <a:off x="677333" y="199505"/>
            <a:ext cx="8596670" cy="1105593"/>
          </a:xfrm>
          <a:prstGeom prst="rect">
            <a:avLst/>
          </a:prstGeom>
        </p:spPr>
        <p:txBody>
          <a:bodyPr/>
          <a:lstStyle/>
          <a:p>
            <a:pPr defTabSz="452627">
              <a:defRPr sz="2300">
                <a:latin typeface="+mj-lt"/>
                <a:ea typeface="+mj-ea"/>
                <a:cs typeface="+mj-cs"/>
                <a:sym typeface="Helvetica"/>
              </a:defRPr>
            </a:pPr>
            <a:r>
              <a:t>クロスプラットフォーム開発</a:t>
            </a:r>
            <a:br/>
            <a:r>
              <a:rPr sz="3900">
                <a:latin typeface="メイリオ"/>
                <a:ea typeface="メイリオ"/>
                <a:cs typeface="メイリオ"/>
                <a:sym typeface="メイリオ"/>
              </a:rPr>
              <a:t>代表的な開発手法　</a:t>
            </a:r>
          </a:p>
        </p:txBody>
      </p:sp>
      <p:sp>
        <p:nvSpPr>
          <p:cNvPr id="209" name="コンテンツ プレースホルダー 2"/>
          <p:cNvSpPr txBox="1"/>
          <p:nvPr>
            <p:ph type="body" idx="1"/>
          </p:nvPr>
        </p:nvSpPr>
        <p:spPr>
          <a:xfrm>
            <a:off x="677333" y="1388223"/>
            <a:ext cx="8596670" cy="4904512"/>
          </a:xfrm>
          <a:prstGeom prst="rect">
            <a:avLst/>
          </a:prstGeom>
        </p:spPr>
        <p:txBody>
          <a:bodyPr/>
          <a:lstStyle/>
          <a:p>
            <a:pPr marL="0" indent="0" defTabSz="397763">
              <a:spcBef>
                <a:spcPts val="800"/>
              </a:spcBef>
              <a:buSzTx/>
              <a:buNone/>
              <a:defRPr sz="1700"/>
            </a:pPr>
            <a:r>
              <a:t>③React Native</a:t>
            </a:r>
          </a:p>
          <a:p>
            <a:pPr marL="298322" indent="-298322" defTabSz="397763">
              <a:spcBef>
                <a:spcPts val="800"/>
              </a:spcBef>
              <a:buFont typeface="Helvetica"/>
              <a:defRPr sz="1700">
                <a:latin typeface="+mj-lt"/>
                <a:ea typeface="+mj-ea"/>
                <a:cs typeface="+mj-cs"/>
                <a:sym typeface="Helvetica"/>
              </a:defRPr>
            </a:pPr>
            <a:r>
              <a:t>特徴</a:t>
            </a:r>
          </a:p>
          <a:p>
            <a:pPr lvl="1" marL="755522" indent="-298322" defTabSz="397763">
              <a:spcBef>
                <a:spcPts val="800"/>
              </a:spcBef>
              <a:buFontTx/>
              <a:defRPr sz="1500"/>
            </a:pPr>
            <a:r>
              <a:t>Facebook</a:t>
            </a:r>
            <a:r>
              <a:rPr>
                <a:latin typeface="+mj-lt"/>
                <a:ea typeface="+mj-ea"/>
                <a:cs typeface="+mj-cs"/>
                <a:sym typeface="Helvetica"/>
              </a:rPr>
              <a:t>が開発した</a:t>
            </a:r>
            <a:r>
              <a:t>React</a:t>
            </a:r>
            <a:r>
              <a:rPr>
                <a:latin typeface="+mj-lt"/>
                <a:ea typeface="+mj-ea"/>
                <a:cs typeface="+mj-cs"/>
                <a:sym typeface="Helvetica"/>
              </a:rPr>
              <a:t>という言語をモバイル開発に使用する。</a:t>
            </a:r>
          </a:p>
          <a:p>
            <a:pPr lvl="1" marL="755522" indent="-298322" defTabSz="397763">
              <a:spcBef>
                <a:spcPts val="800"/>
              </a:spcBef>
              <a:buFontTx/>
              <a:defRPr sz="1500"/>
            </a:pPr>
            <a:r>
              <a:t>React</a:t>
            </a:r>
            <a:r>
              <a:rPr>
                <a:latin typeface="+mj-lt"/>
                <a:ea typeface="+mj-ea"/>
                <a:cs typeface="+mj-cs"/>
                <a:sym typeface="Helvetica"/>
              </a:rPr>
              <a:t>のデザインパターン等をほぼそのまま用いる事が可能</a:t>
            </a:r>
            <a:endParaRPr sz="1700"/>
          </a:p>
          <a:p>
            <a:pPr lvl="1" marL="755522" indent="-298322" defTabSz="397763">
              <a:spcBef>
                <a:spcPts val="800"/>
              </a:spcBef>
              <a:buFontTx/>
              <a:defRPr sz="1500">
                <a:latin typeface="+mj-lt"/>
                <a:ea typeface="+mj-ea"/>
                <a:cs typeface="+mj-cs"/>
                <a:sym typeface="Helvetica"/>
              </a:defRPr>
            </a:pPr>
            <a:r>
              <a:t>コンパイルする事でネイティブアプリ化する事が可能</a:t>
            </a:r>
          </a:p>
          <a:p>
            <a:pPr lvl="1" marL="755522" indent="-298322" defTabSz="397763">
              <a:spcBef>
                <a:spcPts val="800"/>
              </a:spcBef>
              <a:buFontTx/>
              <a:defRPr sz="1500">
                <a:latin typeface="+mj-lt"/>
                <a:ea typeface="+mj-ea"/>
                <a:cs typeface="+mj-cs"/>
                <a:sym typeface="Helvetica"/>
              </a:defRPr>
            </a:pPr>
            <a:r>
              <a:t>周辺環境が整備されており、実機デバッグが容易</a:t>
            </a:r>
          </a:p>
          <a:p>
            <a:pPr lvl="1" marL="755522" indent="-298322" defTabSz="397763">
              <a:spcBef>
                <a:spcPts val="800"/>
              </a:spcBef>
              <a:buFontTx/>
              <a:defRPr sz="1500">
                <a:latin typeface="+mj-lt"/>
                <a:ea typeface="+mj-ea"/>
                <a:cs typeface="+mj-cs"/>
                <a:sym typeface="Helvetica"/>
              </a:defRPr>
            </a:pPr>
            <a:r>
              <a:t>ユーザー数は多いが新しい技術のため日本語資料が少ない</a:t>
            </a:r>
          </a:p>
          <a:p>
            <a:pPr marL="298322" indent="-298322" defTabSz="397763">
              <a:spcBef>
                <a:spcPts val="800"/>
              </a:spcBef>
              <a:buFont typeface="Helvetica"/>
              <a:defRPr sz="1700">
                <a:latin typeface="+mj-lt"/>
                <a:ea typeface="+mj-ea"/>
                <a:cs typeface="+mj-cs"/>
                <a:sym typeface="Helvetica"/>
              </a:defRPr>
            </a:pPr>
            <a:r>
              <a:t>使用言語：</a:t>
            </a:r>
            <a:r>
              <a:rPr>
                <a:latin typeface="+mn-lt"/>
                <a:ea typeface="+mn-ea"/>
                <a:cs typeface="+mn-cs"/>
                <a:sym typeface="Trebuchet MS"/>
              </a:rPr>
              <a:t>React.js(JavaScript)</a:t>
            </a:r>
            <a:endParaRPr>
              <a:latin typeface="+mn-lt"/>
              <a:ea typeface="+mn-ea"/>
              <a:cs typeface="+mn-cs"/>
              <a:sym typeface="Trebuchet MS"/>
            </a:endParaRPr>
          </a:p>
          <a:p>
            <a:pPr lvl="1" marL="755522" indent="-298322" defTabSz="397763">
              <a:spcBef>
                <a:spcPts val="800"/>
              </a:spcBef>
              <a:buFont typeface="Helvetica"/>
              <a:defRPr sz="1700">
                <a:latin typeface="+mj-lt"/>
                <a:ea typeface="+mj-ea"/>
                <a:cs typeface="+mj-cs"/>
                <a:sym typeface="Helvetica"/>
              </a:defRPr>
            </a:pPr>
            <a:r>
              <a:t>Facebook</a:t>
            </a:r>
            <a:r>
              <a:t>が</a:t>
            </a:r>
            <a:r>
              <a:t>2013</a:t>
            </a:r>
            <a:r>
              <a:t>年に公開した新しい言語</a:t>
            </a:r>
            <a:r>
              <a:t>。</a:t>
            </a:r>
          </a:p>
          <a:p>
            <a:pPr lvl="1" marL="755522" indent="-298322" defTabSz="397763">
              <a:spcBef>
                <a:spcPts val="800"/>
              </a:spcBef>
              <a:buFont typeface="Helvetica"/>
              <a:defRPr sz="1700">
                <a:latin typeface="+mj-lt"/>
                <a:ea typeface="+mj-ea"/>
                <a:cs typeface="+mj-cs"/>
                <a:sym typeface="Helvetica"/>
              </a:defRPr>
            </a:pPr>
            <a:r>
              <a:t>JavaScript</a:t>
            </a:r>
            <a:r>
              <a:t>のライブラリという位置づけだが異なる部分が多い</a:t>
            </a:r>
            <a:r>
              <a:t>。</a:t>
            </a:r>
          </a:p>
          <a:p>
            <a:pPr lvl="1" marL="755522" indent="-298322" defTabSz="397763">
              <a:spcBef>
                <a:spcPts val="800"/>
              </a:spcBef>
              <a:buFont typeface="Helvetica"/>
              <a:defRPr sz="1700">
                <a:latin typeface="+mj-lt"/>
                <a:ea typeface="+mj-ea"/>
                <a:cs typeface="+mj-cs"/>
                <a:sym typeface="Helvetica"/>
              </a:defRPr>
            </a:pPr>
            <a:r>
              <a:t>JavaScript</a:t>
            </a:r>
            <a:r>
              <a:t>の経験があっても初めて挑む場合は学習コストがかかる。</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タイトル 1"/>
          <p:cNvSpPr txBox="1"/>
          <p:nvPr>
            <p:ph type="title"/>
          </p:nvPr>
        </p:nvSpPr>
        <p:spPr>
          <a:xfrm>
            <a:off x="677333" y="199505"/>
            <a:ext cx="8596670" cy="1105593"/>
          </a:xfrm>
          <a:prstGeom prst="rect">
            <a:avLst/>
          </a:prstGeom>
        </p:spPr>
        <p:txBody>
          <a:bodyPr/>
          <a:lstStyle/>
          <a:p>
            <a:pPr defTabSz="452627">
              <a:defRPr sz="2300">
                <a:latin typeface="+mj-lt"/>
                <a:ea typeface="+mj-ea"/>
                <a:cs typeface="+mj-cs"/>
                <a:sym typeface="Helvetica"/>
              </a:defRPr>
            </a:pPr>
            <a:r>
              <a:t>クロスプラットフォーム開発</a:t>
            </a:r>
            <a:br/>
            <a:r>
              <a:rPr sz="3900">
                <a:latin typeface="メイリオ"/>
                <a:ea typeface="メイリオ"/>
                <a:cs typeface="メイリオ"/>
                <a:sym typeface="メイリオ"/>
              </a:rPr>
              <a:t>代表的な開発手法　</a:t>
            </a:r>
          </a:p>
        </p:txBody>
      </p:sp>
      <p:sp>
        <p:nvSpPr>
          <p:cNvPr id="212" name="コンテンツ プレースホルダー 2"/>
          <p:cNvSpPr txBox="1"/>
          <p:nvPr>
            <p:ph type="body" idx="1"/>
          </p:nvPr>
        </p:nvSpPr>
        <p:spPr>
          <a:xfrm>
            <a:off x="677333" y="1388223"/>
            <a:ext cx="8596670" cy="4904512"/>
          </a:xfrm>
          <a:prstGeom prst="rect">
            <a:avLst/>
          </a:prstGeom>
        </p:spPr>
        <p:txBody>
          <a:bodyPr/>
          <a:lstStyle/>
          <a:p>
            <a:pPr marL="0" indent="0" defTabSz="397763">
              <a:spcBef>
                <a:spcPts val="800"/>
              </a:spcBef>
              <a:buSzTx/>
              <a:buNone/>
              <a:defRPr sz="1700"/>
            </a:pPr>
            <a:r>
              <a:t>③React Native</a:t>
            </a:r>
          </a:p>
          <a:p>
            <a:pPr marL="298322" indent="-298322" defTabSz="397763">
              <a:spcBef>
                <a:spcPts val="800"/>
              </a:spcBef>
              <a:buFont typeface="Helvetica"/>
              <a:defRPr sz="1700">
                <a:latin typeface="+mj-lt"/>
                <a:ea typeface="+mj-ea"/>
                <a:cs typeface="+mj-cs"/>
                <a:sym typeface="Helvetica"/>
              </a:defRPr>
            </a:pPr>
            <a:r>
              <a:t>特徴</a:t>
            </a:r>
          </a:p>
          <a:p>
            <a:pPr lvl="1" marL="755522" indent="-298322" defTabSz="397763">
              <a:spcBef>
                <a:spcPts val="800"/>
              </a:spcBef>
              <a:buFontTx/>
              <a:defRPr sz="1500"/>
            </a:pPr>
            <a:r>
              <a:t>Facebook</a:t>
            </a:r>
            <a:r>
              <a:rPr>
                <a:latin typeface="+mj-lt"/>
                <a:ea typeface="+mj-ea"/>
                <a:cs typeface="+mj-cs"/>
                <a:sym typeface="Helvetica"/>
              </a:rPr>
              <a:t>が開発した</a:t>
            </a:r>
            <a:r>
              <a:t>React</a:t>
            </a:r>
            <a:r>
              <a:rPr>
                <a:latin typeface="+mj-lt"/>
                <a:ea typeface="+mj-ea"/>
                <a:cs typeface="+mj-cs"/>
                <a:sym typeface="Helvetica"/>
              </a:rPr>
              <a:t>という言語をモバイル開発に使用する。</a:t>
            </a:r>
          </a:p>
          <a:p>
            <a:pPr lvl="1" marL="755522" indent="-298322" defTabSz="397763">
              <a:spcBef>
                <a:spcPts val="800"/>
              </a:spcBef>
              <a:buFontTx/>
              <a:defRPr sz="1500"/>
            </a:pPr>
            <a:r>
              <a:t>React</a:t>
            </a:r>
            <a:r>
              <a:rPr>
                <a:latin typeface="+mj-lt"/>
                <a:ea typeface="+mj-ea"/>
                <a:cs typeface="+mj-cs"/>
                <a:sym typeface="Helvetica"/>
              </a:rPr>
              <a:t>のデザインパターン等をほぼそのまま用いる事が可能</a:t>
            </a:r>
            <a:endParaRPr sz="1700"/>
          </a:p>
          <a:p>
            <a:pPr lvl="1" marL="755522" indent="-298322" defTabSz="397763">
              <a:spcBef>
                <a:spcPts val="800"/>
              </a:spcBef>
              <a:buFontTx/>
              <a:defRPr sz="1500">
                <a:latin typeface="+mj-lt"/>
                <a:ea typeface="+mj-ea"/>
                <a:cs typeface="+mj-cs"/>
                <a:sym typeface="Helvetica"/>
              </a:defRPr>
            </a:pPr>
            <a:r>
              <a:t>コンパイルする事でネイティブアプリ化する事が可能</a:t>
            </a:r>
          </a:p>
          <a:p>
            <a:pPr lvl="1" marL="755522" indent="-298322" defTabSz="397763">
              <a:spcBef>
                <a:spcPts val="800"/>
              </a:spcBef>
              <a:buFontTx/>
              <a:defRPr sz="1500">
                <a:latin typeface="+mj-lt"/>
                <a:ea typeface="+mj-ea"/>
                <a:cs typeface="+mj-cs"/>
                <a:sym typeface="Helvetica"/>
              </a:defRPr>
            </a:pPr>
            <a:r>
              <a:t>周辺環境が整備されており、実機デバッグが容易</a:t>
            </a:r>
          </a:p>
          <a:p>
            <a:pPr lvl="1" marL="755522" indent="-298322" defTabSz="397763">
              <a:spcBef>
                <a:spcPts val="800"/>
              </a:spcBef>
              <a:buFontTx/>
              <a:defRPr sz="1500">
                <a:latin typeface="+mj-lt"/>
                <a:ea typeface="+mj-ea"/>
                <a:cs typeface="+mj-cs"/>
                <a:sym typeface="Helvetica"/>
              </a:defRPr>
            </a:pPr>
            <a:r>
              <a:t>ユーザー数は多いが新しい技術のため日本語資料が少ない</a:t>
            </a:r>
          </a:p>
          <a:p>
            <a:pPr marL="298322" indent="-298322" defTabSz="397763">
              <a:spcBef>
                <a:spcPts val="800"/>
              </a:spcBef>
              <a:buFont typeface="Helvetica"/>
              <a:defRPr sz="1700">
                <a:latin typeface="+mj-lt"/>
                <a:ea typeface="+mj-ea"/>
                <a:cs typeface="+mj-cs"/>
                <a:sym typeface="Helvetica"/>
              </a:defRPr>
            </a:pPr>
            <a:r>
              <a:t>使用言語：</a:t>
            </a:r>
            <a:r>
              <a:rPr>
                <a:latin typeface="+mn-lt"/>
                <a:ea typeface="+mn-ea"/>
                <a:cs typeface="+mn-cs"/>
                <a:sym typeface="Trebuchet MS"/>
              </a:rPr>
              <a:t>React.js(JavaScript)</a:t>
            </a:r>
            <a:endParaRPr>
              <a:latin typeface="+mn-lt"/>
              <a:ea typeface="+mn-ea"/>
              <a:cs typeface="+mn-cs"/>
              <a:sym typeface="Trebuchet MS"/>
            </a:endParaRPr>
          </a:p>
          <a:p>
            <a:pPr lvl="1" marL="755522" indent="-298322" defTabSz="397763">
              <a:spcBef>
                <a:spcPts val="800"/>
              </a:spcBef>
              <a:buFont typeface="Helvetica"/>
              <a:defRPr sz="1700">
                <a:latin typeface="+mj-lt"/>
                <a:ea typeface="+mj-ea"/>
                <a:cs typeface="+mj-cs"/>
                <a:sym typeface="Helvetica"/>
              </a:defRPr>
            </a:pPr>
            <a:r>
              <a:t>Facebook</a:t>
            </a:r>
            <a:r>
              <a:t>が</a:t>
            </a:r>
            <a:r>
              <a:t>2013</a:t>
            </a:r>
            <a:r>
              <a:t>年に公開した新しい言語</a:t>
            </a:r>
            <a:r>
              <a:t>。</a:t>
            </a:r>
          </a:p>
          <a:p>
            <a:pPr lvl="1" marL="755522" indent="-298322" defTabSz="397763">
              <a:spcBef>
                <a:spcPts val="800"/>
              </a:spcBef>
              <a:buFont typeface="Helvetica"/>
              <a:defRPr sz="1700">
                <a:latin typeface="+mj-lt"/>
                <a:ea typeface="+mj-ea"/>
                <a:cs typeface="+mj-cs"/>
                <a:sym typeface="Helvetica"/>
              </a:defRPr>
            </a:pPr>
            <a:r>
              <a:t>JavaScript</a:t>
            </a:r>
            <a:r>
              <a:t>のライブラリという位置づけだが異なる部分が多い</a:t>
            </a:r>
            <a:r>
              <a:t>。</a:t>
            </a:r>
          </a:p>
          <a:p>
            <a:pPr lvl="1" marL="755522" indent="-298322" defTabSz="397763">
              <a:spcBef>
                <a:spcPts val="800"/>
              </a:spcBef>
              <a:buFont typeface="Helvetica"/>
              <a:defRPr sz="1700">
                <a:latin typeface="+mj-lt"/>
                <a:ea typeface="+mj-ea"/>
                <a:cs typeface="+mj-cs"/>
                <a:sym typeface="Helvetica"/>
              </a:defRPr>
            </a:pPr>
            <a:r>
              <a:t>JavaScript</a:t>
            </a:r>
            <a:r>
              <a:t>の経験があっても初めて挑む場合は学習コストがかかる。</a:t>
            </a:r>
          </a:p>
        </p:txBody>
      </p:sp>
      <p:pic>
        <p:nvPicPr>
          <p:cNvPr id="213" name="Picture 2" descr="Picture 2"/>
          <p:cNvPicPr>
            <a:picLocks noChangeAspect="1"/>
          </p:cNvPicPr>
          <p:nvPr/>
        </p:nvPicPr>
        <p:blipFill>
          <a:blip r:embed="rId2">
            <a:extLst/>
          </a:blip>
          <a:stretch>
            <a:fillRect/>
          </a:stretch>
        </p:blipFill>
        <p:spPr>
          <a:xfrm rot="19399473">
            <a:off x="5891688" y="562910"/>
            <a:ext cx="2819402" cy="2819402"/>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タイトル 1"/>
          <p:cNvSpPr txBox="1"/>
          <p:nvPr>
            <p:ph type="title"/>
          </p:nvPr>
        </p:nvSpPr>
        <p:spPr>
          <a:xfrm>
            <a:off x="677333" y="199505"/>
            <a:ext cx="8596670" cy="1105593"/>
          </a:xfrm>
          <a:prstGeom prst="rect">
            <a:avLst/>
          </a:prstGeom>
        </p:spPr>
        <p:txBody>
          <a:bodyPr/>
          <a:lstStyle/>
          <a:p>
            <a:pPr defTabSz="452627">
              <a:defRPr sz="2300">
                <a:latin typeface="+mj-lt"/>
                <a:ea typeface="+mj-ea"/>
                <a:cs typeface="+mj-cs"/>
                <a:sym typeface="Helvetica"/>
              </a:defRPr>
            </a:pPr>
            <a:r>
              <a:t>クロスプラットフォーム開発</a:t>
            </a:r>
            <a:br/>
            <a:r>
              <a:rPr sz="3900">
                <a:latin typeface="メイリオ"/>
                <a:ea typeface="メイリオ"/>
                <a:cs typeface="メイリオ"/>
                <a:sym typeface="メイリオ"/>
              </a:rPr>
              <a:t>代表的な開発手法　</a:t>
            </a:r>
          </a:p>
        </p:txBody>
      </p:sp>
      <p:sp>
        <p:nvSpPr>
          <p:cNvPr id="216" name="テキスト ボックス 8"/>
          <p:cNvSpPr txBox="1"/>
          <p:nvPr/>
        </p:nvSpPr>
        <p:spPr>
          <a:xfrm>
            <a:off x="725275" y="1456061"/>
            <a:ext cx="8712510" cy="423164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2000">
                <a:latin typeface="メイリオ"/>
                <a:ea typeface="メイリオ"/>
                <a:cs typeface="メイリオ"/>
                <a:sym typeface="メイリオ"/>
              </a:defRPr>
            </a:pPr>
            <a:r>
              <a:t>ちなみに、世間的なトレンドは以下のような感じ</a:t>
            </a:r>
          </a:p>
          <a:p>
            <a:pPr/>
            <a:endParaRPr sz="2000">
              <a:latin typeface="メイリオ"/>
              <a:ea typeface="メイリオ"/>
              <a:cs typeface="メイリオ"/>
              <a:sym typeface="メイリオ"/>
            </a:endParaRPr>
          </a:p>
          <a:p>
            <a:pPr>
              <a:defRPr sz="2000">
                <a:latin typeface="メイリオ"/>
                <a:ea typeface="メイリオ"/>
                <a:cs typeface="メイリオ"/>
                <a:sym typeface="メイリオ"/>
              </a:defRPr>
            </a:pPr>
            <a:r>
              <a:t>検索ワード「</a:t>
            </a:r>
            <a:r>
              <a:rPr>
                <a:latin typeface="+mn-lt"/>
                <a:ea typeface="+mn-ea"/>
                <a:cs typeface="+mn-cs"/>
                <a:sym typeface="Trebuchet MS"/>
              </a:rPr>
              <a:t>Cordova</a:t>
            </a:r>
            <a:r>
              <a:t>」「</a:t>
            </a:r>
            <a:r>
              <a:rPr>
                <a:latin typeface="+mn-lt"/>
                <a:ea typeface="+mn-ea"/>
                <a:cs typeface="+mn-cs"/>
                <a:sym typeface="Trebuchet MS"/>
              </a:rPr>
              <a:t> Xamarin</a:t>
            </a:r>
            <a:r>
              <a:t>」「</a:t>
            </a:r>
            <a:r>
              <a:rPr>
                <a:latin typeface="+mn-lt"/>
                <a:ea typeface="+mn-ea"/>
                <a:cs typeface="+mn-cs"/>
                <a:sym typeface="Trebuchet MS"/>
              </a:rPr>
              <a:t> React Native</a:t>
            </a:r>
            <a:r>
              <a:t>」の比較</a:t>
            </a:r>
          </a:p>
          <a:p>
            <a:pPr/>
            <a:endParaRPr sz="2000">
              <a:latin typeface="メイリオ"/>
              <a:ea typeface="メイリオ"/>
              <a:cs typeface="メイリオ"/>
              <a:sym typeface="メイリオ"/>
            </a:endParaRPr>
          </a:p>
          <a:p>
            <a:pPr>
              <a:defRPr sz="2000" u="sng">
                <a:solidFill>
                  <a:srgbClr val="99CA3C"/>
                </a:solidFill>
                <a:uFill>
                  <a:solidFill>
                    <a:srgbClr val="99CA3C"/>
                  </a:solidFill>
                </a:uFill>
              </a:defRPr>
            </a:pPr>
            <a:r>
              <a:rPr>
                <a:solidFill>
                  <a:srgbClr val="0000FF"/>
                </a:solidFill>
                <a:uFill>
                  <a:solidFill>
                    <a:srgbClr val="0000FF"/>
                  </a:solidFill>
                </a:uFill>
                <a:hlinkClick r:id="rId2" invalidUrl="" action="" tgtFrame="" tooltip="" history="1" highlightClick="0" endSnd="0"/>
              </a:rPr>
              <a:t>https://trends.google.co.jp/trends/explore?q=Cordova,%2Fm%2F0gtv959,React%20Native</a:t>
            </a:r>
          </a:p>
          <a:p>
            <a:pPr/>
            <a:endParaRPr sz="2000"/>
          </a:p>
          <a:p>
            <a:pPr>
              <a:defRPr sz="2000">
                <a:latin typeface="メイリオ"/>
                <a:ea typeface="メイリオ"/>
                <a:cs typeface="メイリオ"/>
                <a:sym typeface="メイリオ"/>
              </a:defRPr>
            </a:pPr>
            <a:r>
              <a:t>世界的には</a:t>
            </a:r>
            <a:r>
              <a:rPr>
                <a:latin typeface="+mn-lt"/>
                <a:ea typeface="+mn-ea"/>
                <a:cs typeface="+mn-cs"/>
                <a:sym typeface="Trebuchet MS"/>
              </a:rPr>
              <a:t>React Native</a:t>
            </a:r>
            <a:r>
              <a:t>と</a:t>
            </a:r>
            <a:r>
              <a:rPr>
                <a:latin typeface="+mn-lt"/>
                <a:ea typeface="+mn-ea"/>
                <a:cs typeface="+mn-cs"/>
                <a:sym typeface="Trebuchet MS"/>
              </a:rPr>
              <a:t>Cordova</a:t>
            </a:r>
            <a:r>
              <a:t>の</a:t>
            </a:r>
            <a:r>
              <a:rPr>
                <a:latin typeface="+mn-lt"/>
                <a:ea typeface="+mn-ea"/>
                <a:cs typeface="+mn-cs"/>
                <a:sym typeface="Trebuchet MS"/>
              </a:rPr>
              <a:t>2</a:t>
            </a:r>
            <a:r>
              <a:t>強</a:t>
            </a:r>
          </a:p>
          <a:p>
            <a:pPr>
              <a:defRPr sz="2000">
                <a:latin typeface="メイリオ"/>
                <a:ea typeface="メイリオ"/>
                <a:cs typeface="メイリオ"/>
                <a:sym typeface="メイリオ"/>
              </a:defRPr>
            </a:pPr>
            <a:r>
              <a:t>日本を見ると</a:t>
            </a:r>
            <a:r>
              <a:rPr>
                <a:latin typeface="+mn-lt"/>
                <a:ea typeface="+mn-ea"/>
                <a:cs typeface="+mn-cs"/>
                <a:sym typeface="Trebuchet MS"/>
              </a:rPr>
              <a:t>Xamarin</a:t>
            </a:r>
            <a:r>
              <a:t>と</a:t>
            </a:r>
            <a:r>
              <a:rPr>
                <a:latin typeface="+mn-lt"/>
                <a:ea typeface="+mn-ea"/>
                <a:cs typeface="+mn-cs"/>
                <a:sym typeface="Trebuchet MS"/>
              </a:rPr>
              <a:t>React Native</a:t>
            </a:r>
            <a:r>
              <a:t>が強い</a:t>
            </a:r>
          </a:p>
          <a:p>
            <a:pPr/>
            <a:endParaRPr sz="2000">
              <a:latin typeface="メイリオ"/>
              <a:ea typeface="メイリオ"/>
              <a:cs typeface="メイリオ"/>
              <a:sym typeface="メイリオ"/>
            </a:endParaRPr>
          </a:p>
          <a:p>
            <a:pPr>
              <a:defRPr sz="2000">
                <a:latin typeface="メイリオ"/>
                <a:ea typeface="メイリオ"/>
                <a:cs typeface="メイリオ"/>
                <a:sym typeface="メイリオ"/>
              </a:defRPr>
            </a:pPr>
            <a:r>
              <a:t>これまで述べた</a:t>
            </a:r>
            <a:r>
              <a:rPr>
                <a:latin typeface="+mn-lt"/>
                <a:ea typeface="+mn-ea"/>
                <a:cs typeface="+mn-cs"/>
                <a:sym typeface="Trebuchet MS"/>
              </a:rPr>
              <a:t>3</a:t>
            </a:r>
            <a:r>
              <a:t>つの手法以外にも、様々な手法がある</a:t>
            </a:r>
          </a:p>
          <a:p>
            <a:pPr>
              <a:defRPr sz="2000">
                <a:latin typeface="メイリオ"/>
                <a:ea typeface="メイリオ"/>
                <a:cs typeface="メイリオ"/>
                <a:sym typeface="メイリオ"/>
              </a:defRPr>
            </a:pPr>
            <a:r>
              <a:t>（</a:t>
            </a:r>
            <a:r>
              <a:rPr sz="1800">
                <a:latin typeface="+mn-lt"/>
                <a:ea typeface="+mn-ea"/>
                <a:cs typeface="+mn-cs"/>
                <a:sym typeface="Trebuchet MS"/>
              </a:rPr>
              <a:t> TitanumMobile</a:t>
            </a:r>
            <a:r>
              <a:rPr sz="1800"/>
              <a:t>や</a:t>
            </a:r>
            <a:r>
              <a:t>ゲーム開発用の</a:t>
            </a:r>
            <a:r>
              <a:rPr>
                <a:latin typeface="+mn-lt"/>
                <a:ea typeface="+mn-ea"/>
                <a:cs typeface="+mn-cs"/>
                <a:sym typeface="Trebuchet MS"/>
              </a:rPr>
              <a:t>Unity</a:t>
            </a:r>
            <a:r>
              <a:t>、</a:t>
            </a:r>
            <a:r>
              <a:rPr sz="1800">
                <a:latin typeface="+mn-lt"/>
                <a:ea typeface="+mn-ea"/>
                <a:cs typeface="+mn-cs"/>
                <a:sym typeface="Trebuchet MS"/>
              </a:rPr>
              <a:t>Cocos2d-x</a:t>
            </a:r>
            <a:r>
              <a:t>など）</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タイトル 1"/>
          <p:cNvSpPr txBox="1"/>
          <p:nvPr>
            <p:ph type="title"/>
          </p:nvPr>
        </p:nvSpPr>
        <p:spPr>
          <a:xfrm>
            <a:off x="-1" y="2643446"/>
            <a:ext cx="10432475" cy="781398"/>
          </a:xfrm>
          <a:prstGeom prst="rect">
            <a:avLst/>
          </a:prstGeom>
        </p:spPr>
        <p:txBody>
          <a:bodyPr/>
          <a:lstStyle>
            <a:lvl1pPr algn="ctr">
              <a:defRPr sz="4800">
                <a:latin typeface="メイリオ"/>
                <a:ea typeface="メイリオ"/>
                <a:cs typeface="メイリオ"/>
                <a:sym typeface="メイリオ"/>
              </a:defRPr>
            </a:lvl1pPr>
          </a:lstStyle>
          <a:p>
            <a:pPr/>
            <a:r>
              <a:t>休憩</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タイトル 1"/>
          <p:cNvSpPr txBox="1"/>
          <p:nvPr>
            <p:ph type="title"/>
          </p:nvPr>
        </p:nvSpPr>
        <p:spPr>
          <a:xfrm>
            <a:off x="-1" y="2643446"/>
            <a:ext cx="10432475" cy="781398"/>
          </a:xfrm>
          <a:prstGeom prst="rect">
            <a:avLst/>
          </a:prstGeom>
        </p:spPr>
        <p:txBody>
          <a:bodyPr/>
          <a:lstStyle>
            <a:lvl1pPr algn="ctr" defTabSz="438911">
              <a:defRPr sz="4600">
                <a:latin typeface="メイリオ"/>
                <a:ea typeface="メイリオ"/>
                <a:cs typeface="メイリオ"/>
                <a:sym typeface="メイリオ"/>
              </a:defRPr>
            </a:lvl1pPr>
          </a:lstStyle>
          <a:p>
            <a:pPr/>
            <a:r>
              <a:t>Javascriptプログラミングの基礎</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2" name="タイトル 1"/>
          <p:cNvSpPr txBox="1"/>
          <p:nvPr>
            <p:ph type="title"/>
          </p:nvPr>
        </p:nvSpPr>
        <p:spPr>
          <a:xfrm>
            <a:off x="677333" y="199505"/>
            <a:ext cx="8596670" cy="1105593"/>
          </a:xfrm>
          <a:prstGeom prst="rect">
            <a:avLst/>
          </a:prstGeom>
        </p:spPr>
        <p:txBody>
          <a:bodyPr/>
          <a:lstStyle/>
          <a:p>
            <a:pPr defTabSz="420623">
              <a:defRPr sz="2200">
                <a:latin typeface="メイリオ"/>
                <a:ea typeface="メイリオ"/>
                <a:cs typeface="メイリオ"/>
                <a:sym typeface="メイリオ"/>
              </a:defRPr>
            </a:pPr>
            <a:r>
              <a:t>Javascriptプログラミングの基礎</a:t>
            </a:r>
            <a:br/>
            <a:r>
              <a:rPr sz="3600"/>
              <a:t>JavaScriptとは</a:t>
            </a:r>
          </a:p>
        </p:txBody>
      </p:sp>
      <p:sp>
        <p:nvSpPr>
          <p:cNvPr id="223" name="コンテンツ プレースホルダー 2"/>
          <p:cNvSpPr txBox="1"/>
          <p:nvPr>
            <p:ph type="body" sz="quarter" idx="1"/>
          </p:nvPr>
        </p:nvSpPr>
        <p:spPr>
          <a:xfrm>
            <a:off x="677333" y="1388223"/>
            <a:ext cx="8596670" cy="897777"/>
          </a:xfrm>
          <a:prstGeom prst="rect">
            <a:avLst/>
          </a:prstGeom>
        </p:spPr>
        <p:txBody>
          <a:bodyPr/>
          <a:lstStyle/>
          <a:p>
            <a:pPr marL="0" indent="0">
              <a:spcBef>
                <a:spcPts val="600"/>
              </a:spcBef>
              <a:buSzTx/>
              <a:buNone/>
              <a:defRPr sz="2000">
                <a:latin typeface="+mj-lt"/>
                <a:ea typeface="+mj-ea"/>
                <a:cs typeface="+mj-cs"/>
                <a:sym typeface="Helvetica"/>
              </a:defRPr>
            </a:pPr>
            <a:r>
              <a:t>Wikipediaより引用</a:t>
            </a:r>
          </a:p>
          <a:p>
            <a:pPr marL="0" indent="0">
              <a:spcBef>
                <a:spcPts val="600"/>
              </a:spcBef>
              <a:buSzTx/>
              <a:buNone/>
              <a:defRPr sz="2000" u="sng">
                <a:solidFill>
                  <a:srgbClr val="99CA3C"/>
                </a:solidFill>
                <a:uFill>
                  <a:solidFill>
                    <a:srgbClr val="99CA3C"/>
                  </a:solidFill>
                </a:uFill>
                <a:latin typeface="+mj-lt"/>
                <a:ea typeface="+mj-ea"/>
                <a:cs typeface="+mj-cs"/>
                <a:sym typeface="Helvetica"/>
              </a:defRPr>
            </a:pPr>
            <a:r>
              <a:rPr>
                <a:solidFill>
                  <a:srgbClr val="0000FF"/>
                </a:solidFill>
                <a:uFill>
                  <a:solidFill>
                    <a:srgbClr val="0000FF"/>
                  </a:solidFill>
                </a:uFill>
                <a:hlinkClick r:id="rId2" invalidUrl="" action="" tgtFrame="" tooltip="" history="1" highlightClick="0" endSnd="0"/>
              </a:rPr>
              <a:t>https://ja.wikipedia.org/wiki/JavaScript</a:t>
            </a:r>
          </a:p>
        </p:txBody>
      </p:sp>
      <p:sp>
        <p:nvSpPr>
          <p:cNvPr id="224" name="テキスト ボックス 3"/>
          <p:cNvSpPr txBox="1"/>
          <p:nvPr/>
        </p:nvSpPr>
        <p:spPr>
          <a:xfrm>
            <a:off x="728134" y="2369125"/>
            <a:ext cx="8765924" cy="438404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spcBef>
                <a:spcPts val="600"/>
              </a:spcBef>
              <a:defRPr>
                <a:latin typeface="+mj-lt"/>
                <a:ea typeface="+mj-ea"/>
                <a:cs typeface="+mj-cs"/>
                <a:sym typeface="Helvetica"/>
              </a:defRPr>
            </a:pPr>
            <a:r>
              <a:t>JavaScript（ジャバスクリプト）とは、プログラミング言語のひとつである。Javaと名前が似ているが、全く異なるプログラミング言語である。</a:t>
            </a:r>
          </a:p>
          <a:p>
            <a:pPr>
              <a:spcBef>
                <a:spcPts val="600"/>
              </a:spcBef>
              <a:defRPr>
                <a:latin typeface="+mj-lt"/>
                <a:ea typeface="+mj-ea"/>
                <a:cs typeface="+mj-cs"/>
                <a:sym typeface="Helvetica"/>
              </a:defRPr>
            </a:pPr>
          </a:p>
          <a:p>
            <a:pPr>
              <a:spcBef>
                <a:spcPts val="600"/>
              </a:spcBef>
              <a:defRPr>
                <a:latin typeface="+mj-lt"/>
                <a:ea typeface="+mj-ea"/>
                <a:cs typeface="+mj-cs"/>
                <a:sym typeface="Helvetica"/>
              </a:defRPr>
            </a:pPr>
            <a:r>
              <a:t>ウェブブラウザ上で動作し動的なウェブサイト構築やリッチインターネットアプリケーションの開発に用いられる。また、2010年以降はnode.jsなどのサーバサイドJavaScript実行環境や各種ライブラリの充実により、MEANに代表されるように、Web開発の全ての領域で活用されるようになってきている。</a:t>
            </a:r>
          </a:p>
          <a:p>
            <a:pPr>
              <a:spcBef>
                <a:spcPts val="600"/>
              </a:spcBef>
              <a:defRPr>
                <a:latin typeface="+mj-lt"/>
                <a:ea typeface="+mj-ea"/>
                <a:cs typeface="+mj-cs"/>
                <a:sym typeface="Helvetica"/>
              </a:defRPr>
            </a:pPr>
          </a:p>
          <a:p>
            <a:pPr>
              <a:spcBef>
                <a:spcPts val="600"/>
              </a:spcBef>
              <a:defRPr>
                <a:latin typeface="+mj-lt"/>
                <a:ea typeface="+mj-ea"/>
                <a:cs typeface="+mj-cs"/>
                <a:sym typeface="Helvetica"/>
              </a:defRPr>
            </a:pPr>
            <a:r>
              <a:t>※MEAN・・・MongoDB,Express,AngularJS,Node.jsによる開発。</a:t>
            </a:r>
          </a:p>
          <a:p>
            <a:pPr>
              <a:spcBef>
                <a:spcPts val="600"/>
              </a:spcBef>
              <a:defRPr>
                <a:latin typeface="+mj-lt"/>
                <a:ea typeface="+mj-ea"/>
                <a:cs typeface="+mj-cs"/>
                <a:sym typeface="Helvetica"/>
              </a:defRPr>
            </a:pPr>
            <a:r>
              <a:t>　DB・サーバからフロントエンドまですべてがJavaScriptのみで開発できる</a:t>
            </a:r>
          </a:p>
          <a:p>
            <a:pPr>
              <a:spcBef>
                <a:spcPts val="600"/>
              </a:spcBef>
              <a:defRPr>
                <a:latin typeface="+mj-lt"/>
                <a:ea typeface="+mj-ea"/>
                <a:cs typeface="+mj-cs"/>
                <a:sym typeface="Helvetica"/>
              </a:defRPr>
            </a:pPr>
            <a:r>
              <a:t>　という特徴がある。</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タイトル 1"/>
          <p:cNvSpPr txBox="1"/>
          <p:nvPr>
            <p:ph type="title"/>
          </p:nvPr>
        </p:nvSpPr>
        <p:spPr>
          <a:xfrm>
            <a:off x="677333" y="199505"/>
            <a:ext cx="8596670" cy="1105593"/>
          </a:xfrm>
          <a:prstGeom prst="rect">
            <a:avLst/>
          </a:prstGeom>
        </p:spPr>
        <p:txBody>
          <a:bodyPr/>
          <a:lstStyle/>
          <a:p>
            <a:pPr defTabSz="420623">
              <a:defRPr sz="2200">
                <a:latin typeface="メイリオ"/>
                <a:ea typeface="メイリオ"/>
                <a:cs typeface="メイリオ"/>
                <a:sym typeface="メイリオ"/>
              </a:defRPr>
            </a:pPr>
            <a:r>
              <a:t>Javascriptプログラミングの基礎</a:t>
            </a:r>
            <a:br/>
            <a:r>
              <a:rPr sz="3600"/>
              <a:t>ECMAScriptとは</a:t>
            </a:r>
          </a:p>
        </p:txBody>
      </p:sp>
      <p:sp>
        <p:nvSpPr>
          <p:cNvPr id="227" name="コンテンツ プレースホルダー 2"/>
          <p:cNvSpPr txBox="1"/>
          <p:nvPr>
            <p:ph type="body" idx="1"/>
          </p:nvPr>
        </p:nvSpPr>
        <p:spPr>
          <a:xfrm>
            <a:off x="677333" y="1388224"/>
            <a:ext cx="8596670" cy="4530438"/>
          </a:xfrm>
          <a:prstGeom prst="rect">
            <a:avLst/>
          </a:prstGeom>
        </p:spPr>
        <p:txBody>
          <a:bodyPr/>
          <a:lstStyle/>
          <a:p>
            <a:pPr marL="0" indent="0">
              <a:spcBef>
                <a:spcPts val="600"/>
              </a:spcBef>
              <a:buSzTx/>
              <a:buNone/>
              <a:defRPr sz="2000">
                <a:latin typeface="+mj-lt"/>
                <a:ea typeface="+mj-ea"/>
                <a:cs typeface="+mj-cs"/>
                <a:sym typeface="Helvetica"/>
              </a:defRPr>
            </a:pPr>
            <a:r>
              <a:t>またしてもWikipedia</a:t>
            </a:r>
          </a:p>
          <a:p>
            <a:pPr marL="0" indent="0">
              <a:spcBef>
                <a:spcPts val="600"/>
              </a:spcBef>
              <a:buSzTx/>
              <a:buNone/>
              <a:defRPr sz="2000" u="sng">
                <a:solidFill>
                  <a:srgbClr val="99CA3C"/>
                </a:solidFill>
                <a:uFill>
                  <a:solidFill>
                    <a:srgbClr val="99CA3C"/>
                  </a:solidFill>
                </a:uFill>
                <a:latin typeface="+mj-lt"/>
                <a:ea typeface="+mj-ea"/>
                <a:cs typeface="+mj-cs"/>
                <a:sym typeface="Helvetica"/>
              </a:defRPr>
            </a:pPr>
            <a:r>
              <a:rPr>
                <a:solidFill>
                  <a:srgbClr val="0000FF"/>
                </a:solidFill>
                <a:uFill>
                  <a:solidFill>
                    <a:srgbClr val="0000FF"/>
                  </a:solidFill>
                </a:uFill>
                <a:hlinkClick r:id="rId2" invalidUrl="" action="" tgtFrame="" tooltip="" history="1" highlightClick="0" endSnd="0"/>
              </a:rPr>
              <a:t>https://ja.wikipedia.org/wiki/ECMAScript</a:t>
            </a:r>
          </a:p>
          <a:p>
            <a:pPr marL="0" indent="0">
              <a:spcBef>
                <a:spcPts val="600"/>
              </a:spcBef>
              <a:buSzTx/>
              <a:buNone/>
              <a:defRPr sz="2000">
                <a:latin typeface="+mj-lt"/>
                <a:ea typeface="+mj-ea"/>
                <a:cs typeface="+mj-cs"/>
                <a:sym typeface="Helvetica"/>
              </a:defRPr>
            </a:pPr>
          </a:p>
          <a:p>
            <a:pPr marL="0" indent="0">
              <a:spcBef>
                <a:spcPts val="600"/>
              </a:spcBef>
              <a:buSzTx/>
              <a:buNone/>
              <a:defRPr sz="2000">
                <a:latin typeface="+mj-lt"/>
                <a:ea typeface="+mj-ea"/>
                <a:cs typeface="+mj-cs"/>
                <a:sym typeface="Helvetica"/>
              </a:defRPr>
            </a:pPr>
            <a:r>
              <a:t>ECMAScriptとはJavaScriptの標準規格である。</a:t>
            </a:r>
          </a:p>
          <a:p>
            <a:pPr marL="0" indent="0">
              <a:spcBef>
                <a:spcPts val="600"/>
              </a:spcBef>
              <a:buSzTx/>
              <a:buNone/>
              <a:defRPr sz="2000">
                <a:latin typeface="+mj-lt"/>
                <a:ea typeface="+mj-ea"/>
                <a:cs typeface="+mj-cs"/>
                <a:sym typeface="Helvetica"/>
              </a:defRPr>
            </a:pPr>
            <a:r>
              <a:t>ECMAScriptのEdition5（ES5）が2009年策定</a:t>
            </a:r>
          </a:p>
          <a:p>
            <a:pPr marL="0" indent="0">
              <a:spcBef>
                <a:spcPts val="600"/>
              </a:spcBef>
              <a:buSzTx/>
              <a:buNone/>
              <a:defRPr sz="2000">
                <a:latin typeface="+mj-lt"/>
                <a:ea typeface="+mj-ea"/>
                <a:cs typeface="+mj-cs"/>
                <a:sym typeface="Helvetica"/>
              </a:defRPr>
            </a:pPr>
            <a:r>
              <a:t>ECMAScriptのEdition6（ES6）が2015年策定</a:t>
            </a:r>
          </a:p>
          <a:p>
            <a:pPr marL="0" indent="0">
              <a:spcBef>
                <a:spcPts val="600"/>
              </a:spcBef>
              <a:buSzTx/>
              <a:buNone/>
              <a:defRPr sz="2000">
                <a:latin typeface="+mj-lt"/>
                <a:ea typeface="+mj-ea"/>
                <a:cs typeface="+mj-cs"/>
                <a:sym typeface="Helvetica"/>
              </a:defRPr>
            </a:pPr>
          </a:p>
          <a:p>
            <a:pPr marL="0" indent="0">
              <a:spcBef>
                <a:spcPts val="600"/>
              </a:spcBef>
              <a:buSzTx/>
              <a:buNone/>
              <a:defRPr sz="2000">
                <a:latin typeface="+mj-lt"/>
                <a:ea typeface="+mj-ea"/>
                <a:cs typeface="+mj-cs"/>
                <a:sym typeface="Helvetica"/>
              </a:defRPr>
            </a:pPr>
            <a:r>
              <a:t>古いJavaScriptの本だとES5ベースで書かれている場合が多いが、</a:t>
            </a:r>
          </a:p>
          <a:p>
            <a:pPr marL="0" indent="0">
              <a:spcBef>
                <a:spcPts val="600"/>
              </a:spcBef>
              <a:buSzTx/>
              <a:buNone/>
              <a:defRPr sz="2000">
                <a:latin typeface="+mj-lt"/>
                <a:ea typeface="+mj-ea"/>
                <a:cs typeface="+mj-cs"/>
                <a:sym typeface="Helvetica"/>
              </a:defRPr>
            </a:pPr>
            <a:r>
              <a:t>今回はES6を使用。</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タイトル 1"/>
          <p:cNvSpPr txBox="1"/>
          <p:nvPr>
            <p:ph type="title"/>
          </p:nvPr>
        </p:nvSpPr>
        <p:spPr>
          <a:xfrm>
            <a:off x="677333" y="609598"/>
            <a:ext cx="8596670" cy="695501"/>
          </a:xfrm>
          <a:prstGeom prst="rect">
            <a:avLst/>
          </a:prstGeom>
        </p:spPr>
        <p:txBody>
          <a:bodyPr/>
          <a:lstStyle>
            <a:lvl1pPr>
              <a:defRPr>
                <a:latin typeface="+mj-lt"/>
                <a:ea typeface="+mj-ea"/>
                <a:cs typeface="+mj-cs"/>
                <a:sym typeface="Helvetica"/>
              </a:defRPr>
            </a:lvl1pPr>
          </a:lstStyle>
          <a:p>
            <a:pPr/>
            <a:r>
              <a:t>目次（前半）</a:t>
            </a:r>
          </a:p>
        </p:txBody>
      </p:sp>
      <p:sp>
        <p:nvSpPr>
          <p:cNvPr id="172" name="コンテンツ プレースホルダー 2"/>
          <p:cNvSpPr txBox="1"/>
          <p:nvPr>
            <p:ph type="body" idx="1"/>
          </p:nvPr>
        </p:nvSpPr>
        <p:spPr>
          <a:xfrm>
            <a:off x="677333" y="1438146"/>
            <a:ext cx="8596670" cy="4736267"/>
          </a:xfrm>
          <a:prstGeom prst="rect">
            <a:avLst/>
          </a:prstGeom>
        </p:spPr>
        <p:txBody>
          <a:bodyPr lIns="50800" tIns="50800" rIns="50800" bIns="50800"/>
          <a:lstStyle/>
          <a:p>
            <a:pPr marL="228600" indent="-228600" defTabSz="429768">
              <a:lnSpc>
                <a:spcPct val="150000"/>
              </a:lnSpc>
              <a:spcBef>
                <a:spcPts val="900"/>
              </a:spcBef>
              <a:buSzPct val="100000"/>
              <a:buFontTx/>
              <a:defRPr sz="2100">
                <a:latin typeface="+mj-lt"/>
                <a:ea typeface="+mj-ea"/>
                <a:cs typeface="+mj-cs"/>
                <a:sym typeface="Helvetica"/>
              </a:defRPr>
            </a:pPr>
            <a:r>
              <a:t>スマホアプリ開発は難しい</a:t>
            </a:r>
          </a:p>
          <a:p>
            <a:pPr marL="228600" indent="-228600" defTabSz="429768">
              <a:lnSpc>
                <a:spcPct val="150000"/>
              </a:lnSpc>
              <a:spcBef>
                <a:spcPts val="900"/>
              </a:spcBef>
              <a:buSzPct val="100000"/>
              <a:buFontTx/>
              <a:defRPr sz="2100">
                <a:latin typeface="+mj-lt"/>
                <a:ea typeface="+mj-ea"/>
                <a:cs typeface="+mj-cs"/>
                <a:sym typeface="Helvetica"/>
              </a:defRPr>
            </a:pPr>
            <a:r>
              <a:t>クロスプラットフォーム開発</a:t>
            </a:r>
          </a:p>
          <a:p>
            <a:pPr marL="228600" indent="-228600" defTabSz="429768">
              <a:lnSpc>
                <a:spcPct val="150000"/>
              </a:lnSpc>
              <a:spcBef>
                <a:spcPts val="900"/>
              </a:spcBef>
              <a:buSzPct val="100000"/>
              <a:buFontTx/>
              <a:defRPr sz="2100">
                <a:latin typeface="+mj-lt"/>
                <a:ea typeface="+mj-ea"/>
                <a:cs typeface="+mj-cs"/>
                <a:sym typeface="Helvetica"/>
              </a:defRPr>
            </a:pPr>
            <a:r>
              <a:t>休憩（</a:t>
            </a:r>
            <a:r>
              <a:rPr>
                <a:latin typeface="+mn-lt"/>
                <a:ea typeface="+mn-ea"/>
                <a:cs typeface="+mn-cs"/>
                <a:sym typeface="Trebuchet MS"/>
              </a:rPr>
              <a:t>15</a:t>
            </a:r>
            <a:r>
              <a:t>分程度）</a:t>
            </a:r>
          </a:p>
          <a:p>
            <a:pPr marL="228600" indent="-228600" defTabSz="429768">
              <a:lnSpc>
                <a:spcPct val="150000"/>
              </a:lnSpc>
              <a:spcBef>
                <a:spcPts val="900"/>
              </a:spcBef>
              <a:buSzPct val="100000"/>
              <a:buFontTx/>
              <a:defRPr sz="2100">
                <a:latin typeface="+mj-lt"/>
                <a:ea typeface="+mj-ea"/>
                <a:cs typeface="+mj-cs"/>
                <a:sym typeface="Helvetica"/>
              </a:defRPr>
            </a:pPr>
            <a:r>
              <a:t>javascriptプログラミングの基礎</a:t>
            </a:r>
          </a:p>
          <a:p>
            <a:pPr marL="228600" indent="-228600" defTabSz="429768">
              <a:lnSpc>
                <a:spcPct val="150000"/>
              </a:lnSpc>
              <a:spcBef>
                <a:spcPts val="900"/>
              </a:spcBef>
              <a:buSzPct val="100000"/>
              <a:buFontTx/>
              <a:defRPr sz="2100">
                <a:latin typeface="メイリオ"/>
                <a:ea typeface="メイリオ"/>
                <a:cs typeface="メイリオ"/>
                <a:sym typeface="メイリオ"/>
              </a:defRPr>
            </a:pPr>
            <a:r>
              <a:t>Reactの基礎</a:t>
            </a:r>
          </a:p>
          <a:p>
            <a:pPr marL="0" indent="0" defTabSz="429768">
              <a:lnSpc>
                <a:spcPct val="150000"/>
              </a:lnSpc>
              <a:spcBef>
                <a:spcPts val="900"/>
              </a:spcBef>
              <a:buSzTx/>
              <a:buNone/>
              <a:defRPr>
                <a:latin typeface="メイリオ"/>
                <a:ea typeface="メイリオ"/>
                <a:cs typeface="メイリオ"/>
                <a:sym typeface="メイリオ"/>
              </a:defRPr>
            </a:pPr>
          </a:p>
          <a:p>
            <a:pPr marL="0" indent="0" defTabSz="429768">
              <a:lnSpc>
                <a:spcPct val="150000"/>
              </a:lnSpc>
              <a:spcBef>
                <a:spcPts val="900"/>
              </a:spcBef>
              <a:buSzTx/>
              <a:buNone/>
              <a:defRPr>
                <a:latin typeface="メイリオ"/>
                <a:ea typeface="メイリオ"/>
                <a:cs typeface="メイリオ"/>
                <a:sym typeface="メイリオ"/>
              </a:defRPr>
            </a:pPr>
            <a:r>
              <a:t>　　　　　　　　　　　　　　　　　　　　　10：15 ～ 12:00を予定</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タイトル 1"/>
          <p:cNvSpPr txBox="1"/>
          <p:nvPr>
            <p:ph type="title"/>
          </p:nvPr>
        </p:nvSpPr>
        <p:spPr>
          <a:xfrm>
            <a:off x="677333" y="199505"/>
            <a:ext cx="8596670" cy="1105593"/>
          </a:xfrm>
          <a:prstGeom prst="rect">
            <a:avLst/>
          </a:prstGeom>
        </p:spPr>
        <p:txBody>
          <a:bodyPr/>
          <a:lstStyle/>
          <a:p>
            <a:pPr defTabSz="420623">
              <a:defRPr sz="2200">
                <a:latin typeface="メイリオ"/>
                <a:ea typeface="メイリオ"/>
                <a:cs typeface="メイリオ"/>
                <a:sym typeface="メイリオ"/>
              </a:defRPr>
            </a:pPr>
            <a:r>
              <a:t>Javascriptプログラミングの基礎</a:t>
            </a:r>
            <a:br/>
            <a:r>
              <a:rPr sz="3600"/>
              <a:t>WebIDEで練習</a:t>
            </a:r>
          </a:p>
        </p:txBody>
      </p:sp>
      <p:sp>
        <p:nvSpPr>
          <p:cNvPr id="230" name="コンテンツ プレースホルダー 2"/>
          <p:cNvSpPr txBox="1"/>
          <p:nvPr>
            <p:ph type="body" idx="1"/>
          </p:nvPr>
        </p:nvSpPr>
        <p:spPr>
          <a:xfrm>
            <a:off x="677333" y="1388224"/>
            <a:ext cx="8596670" cy="4653138"/>
          </a:xfrm>
          <a:prstGeom prst="rect">
            <a:avLst/>
          </a:prstGeom>
        </p:spPr>
        <p:txBody>
          <a:bodyPr/>
          <a:lstStyle/>
          <a:p>
            <a:pPr marL="0" indent="0">
              <a:spcBef>
                <a:spcPts val="600"/>
              </a:spcBef>
              <a:buSzTx/>
              <a:buNone/>
              <a:defRPr sz="2000">
                <a:latin typeface="+mj-lt"/>
                <a:ea typeface="+mj-ea"/>
                <a:cs typeface="+mj-cs"/>
                <a:sym typeface="Helvetica"/>
              </a:defRPr>
            </a:pPr>
            <a:r>
              <a:t>WebIDE</a:t>
            </a:r>
          </a:p>
          <a:p>
            <a:pPr marL="0" indent="0">
              <a:spcBef>
                <a:spcPts val="600"/>
              </a:spcBef>
              <a:buSzTx/>
              <a:buNone/>
              <a:defRPr sz="2000" u="sng">
                <a:solidFill>
                  <a:srgbClr val="99CA3C"/>
                </a:solidFill>
                <a:uFill>
                  <a:solidFill>
                    <a:srgbClr val="99CA3C"/>
                  </a:solidFill>
                </a:uFill>
              </a:defRPr>
            </a:pPr>
            <a:r>
              <a:rPr>
                <a:solidFill>
                  <a:srgbClr val="0000FF"/>
                </a:solidFill>
                <a:uFill>
                  <a:solidFill>
                    <a:srgbClr val="0000FF"/>
                  </a:solidFill>
                </a:uFill>
                <a:hlinkClick r:id="rId2" invalidUrl="" action="" tgtFrame="" tooltip="" history="1" highlightClick="0" endSnd="0"/>
              </a:rPr>
              <a:t>https://js.do/</a:t>
            </a:r>
          </a:p>
          <a:p>
            <a:pPr marL="0" indent="0">
              <a:spcBef>
                <a:spcPts val="600"/>
              </a:spcBef>
              <a:buSzTx/>
              <a:buNone/>
              <a:defRPr sz="2000"/>
            </a:pPr>
            <a:r>
              <a:t>JavaScript </a:t>
            </a:r>
            <a:r>
              <a:rPr>
                <a:latin typeface="+mj-lt"/>
                <a:ea typeface="+mj-ea"/>
                <a:cs typeface="+mj-cs"/>
                <a:sym typeface="Helvetica"/>
              </a:rPr>
              <a:t>リファレンス</a:t>
            </a:r>
          </a:p>
          <a:p>
            <a:pPr marL="0" indent="0">
              <a:spcBef>
                <a:spcPts val="600"/>
              </a:spcBef>
              <a:buSzTx/>
              <a:buNone/>
              <a:defRPr sz="2000" u="sng">
                <a:solidFill>
                  <a:srgbClr val="99CA3C"/>
                </a:solidFill>
                <a:uFill>
                  <a:solidFill>
                    <a:srgbClr val="99CA3C"/>
                  </a:solidFill>
                </a:uFill>
              </a:defRPr>
            </a:pPr>
            <a:r>
              <a:rPr>
                <a:solidFill>
                  <a:srgbClr val="0000FF"/>
                </a:solidFill>
                <a:uFill>
                  <a:solidFill>
                    <a:srgbClr val="0000FF"/>
                  </a:solidFill>
                </a:uFill>
                <a:hlinkClick r:id="rId3" invalidUrl="" action="" tgtFrame="" tooltip="" history="1" highlightClick="0" endSnd="0"/>
              </a:rPr>
              <a:t>https://developer.mozilla.org/ja/docs/Web/JavaScript/Reference</a:t>
            </a:r>
          </a:p>
          <a:p>
            <a:pPr marL="0" indent="0">
              <a:lnSpc>
                <a:spcPct val="150000"/>
              </a:lnSpc>
              <a:buSzTx/>
              <a:buNone/>
              <a:defRPr sz="1000"/>
            </a:pPr>
          </a:p>
          <a:p>
            <a:pPr marL="0" indent="0">
              <a:lnSpc>
                <a:spcPct val="150000"/>
              </a:lnSpc>
              <a:buSzTx/>
              <a:buNone/>
              <a:defRPr sz="2000">
                <a:latin typeface="+mj-lt"/>
                <a:ea typeface="+mj-ea"/>
                <a:cs typeface="+mj-cs"/>
                <a:sym typeface="Helvetica"/>
              </a:defRPr>
            </a:pPr>
            <a:r>
              <a:t>以下に記載する二つのコードの意味が分かればこの章は終わり</a:t>
            </a:r>
          </a:p>
        </p:txBody>
      </p:sp>
      <p:grpSp>
        <p:nvGrpSpPr>
          <p:cNvPr id="233" name="正方形/長方形 2"/>
          <p:cNvGrpSpPr/>
          <p:nvPr/>
        </p:nvGrpSpPr>
        <p:grpSpPr>
          <a:xfrm>
            <a:off x="781394" y="4006733"/>
            <a:ext cx="4804760" cy="798026"/>
            <a:chOff x="0" y="-1"/>
            <a:chExt cx="4804759" cy="798025"/>
          </a:xfrm>
        </p:grpSpPr>
        <p:sp>
          <p:nvSpPr>
            <p:cNvPr id="231" name="四角形"/>
            <p:cNvSpPr/>
            <p:nvPr/>
          </p:nvSpPr>
          <p:spPr>
            <a:xfrm>
              <a:off x="-1" y="-2"/>
              <a:ext cx="4804760" cy="798027"/>
            </a:xfrm>
            <a:prstGeom prst="rect">
              <a:avLst/>
            </a:prstGeom>
            <a:solidFill>
              <a:srgbClr val="FAF1D2"/>
            </a:solidFill>
            <a:ln w="19050" cap="rnd">
              <a:solidFill>
                <a:srgbClr val="698E1C"/>
              </a:solidFill>
              <a:prstDash val="solid"/>
              <a:round/>
            </a:ln>
            <a:effectLst/>
          </p:spPr>
          <p:txBody>
            <a:bodyPr wrap="square" lIns="45718" tIns="45718" rIns="45718" bIns="45718" numCol="1" anchor="ctr">
              <a:noAutofit/>
            </a:bodyPr>
            <a:lstStyle/>
            <a:p>
              <a:pPr>
                <a:defRPr>
                  <a:solidFill>
                    <a:srgbClr val="FFFFFF"/>
                  </a:solidFill>
                </a:defRPr>
              </a:pPr>
            </a:p>
          </p:txBody>
        </p:sp>
        <p:sp>
          <p:nvSpPr>
            <p:cNvPr id="232" name="const sum = (first, second) =&gt; first + second;…"/>
            <p:cNvSpPr txBox="1"/>
            <p:nvPr/>
          </p:nvSpPr>
          <p:spPr>
            <a:xfrm>
              <a:off x="-1" y="86590"/>
              <a:ext cx="4804760" cy="6248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r>
                <a:t>const sum = (first, second) =&gt; first + second;</a:t>
              </a:r>
              <a:endParaRPr>
                <a:solidFill>
                  <a:srgbClr val="FFFFFF"/>
                </a:solidFill>
              </a:endParaRPr>
            </a:p>
            <a:p>
              <a:pPr/>
              <a:r>
                <a:t>document.write(sum(4, 2));</a:t>
              </a:r>
            </a:p>
          </p:txBody>
        </p:sp>
      </p:grpSp>
      <p:grpSp>
        <p:nvGrpSpPr>
          <p:cNvPr id="236" name="正方形/長方形 4"/>
          <p:cNvGrpSpPr/>
          <p:nvPr/>
        </p:nvGrpSpPr>
        <p:grpSpPr>
          <a:xfrm>
            <a:off x="3610492" y="5078078"/>
            <a:ext cx="5774579" cy="798026"/>
            <a:chOff x="0" y="-1"/>
            <a:chExt cx="5774578" cy="798025"/>
          </a:xfrm>
        </p:grpSpPr>
        <p:sp>
          <p:nvSpPr>
            <p:cNvPr id="234" name="四角形"/>
            <p:cNvSpPr/>
            <p:nvPr/>
          </p:nvSpPr>
          <p:spPr>
            <a:xfrm>
              <a:off x="0" y="-2"/>
              <a:ext cx="5774579" cy="798027"/>
            </a:xfrm>
            <a:prstGeom prst="rect">
              <a:avLst/>
            </a:prstGeom>
            <a:solidFill>
              <a:srgbClr val="FAF1D2"/>
            </a:solidFill>
            <a:ln w="19050" cap="rnd">
              <a:solidFill>
                <a:srgbClr val="698E1C"/>
              </a:solidFill>
              <a:prstDash val="solid"/>
              <a:round/>
            </a:ln>
            <a:effectLst/>
          </p:spPr>
          <p:txBody>
            <a:bodyPr wrap="square" lIns="45718" tIns="45718" rIns="45718" bIns="45718" numCol="1" anchor="ctr">
              <a:noAutofit/>
            </a:bodyPr>
            <a:lstStyle/>
            <a:p>
              <a:pPr>
                <a:defRPr>
                  <a:solidFill>
                    <a:srgbClr val="FFFFFF"/>
                  </a:solidFill>
                </a:defRPr>
              </a:pPr>
            </a:p>
          </p:txBody>
        </p:sp>
        <p:sp>
          <p:nvSpPr>
            <p:cNvPr id="235" name="const items = ['リンゴ', 'ゴリラ', 'ラッパ'];…"/>
            <p:cNvSpPr txBox="1"/>
            <p:nvPr/>
          </p:nvSpPr>
          <p:spPr>
            <a:xfrm>
              <a:off x="0" y="29440"/>
              <a:ext cx="5774579" cy="7391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r>
                <a:t>const items = ['</a:t>
              </a:r>
              <a:r>
                <a:rPr>
                  <a:latin typeface="+mj-lt"/>
                  <a:ea typeface="+mj-ea"/>
                  <a:cs typeface="+mj-cs"/>
                  <a:sym typeface="Helvetica"/>
                </a:rPr>
                <a:t>リンゴ</a:t>
              </a:r>
              <a:r>
                <a:t>', '</a:t>
              </a:r>
              <a:r>
                <a:rPr>
                  <a:latin typeface="+mj-lt"/>
                  <a:ea typeface="+mj-ea"/>
                  <a:cs typeface="+mj-cs"/>
                  <a:sym typeface="Helvetica"/>
                </a:rPr>
                <a:t>ゴリラ</a:t>
              </a:r>
              <a:r>
                <a:t>', '</a:t>
              </a:r>
              <a:r>
                <a:rPr>
                  <a:latin typeface="+mj-lt"/>
                  <a:ea typeface="+mj-ea"/>
                  <a:cs typeface="+mj-cs"/>
                  <a:sym typeface="Helvetica"/>
                </a:rPr>
                <a:t>ラッパ</a:t>
              </a:r>
              <a:r>
                <a:t>'];</a:t>
              </a:r>
              <a:endParaRPr>
                <a:solidFill>
                  <a:srgbClr val="FFFFFF"/>
                </a:solidFill>
              </a:endParaRPr>
            </a:p>
            <a:p>
              <a:pPr/>
              <a:r>
                <a:t>items.forEach(item =&gt; document.write(`${item},`));</a:t>
              </a:r>
            </a:p>
          </p:txBody>
        </p:sp>
      </p:gr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8"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Javascriptプログラミングの基礎</a:t>
            </a:r>
            <a:br/>
            <a:r>
              <a:rPr sz="3900"/>
              <a:t>変数宣言</a:t>
            </a:r>
          </a:p>
        </p:txBody>
      </p:sp>
      <p:sp>
        <p:nvSpPr>
          <p:cNvPr id="239" name="コンテンツ プレースホルダー 2"/>
          <p:cNvSpPr txBox="1"/>
          <p:nvPr>
            <p:ph type="body" idx="1"/>
          </p:nvPr>
        </p:nvSpPr>
        <p:spPr>
          <a:xfrm>
            <a:off x="677333" y="1388224"/>
            <a:ext cx="8596670" cy="4653138"/>
          </a:xfrm>
          <a:prstGeom prst="rect">
            <a:avLst/>
          </a:prstGeom>
        </p:spPr>
        <p:txBody>
          <a:bodyPr/>
          <a:lstStyle/>
          <a:p>
            <a:pPr marL="0" indent="0">
              <a:buSzTx/>
              <a:buNone/>
              <a:defRPr sz="2000">
                <a:latin typeface="+mj-lt"/>
                <a:ea typeface="+mj-ea"/>
                <a:cs typeface="+mj-cs"/>
                <a:sym typeface="Helvetica"/>
              </a:defRPr>
            </a:pPr>
            <a:r>
              <a:t>以下の例はいずれも「</a:t>
            </a:r>
            <a:r>
              <a:rPr>
                <a:latin typeface="+mn-lt"/>
                <a:ea typeface="+mn-ea"/>
                <a:cs typeface="+mn-cs"/>
                <a:sym typeface="Trebuchet MS"/>
              </a:rPr>
              <a:t>userId</a:t>
            </a:r>
            <a:r>
              <a:t>」が「</a:t>
            </a:r>
            <a:r>
              <a:rPr>
                <a:latin typeface="+mn-lt"/>
                <a:ea typeface="+mn-ea"/>
                <a:cs typeface="+mn-cs"/>
                <a:sym typeface="Trebuchet MS"/>
              </a:rPr>
              <a:t>1</a:t>
            </a:r>
            <a:r>
              <a:t>」であると宣言しているものだが、少し違いがある。</a:t>
            </a:r>
          </a:p>
          <a:p>
            <a:pPr>
              <a:defRPr sz="2000"/>
            </a:pPr>
            <a:r>
              <a:t>let userId = 1</a:t>
            </a:r>
          </a:p>
          <a:p>
            <a:pPr marL="0" indent="0">
              <a:buSzTx/>
              <a:buNone/>
              <a:defRPr sz="2000"/>
            </a:pPr>
            <a:r>
              <a:t>→</a:t>
            </a:r>
            <a:r>
              <a:rPr>
                <a:latin typeface="+mj-lt"/>
                <a:ea typeface="+mj-ea"/>
                <a:cs typeface="+mj-cs"/>
                <a:sym typeface="Helvetica"/>
              </a:rPr>
              <a:t>ソースの他の場所で</a:t>
            </a:r>
            <a:r>
              <a:t>userId</a:t>
            </a:r>
            <a:r>
              <a:rPr>
                <a:latin typeface="+mj-lt"/>
                <a:ea typeface="+mj-ea"/>
                <a:cs typeface="+mj-cs"/>
                <a:sym typeface="Helvetica"/>
              </a:rPr>
              <a:t>に</a:t>
            </a:r>
            <a:r>
              <a:t>2</a:t>
            </a:r>
            <a:r>
              <a:rPr>
                <a:latin typeface="+mj-lt"/>
                <a:ea typeface="+mj-ea"/>
                <a:cs typeface="+mj-cs"/>
                <a:sym typeface="Helvetica"/>
              </a:rPr>
              <a:t>などを入れる事ができる。</a:t>
            </a:r>
          </a:p>
          <a:p>
            <a:pPr>
              <a:defRPr sz="2000"/>
            </a:pPr>
            <a:r>
              <a:t>const userId = 1</a:t>
            </a:r>
          </a:p>
          <a:p>
            <a:pPr marL="0" indent="0">
              <a:buSzTx/>
              <a:buNone/>
              <a:defRPr sz="2000"/>
            </a:pPr>
            <a:r>
              <a:t>→</a:t>
            </a:r>
            <a:r>
              <a:rPr>
                <a:latin typeface="+mj-lt"/>
                <a:ea typeface="+mj-ea"/>
                <a:cs typeface="+mj-cs"/>
                <a:sym typeface="Helvetica"/>
              </a:rPr>
              <a:t>ソースの他の場所で</a:t>
            </a:r>
            <a:r>
              <a:t>userId</a:t>
            </a:r>
            <a:r>
              <a:rPr>
                <a:latin typeface="+mj-lt"/>
                <a:ea typeface="+mj-ea"/>
                <a:cs typeface="+mj-cs"/>
                <a:sym typeface="Helvetica"/>
              </a:rPr>
              <a:t>に</a:t>
            </a:r>
            <a:r>
              <a:t>2</a:t>
            </a:r>
            <a:r>
              <a:rPr>
                <a:latin typeface="+mj-lt"/>
                <a:ea typeface="+mj-ea"/>
                <a:cs typeface="+mj-cs"/>
                <a:sym typeface="Helvetica"/>
              </a:rPr>
              <a:t>などを入れようとするとエラーになる。</a:t>
            </a:r>
          </a:p>
          <a:p>
            <a:pPr marL="0" indent="0">
              <a:buSzTx/>
              <a:buNone/>
              <a:defRPr sz="2000"/>
            </a:pPr>
          </a:p>
          <a:p>
            <a:pPr marL="0" indent="0">
              <a:buSzTx/>
              <a:buNone/>
              <a:defRPr sz="2000">
                <a:latin typeface="+mj-lt"/>
                <a:ea typeface="+mj-ea"/>
                <a:cs typeface="+mj-cs"/>
                <a:sym typeface="Helvetica"/>
              </a:defRPr>
            </a:pPr>
            <a:r>
              <a:t>基本的には</a:t>
            </a:r>
            <a:r>
              <a:rPr>
                <a:latin typeface="+mn-lt"/>
                <a:ea typeface="+mn-ea"/>
                <a:cs typeface="+mn-cs"/>
                <a:sym typeface="Trebuchet MS"/>
              </a:rPr>
              <a:t>const</a:t>
            </a:r>
            <a:r>
              <a:t>を使用、再代入が必要な限られた場面でだけ</a:t>
            </a:r>
            <a:r>
              <a:rPr>
                <a:latin typeface="+mn-lt"/>
                <a:ea typeface="+mn-ea"/>
                <a:cs typeface="+mn-cs"/>
                <a:sym typeface="Trebuchet MS"/>
              </a:rPr>
              <a:t>let</a:t>
            </a:r>
            <a:r>
              <a:t>を使用するのが理想（</a:t>
            </a:r>
            <a:r>
              <a:rPr>
                <a:latin typeface="+mn-lt"/>
                <a:ea typeface="+mn-ea"/>
                <a:cs typeface="+mn-cs"/>
                <a:sym typeface="Trebuchet MS"/>
              </a:rPr>
              <a:t>const</a:t>
            </a:r>
            <a:r>
              <a:t>の方が安全）</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1"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Javascriptプログラミングの基礎</a:t>
            </a:r>
            <a:br/>
            <a:r>
              <a:rPr sz="3900"/>
              <a:t>変数宣言</a:t>
            </a:r>
          </a:p>
        </p:txBody>
      </p:sp>
      <p:sp>
        <p:nvSpPr>
          <p:cNvPr id="242" name="コンテンツ プレースホルダー 2"/>
          <p:cNvSpPr txBox="1"/>
          <p:nvPr>
            <p:ph type="body" idx="1"/>
          </p:nvPr>
        </p:nvSpPr>
        <p:spPr>
          <a:xfrm>
            <a:off x="677333" y="1388224"/>
            <a:ext cx="8596670" cy="4653138"/>
          </a:xfrm>
          <a:prstGeom prst="rect">
            <a:avLst/>
          </a:prstGeom>
        </p:spPr>
        <p:txBody>
          <a:bodyPr/>
          <a:lstStyle/>
          <a:p>
            <a:pPr marL="0" indent="0" defTabSz="429768">
              <a:spcBef>
                <a:spcPts val="900"/>
              </a:spcBef>
              <a:buSzTx/>
              <a:buNone/>
            </a:pPr>
            <a:r>
              <a:t>IDE</a:t>
            </a:r>
            <a:r>
              <a:rPr>
                <a:latin typeface="+mj-lt"/>
                <a:ea typeface="+mj-ea"/>
                <a:cs typeface="+mj-cs"/>
                <a:sym typeface="Helvetica"/>
              </a:rPr>
              <a:t>で以下の二つのコードを実行してみよう。</a:t>
            </a:r>
            <a:endParaRPr>
              <a:latin typeface="+mj-lt"/>
              <a:ea typeface="+mj-ea"/>
              <a:cs typeface="+mj-cs"/>
              <a:sym typeface="Helvetica"/>
            </a:endParaRPr>
          </a:p>
          <a:p>
            <a:pPr marL="0" indent="0" defTabSz="429768">
              <a:spcBef>
                <a:spcPts val="900"/>
              </a:spcBef>
              <a:buSzTx/>
              <a:buNone/>
            </a:pPr>
            <a:endParaRPr>
              <a:latin typeface="+mj-lt"/>
              <a:ea typeface="+mj-ea"/>
              <a:cs typeface="+mj-cs"/>
              <a:sym typeface="Helvetica"/>
            </a:endParaRPr>
          </a:p>
          <a:p>
            <a:pPr marL="0" indent="0" defTabSz="429768">
              <a:spcBef>
                <a:spcPts val="900"/>
              </a:spcBef>
              <a:buSzTx/>
              <a:buNone/>
            </a:pPr>
            <a:endParaRPr>
              <a:latin typeface="+mj-lt"/>
              <a:ea typeface="+mj-ea"/>
              <a:cs typeface="+mj-cs"/>
              <a:sym typeface="Helvetica"/>
            </a:endParaRPr>
          </a:p>
          <a:p>
            <a:pPr marL="0" indent="0" defTabSz="429768">
              <a:spcBef>
                <a:spcPts val="900"/>
              </a:spcBef>
              <a:buSzTx/>
              <a:buNone/>
            </a:pPr>
            <a:endParaRPr>
              <a:latin typeface="+mj-lt"/>
              <a:ea typeface="+mj-ea"/>
              <a:cs typeface="+mj-cs"/>
              <a:sym typeface="Helvetica"/>
            </a:endParaRPr>
          </a:p>
          <a:p>
            <a:pPr marL="0" indent="0" defTabSz="429768">
              <a:spcBef>
                <a:spcPts val="900"/>
              </a:spcBef>
              <a:buSzTx/>
              <a:buNone/>
            </a:pPr>
            <a:endParaRPr>
              <a:latin typeface="+mj-lt"/>
              <a:ea typeface="+mj-ea"/>
              <a:cs typeface="+mj-cs"/>
              <a:sym typeface="Helvetica"/>
            </a:endParaRPr>
          </a:p>
          <a:p>
            <a:pPr marL="0" indent="0" defTabSz="429768">
              <a:spcBef>
                <a:spcPts val="900"/>
              </a:spcBef>
              <a:buSzTx/>
              <a:buNone/>
            </a:pPr>
            <a:endParaRPr>
              <a:latin typeface="+mj-lt"/>
              <a:ea typeface="+mj-ea"/>
              <a:cs typeface="+mj-cs"/>
              <a:sym typeface="Helvetica"/>
            </a:endParaRPr>
          </a:p>
          <a:p>
            <a:pPr marL="0" indent="0" defTabSz="429768">
              <a:spcBef>
                <a:spcPts val="900"/>
              </a:spcBef>
              <a:buSzTx/>
              <a:buNone/>
              <a:defRPr>
                <a:latin typeface="+mj-lt"/>
                <a:ea typeface="+mj-ea"/>
                <a:cs typeface="+mj-cs"/>
                <a:sym typeface="Helvetica"/>
              </a:defRPr>
            </a:pPr>
            <a:r>
              <a:t>左では右側「</a:t>
            </a:r>
            <a:r>
              <a:rPr>
                <a:latin typeface="+mn-lt"/>
                <a:ea typeface="+mn-ea"/>
                <a:cs typeface="+mn-cs"/>
                <a:sym typeface="Trebuchet MS"/>
              </a:rPr>
              <a:t>Result</a:t>
            </a:r>
            <a:r>
              <a:t>」の空間に「</a:t>
            </a:r>
            <a:r>
              <a:rPr>
                <a:latin typeface="+mn-lt"/>
                <a:ea typeface="+mn-ea"/>
                <a:cs typeface="+mn-cs"/>
                <a:sym typeface="Trebuchet MS"/>
              </a:rPr>
              <a:t>2</a:t>
            </a:r>
            <a:r>
              <a:t>」と現れ</a:t>
            </a:r>
          </a:p>
          <a:p>
            <a:pPr marL="0" indent="0" defTabSz="429768">
              <a:spcBef>
                <a:spcPts val="900"/>
              </a:spcBef>
              <a:buSzTx/>
              <a:buNone/>
              <a:defRPr>
                <a:latin typeface="+mj-lt"/>
                <a:ea typeface="+mj-ea"/>
                <a:cs typeface="+mj-cs"/>
                <a:sym typeface="Helvetica"/>
              </a:defRPr>
            </a:pPr>
            <a:r>
              <a:t>右の場合は画面上部にエラーが表示される。</a:t>
            </a:r>
          </a:p>
          <a:p>
            <a:pPr marL="0" indent="0" defTabSz="429768">
              <a:spcBef>
                <a:spcPts val="900"/>
              </a:spcBef>
              <a:buSzTx/>
              <a:buNone/>
            </a:pPr>
          </a:p>
          <a:p>
            <a:pPr marL="0" indent="0" defTabSz="429768">
              <a:spcBef>
                <a:spcPts val="900"/>
              </a:spcBef>
              <a:buSzTx/>
              <a:buNone/>
              <a:defRPr>
                <a:latin typeface="+mj-lt"/>
                <a:ea typeface="+mj-ea"/>
                <a:cs typeface="+mj-cs"/>
                <a:sym typeface="Helvetica"/>
              </a:defRPr>
            </a:pPr>
            <a:r>
              <a:t>他にも「</a:t>
            </a:r>
            <a:r>
              <a:rPr>
                <a:latin typeface="+mn-lt"/>
                <a:ea typeface="+mn-ea"/>
                <a:cs typeface="+mn-cs"/>
                <a:sym typeface="Trebuchet MS"/>
              </a:rPr>
              <a:t>var</a:t>
            </a:r>
            <a:r>
              <a:t>」という宣言方法</a:t>
            </a:r>
            <a:r>
              <a:rPr>
                <a:latin typeface="+mn-lt"/>
                <a:ea typeface="+mn-ea"/>
                <a:cs typeface="+mn-cs"/>
                <a:sym typeface="Trebuchet MS"/>
              </a:rPr>
              <a:t>(let</a:t>
            </a:r>
            <a:r>
              <a:t>や</a:t>
            </a:r>
            <a:r>
              <a:rPr>
                <a:latin typeface="+mn-lt"/>
                <a:ea typeface="+mn-ea"/>
                <a:cs typeface="+mn-cs"/>
                <a:sym typeface="Trebuchet MS"/>
              </a:rPr>
              <a:t>const</a:t>
            </a:r>
            <a:r>
              <a:t>の仲間</a:t>
            </a:r>
            <a:r>
              <a:rPr>
                <a:latin typeface="+mn-lt"/>
                <a:ea typeface="+mn-ea"/>
                <a:cs typeface="+mn-cs"/>
                <a:sym typeface="Trebuchet MS"/>
              </a:rPr>
              <a:t>)</a:t>
            </a:r>
            <a:r>
              <a:t>もあるが、今回は使いません。</a:t>
            </a:r>
          </a:p>
        </p:txBody>
      </p:sp>
      <p:grpSp>
        <p:nvGrpSpPr>
          <p:cNvPr id="245" name="正方形/長方形 3"/>
          <p:cNvGrpSpPr/>
          <p:nvPr/>
        </p:nvGrpSpPr>
        <p:grpSpPr>
          <a:xfrm>
            <a:off x="781395" y="2377438"/>
            <a:ext cx="2818017" cy="997529"/>
            <a:chOff x="0" y="0"/>
            <a:chExt cx="2818016" cy="997527"/>
          </a:xfrm>
        </p:grpSpPr>
        <p:sp>
          <p:nvSpPr>
            <p:cNvPr id="243" name="四角形"/>
            <p:cNvSpPr/>
            <p:nvPr/>
          </p:nvSpPr>
          <p:spPr>
            <a:xfrm>
              <a:off x="0" y="0"/>
              <a:ext cx="2818017" cy="997528"/>
            </a:xfrm>
            <a:prstGeom prst="rect">
              <a:avLst/>
            </a:prstGeom>
            <a:solidFill>
              <a:srgbClr val="FAF1D2"/>
            </a:solidFill>
            <a:ln w="19050" cap="rnd">
              <a:solidFill>
                <a:srgbClr val="698E1C"/>
              </a:solidFill>
              <a:prstDash val="solid"/>
              <a:round/>
            </a:ln>
            <a:effectLst/>
          </p:spPr>
          <p:txBody>
            <a:bodyPr wrap="square" lIns="45718" tIns="45718" rIns="45718" bIns="45718" numCol="1" anchor="ctr">
              <a:noAutofit/>
            </a:bodyPr>
            <a:lstStyle/>
            <a:p>
              <a:pPr>
                <a:defRPr>
                  <a:solidFill>
                    <a:srgbClr val="FFFFFF"/>
                  </a:solidFill>
                </a:defRPr>
              </a:pPr>
            </a:p>
          </p:txBody>
        </p:sp>
        <p:sp>
          <p:nvSpPr>
            <p:cNvPr id="244" name="let userId = 1…"/>
            <p:cNvSpPr txBox="1"/>
            <p:nvPr/>
          </p:nvSpPr>
          <p:spPr>
            <a:xfrm>
              <a:off x="0" y="52993"/>
              <a:ext cx="2818017" cy="8915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r>
                <a:t>let userId = 1</a:t>
              </a:r>
              <a:endParaRPr>
                <a:solidFill>
                  <a:srgbClr val="FFFFFF"/>
                </a:solidFill>
              </a:endParaRPr>
            </a:p>
            <a:p>
              <a:pPr/>
              <a:r>
                <a:t>userId = 2</a:t>
              </a:r>
              <a:endParaRPr>
                <a:solidFill>
                  <a:srgbClr val="FFFFFF"/>
                </a:solidFill>
              </a:endParaRPr>
            </a:p>
            <a:p>
              <a:pPr/>
              <a:r>
                <a:t>document.write(userId);</a:t>
              </a:r>
            </a:p>
          </p:txBody>
        </p:sp>
      </p:grpSp>
      <p:grpSp>
        <p:nvGrpSpPr>
          <p:cNvPr id="248" name="正方形/長方形 4"/>
          <p:cNvGrpSpPr/>
          <p:nvPr/>
        </p:nvGrpSpPr>
        <p:grpSpPr>
          <a:xfrm>
            <a:off x="4865714" y="2377438"/>
            <a:ext cx="2818020" cy="997529"/>
            <a:chOff x="0" y="0"/>
            <a:chExt cx="2818018" cy="997527"/>
          </a:xfrm>
        </p:grpSpPr>
        <p:sp>
          <p:nvSpPr>
            <p:cNvPr id="246" name="四角形"/>
            <p:cNvSpPr/>
            <p:nvPr/>
          </p:nvSpPr>
          <p:spPr>
            <a:xfrm>
              <a:off x="-1" y="0"/>
              <a:ext cx="2818020" cy="997528"/>
            </a:xfrm>
            <a:prstGeom prst="rect">
              <a:avLst/>
            </a:prstGeom>
            <a:solidFill>
              <a:srgbClr val="FAF1D2"/>
            </a:solidFill>
            <a:ln w="19050" cap="rnd">
              <a:solidFill>
                <a:srgbClr val="698E1C"/>
              </a:solidFill>
              <a:prstDash val="solid"/>
              <a:round/>
            </a:ln>
            <a:effectLst/>
          </p:spPr>
          <p:txBody>
            <a:bodyPr wrap="square" lIns="45718" tIns="45718" rIns="45718" bIns="45718" numCol="1" anchor="ctr">
              <a:noAutofit/>
            </a:bodyPr>
            <a:lstStyle/>
            <a:p>
              <a:pPr>
                <a:defRPr>
                  <a:solidFill>
                    <a:srgbClr val="FFFFFF"/>
                  </a:solidFill>
                </a:defRPr>
              </a:pPr>
            </a:p>
          </p:txBody>
        </p:sp>
        <p:sp>
          <p:nvSpPr>
            <p:cNvPr id="247" name="const userId = 1…"/>
            <p:cNvSpPr txBox="1"/>
            <p:nvPr/>
          </p:nvSpPr>
          <p:spPr>
            <a:xfrm>
              <a:off x="-1" y="52993"/>
              <a:ext cx="2818020" cy="8915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r>
                <a:t>const userId = 1</a:t>
              </a:r>
              <a:endParaRPr>
                <a:solidFill>
                  <a:srgbClr val="FFFFFF"/>
                </a:solidFill>
              </a:endParaRPr>
            </a:p>
            <a:p>
              <a:pPr/>
              <a:r>
                <a:t>userId = 2</a:t>
              </a:r>
              <a:endParaRPr>
                <a:solidFill>
                  <a:srgbClr val="FFFFFF"/>
                </a:solidFill>
              </a:endParaRPr>
            </a:p>
            <a:p>
              <a:pPr/>
              <a:r>
                <a:t>document.write(userId);</a:t>
              </a:r>
            </a:p>
          </p:txBody>
        </p:sp>
      </p:gr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0"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Javascriptプログラミングの基礎</a:t>
            </a:r>
            <a:br/>
            <a:r>
              <a:rPr sz="3900"/>
              <a:t>型</a:t>
            </a:r>
          </a:p>
        </p:txBody>
      </p:sp>
      <p:sp>
        <p:nvSpPr>
          <p:cNvPr id="251" name="コンテンツ プレースホルダー 2"/>
          <p:cNvSpPr txBox="1"/>
          <p:nvPr>
            <p:ph type="body" idx="1"/>
          </p:nvPr>
        </p:nvSpPr>
        <p:spPr>
          <a:xfrm>
            <a:off x="677333" y="1388223"/>
            <a:ext cx="8596670" cy="5062454"/>
          </a:xfrm>
          <a:prstGeom prst="rect">
            <a:avLst/>
          </a:prstGeom>
        </p:spPr>
        <p:txBody>
          <a:bodyPr/>
          <a:lstStyle/>
          <a:p>
            <a:pPr marL="0" indent="0">
              <a:buSzTx/>
              <a:buNone/>
              <a:defRPr sz="2000">
                <a:latin typeface="+mj-lt"/>
                <a:ea typeface="+mj-ea"/>
                <a:cs typeface="+mj-cs"/>
                <a:sym typeface="Helvetica"/>
              </a:defRPr>
            </a:pPr>
            <a:r>
              <a:t>稀に</a:t>
            </a:r>
            <a:r>
              <a:rPr>
                <a:latin typeface="+mn-lt"/>
                <a:ea typeface="+mn-ea"/>
                <a:cs typeface="+mn-cs"/>
                <a:sym typeface="Trebuchet MS"/>
              </a:rPr>
              <a:t>JavaScript</a:t>
            </a:r>
            <a:r>
              <a:t>は</a:t>
            </a:r>
            <a:r>
              <a:rPr>
                <a:latin typeface="+mn-lt"/>
                <a:ea typeface="+mn-ea"/>
                <a:cs typeface="+mn-cs"/>
                <a:sym typeface="Trebuchet MS"/>
              </a:rPr>
              <a:t>C</a:t>
            </a:r>
            <a:r>
              <a:t>や</a:t>
            </a:r>
            <a:r>
              <a:rPr>
                <a:latin typeface="+mn-lt"/>
                <a:ea typeface="+mn-ea"/>
                <a:cs typeface="+mn-cs"/>
                <a:sym typeface="Trebuchet MS"/>
              </a:rPr>
              <a:t>Java</a:t>
            </a:r>
            <a:r>
              <a:t>と違って型が無いという人がいますが嘘です。</a:t>
            </a:r>
            <a:endParaRPr>
              <a:solidFill>
                <a:srgbClr val="FF0000"/>
              </a:solidFill>
            </a:endParaRPr>
          </a:p>
          <a:p>
            <a:pPr marL="0" indent="0">
              <a:buSzTx/>
              <a:buNone/>
              <a:defRPr sz="2000"/>
            </a:pPr>
          </a:p>
          <a:p>
            <a:pPr marL="0" indent="0">
              <a:buSzTx/>
              <a:buNone/>
              <a:defRPr sz="2000"/>
            </a:pPr>
            <a:r>
              <a:t>JavaScript</a:t>
            </a:r>
            <a:r>
              <a:rPr>
                <a:latin typeface="+mj-lt"/>
                <a:ea typeface="+mj-ea"/>
                <a:cs typeface="+mj-cs"/>
                <a:sym typeface="Helvetica"/>
              </a:rPr>
              <a:t>にも</a:t>
            </a:r>
            <a:r>
              <a:t>C</a:t>
            </a:r>
            <a:r>
              <a:rPr>
                <a:latin typeface="+mj-lt"/>
                <a:ea typeface="+mj-ea"/>
                <a:cs typeface="+mj-cs"/>
                <a:sym typeface="Helvetica"/>
              </a:rPr>
              <a:t>や</a:t>
            </a:r>
            <a:r>
              <a:t>Java</a:t>
            </a:r>
            <a:r>
              <a:rPr>
                <a:latin typeface="+mj-lt"/>
                <a:ea typeface="+mj-ea"/>
                <a:cs typeface="+mj-cs"/>
                <a:sym typeface="Helvetica"/>
              </a:rPr>
              <a:t>と同じように「</a:t>
            </a:r>
            <a:r>
              <a:t>number</a:t>
            </a:r>
            <a:r>
              <a:rPr>
                <a:latin typeface="+mj-lt"/>
                <a:ea typeface="+mj-ea"/>
                <a:cs typeface="+mj-cs"/>
                <a:sym typeface="Helvetica"/>
              </a:rPr>
              <a:t>」</a:t>
            </a:r>
            <a:r>
              <a:t>,</a:t>
            </a:r>
            <a:r>
              <a:rPr>
                <a:latin typeface="+mj-lt"/>
                <a:ea typeface="+mj-ea"/>
                <a:cs typeface="+mj-cs"/>
                <a:sym typeface="Helvetica"/>
              </a:rPr>
              <a:t>「</a:t>
            </a:r>
            <a:r>
              <a:t>string</a:t>
            </a:r>
            <a:r>
              <a:rPr>
                <a:latin typeface="+mj-lt"/>
                <a:ea typeface="+mj-ea"/>
                <a:cs typeface="+mj-cs"/>
                <a:sym typeface="Helvetica"/>
              </a:rPr>
              <a:t>」などの型があります。</a:t>
            </a:r>
            <a:r>
              <a:rPr sz="1800">
                <a:latin typeface="+mj-lt"/>
                <a:ea typeface="+mj-ea"/>
                <a:cs typeface="+mj-cs"/>
                <a:sym typeface="Helvetica"/>
              </a:rPr>
              <a:t>スクリプト実行時に必要に応じてデータ型が自動的に変換されるだけ。</a:t>
            </a:r>
          </a:p>
          <a:p>
            <a:pPr marL="0" indent="0">
              <a:buSzTx/>
              <a:buNone/>
              <a:defRPr sz="2000"/>
            </a:pPr>
            <a:r>
              <a:t>→</a:t>
            </a:r>
            <a:r>
              <a:rPr>
                <a:solidFill>
                  <a:srgbClr val="FF0000"/>
                </a:solidFill>
                <a:latin typeface="+mj-lt"/>
                <a:ea typeface="+mj-ea"/>
                <a:cs typeface="+mj-cs"/>
                <a:sym typeface="Helvetica"/>
              </a:rPr>
              <a:t>動的型付け言語</a:t>
            </a:r>
            <a:r>
              <a:t>(</a:t>
            </a:r>
            <a:r>
              <a:rPr>
                <a:latin typeface="+mj-lt"/>
                <a:ea typeface="+mj-ea"/>
                <a:cs typeface="+mj-cs"/>
                <a:sym typeface="Helvetica"/>
              </a:rPr>
              <a:t>他には</a:t>
            </a:r>
            <a:r>
              <a:t>Ruby, PHP, Python</a:t>
            </a:r>
            <a:r>
              <a:rPr>
                <a:latin typeface="+mj-lt"/>
                <a:ea typeface="+mj-ea"/>
                <a:cs typeface="+mj-cs"/>
                <a:sym typeface="Helvetica"/>
              </a:rPr>
              <a:t>など</a:t>
            </a:r>
            <a:r>
              <a:t>)</a:t>
            </a:r>
          </a:p>
          <a:p>
            <a:pPr marL="0" indent="0">
              <a:buSzTx/>
              <a:buNone/>
              <a:defRPr sz="2000">
                <a:solidFill>
                  <a:srgbClr val="FF0000"/>
                </a:solidFill>
              </a:defRPr>
            </a:pPr>
          </a:p>
          <a:p>
            <a:pPr marL="0" indent="0">
              <a:buSzTx/>
              <a:buNone/>
              <a:defRPr sz="2000">
                <a:latin typeface="+mj-lt"/>
                <a:ea typeface="+mj-ea"/>
                <a:cs typeface="+mj-cs"/>
                <a:sym typeface="Helvetica"/>
              </a:defRPr>
            </a:pPr>
            <a:r>
              <a:t>参考：</a:t>
            </a:r>
          </a:p>
          <a:p>
            <a:pPr marL="0" indent="0">
              <a:buSzTx/>
              <a:buNone/>
              <a:defRPr sz="2000" u="sng">
                <a:solidFill>
                  <a:srgbClr val="99CA3C"/>
                </a:solidFill>
                <a:uFill>
                  <a:solidFill>
                    <a:srgbClr val="99CA3C"/>
                  </a:solidFill>
                </a:uFill>
              </a:defRPr>
            </a:pPr>
            <a:r>
              <a:rPr>
                <a:solidFill>
                  <a:srgbClr val="0000FF"/>
                </a:solidFill>
                <a:uFill>
                  <a:solidFill>
                    <a:srgbClr val="0000FF"/>
                  </a:solidFill>
                </a:uFill>
                <a:hlinkClick r:id="rId2" invalidUrl="" action="" tgtFrame="" tooltip="" history="1" highlightClick="0" endSnd="0"/>
              </a:rPr>
              <a:t>https://developer.mozilla.org/ja/docs/Web/JavaScript/Guide/Grammar_and_types</a:t>
            </a:r>
          </a:p>
          <a:p>
            <a:pPr marL="0" indent="0">
              <a:buSzTx/>
              <a:buNone/>
              <a:defRPr sz="2000" u="sng">
                <a:solidFill>
                  <a:srgbClr val="99CA3C"/>
                </a:solidFill>
                <a:uFill>
                  <a:solidFill>
                    <a:srgbClr val="99CA3C"/>
                  </a:solidFill>
                </a:uFill>
              </a:defRPr>
            </a:pPr>
            <a:r>
              <a:rPr>
                <a:solidFill>
                  <a:srgbClr val="0000FF"/>
                </a:solidFill>
                <a:uFill>
                  <a:solidFill>
                    <a:srgbClr val="0000FF"/>
                  </a:solidFill>
                </a:uFill>
                <a:hlinkClick r:id="rId3" invalidUrl="" action="" tgtFrame="" tooltip="" history="1" highlightClick="0" endSnd="0"/>
              </a:rPr>
              <a:t>https://qiita.com/mod_poppo/items/a4bbed44ccfa59740f32</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3"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Javascriptプログラミングの基礎</a:t>
            </a:r>
            <a:br/>
            <a:r>
              <a:rPr sz="3900"/>
              <a:t>変数宣言</a:t>
            </a:r>
          </a:p>
        </p:txBody>
      </p:sp>
      <p:sp>
        <p:nvSpPr>
          <p:cNvPr id="254" name="コンテンツ プレースホルダー 2"/>
          <p:cNvSpPr txBox="1"/>
          <p:nvPr>
            <p:ph type="body" idx="1"/>
          </p:nvPr>
        </p:nvSpPr>
        <p:spPr>
          <a:xfrm>
            <a:off x="677333" y="1388224"/>
            <a:ext cx="8596670" cy="4653138"/>
          </a:xfrm>
          <a:prstGeom prst="rect">
            <a:avLst/>
          </a:prstGeom>
        </p:spPr>
        <p:txBody>
          <a:bodyPr/>
          <a:lstStyle/>
          <a:p>
            <a:pPr marL="0" indent="0">
              <a:buSzTx/>
              <a:buNone/>
              <a:defRPr sz="2000"/>
            </a:pPr>
            <a:r>
              <a:t>IDE</a:t>
            </a:r>
            <a:r>
              <a:rPr>
                <a:latin typeface="+mj-lt"/>
                <a:ea typeface="+mj-ea"/>
                <a:cs typeface="+mj-cs"/>
                <a:sym typeface="Helvetica"/>
              </a:rPr>
              <a:t>で以下のコードを実行してみよう。</a:t>
            </a:r>
          </a:p>
          <a:p>
            <a:pPr marL="0" indent="0">
              <a:buSzTx/>
              <a:buNone/>
              <a:defRPr sz="2000"/>
            </a:pPr>
          </a:p>
          <a:p>
            <a:pPr marL="0" indent="0">
              <a:buSzTx/>
              <a:buNone/>
              <a:defRPr sz="2000"/>
            </a:pPr>
            <a:r>
              <a:t>typeof </a:t>
            </a:r>
            <a:r>
              <a:rPr>
                <a:latin typeface="+mj-lt"/>
                <a:ea typeface="+mj-ea"/>
                <a:cs typeface="+mj-cs"/>
                <a:sym typeface="Helvetica"/>
              </a:rPr>
              <a:t>演算子</a:t>
            </a:r>
          </a:p>
          <a:p>
            <a:pPr marL="0" indent="0">
              <a:buSzTx/>
              <a:buNone/>
              <a:defRPr sz="2000" u="sng">
                <a:solidFill>
                  <a:srgbClr val="99CA3C"/>
                </a:solidFill>
                <a:uFill>
                  <a:solidFill>
                    <a:srgbClr val="99CA3C"/>
                  </a:solidFill>
                </a:uFill>
              </a:defRPr>
            </a:pPr>
            <a:r>
              <a:rPr>
                <a:solidFill>
                  <a:srgbClr val="0000FF"/>
                </a:solidFill>
                <a:uFill>
                  <a:solidFill>
                    <a:srgbClr val="0000FF"/>
                  </a:solidFill>
                </a:uFill>
                <a:hlinkClick r:id="rId2" invalidUrl="" action="" tgtFrame="" tooltip="" history="1" highlightClick="0" endSnd="0"/>
              </a:rPr>
              <a:t>https://developer.mozilla.org/ja/docs/Web/JavaScript/Reference/Operators/typeof</a:t>
            </a:r>
          </a:p>
        </p:txBody>
      </p:sp>
      <p:grpSp>
        <p:nvGrpSpPr>
          <p:cNvPr id="257" name="正方形/長方形 3"/>
          <p:cNvGrpSpPr/>
          <p:nvPr/>
        </p:nvGrpSpPr>
        <p:grpSpPr>
          <a:xfrm>
            <a:off x="739831" y="3582782"/>
            <a:ext cx="3732419" cy="1197038"/>
            <a:chOff x="0" y="0"/>
            <a:chExt cx="3732417" cy="1197037"/>
          </a:xfrm>
        </p:grpSpPr>
        <p:sp>
          <p:nvSpPr>
            <p:cNvPr id="255" name="四角形"/>
            <p:cNvSpPr/>
            <p:nvPr/>
          </p:nvSpPr>
          <p:spPr>
            <a:xfrm>
              <a:off x="-1" y="0"/>
              <a:ext cx="3732419" cy="1197038"/>
            </a:xfrm>
            <a:prstGeom prst="rect">
              <a:avLst/>
            </a:prstGeom>
            <a:solidFill>
              <a:srgbClr val="FAF1D2"/>
            </a:solidFill>
            <a:ln w="19050" cap="rnd">
              <a:solidFill>
                <a:srgbClr val="698E1C"/>
              </a:solidFill>
              <a:prstDash val="solid"/>
              <a:round/>
            </a:ln>
            <a:effectLst/>
          </p:spPr>
          <p:txBody>
            <a:bodyPr wrap="square" lIns="45718" tIns="45718" rIns="45718" bIns="45718" numCol="1" anchor="ctr">
              <a:noAutofit/>
            </a:bodyPr>
            <a:lstStyle/>
            <a:p>
              <a:pPr/>
            </a:p>
          </p:txBody>
        </p:sp>
        <p:sp>
          <p:nvSpPr>
            <p:cNvPr id="256" name="const userId = 1 document.write(typeof userId);…"/>
            <p:cNvSpPr txBox="1"/>
            <p:nvPr/>
          </p:nvSpPr>
          <p:spPr>
            <a:xfrm>
              <a:off x="-1" y="152747"/>
              <a:ext cx="3732419" cy="8915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r>
                <a:t>const userId = 1 document.write(typeof userId);</a:t>
              </a:r>
              <a:endParaRPr>
                <a:solidFill>
                  <a:srgbClr val="FFFFFF"/>
                </a:solidFill>
              </a:endParaRPr>
            </a:p>
            <a:p>
              <a:pPr/>
              <a:r>
                <a:t>// number</a:t>
              </a:r>
              <a:r>
                <a:rPr>
                  <a:latin typeface="+mj-lt"/>
                  <a:ea typeface="+mj-ea"/>
                  <a:cs typeface="+mj-cs"/>
                  <a:sym typeface="Helvetica"/>
                </a:rPr>
                <a:t>が出力される</a:t>
              </a:r>
            </a:p>
          </p:txBody>
        </p:sp>
      </p:grpSp>
      <p:grpSp>
        <p:nvGrpSpPr>
          <p:cNvPr id="260" name="正方形/長方形 4"/>
          <p:cNvGrpSpPr/>
          <p:nvPr/>
        </p:nvGrpSpPr>
        <p:grpSpPr>
          <a:xfrm>
            <a:off x="5006916" y="3582782"/>
            <a:ext cx="3732418" cy="1197038"/>
            <a:chOff x="0" y="0"/>
            <a:chExt cx="3732417" cy="1197037"/>
          </a:xfrm>
        </p:grpSpPr>
        <p:sp>
          <p:nvSpPr>
            <p:cNvPr id="258" name="四角形"/>
            <p:cNvSpPr/>
            <p:nvPr/>
          </p:nvSpPr>
          <p:spPr>
            <a:xfrm>
              <a:off x="-1" y="0"/>
              <a:ext cx="3732419" cy="1197038"/>
            </a:xfrm>
            <a:prstGeom prst="rect">
              <a:avLst/>
            </a:prstGeom>
            <a:solidFill>
              <a:srgbClr val="FAF1D2"/>
            </a:solidFill>
            <a:ln w="19050" cap="rnd">
              <a:solidFill>
                <a:srgbClr val="698E1C"/>
              </a:solidFill>
              <a:prstDash val="solid"/>
              <a:round/>
            </a:ln>
            <a:effectLst/>
          </p:spPr>
          <p:txBody>
            <a:bodyPr wrap="square" lIns="45718" tIns="45718" rIns="45718" bIns="45718" numCol="1" anchor="ctr">
              <a:noAutofit/>
            </a:bodyPr>
            <a:lstStyle/>
            <a:p>
              <a:pPr/>
            </a:p>
          </p:txBody>
        </p:sp>
        <p:sp>
          <p:nvSpPr>
            <p:cNvPr id="259" name="const userId = ‘1’ document.write(typeof userId);…"/>
            <p:cNvSpPr txBox="1"/>
            <p:nvPr/>
          </p:nvSpPr>
          <p:spPr>
            <a:xfrm>
              <a:off x="-1" y="152747"/>
              <a:ext cx="3732419" cy="8915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r>
                <a:t>const userId = ‘1’ document.write(typeof userId);</a:t>
              </a:r>
              <a:endParaRPr>
                <a:solidFill>
                  <a:srgbClr val="FFFFFF"/>
                </a:solidFill>
              </a:endParaRPr>
            </a:p>
            <a:p>
              <a:pPr/>
              <a:r>
                <a:t>// string</a:t>
              </a:r>
              <a:r>
                <a:rPr>
                  <a:latin typeface="+mj-lt"/>
                  <a:ea typeface="+mj-ea"/>
                  <a:cs typeface="+mj-cs"/>
                  <a:sym typeface="Helvetica"/>
                </a:rPr>
                <a:t>が出力される。</a:t>
              </a:r>
            </a:p>
          </p:txBody>
        </p:sp>
      </p:grpSp>
      <p:grpSp>
        <p:nvGrpSpPr>
          <p:cNvPr id="263" name="正方形/長方形 5"/>
          <p:cNvGrpSpPr/>
          <p:nvPr/>
        </p:nvGrpSpPr>
        <p:grpSpPr>
          <a:xfrm>
            <a:off x="739831" y="5106781"/>
            <a:ext cx="3732419" cy="1393774"/>
            <a:chOff x="0" y="0"/>
            <a:chExt cx="3732417" cy="1393772"/>
          </a:xfrm>
        </p:grpSpPr>
        <p:sp>
          <p:nvSpPr>
            <p:cNvPr id="261" name="四角形"/>
            <p:cNvSpPr/>
            <p:nvPr/>
          </p:nvSpPr>
          <p:spPr>
            <a:xfrm>
              <a:off x="-1" y="-1"/>
              <a:ext cx="3732419" cy="1393773"/>
            </a:xfrm>
            <a:prstGeom prst="rect">
              <a:avLst/>
            </a:prstGeom>
            <a:solidFill>
              <a:srgbClr val="FAF1D2"/>
            </a:solidFill>
            <a:ln w="19050" cap="rnd">
              <a:solidFill>
                <a:srgbClr val="698E1C"/>
              </a:solidFill>
              <a:prstDash val="solid"/>
              <a:round/>
            </a:ln>
            <a:effectLst/>
          </p:spPr>
          <p:txBody>
            <a:bodyPr wrap="square" lIns="45718" tIns="45718" rIns="45718" bIns="45718" numCol="1" anchor="ctr">
              <a:noAutofit/>
            </a:bodyPr>
            <a:lstStyle/>
            <a:p>
              <a:pPr/>
            </a:p>
          </p:txBody>
        </p:sp>
        <p:sp>
          <p:nvSpPr>
            <p:cNvPr id="262" name="const userId = 1…"/>
            <p:cNvSpPr txBox="1"/>
            <p:nvPr/>
          </p:nvSpPr>
          <p:spPr>
            <a:xfrm>
              <a:off x="-1" y="60613"/>
              <a:ext cx="3732419" cy="12725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r>
                <a:t>const userId = 1 </a:t>
              </a:r>
              <a:endParaRPr>
                <a:solidFill>
                  <a:srgbClr val="FFFFFF"/>
                </a:solidFill>
              </a:endParaRPr>
            </a:p>
            <a:p>
              <a:pPr/>
              <a:r>
                <a:t>const message = `userID</a:t>
              </a:r>
              <a:r>
                <a:rPr>
                  <a:latin typeface="+mj-lt"/>
                  <a:ea typeface="+mj-ea"/>
                  <a:cs typeface="+mj-cs"/>
                  <a:sym typeface="Helvetica"/>
                </a:rPr>
                <a:t>は</a:t>
              </a:r>
              <a:r>
                <a:t>${a}`</a:t>
              </a:r>
              <a:endParaRPr>
                <a:solidFill>
                  <a:srgbClr val="FFFFFF"/>
                </a:solidFill>
              </a:endParaRPr>
            </a:p>
            <a:p>
              <a:pPr/>
              <a:r>
                <a:t>document.write(typeof message);</a:t>
              </a:r>
              <a:endParaRPr>
                <a:solidFill>
                  <a:srgbClr val="FFFFFF"/>
                </a:solidFill>
              </a:endParaRPr>
            </a:p>
            <a:p>
              <a:pPr/>
              <a:r>
                <a:t>// string</a:t>
              </a:r>
              <a:r>
                <a:rPr>
                  <a:latin typeface="+mj-lt"/>
                  <a:ea typeface="+mj-ea"/>
                  <a:cs typeface="+mj-cs"/>
                  <a:sym typeface="Helvetica"/>
                </a:rPr>
                <a:t>が出力される。</a:t>
              </a:r>
            </a:p>
          </p:txBody>
        </p:sp>
      </p:grpSp>
      <p:grpSp>
        <p:nvGrpSpPr>
          <p:cNvPr id="266" name="正方形/長方形 6"/>
          <p:cNvGrpSpPr/>
          <p:nvPr/>
        </p:nvGrpSpPr>
        <p:grpSpPr>
          <a:xfrm>
            <a:off x="5006916" y="5106781"/>
            <a:ext cx="3732418" cy="1393774"/>
            <a:chOff x="0" y="0"/>
            <a:chExt cx="3732417" cy="1393772"/>
          </a:xfrm>
        </p:grpSpPr>
        <p:sp>
          <p:nvSpPr>
            <p:cNvPr id="264" name="四角形"/>
            <p:cNvSpPr/>
            <p:nvPr/>
          </p:nvSpPr>
          <p:spPr>
            <a:xfrm>
              <a:off x="-1" y="-1"/>
              <a:ext cx="3732419" cy="1393773"/>
            </a:xfrm>
            <a:prstGeom prst="rect">
              <a:avLst/>
            </a:prstGeom>
            <a:solidFill>
              <a:srgbClr val="FAF1D2"/>
            </a:solidFill>
            <a:ln w="19050" cap="rnd">
              <a:solidFill>
                <a:srgbClr val="698E1C"/>
              </a:solidFill>
              <a:prstDash val="solid"/>
              <a:round/>
            </a:ln>
            <a:effectLst/>
          </p:spPr>
          <p:txBody>
            <a:bodyPr wrap="square" lIns="45718" tIns="45718" rIns="45718" bIns="45718" numCol="1" anchor="ctr">
              <a:noAutofit/>
            </a:bodyPr>
            <a:lstStyle/>
            <a:p>
              <a:pPr/>
            </a:p>
          </p:txBody>
        </p:sp>
        <p:sp>
          <p:nvSpPr>
            <p:cNvPr id="265" name="const isAdmin = true…"/>
            <p:cNvSpPr txBox="1"/>
            <p:nvPr/>
          </p:nvSpPr>
          <p:spPr>
            <a:xfrm>
              <a:off x="-1" y="251114"/>
              <a:ext cx="3732419" cy="8915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r>
                <a:t>const isAdmin = true </a:t>
              </a:r>
              <a:endParaRPr>
                <a:solidFill>
                  <a:srgbClr val="FFFFFF"/>
                </a:solidFill>
              </a:endParaRPr>
            </a:p>
            <a:p>
              <a:pPr/>
              <a:r>
                <a:t>document.write(typeof isAdmin);</a:t>
              </a:r>
              <a:endParaRPr>
                <a:solidFill>
                  <a:srgbClr val="FFFFFF"/>
                </a:solidFill>
              </a:endParaRPr>
            </a:p>
            <a:p>
              <a:pPr/>
              <a:r>
                <a:t>// boolean</a:t>
              </a:r>
              <a:r>
                <a:rPr>
                  <a:latin typeface="+mj-lt"/>
                  <a:ea typeface="+mj-ea"/>
                  <a:cs typeface="+mj-cs"/>
                  <a:sym typeface="Helvetica"/>
                </a:rPr>
                <a:t>が出力される。</a:t>
              </a:r>
            </a:p>
          </p:txBody>
        </p:sp>
      </p:gr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8"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Javascriptプログラミングの基礎</a:t>
            </a:r>
            <a:br/>
            <a:r>
              <a:rPr sz="3900"/>
              <a:t>関数</a:t>
            </a:r>
          </a:p>
        </p:txBody>
      </p:sp>
      <p:sp>
        <p:nvSpPr>
          <p:cNvPr id="269" name="コンテンツ プレースホルダー 2"/>
          <p:cNvSpPr txBox="1"/>
          <p:nvPr>
            <p:ph type="body" idx="1"/>
          </p:nvPr>
        </p:nvSpPr>
        <p:spPr>
          <a:xfrm>
            <a:off x="677333" y="1388224"/>
            <a:ext cx="8596670" cy="4653138"/>
          </a:xfrm>
          <a:prstGeom prst="rect">
            <a:avLst/>
          </a:prstGeom>
        </p:spPr>
        <p:txBody>
          <a:bodyPr/>
          <a:lstStyle/>
          <a:p>
            <a:pPr marL="0" indent="0">
              <a:buSzTx/>
              <a:buNone/>
              <a:defRPr sz="2000"/>
            </a:pPr>
          </a:p>
          <a:p>
            <a:pPr marL="0" indent="0">
              <a:buSzTx/>
              <a:buNone/>
              <a:defRPr sz="2000">
                <a:latin typeface="+mj-lt"/>
                <a:ea typeface="+mj-ea"/>
                <a:cs typeface="+mj-cs"/>
                <a:sym typeface="Helvetica"/>
              </a:defRPr>
            </a:pPr>
            <a:r>
              <a:t>プログラミング経験者なら苦しまずに理解できるはず。</a:t>
            </a:r>
          </a:p>
          <a:p>
            <a:pPr marL="0" indent="0">
              <a:buSzTx/>
              <a:buNone/>
              <a:defRPr sz="2000"/>
            </a:pPr>
          </a:p>
          <a:p>
            <a:pPr marL="0" indent="0">
              <a:buSzTx/>
              <a:buNone/>
              <a:defRPr sz="2000" u="sng">
                <a:solidFill>
                  <a:srgbClr val="99CA3C"/>
                </a:solidFill>
                <a:uFill>
                  <a:solidFill>
                    <a:srgbClr val="99CA3C"/>
                  </a:solidFill>
                </a:uFill>
              </a:defRPr>
            </a:pPr>
            <a:r>
              <a:rPr>
                <a:solidFill>
                  <a:srgbClr val="0000FF"/>
                </a:solidFill>
                <a:uFill>
                  <a:solidFill>
                    <a:srgbClr val="0000FF"/>
                  </a:solidFill>
                </a:uFill>
                <a:hlinkClick r:id="rId2" invalidUrl="" action="" tgtFrame="" tooltip="" history="1" highlightClick="0" endSnd="0"/>
              </a:rPr>
              <a:t>https://developer.mozilla.org/ja/docs/Web/JavaScript/Guide/Functions</a:t>
            </a:r>
          </a:p>
        </p:txBody>
      </p:sp>
      <p:grpSp>
        <p:nvGrpSpPr>
          <p:cNvPr id="272" name="正方形/長方形 10"/>
          <p:cNvGrpSpPr/>
          <p:nvPr/>
        </p:nvGrpSpPr>
        <p:grpSpPr>
          <a:xfrm>
            <a:off x="1081152" y="3714792"/>
            <a:ext cx="3274719" cy="1521234"/>
            <a:chOff x="0" y="0"/>
            <a:chExt cx="3274717" cy="1521233"/>
          </a:xfrm>
        </p:grpSpPr>
        <p:sp>
          <p:nvSpPr>
            <p:cNvPr id="270" name="四角形"/>
            <p:cNvSpPr/>
            <p:nvPr/>
          </p:nvSpPr>
          <p:spPr>
            <a:xfrm>
              <a:off x="-1" y="-1"/>
              <a:ext cx="3274719" cy="1521234"/>
            </a:xfrm>
            <a:prstGeom prst="rect">
              <a:avLst/>
            </a:prstGeom>
            <a:solidFill>
              <a:srgbClr val="FAF1D2"/>
            </a:solidFill>
            <a:ln w="19050" cap="rnd">
              <a:solidFill>
                <a:srgbClr val="698E1C"/>
              </a:solidFill>
              <a:prstDash val="solid"/>
              <a:round/>
            </a:ln>
            <a:effectLst/>
          </p:spPr>
          <p:txBody>
            <a:bodyPr wrap="square" lIns="45718" tIns="45718" rIns="45718" bIns="45718" numCol="1" anchor="ctr">
              <a:noAutofit/>
            </a:bodyPr>
            <a:lstStyle/>
            <a:p>
              <a:pPr/>
            </a:p>
          </p:txBody>
        </p:sp>
        <p:sp>
          <p:nvSpPr>
            <p:cNvPr id="271" name="function square(number) {…"/>
            <p:cNvSpPr txBox="1"/>
            <p:nvPr/>
          </p:nvSpPr>
          <p:spPr>
            <a:xfrm>
              <a:off x="-1" y="48145"/>
              <a:ext cx="3274719" cy="14249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r>
                <a:t>function square(number) {</a:t>
              </a:r>
              <a:endParaRPr>
                <a:solidFill>
                  <a:srgbClr val="FFFFFF"/>
                </a:solidFill>
              </a:endParaRPr>
            </a:p>
            <a:p>
              <a:pPr/>
              <a:r>
                <a:t>  return number * number;</a:t>
              </a:r>
              <a:endParaRPr>
                <a:solidFill>
                  <a:srgbClr val="FFFFFF"/>
                </a:solidFill>
              </a:endParaRPr>
            </a:p>
            <a:p>
              <a:pPr/>
              <a:r>
                <a:t>}</a:t>
              </a:r>
              <a:endParaRPr>
                <a:solidFill>
                  <a:srgbClr val="FFFFFF"/>
                </a:solidFill>
              </a:endParaRPr>
            </a:p>
            <a:p>
              <a:pPr/>
              <a:r>
                <a:t>document.write(square(2));</a:t>
              </a:r>
              <a:endParaRPr>
                <a:solidFill>
                  <a:srgbClr val="FFFFFF"/>
                </a:solidFill>
              </a:endParaRPr>
            </a:p>
            <a:p>
              <a:pPr/>
              <a:r>
                <a:t>// 4</a:t>
              </a:r>
              <a:r>
                <a:rPr>
                  <a:latin typeface="+mj-lt"/>
                  <a:ea typeface="+mj-ea"/>
                  <a:cs typeface="+mj-cs"/>
                  <a:sym typeface="Helvetica"/>
                </a:rPr>
                <a:t>が出力される。</a:t>
              </a:r>
            </a:p>
          </p:txBody>
        </p:sp>
      </p:gr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4"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Javascriptプログラミングの基礎</a:t>
            </a:r>
            <a:br/>
            <a:r>
              <a:rPr sz="3900"/>
              <a:t>アロー関数</a:t>
            </a:r>
          </a:p>
        </p:txBody>
      </p:sp>
      <p:sp>
        <p:nvSpPr>
          <p:cNvPr id="275" name="コンテンツ プレースホルダー 2"/>
          <p:cNvSpPr txBox="1"/>
          <p:nvPr>
            <p:ph type="body" idx="1"/>
          </p:nvPr>
        </p:nvSpPr>
        <p:spPr>
          <a:xfrm>
            <a:off x="677333" y="1388224"/>
            <a:ext cx="8596670" cy="4653138"/>
          </a:xfrm>
          <a:prstGeom prst="rect">
            <a:avLst/>
          </a:prstGeom>
        </p:spPr>
        <p:txBody>
          <a:bodyPr/>
          <a:lstStyle/>
          <a:p>
            <a:pPr marL="0" indent="0">
              <a:buSzTx/>
              <a:buNone/>
              <a:defRPr sz="2000"/>
            </a:pPr>
          </a:p>
          <a:p>
            <a:pPr marL="0" indent="0">
              <a:buSzTx/>
              <a:buNone/>
              <a:defRPr sz="2000">
                <a:latin typeface="+mj-lt"/>
                <a:ea typeface="+mj-ea"/>
                <a:cs typeface="+mj-cs"/>
                <a:sym typeface="Helvetica"/>
              </a:defRPr>
            </a:pPr>
            <a:r>
              <a:t>本当は通常の関数と様々な違いがありますが、ひとまず「関数を短縮して書ける」と覚えておいてださい。</a:t>
            </a:r>
          </a:p>
          <a:p>
            <a:pPr marL="0" indent="0">
              <a:buSzTx/>
              <a:buNone/>
              <a:defRPr sz="2000"/>
            </a:pPr>
          </a:p>
          <a:p>
            <a:pPr marL="0" indent="0">
              <a:buSzTx/>
              <a:buNone/>
              <a:defRPr sz="2000">
                <a:latin typeface="+mj-lt"/>
                <a:ea typeface="+mj-ea"/>
                <a:cs typeface="+mj-cs"/>
                <a:sym typeface="Helvetica"/>
              </a:defRPr>
            </a:pPr>
            <a:r>
              <a:t>ちゃんと知りたい方はこちら</a:t>
            </a:r>
          </a:p>
          <a:p>
            <a:pPr marL="0" indent="0">
              <a:buSzTx/>
              <a:buNone/>
              <a:defRPr sz="2000" u="sng">
                <a:solidFill>
                  <a:srgbClr val="99CA3C"/>
                </a:solidFill>
                <a:uFill>
                  <a:solidFill>
                    <a:srgbClr val="99CA3C"/>
                  </a:solidFill>
                </a:uFill>
              </a:defRPr>
            </a:pPr>
            <a:r>
              <a:rPr>
                <a:solidFill>
                  <a:srgbClr val="0000FF"/>
                </a:solidFill>
                <a:uFill>
                  <a:solidFill>
                    <a:srgbClr val="0000FF"/>
                  </a:solidFill>
                </a:uFill>
                <a:hlinkClick r:id="rId2" invalidUrl="" action="" tgtFrame="" tooltip="" history="1" highlightClick="0" endSnd="0"/>
              </a:rPr>
              <a:t>https://</a:t>
            </a:r>
            <a:r>
              <a:rPr>
                <a:solidFill>
                  <a:srgbClr val="0000FF"/>
                </a:solidFill>
                <a:uFill>
                  <a:solidFill>
                    <a:srgbClr val="0000FF"/>
                  </a:solidFill>
                </a:uFill>
                <a:hlinkClick r:id="rId2" invalidUrl="" action="" tgtFrame="" tooltip="" history="1" highlightClick="0" endSnd="0"/>
              </a:rPr>
              <a:t>developer.mozilla.org/ja/docs/Web/JavaScript/Reference/arrow_functions</a:t>
            </a:r>
          </a:p>
        </p:txBody>
      </p:sp>
      <p:grpSp>
        <p:nvGrpSpPr>
          <p:cNvPr id="278" name="正方形/長方形 10"/>
          <p:cNvGrpSpPr/>
          <p:nvPr/>
        </p:nvGrpSpPr>
        <p:grpSpPr>
          <a:xfrm>
            <a:off x="898271" y="4396436"/>
            <a:ext cx="5286400" cy="1139843"/>
            <a:chOff x="0" y="0"/>
            <a:chExt cx="5286399" cy="1139842"/>
          </a:xfrm>
        </p:grpSpPr>
        <p:sp>
          <p:nvSpPr>
            <p:cNvPr id="276" name="四角形"/>
            <p:cNvSpPr/>
            <p:nvPr/>
          </p:nvSpPr>
          <p:spPr>
            <a:xfrm>
              <a:off x="-1" y="-1"/>
              <a:ext cx="5286400" cy="1139843"/>
            </a:xfrm>
            <a:prstGeom prst="rect">
              <a:avLst/>
            </a:prstGeom>
            <a:solidFill>
              <a:srgbClr val="FAF1D2"/>
            </a:solidFill>
            <a:ln w="19050" cap="rnd">
              <a:solidFill>
                <a:srgbClr val="698E1C"/>
              </a:solidFill>
              <a:prstDash val="solid"/>
              <a:round/>
            </a:ln>
            <a:effectLst/>
          </p:spPr>
          <p:txBody>
            <a:bodyPr wrap="square" lIns="45718" tIns="45718" rIns="45718" bIns="45718" numCol="1" anchor="ctr">
              <a:noAutofit/>
            </a:bodyPr>
            <a:lstStyle/>
            <a:p>
              <a:pPr/>
            </a:p>
          </p:txBody>
        </p:sp>
        <p:sp>
          <p:nvSpPr>
            <p:cNvPr id="277" name="const square = number =&gt; number * number;…"/>
            <p:cNvSpPr txBox="1"/>
            <p:nvPr/>
          </p:nvSpPr>
          <p:spPr>
            <a:xfrm>
              <a:off x="-1" y="124150"/>
              <a:ext cx="5286400" cy="8915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r>
                <a:t>const square = number =&gt; number * number;</a:t>
              </a:r>
              <a:endParaRPr>
                <a:solidFill>
                  <a:srgbClr val="FFFFFF"/>
                </a:solidFill>
              </a:endParaRPr>
            </a:p>
            <a:p>
              <a:pPr/>
              <a:r>
                <a:t>document.write(square(2));</a:t>
              </a:r>
              <a:endParaRPr>
                <a:solidFill>
                  <a:srgbClr val="FFFFFF"/>
                </a:solidFill>
              </a:endParaRPr>
            </a:p>
            <a:p>
              <a:pPr/>
              <a:r>
                <a:t>// 4</a:t>
              </a:r>
              <a:r>
                <a:rPr>
                  <a:latin typeface="+mj-lt"/>
                  <a:ea typeface="+mj-ea"/>
                  <a:cs typeface="+mj-cs"/>
                  <a:sym typeface="Helvetica"/>
                </a:rPr>
                <a:t>が出力される。</a:t>
              </a:r>
            </a:p>
          </p:txBody>
        </p:sp>
      </p:gr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0"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Javascriptプログラミングの基礎</a:t>
            </a:r>
            <a:br/>
            <a:r>
              <a:rPr sz="3900"/>
              <a:t>確認①</a:t>
            </a:r>
          </a:p>
        </p:txBody>
      </p:sp>
      <p:sp>
        <p:nvSpPr>
          <p:cNvPr id="281" name="コンテンツ プレースホルダー 2"/>
          <p:cNvSpPr txBox="1"/>
          <p:nvPr>
            <p:ph type="body" idx="1"/>
          </p:nvPr>
        </p:nvSpPr>
        <p:spPr>
          <a:xfrm>
            <a:off x="677333" y="1388224"/>
            <a:ext cx="8596670" cy="4653138"/>
          </a:xfrm>
          <a:prstGeom prst="rect">
            <a:avLst/>
          </a:prstGeom>
        </p:spPr>
        <p:txBody>
          <a:bodyPr/>
          <a:lstStyle/>
          <a:p>
            <a:pPr marL="0" indent="0">
              <a:buSzTx/>
              <a:buNone/>
              <a:defRPr sz="2000"/>
            </a:pPr>
          </a:p>
          <a:p>
            <a:pPr marL="0" indent="0">
              <a:buSzTx/>
              <a:buNone/>
              <a:defRPr sz="2000">
                <a:latin typeface="+mj-lt"/>
                <a:ea typeface="+mj-ea"/>
                <a:cs typeface="+mj-cs"/>
                <a:sym typeface="Helvetica"/>
              </a:defRPr>
            </a:pPr>
            <a:r>
              <a:t>今ならこれ、説明できそうじゃない？</a:t>
            </a:r>
          </a:p>
        </p:txBody>
      </p:sp>
      <p:grpSp>
        <p:nvGrpSpPr>
          <p:cNvPr id="284" name="正方形/長方形 4"/>
          <p:cNvGrpSpPr/>
          <p:nvPr/>
        </p:nvGrpSpPr>
        <p:grpSpPr>
          <a:xfrm>
            <a:off x="748144" y="2685007"/>
            <a:ext cx="4804760" cy="798026"/>
            <a:chOff x="0" y="-1"/>
            <a:chExt cx="4804759" cy="798025"/>
          </a:xfrm>
        </p:grpSpPr>
        <p:sp>
          <p:nvSpPr>
            <p:cNvPr id="282" name="四角形"/>
            <p:cNvSpPr/>
            <p:nvPr/>
          </p:nvSpPr>
          <p:spPr>
            <a:xfrm>
              <a:off x="-1" y="-2"/>
              <a:ext cx="4804760" cy="798027"/>
            </a:xfrm>
            <a:prstGeom prst="rect">
              <a:avLst/>
            </a:prstGeom>
            <a:solidFill>
              <a:srgbClr val="FAF1D2"/>
            </a:solidFill>
            <a:ln w="19050" cap="rnd">
              <a:solidFill>
                <a:srgbClr val="698E1C"/>
              </a:solidFill>
              <a:prstDash val="solid"/>
              <a:round/>
            </a:ln>
            <a:effectLst/>
          </p:spPr>
          <p:txBody>
            <a:bodyPr wrap="square" lIns="45718" tIns="45718" rIns="45718" bIns="45718" numCol="1" anchor="ctr">
              <a:noAutofit/>
            </a:bodyPr>
            <a:lstStyle/>
            <a:p>
              <a:pPr>
                <a:defRPr>
                  <a:solidFill>
                    <a:srgbClr val="FFFFFF"/>
                  </a:solidFill>
                </a:defRPr>
              </a:pPr>
            </a:p>
          </p:txBody>
        </p:sp>
        <p:sp>
          <p:nvSpPr>
            <p:cNvPr id="283" name="const sum = (first, second) =&gt; first + second;…"/>
            <p:cNvSpPr txBox="1"/>
            <p:nvPr/>
          </p:nvSpPr>
          <p:spPr>
            <a:xfrm>
              <a:off x="-1" y="86590"/>
              <a:ext cx="4804760" cy="6248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r>
                <a:t>const sum = (first, second) =&gt; first + second;</a:t>
              </a:r>
              <a:endParaRPr>
                <a:solidFill>
                  <a:srgbClr val="FFFFFF"/>
                </a:solidFill>
              </a:endParaRPr>
            </a:p>
            <a:p>
              <a:pPr/>
              <a:r>
                <a:t>document.write(sum(4, 2));</a:t>
              </a:r>
            </a:p>
          </p:txBody>
        </p:sp>
      </p:gr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6"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Javascriptプログラミングの基礎</a:t>
            </a:r>
            <a:br/>
            <a:r>
              <a:rPr sz="3900"/>
              <a:t>配列</a:t>
            </a:r>
          </a:p>
        </p:txBody>
      </p:sp>
      <p:sp>
        <p:nvSpPr>
          <p:cNvPr id="287" name="コンテンツ プレースホルダー 2"/>
          <p:cNvSpPr txBox="1"/>
          <p:nvPr>
            <p:ph type="body" idx="1"/>
          </p:nvPr>
        </p:nvSpPr>
        <p:spPr>
          <a:xfrm>
            <a:off x="677333" y="1388224"/>
            <a:ext cx="8596670" cy="4653138"/>
          </a:xfrm>
          <a:prstGeom prst="rect">
            <a:avLst/>
          </a:prstGeom>
        </p:spPr>
        <p:txBody>
          <a:bodyPr/>
          <a:lstStyle/>
          <a:p>
            <a:pPr marL="0" indent="0">
              <a:buSzTx/>
              <a:buNone/>
              <a:defRPr sz="2000"/>
            </a:pPr>
          </a:p>
          <a:p>
            <a:pPr marL="0" indent="0">
              <a:buSzTx/>
              <a:buNone/>
              <a:defRPr sz="2000">
                <a:latin typeface="+mj-lt"/>
                <a:ea typeface="+mj-ea"/>
                <a:cs typeface="+mj-cs"/>
                <a:sym typeface="Helvetica"/>
              </a:defRPr>
            </a:pPr>
            <a:r>
              <a:t>凄くまとまった良い記事があるので、これをベースに練習</a:t>
            </a:r>
          </a:p>
          <a:p>
            <a:pPr marL="0" indent="0">
              <a:buSzTx/>
              <a:buNone/>
              <a:defRPr sz="2000"/>
            </a:pPr>
          </a:p>
          <a:p>
            <a:pPr marL="0" indent="0">
              <a:buSzTx/>
              <a:buNone/>
              <a:defRPr sz="2000"/>
            </a:pPr>
            <a:r>
              <a:t>JavaScript</a:t>
            </a:r>
            <a:r>
              <a:rPr>
                <a:latin typeface="+mj-lt"/>
                <a:ea typeface="+mj-ea"/>
                <a:cs typeface="+mj-cs"/>
                <a:sym typeface="Helvetica"/>
              </a:rPr>
              <a:t>の配列の使い方まとめ。要素の追加</a:t>
            </a:r>
            <a:r>
              <a:t>,</a:t>
            </a:r>
            <a:r>
              <a:rPr>
                <a:latin typeface="+mj-lt"/>
                <a:ea typeface="+mj-ea"/>
                <a:cs typeface="+mj-cs"/>
                <a:sym typeface="Helvetica"/>
              </a:rPr>
              <a:t>結合</a:t>
            </a:r>
            <a:r>
              <a:t>,</a:t>
            </a:r>
            <a:r>
              <a:rPr>
                <a:latin typeface="+mj-lt"/>
                <a:ea typeface="+mj-ea"/>
                <a:cs typeface="+mj-cs"/>
                <a:sym typeface="Helvetica"/>
              </a:rPr>
              <a:t>取得</a:t>
            </a:r>
            <a:r>
              <a:t>,</a:t>
            </a:r>
            <a:r>
              <a:rPr>
                <a:latin typeface="+mj-lt"/>
                <a:ea typeface="+mj-ea"/>
                <a:cs typeface="+mj-cs"/>
                <a:sym typeface="Helvetica"/>
              </a:rPr>
              <a:t>削除。</a:t>
            </a:r>
          </a:p>
          <a:p>
            <a:pPr marL="0" indent="0">
              <a:buSzTx/>
              <a:buNone/>
              <a:defRPr sz="2000" u="sng">
                <a:solidFill>
                  <a:srgbClr val="99CA3C"/>
                </a:solidFill>
                <a:uFill>
                  <a:solidFill>
                    <a:srgbClr val="99CA3C"/>
                  </a:solidFill>
                </a:uFill>
              </a:defRPr>
            </a:pPr>
            <a:r>
              <a:rPr>
                <a:solidFill>
                  <a:srgbClr val="0000FF"/>
                </a:solidFill>
                <a:uFill>
                  <a:solidFill>
                    <a:srgbClr val="0000FF"/>
                  </a:solidFill>
                </a:uFill>
                <a:hlinkClick r:id="rId2" invalidUrl="" action="" tgtFrame="" tooltip="" history="1" highlightClick="0" endSnd="0"/>
              </a:rPr>
              <a:t>https://qiita.com/takeharu/items/d75f96f81ff83680013f</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9"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Javascriptプログラミングの基礎</a:t>
            </a:r>
            <a:br/>
            <a:r>
              <a:rPr sz="3900"/>
              <a:t>繰り返し</a:t>
            </a:r>
          </a:p>
        </p:txBody>
      </p:sp>
      <p:sp>
        <p:nvSpPr>
          <p:cNvPr id="290" name="コンテンツ プレースホルダー 2"/>
          <p:cNvSpPr txBox="1"/>
          <p:nvPr>
            <p:ph type="body" idx="1"/>
          </p:nvPr>
        </p:nvSpPr>
        <p:spPr>
          <a:xfrm>
            <a:off x="677333" y="1388224"/>
            <a:ext cx="8596670" cy="4653138"/>
          </a:xfrm>
          <a:prstGeom prst="rect">
            <a:avLst/>
          </a:prstGeom>
        </p:spPr>
        <p:txBody>
          <a:bodyPr/>
          <a:lstStyle/>
          <a:p>
            <a:pPr marL="0" indent="0">
              <a:buSzTx/>
              <a:buNone/>
              <a:defRPr sz="2000">
                <a:latin typeface="+mj-lt"/>
                <a:ea typeface="+mj-ea"/>
                <a:cs typeface="+mj-cs"/>
                <a:sym typeface="Helvetica"/>
              </a:defRPr>
            </a:pPr>
            <a:r>
              <a:t>まずは教科書的な</a:t>
            </a:r>
            <a:r>
              <a:rPr>
                <a:latin typeface="+mn-lt"/>
                <a:ea typeface="+mn-ea"/>
                <a:cs typeface="+mn-cs"/>
                <a:sym typeface="Trebuchet MS"/>
              </a:rPr>
              <a:t>for</a:t>
            </a:r>
            <a:r>
              <a:t>文</a:t>
            </a:r>
          </a:p>
        </p:txBody>
      </p:sp>
      <p:grpSp>
        <p:nvGrpSpPr>
          <p:cNvPr id="293" name="正方形/長方形 3"/>
          <p:cNvGrpSpPr/>
          <p:nvPr/>
        </p:nvGrpSpPr>
        <p:grpSpPr>
          <a:xfrm>
            <a:off x="875603" y="2368131"/>
            <a:ext cx="7071365" cy="1555478"/>
            <a:chOff x="0" y="0"/>
            <a:chExt cx="7071364" cy="1555477"/>
          </a:xfrm>
        </p:grpSpPr>
        <p:sp>
          <p:nvSpPr>
            <p:cNvPr id="291" name="四角形"/>
            <p:cNvSpPr/>
            <p:nvPr/>
          </p:nvSpPr>
          <p:spPr>
            <a:xfrm>
              <a:off x="-1" y="-1"/>
              <a:ext cx="7071365" cy="1555479"/>
            </a:xfrm>
            <a:prstGeom prst="rect">
              <a:avLst/>
            </a:prstGeom>
            <a:solidFill>
              <a:srgbClr val="FAF1D2"/>
            </a:solidFill>
            <a:ln w="19050" cap="rnd">
              <a:solidFill>
                <a:srgbClr val="698E1C"/>
              </a:solidFill>
              <a:prstDash val="solid"/>
              <a:round/>
            </a:ln>
            <a:effectLst/>
          </p:spPr>
          <p:txBody>
            <a:bodyPr wrap="square" lIns="45718" tIns="45718" rIns="45718" bIns="45718" numCol="1" anchor="ctr">
              <a:noAutofit/>
            </a:bodyPr>
            <a:lstStyle/>
            <a:p>
              <a:pPr>
                <a:defRPr>
                  <a:solidFill>
                    <a:srgbClr val="FFFFFF"/>
                  </a:solidFill>
                </a:defRPr>
              </a:pPr>
            </a:p>
          </p:txBody>
        </p:sp>
        <p:sp>
          <p:nvSpPr>
            <p:cNvPr id="292" name="const numbers = [1, 3, 5];…"/>
            <p:cNvSpPr txBox="1"/>
            <p:nvPr/>
          </p:nvSpPr>
          <p:spPr>
            <a:xfrm>
              <a:off x="-1" y="198618"/>
              <a:ext cx="7071365" cy="11582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r>
                <a:t>const numbers = [1, 3, 5];</a:t>
              </a:r>
              <a:endParaRPr>
                <a:solidFill>
                  <a:srgbClr val="FFFFFF"/>
                </a:solidFill>
              </a:endParaRPr>
            </a:p>
            <a:p>
              <a:pPr/>
              <a:r>
                <a:t>for(let i = 0; i &lt; numbers.length; i++) {</a:t>
              </a:r>
              <a:endParaRPr>
                <a:solidFill>
                  <a:srgbClr val="FFFFFF"/>
                </a:solidFill>
              </a:endParaRPr>
            </a:p>
            <a:p>
              <a:pPr/>
              <a:r>
                <a:t>    document.write(`${numbers[i]},`);</a:t>
              </a:r>
              <a:endParaRPr>
                <a:solidFill>
                  <a:srgbClr val="FFFFFF"/>
                </a:solidFill>
              </a:endParaRPr>
            </a:p>
            <a:p>
              <a:pPr/>
              <a:r>
                <a:t>}</a:t>
              </a:r>
            </a:p>
          </p:txBody>
        </p:sp>
      </p:gr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タイトル 1"/>
          <p:cNvSpPr txBox="1"/>
          <p:nvPr>
            <p:ph type="title"/>
          </p:nvPr>
        </p:nvSpPr>
        <p:spPr>
          <a:xfrm>
            <a:off x="-1" y="2643446"/>
            <a:ext cx="10432475" cy="781398"/>
          </a:xfrm>
          <a:prstGeom prst="rect">
            <a:avLst/>
          </a:prstGeom>
        </p:spPr>
        <p:txBody>
          <a:bodyPr/>
          <a:lstStyle>
            <a:lvl1pPr algn="ctr">
              <a:defRPr sz="4800">
                <a:latin typeface="+mj-lt"/>
                <a:ea typeface="+mj-ea"/>
                <a:cs typeface="+mj-cs"/>
                <a:sym typeface="Helvetica"/>
              </a:defRPr>
            </a:lvl1pPr>
          </a:lstStyle>
          <a:p>
            <a:pPr/>
            <a:r>
              <a:t>スマホアプリ開発は難しい</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5"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Javascriptプログラミングの基礎</a:t>
            </a:r>
            <a:br/>
            <a:r>
              <a:rPr sz="3900"/>
              <a:t>繰り返し</a:t>
            </a:r>
          </a:p>
        </p:txBody>
      </p:sp>
      <p:sp>
        <p:nvSpPr>
          <p:cNvPr id="296" name="コンテンツ プレースホルダー 2"/>
          <p:cNvSpPr txBox="1"/>
          <p:nvPr>
            <p:ph type="body" idx="1"/>
          </p:nvPr>
        </p:nvSpPr>
        <p:spPr>
          <a:xfrm>
            <a:off x="677333" y="1388224"/>
            <a:ext cx="8596670" cy="4653138"/>
          </a:xfrm>
          <a:prstGeom prst="rect">
            <a:avLst/>
          </a:prstGeom>
        </p:spPr>
        <p:txBody>
          <a:bodyPr/>
          <a:lstStyle/>
          <a:p>
            <a:pPr marL="0" indent="0">
              <a:buSzTx/>
              <a:buNone/>
              <a:defRPr sz="2000"/>
            </a:pPr>
            <a:r>
              <a:t>for-in</a:t>
            </a:r>
            <a:r>
              <a:rPr>
                <a:latin typeface="+mj-lt"/>
                <a:ea typeface="+mj-ea"/>
                <a:cs typeface="+mj-cs"/>
                <a:sym typeface="Helvetica"/>
              </a:rPr>
              <a:t>文</a:t>
            </a:r>
          </a:p>
        </p:txBody>
      </p:sp>
      <p:grpSp>
        <p:nvGrpSpPr>
          <p:cNvPr id="299" name="正方形/長方形 3"/>
          <p:cNvGrpSpPr/>
          <p:nvPr/>
        </p:nvGrpSpPr>
        <p:grpSpPr>
          <a:xfrm>
            <a:off x="875603" y="2368131"/>
            <a:ext cx="7071365" cy="1555478"/>
            <a:chOff x="0" y="0"/>
            <a:chExt cx="7071364" cy="1555477"/>
          </a:xfrm>
        </p:grpSpPr>
        <p:sp>
          <p:nvSpPr>
            <p:cNvPr id="297" name="四角形"/>
            <p:cNvSpPr/>
            <p:nvPr/>
          </p:nvSpPr>
          <p:spPr>
            <a:xfrm>
              <a:off x="-1" y="-1"/>
              <a:ext cx="7071365" cy="1555479"/>
            </a:xfrm>
            <a:prstGeom prst="rect">
              <a:avLst/>
            </a:prstGeom>
            <a:solidFill>
              <a:srgbClr val="FAF1D2"/>
            </a:solidFill>
            <a:ln w="19050" cap="rnd">
              <a:solidFill>
                <a:srgbClr val="698E1C"/>
              </a:solidFill>
              <a:prstDash val="solid"/>
              <a:round/>
            </a:ln>
            <a:effectLst/>
          </p:spPr>
          <p:txBody>
            <a:bodyPr wrap="square" lIns="45718" tIns="45718" rIns="45718" bIns="45718" numCol="1" anchor="ctr">
              <a:noAutofit/>
            </a:bodyPr>
            <a:lstStyle/>
            <a:p>
              <a:pPr>
                <a:defRPr>
                  <a:solidFill>
                    <a:srgbClr val="FFFFFF"/>
                  </a:solidFill>
                </a:defRPr>
              </a:pPr>
            </a:p>
          </p:txBody>
        </p:sp>
        <p:sp>
          <p:nvSpPr>
            <p:cNvPr id="298" name="const numbers = [1, 3, 5];…"/>
            <p:cNvSpPr txBox="1"/>
            <p:nvPr/>
          </p:nvSpPr>
          <p:spPr>
            <a:xfrm>
              <a:off x="-1" y="198618"/>
              <a:ext cx="7071365" cy="11582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r>
                <a:t>const numbers = [1, 3, 5];</a:t>
              </a:r>
              <a:endParaRPr>
                <a:solidFill>
                  <a:srgbClr val="FFFFFF"/>
                </a:solidFill>
              </a:endParaRPr>
            </a:p>
            <a:p>
              <a:pPr/>
              <a:r>
                <a:t>for(let number in numbers) {</a:t>
              </a:r>
              <a:endParaRPr>
                <a:solidFill>
                  <a:srgbClr val="FFFFFF"/>
                </a:solidFill>
              </a:endParaRPr>
            </a:p>
            <a:p>
              <a:pPr/>
              <a:r>
                <a:t>    document.write(`${number},`);</a:t>
              </a:r>
              <a:endParaRPr>
                <a:solidFill>
                  <a:srgbClr val="FFFFFF"/>
                </a:solidFill>
              </a:endParaRPr>
            </a:p>
            <a:p>
              <a:pPr/>
              <a:r>
                <a:t>}</a:t>
              </a:r>
            </a:p>
          </p:txBody>
        </p:sp>
      </p:gr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1"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Javascriptプログラミングの基礎</a:t>
            </a:r>
            <a:br/>
            <a:r>
              <a:rPr sz="3900"/>
              <a:t>繰り返し</a:t>
            </a:r>
          </a:p>
        </p:txBody>
      </p:sp>
      <p:sp>
        <p:nvSpPr>
          <p:cNvPr id="302" name="コンテンツ プレースホルダー 2"/>
          <p:cNvSpPr txBox="1"/>
          <p:nvPr>
            <p:ph type="body" idx="1"/>
          </p:nvPr>
        </p:nvSpPr>
        <p:spPr>
          <a:xfrm>
            <a:off x="677333" y="1388224"/>
            <a:ext cx="8596670" cy="4653138"/>
          </a:xfrm>
          <a:prstGeom prst="rect">
            <a:avLst/>
          </a:prstGeom>
        </p:spPr>
        <p:txBody>
          <a:bodyPr/>
          <a:lstStyle/>
          <a:p>
            <a:pPr marL="0" indent="0">
              <a:buSzTx/>
              <a:buNone/>
              <a:defRPr sz="2000">
                <a:latin typeface="+mj-lt"/>
                <a:ea typeface="+mj-ea"/>
                <a:cs typeface="+mj-cs"/>
                <a:sym typeface="Helvetica"/>
              </a:defRPr>
            </a:pPr>
            <a:r>
              <a:t>ちょっとカッコつけてイテレータと</a:t>
            </a:r>
            <a:r>
              <a:rPr>
                <a:latin typeface="+mn-lt"/>
                <a:ea typeface="+mn-ea"/>
                <a:cs typeface="+mn-cs"/>
                <a:sym typeface="Trebuchet MS"/>
              </a:rPr>
              <a:t>forEach</a:t>
            </a:r>
          </a:p>
          <a:p>
            <a:pPr marL="0" indent="0">
              <a:buSzTx/>
              <a:buNone/>
              <a:defRPr sz="2000"/>
            </a:pPr>
          </a:p>
          <a:p>
            <a:pPr marL="0" indent="0">
              <a:buSzTx/>
              <a:buNone/>
              <a:defRPr sz="2000"/>
            </a:pPr>
          </a:p>
          <a:p>
            <a:pPr marL="0" indent="0">
              <a:buSzTx/>
              <a:buNone/>
              <a:defRPr sz="2000"/>
            </a:pPr>
          </a:p>
          <a:p>
            <a:pPr marL="0" indent="0">
              <a:buSzTx/>
              <a:buNone/>
              <a:defRPr sz="2000"/>
            </a:pPr>
          </a:p>
          <a:p>
            <a:pPr marL="0" indent="0">
              <a:buSzTx/>
              <a:buNone/>
              <a:defRPr sz="2000"/>
            </a:pPr>
          </a:p>
          <a:p>
            <a:pPr marL="0" indent="0">
              <a:buSzTx/>
              <a:buNone/>
              <a:defRPr sz="2000">
                <a:latin typeface="+mj-lt"/>
                <a:ea typeface="+mj-ea"/>
                <a:cs typeface="+mj-cs"/>
                <a:sym typeface="Helvetica"/>
              </a:defRPr>
            </a:pPr>
            <a:r>
              <a:t>イテレータは深いので極めたい方は色々調べてみてください。</a:t>
            </a:r>
          </a:p>
          <a:p>
            <a:pPr marL="0" indent="0">
              <a:buSzTx/>
              <a:buNone/>
              <a:defRPr sz="2000"/>
            </a:pPr>
          </a:p>
          <a:p>
            <a:pPr marL="0" indent="0">
              <a:buSzTx/>
              <a:buNone/>
              <a:defRPr sz="2000">
                <a:latin typeface="+mj-lt"/>
                <a:ea typeface="+mj-ea"/>
                <a:cs typeface="+mj-cs"/>
                <a:sym typeface="Helvetica"/>
              </a:defRPr>
            </a:pPr>
            <a:r>
              <a:t>参考：</a:t>
            </a:r>
          </a:p>
          <a:p>
            <a:pPr marL="0" indent="0">
              <a:buSzTx/>
              <a:buNone/>
              <a:defRPr sz="2000" u="sng">
                <a:solidFill>
                  <a:srgbClr val="99CA3C"/>
                </a:solidFill>
                <a:uFill>
                  <a:solidFill>
                    <a:srgbClr val="99CA3C"/>
                  </a:solidFill>
                </a:uFill>
              </a:defRPr>
            </a:pPr>
            <a:r>
              <a:rPr>
                <a:solidFill>
                  <a:srgbClr val="0000FF"/>
                </a:solidFill>
                <a:uFill>
                  <a:solidFill>
                    <a:srgbClr val="0000FF"/>
                  </a:solidFill>
                </a:uFill>
                <a:hlinkClick r:id="rId2" invalidUrl="" action="" tgtFrame="" tooltip="" history="1" highlightClick="0" endSnd="0"/>
              </a:rPr>
              <a:t>https://qiita.com/kura07/items/cf168a7ea20e8c2554c6</a:t>
            </a:r>
          </a:p>
        </p:txBody>
      </p:sp>
      <p:grpSp>
        <p:nvGrpSpPr>
          <p:cNvPr id="305" name="正方形/長方形 3"/>
          <p:cNvGrpSpPr/>
          <p:nvPr/>
        </p:nvGrpSpPr>
        <p:grpSpPr>
          <a:xfrm>
            <a:off x="875603" y="2368130"/>
            <a:ext cx="7071365" cy="923712"/>
            <a:chOff x="0" y="0"/>
            <a:chExt cx="7071364" cy="923711"/>
          </a:xfrm>
        </p:grpSpPr>
        <p:sp>
          <p:nvSpPr>
            <p:cNvPr id="303" name="四角形"/>
            <p:cNvSpPr/>
            <p:nvPr/>
          </p:nvSpPr>
          <p:spPr>
            <a:xfrm>
              <a:off x="-1" y="-1"/>
              <a:ext cx="7071365" cy="923712"/>
            </a:xfrm>
            <a:prstGeom prst="rect">
              <a:avLst/>
            </a:prstGeom>
            <a:solidFill>
              <a:srgbClr val="FAF1D2"/>
            </a:solidFill>
            <a:ln w="19050" cap="rnd">
              <a:solidFill>
                <a:srgbClr val="698E1C"/>
              </a:solidFill>
              <a:prstDash val="solid"/>
              <a:round/>
            </a:ln>
            <a:effectLst/>
          </p:spPr>
          <p:txBody>
            <a:bodyPr wrap="square" lIns="45718" tIns="45718" rIns="45718" bIns="45718" numCol="1" anchor="ctr">
              <a:noAutofit/>
            </a:bodyPr>
            <a:lstStyle/>
            <a:p>
              <a:pPr>
                <a:defRPr>
                  <a:solidFill>
                    <a:srgbClr val="FFFFFF"/>
                  </a:solidFill>
                </a:defRPr>
              </a:pPr>
            </a:p>
          </p:txBody>
        </p:sp>
        <p:sp>
          <p:nvSpPr>
            <p:cNvPr id="304" name="const numbers = [1, 3, 5];…"/>
            <p:cNvSpPr txBox="1"/>
            <p:nvPr/>
          </p:nvSpPr>
          <p:spPr>
            <a:xfrm>
              <a:off x="-1" y="149434"/>
              <a:ext cx="7071365" cy="6248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r>
                <a:t>const numbers = [1, 3, 5];</a:t>
              </a:r>
              <a:endParaRPr>
                <a:solidFill>
                  <a:srgbClr val="FFFFFF"/>
                </a:solidFill>
              </a:endParaRPr>
            </a:p>
            <a:p>
              <a:pPr/>
              <a:r>
                <a:t>numbers.forEach(number =&gt; document.write(`${number},`));</a:t>
              </a:r>
            </a:p>
          </p:txBody>
        </p:sp>
      </p:gr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7"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Javascriptプログラミングの基礎</a:t>
            </a:r>
            <a:br/>
            <a:r>
              <a:rPr sz="3900"/>
              <a:t>確認②</a:t>
            </a:r>
          </a:p>
        </p:txBody>
      </p:sp>
      <p:grpSp>
        <p:nvGrpSpPr>
          <p:cNvPr id="310" name="正方形/長方形 5"/>
          <p:cNvGrpSpPr/>
          <p:nvPr/>
        </p:nvGrpSpPr>
        <p:grpSpPr>
          <a:xfrm>
            <a:off x="817415" y="2467883"/>
            <a:ext cx="5774579" cy="798026"/>
            <a:chOff x="0" y="-1"/>
            <a:chExt cx="5774578" cy="798025"/>
          </a:xfrm>
        </p:grpSpPr>
        <p:sp>
          <p:nvSpPr>
            <p:cNvPr id="308" name="四角形"/>
            <p:cNvSpPr/>
            <p:nvPr/>
          </p:nvSpPr>
          <p:spPr>
            <a:xfrm>
              <a:off x="-1" y="-2"/>
              <a:ext cx="5774579" cy="798027"/>
            </a:xfrm>
            <a:prstGeom prst="rect">
              <a:avLst/>
            </a:prstGeom>
            <a:solidFill>
              <a:srgbClr val="FAF1D2"/>
            </a:solidFill>
            <a:ln w="19050" cap="rnd">
              <a:solidFill>
                <a:srgbClr val="698E1C"/>
              </a:solidFill>
              <a:prstDash val="solid"/>
              <a:round/>
            </a:ln>
            <a:effectLst/>
          </p:spPr>
          <p:txBody>
            <a:bodyPr wrap="square" lIns="45718" tIns="45718" rIns="45718" bIns="45718" numCol="1" anchor="ctr">
              <a:noAutofit/>
            </a:bodyPr>
            <a:lstStyle/>
            <a:p>
              <a:pPr>
                <a:defRPr>
                  <a:solidFill>
                    <a:srgbClr val="FFFFFF"/>
                  </a:solidFill>
                </a:defRPr>
              </a:pPr>
            </a:p>
          </p:txBody>
        </p:sp>
        <p:sp>
          <p:nvSpPr>
            <p:cNvPr id="309" name="const items = ['リンゴ', 'ゴリラ', 'ラッパ'];…"/>
            <p:cNvSpPr txBox="1"/>
            <p:nvPr/>
          </p:nvSpPr>
          <p:spPr>
            <a:xfrm>
              <a:off x="-1" y="29440"/>
              <a:ext cx="5774579" cy="7391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r>
                <a:t>const items = ['</a:t>
              </a:r>
              <a:r>
                <a:rPr>
                  <a:latin typeface="+mj-lt"/>
                  <a:ea typeface="+mj-ea"/>
                  <a:cs typeface="+mj-cs"/>
                  <a:sym typeface="Helvetica"/>
                </a:rPr>
                <a:t>リンゴ</a:t>
              </a:r>
              <a:r>
                <a:t>', '</a:t>
              </a:r>
              <a:r>
                <a:rPr>
                  <a:latin typeface="+mj-lt"/>
                  <a:ea typeface="+mj-ea"/>
                  <a:cs typeface="+mj-cs"/>
                  <a:sym typeface="Helvetica"/>
                </a:rPr>
                <a:t>ゴリラ</a:t>
              </a:r>
              <a:r>
                <a:t>', '</a:t>
              </a:r>
              <a:r>
                <a:rPr>
                  <a:latin typeface="+mj-lt"/>
                  <a:ea typeface="+mj-ea"/>
                  <a:cs typeface="+mj-cs"/>
                  <a:sym typeface="Helvetica"/>
                </a:rPr>
                <a:t>ラッパ</a:t>
              </a:r>
              <a:r>
                <a:t>'];</a:t>
              </a:r>
              <a:endParaRPr>
                <a:solidFill>
                  <a:srgbClr val="FFFFFF"/>
                </a:solidFill>
              </a:endParaRPr>
            </a:p>
            <a:p>
              <a:pPr/>
              <a:r>
                <a:t>items.forEach(item =&gt; document.write(`${item},`));</a:t>
              </a:r>
            </a:p>
          </p:txBody>
        </p:sp>
      </p:gr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2" name="タイトル 1"/>
          <p:cNvSpPr txBox="1"/>
          <p:nvPr>
            <p:ph type="title"/>
          </p:nvPr>
        </p:nvSpPr>
        <p:spPr>
          <a:xfrm>
            <a:off x="-1" y="2643446"/>
            <a:ext cx="10432475" cy="781398"/>
          </a:xfrm>
          <a:prstGeom prst="rect">
            <a:avLst/>
          </a:prstGeom>
        </p:spPr>
        <p:txBody>
          <a:bodyPr/>
          <a:lstStyle>
            <a:lvl1pPr algn="ctr" defTabSz="438911">
              <a:defRPr sz="4600">
                <a:latin typeface="メイリオ"/>
                <a:ea typeface="メイリオ"/>
                <a:cs typeface="メイリオ"/>
                <a:sym typeface="メイリオ"/>
              </a:defRPr>
            </a:lvl1pPr>
          </a:lstStyle>
          <a:p>
            <a:pPr/>
            <a:r>
              <a:t>Reactの基礎</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4" name="タイトル 1"/>
          <p:cNvSpPr txBox="1"/>
          <p:nvPr>
            <p:ph type="title"/>
          </p:nvPr>
        </p:nvSpPr>
        <p:spPr>
          <a:xfrm>
            <a:off x="677333" y="199505"/>
            <a:ext cx="8596670" cy="1105593"/>
          </a:xfrm>
          <a:prstGeom prst="rect">
            <a:avLst/>
          </a:prstGeom>
        </p:spPr>
        <p:txBody>
          <a:bodyPr/>
          <a:lstStyle/>
          <a:p>
            <a:pPr defTabSz="420623">
              <a:defRPr sz="2200"/>
            </a:pPr>
            <a:r>
              <a:t>React</a:t>
            </a:r>
            <a:r>
              <a:rPr>
                <a:latin typeface="+mj-lt"/>
                <a:ea typeface="+mj-ea"/>
                <a:cs typeface="+mj-cs"/>
                <a:sym typeface="Helvetica"/>
              </a:rPr>
              <a:t>の概要</a:t>
            </a:r>
            <a:br>
              <a:rPr>
                <a:latin typeface="+mj-lt"/>
                <a:ea typeface="+mj-ea"/>
                <a:cs typeface="+mj-cs"/>
                <a:sym typeface="Helvetica"/>
              </a:rPr>
            </a:br>
            <a:r>
              <a:rPr sz="3600">
                <a:latin typeface="メイリオ"/>
                <a:ea typeface="メイリオ"/>
                <a:cs typeface="メイリオ"/>
                <a:sym typeface="メイリオ"/>
              </a:rPr>
              <a:t>Reactとは？</a:t>
            </a:r>
          </a:p>
        </p:txBody>
      </p:sp>
      <p:sp>
        <p:nvSpPr>
          <p:cNvPr id="315" name="コンテンツ プレースホルダー 2"/>
          <p:cNvSpPr txBox="1"/>
          <p:nvPr>
            <p:ph type="body" idx="1"/>
          </p:nvPr>
        </p:nvSpPr>
        <p:spPr>
          <a:xfrm>
            <a:off x="677333" y="1388224"/>
            <a:ext cx="8596670" cy="4653138"/>
          </a:xfrm>
          <a:prstGeom prst="rect">
            <a:avLst/>
          </a:prstGeom>
        </p:spPr>
        <p:txBody>
          <a:bodyPr/>
          <a:lstStyle/>
          <a:p>
            <a:pPr marL="0" indent="0" defTabSz="452627">
              <a:lnSpc>
                <a:spcPct val="150000"/>
              </a:lnSpc>
              <a:spcBef>
                <a:spcPts val="900"/>
              </a:spcBef>
              <a:buSzTx/>
              <a:buNone/>
              <a:defRPr sz="1900"/>
            </a:pPr>
            <a:r>
              <a:t>Facebook</a:t>
            </a:r>
            <a:r>
              <a:rPr>
                <a:latin typeface="+mj-lt"/>
                <a:ea typeface="+mj-ea"/>
                <a:cs typeface="+mj-cs"/>
                <a:sym typeface="Helvetica"/>
              </a:rPr>
              <a:t>が</a:t>
            </a:r>
            <a:r>
              <a:t>2013</a:t>
            </a:r>
            <a:r>
              <a:rPr>
                <a:latin typeface="+mj-lt"/>
                <a:ea typeface="+mj-ea"/>
                <a:cs typeface="+mj-cs"/>
                <a:sym typeface="Helvetica"/>
              </a:rPr>
              <a:t>年に公開した新しい</a:t>
            </a:r>
            <a:r>
              <a:t>JavaScript</a:t>
            </a:r>
            <a:r>
              <a:rPr>
                <a:latin typeface="+mj-lt"/>
                <a:ea typeface="+mj-ea"/>
                <a:cs typeface="+mj-cs"/>
                <a:sym typeface="Helvetica"/>
              </a:rPr>
              <a:t>ライブラリ</a:t>
            </a:r>
          </a:p>
          <a:p>
            <a:pPr marL="0" indent="0" defTabSz="452627">
              <a:spcBef>
                <a:spcPts val="900"/>
              </a:spcBef>
              <a:buSzTx/>
              <a:buNone/>
              <a:defRPr sz="1900"/>
            </a:pPr>
            <a:r>
              <a:t>Reatc Native</a:t>
            </a:r>
            <a:r>
              <a:rPr>
                <a:latin typeface="+mj-lt"/>
                <a:ea typeface="+mj-ea"/>
                <a:cs typeface="+mj-cs"/>
                <a:sym typeface="Helvetica"/>
              </a:rPr>
              <a:t>に挑戦する上で避けては通れない要素。</a:t>
            </a:r>
            <a:endParaRPr>
              <a:latin typeface="メイリオ"/>
              <a:ea typeface="メイリオ"/>
              <a:cs typeface="メイリオ"/>
              <a:sym typeface="メイリオ"/>
            </a:endParaRPr>
          </a:p>
          <a:p>
            <a:pPr marL="0" indent="0" defTabSz="452627">
              <a:spcBef>
                <a:spcPts val="900"/>
              </a:spcBef>
              <a:buSzTx/>
              <a:buNone/>
              <a:defRPr sz="1900"/>
            </a:pPr>
          </a:p>
          <a:p>
            <a:pPr marL="0" indent="0" defTabSz="452627">
              <a:spcBef>
                <a:spcPts val="900"/>
              </a:spcBef>
              <a:buSzTx/>
              <a:buNone/>
              <a:defRPr sz="1900">
                <a:latin typeface="+mj-lt"/>
                <a:ea typeface="+mj-ea"/>
                <a:cs typeface="+mj-cs"/>
                <a:sym typeface="Helvetica"/>
              </a:defRPr>
            </a:pPr>
            <a:r>
              <a:t>特徴</a:t>
            </a:r>
          </a:p>
          <a:p>
            <a:pPr marL="343870" indent="-339470" defTabSz="452627">
              <a:spcBef>
                <a:spcPts val="900"/>
              </a:spcBef>
              <a:buFont typeface="Helvetica"/>
              <a:defRPr sz="1900">
                <a:latin typeface="+mj-lt"/>
                <a:ea typeface="+mj-ea"/>
                <a:cs typeface="+mj-cs"/>
                <a:sym typeface="Helvetica"/>
              </a:defRPr>
            </a:pPr>
            <a:r>
              <a:t>コンポネント指向を実現しやすくする</a:t>
            </a:r>
          </a:p>
          <a:p>
            <a:pPr marL="0" indent="0" defTabSz="452627">
              <a:spcBef>
                <a:spcPts val="900"/>
              </a:spcBef>
              <a:buSzTx/>
              <a:buNone/>
              <a:defRPr sz="1900">
                <a:latin typeface="+mj-lt"/>
                <a:ea typeface="+mj-ea"/>
                <a:cs typeface="+mj-cs"/>
                <a:sym typeface="Helvetica"/>
              </a:defRPr>
            </a:pPr>
            <a:r>
              <a:t>　　</a:t>
            </a:r>
            <a:r>
              <a:rPr>
                <a:latin typeface="+mn-lt"/>
                <a:ea typeface="+mn-ea"/>
                <a:cs typeface="+mn-cs"/>
                <a:sym typeface="Trebuchet MS"/>
              </a:rPr>
              <a:t>→</a:t>
            </a:r>
            <a:r>
              <a:t>テストしやすい、ソースコード全体としての見通しが良くなる</a:t>
            </a:r>
          </a:p>
          <a:p>
            <a:pPr marL="343870" indent="-339470" defTabSz="452627">
              <a:spcBef>
                <a:spcPts val="900"/>
              </a:spcBef>
              <a:buFont typeface="Helvetica"/>
              <a:defRPr sz="1900">
                <a:latin typeface="+mj-lt"/>
                <a:ea typeface="+mj-ea"/>
                <a:cs typeface="+mj-cs"/>
                <a:sym typeface="Helvetica"/>
              </a:defRPr>
            </a:pPr>
            <a:r>
              <a:t>データが更新されると自動的に画面を再描画</a:t>
            </a:r>
          </a:p>
          <a:p>
            <a:pPr marL="343870" indent="-339470" defTabSz="452627">
              <a:spcBef>
                <a:spcPts val="900"/>
              </a:spcBef>
              <a:defRPr sz="1900"/>
            </a:pPr>
            <a:r>
              <a:t>Virtual DOM</a:t>
            </a:r>
            <a:r>
              <a:rPr>
                <a:latin typeface="+mj-lt"/>
                <a:ea typeface="+mj-ea"/>
                <a:cs typeface="+mj-cs"/>
                <a:sym typeface="Helvetica"/>
              </a:rPr>
              <a:t>という仕組みで差分だけの再描画を実現</a:t>
            </a:r>
          </a:p>
          <a:p>
            <a:pPr marL="343870" indent="-339470" defTabSz="452627">
              <a:spcBef>
                <a:spcPts val="900"/>
              </a:spcBef>
              <a:defRPr sz="1900"/>
            </a:pPr>
            <a:r>
              <a:t>jsx</a:t>
            </a:r>
            <a:r>
              <a:rPr>
                <a:latin typeface="+mj-lt"/>
                <a:ea typeface="+mj-ea"/>
                <a:cs typeface="+mj-cs"/>
                <a:sym typeface="Helvetica"/>
              </a:rPr>
              <a:t>という独自シンタックスを使う</a:t>
            </a:r>
            <a:r>
              <a:t> =&gt; babel</a:t>
            </a:r>
            <a:r>
              <a:rPr>
                <a:latin typeface="+mj-lt"/>
                <a:ea typeface="+mj-ea"/>
                <a:cs typeface="+mj-cs"/>
                <a:sym typeface="Helvetica"/>
              </a:rPr>
              <a:t>等で変換が必要</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7" name="タイトル 1"/>
          <p:cNvSpPr txBox="1"/>
          <p:nvPr>
            <p:ph type="title"/>
          </p:nvPr>
        </p:nvSpPr>
        <p:spPr>
          <a:xfrm>
            <a:off x="677333" y="199505"/>
            <a:ext cx="8596670" cy="1105593"/>
          </a:xfrm>
          <a:prstGeom prst="rect">
            <a:avLst/>
          </a:prstGeom>
        </p:spPr>
        <p:txBody>
          <a:bodyPr/>
          <a:lstStyle/>
          <a:p>
            <a:pPr defTabSz="420623">
              <a:defRPr sz="2200"/>
            </a:pPr>
            <a:r>
              <a:t>React</a:t>
            </a:r>
            <a:r>
              <a:rPr>
                <a:latin typeface="+mj-lt"/>
                <a:ea typeface="+mj-ea"/>
                <a:cs typeface="+mj-cs"/>
                <a:sym typeface="Helvetica"/>
              </a:rPr>
              <a:t>の概要</a:t>
            </a:r>
            <a:br>
              <a:rPr>
                <a:latin typeface="+mj-lt"/>
                <a:ea typeface="+mj-ea"/>
                <a:cs typeface="+mj-cs"/>
                <a:sym typeface="Helvetica"/>
              </a:rPr>
            </a:br>
            <a:r>
              <a:rPr sz="3600">
                <a:latin typeface="メイリオ"/>
                <a:ea typeface="メイリオ"/>
                <a:cs typeface="メイリオ"/>
                <a:sym typeface="メイリオ"/>
              </a:rPr>
              <a:t>Reactとは？</a:t>
            </a:r>
          </a:p>
        </p:txBody>
      </p:sp>
      <p:pic>
        <p:nvPicPr>
          <p:cNvPr id="318" name="図 2" descr="図 2"/>
          <p:cNvPicPr>
            <a:picLocks noChangeAspect="1"/>
          </p:cNvPicPr>
          <p:nvPr/>
        </p:nvPicPr>
        <p:blipFill>
          <a:blip r:embed="rId2">
            <a:extLst/>
          </a:blip>
          <a:stretch>
            <a:fillRect/>
          </a:stretch>
        </p:blipFill>
        <p:spPr>
          <a:xfrm>
            <a:off x="5897019" y="1643138"/>
            <a:ext cx="3729080" cy="2482170"/>
          </a:xfrm>
          <a:prstGeom prst="rect">
            <a:avLst/>
          </a:prstGeom>
          <a:ln w="12700">
            <a:miter lim="400000"/>
          </a:ln>
          <a:effectLst>
            <a:outerShdw sx="100000" sy="100000" kx="0" ky="0" algn="b" rotWithShape="0" blurRad="190500" dist="0" dir="0">
              <a:srgbClr val="000000">
                <a:alpha val="70000"/>
              </a:srgbClr>
            </a:outerShdw>
          </a:effectLst>
        </p:spPr>
      </p:pic>
      <p:pic>
        <p:nvPicPr>
          <p:cNvPr id="319" name="図 6" descr="図 6"/>
          <p:cNvPicPr>
            <a:picLocks noChangeAspect="1"/>
          </p:cNvPicPr>
          <p:nvPr/>
        </p:nvPicPr>
        <p:blipFill>
          <a:blip r:embed="rId3">
            <a:extLst/>
          </a:blip>
          <a:stretch>
            <a:fillRect/>
          </a:stretch>
        </p:blipFill>
        <p:spPr>
          <a:xfrm>
            <a:off x="1203995" y="3324095"/>
            <a:ext cx="3556119" cy="2482170"/>
          </a:xfrm>
          <a:prstGeom prst="rect">
            <a:avLst/>
          </a:prstGeom>
          <a:ln w="12700">
            <a:miter lim="400000"/>
          </a:ln>
          <a:effectLst>
            <a:outerShdw sx="100000" sy="100000" kx="0" ky="0" algn="b" rotWithShape="0" blurRad="190500" dist="0" dir="0">
              <a:srgbClr val="000000">
                <a:alpha val="70000"/>
              </a:srgbClr>
            </a:outerShdw>
          </a:effectLst>
        </p:spPr>
      </p:pic>
      <p:sp>
        <p:nvSpPr>
          <p:cNvPr id="320" name="テキスト ボックス 8"/>
          <p:cNvSpPr txBox="1"/>
          <p:nvPr/>
        </p:nvSpPr>
        <p:spPr>
          <a:xfrm>
            <a:off x="4975666" y="5316773"/>
            <a:ext cx="4711191" cy="70360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r>
              <a:t>←React(</a:t>
            </a:r>
            <a:r>
              <a:rPr>
                <a:latin typeface="+mj-lt"/>
                <a:ea typeface="+mj-ea"/>
                <a:cs typeface="+mj-cs"/>
                <a:sym typeface="Helvetica"/>
              </a:rPr>
              <a:t>どちらかと言えば</a:t>
            </a:r>
            <a:r>
              <a:t>Material Design)</a:t>
            </a:r>
          </a:p>
          <a:p>
            <a:pPr>
              <a:defRPr>
                <a:latin typeface="+mj-lt"/>
                <a:ea typeface="+mj-ea"/>
                <a:cs typeface="+mj-cs"/>
                <a:sym typeface="Helvetica"/>
              </a:defRPr>
            </a:pPr>
            <a:r>
              <a:t>　部品を組み合わせて開発</a:t>
            </a:r>
          </a:p>
        </p:txBody>
      </p:sp>
      <p:sp>
        <p:nvSpPr>
          <p:cNvPr id="321" name="テキスト ボックス 9"/>
          <p:cNvSpPr txBox="1"/>
          <p:nvPr/>
        </p:nvSpPr>
        <p:spPr>
          <a:xfrm>
            <a:off x="5792449" y="4351708"/>
            <a:ext cx="4831217" cy="74170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r>
              <a:t>↑</a:t>
            </a:r>
            <a:r>
              <a:rPr>
                <a:latin typeface="+mj-lt"/>
                <a:ea typeface="+mj-ea"/>
                <a:cs typeface="+mj-cs"/>
                <a:sym typeface="Helvetica"/>
              </a:rPr>
              <a:t>従来の</a:t>
            </a:r>
            <a:r>
              <a:t>Web</a:t>
            </a:r>
            <a:r>
              <a:rPr>
                <a:latin typeface="+mj-lt"/>
                <a:ea typeface="+mj-ea"/>
                <a:cs typeface="+mj-cs"/>
                <a:sym typeface="Helvetica"/>
              </a:rPr>
              <a:t>開発</a:t>
            </a:r>
            <a:r>
              <a:t>(jQuery</a:t>
            </a:r>
            <a:r>
              <a:rPr>
                <a:latin typeface="+mj-lt"/>
                <a:ea typeface="+mj-ea"/>
                <a:cs typeface="+mj-cs"/>
                <a:sym typeface="Helvetica"/>
              </a:rPr>
              <a:t>など</a:t>
            </a:r>
            <a:r>
              <a:t>)</a:t>
            </a:r>
          </a:p>
          <a:p>
            <a:pPr>
              <a:defRPr>
                <a:latin typeface="+mj-lt"/>
                <a:ea typeface="+mj-ea"/>
                <a:cs typeface="+mj-cs"/>
                <a:sym typeface="Helvetica"/>
              </a:defRPr>
            </a:pPr>
            <a:r>
              <a:t>　基礎</a:t>
            </a:r>
            <a:r>
              <a:rPr>
                <a:latin typeface="+mn-lt"/>
                <a:ea typeface="+mn-ea"/>
                <a:cs typeface="+mn-cs"/>
                <a:sym typeface="Trebuchet MS"/>
              </a:rPr>
              <a:t>(HTML)</a:t>
            </a:r>
            <a:r>
              <a:t>と足場</a:t>
            </a:r>
            <a:r>
              <a:rPr>
                <a:latin typeface="+mn-lt"/>
                <a:ea typeface="+mn-ea"/>
                <a:cs typeface="+mn-cs"/>
                <a:sym typeface="Trebuchet MS"/>
              </a:rPr>
              <a:t>(</a:t>
            </a:r>
            <a:r>
              <a:t>セレクタ</a:t>
            </a:r>
            <a:r>
              <a:rPr>
                <a:latin typeface="+mn-lt"/>
                <a:ea typeface="+mn-ea"/>
                <a:cs typeface="+mn-cs"/>
                <a:sym typeface="Trebuchet MS"/>
              </a:rPr>
              <a:t>)</a:t>
            </a:r>
            <a:r>
              <a:t>をベース開発</a:t>
            </a:r>
          </a:p>
        </p:txBody>
      </p:sp>
      <p:sp>
        <p:nvSpPr>
          <p:cNvPr id="322" name="テキスト ボックス 10"/>
          <p:cNvSpPr txBox="1"/>
          <p:nvPr/>
        </p:nvSpPr>
        <p:spPr>
          <a:xfrm>
            <a:off x="677332" y="1696859"/>
            <a:ext cx="4559688" cy="7010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latin typeface="+mj-lt"/>
                <a:ea typeface="+mj-ea"/>
                <a:cs typeface="+mj-cs"/>
                <a:sym typeface="Helvetica"/>
              </a:defRPr>
            </a:pPr>
            <a:r>
              <a:t>従来の</a:t>
            </a:r>
            <a:r>
              <a:rPr>
                <a:latin typeface="+mn-lt"/>
                <a:ea typeface="+mn-ea"/>
                <a:cs typeface="+mn-cs"/>
                <a:sym typeface="Trebuchet MS"/>
              </a:rPr>
              <a:t>Web</a:t>
            </a:r>
            <a:r>
              <a:t>開発と</a:t>
            </a:r>
            <a:r>
              <a:rPr>
                <a:latin typeface="+mn-lt"/>
                <a:ea typeface="+mn-ea"/>
                <a:cs typeface="+mn-cs"/>
                <a:sym typeface="Trebuchet MS"/>
              </a:rPr>
              <a:t>React</a:t>
            </a:r>
            <a:r>
              <a:t>での開発の違い</a:t>
            </a:r>
          </a:p>
          <a:p>
            <a:pPr>
              <a:defRPr>
                <a:latin typeface="+mj-lt"/>
                <a:ea typeface="+mj-ea"/>
                <a:cs typeface="+mj-cs"/>
                <a:sym typeface="Helvetica"/>
              </a:defRPr>
            </a:pPr>
            <a:r>
              <a:t>（勝手なイメージ）</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4" name="タイトル 1"/>
          <p:cNvSpPr txBox="1"/>
          <p:nvPr>
            <p:ph type="title"/>
          </p:nvPr>
        </p:nvSpPr>
        <p:spPr>
          <a:xfrm>
            <a:off x="677333" y="199505"/>
            <a:ext cx="8596670" cy="1105593"/>
          </a:xfrm>
          <a:prstGeom prst="rect">
            <a:avLst/>
          </a:prstGeom>
        </p:spPr>
        <p:txBody>
          <a:bodyPr/>
          <a:lstStyle/>
          <a:p>
            <a:pPr defTabSz="420623">
              <a:defRPr sz="2200"/>
            </a:pPr>
            <a:r>
              <a:t>React</a:t>
            </a:r>
            <a:r>
              <a:rPr>
                <a:latin typeface="+mj-lt"/>
                <a:ea typeface="+mj-ea"/>
                <a:cs typeface="+mj-cs"/>
                <a:sym typeface="Helvetica"/>
              </a:rPr>
              <a:t>の概要</a:t>
            </a:r>
            <a:br>
              <a:rPr>
                <a:latin typeface="+mj-lt"/>
                <a:ea typeface="+mj-ea"/>
                <a:cs typeface="+mj-cs"/>
                <a:sym typeface="Helvetica"/>
              </a:rPr>
            </a:br>
            <a:r>
              <a:rPr sz="3600">
                <a:latin typeface="メイリオ"/>
                <a:ea typeface="メイリオ"/>
                <a:cs typeface="メイリオ"/>
                <a:sym typeface="メイリオ"/>
              </a:rPr>
              <a:t>従来のWeb開発のアプローチ</a:t>
            </a:r>
          </a:p>
        </p:txBody>
      </p:sp>
      <p:sp>
        <p:nvSpPr>
          <p:cNvPr id="325" name="テキスト ボックス 7"/>
          <p:cNvSpPr txBox="1"/>
          <p:nvPr/>
        </p:nvSpPr>
        <p:spPr>
          <a:xfrm>
            <a:off x="836506" y="1725464"/>
            <a:ext cx="3378046" cy="1701164"/>
          </a:xfrm>
          <a:prstGeom prst="rect">
            <a:avLst/>
          </a:prstGeom>
          <a:solidFill>
            <a:srgbClr val="FAF1D2"/>
          </a:solidFill>
          <a:ln>
            <a:solidFill>
              <a:srgbClr val="000000"/>
            </a:solidFill>
          </a:ln>
          <a:extLst>
            <a:ext uri="{C572A759-6A51-4108-AA02-DFA0A04FC94B}">
              <ma14:wrappingTextBoxFlag xmlns:ma14="http://schemas.microsoft.com/office/mac/drawingml/2011/main" val="1"/>
            </a:ext>
          </a:extLst>
        </p:spPr>
        <p:txBody>
          <a:bodyPr lIns="45718" tIns="45718" rIns="45718" bIns="45718">
            <a:spAutoFit/>
          </a:bodyPr>
          <a:lstStyle/>
          <a:p>
            <a:pPr/>
            <a:r>
              <a:t>&lt;body&gt;</a:t>
            </a:r>
          </a:p>
          <a:p>
            <a:pPr/>
            <a:r>
              <a:t>  &lt;div id="content"&gt;</a:t>
            </a:r>
          </a:p>
          <a:p>
            <a:pPr/>
            <a:r>
              <a:t>    &lt;p id="hello"&gt;&lt;/p&gt;</a:t>
            </a:r>
          </a:p>
          <a:p>
            <a:pPr/>
            <a:r>
              <a:t>    &lt;p id="access-counter"&gt;&lt;/p&gt;</a:t>
            </a:r>
          </a:p>
          <a:p>
            <a:pPr/>
            <a:r>
              <a:t>  &lt;/div&gt;</a:t>
            </a:r>
          </a:p>
          <a:p>
            <a:pPr/>
            <a:r>
              <a:t>&lt;/body&gt;</a:t>
            </a:r>
          </a:p>
        </p:txBody>
      </p:sp>
      <p:sp>
        <p:nvSpPr>
          <p:cNvPr id="326" name="テキスト ボックス 11"/>
          <p:cNvSpPr txBox="1"/>
          <p:nvPr/>
        </p:nvSpPr>
        <p:spPr>
          <a:xfrm>
            <a:off x="836506" y="4169404"/>
            <a:ext cx="8503920" cy="2196464"/>
          </a:xfrm>
          <a:prstGeom prst="rect">
            <a:avLst/>
          </a:prstGeom>
          <a:solidFill>
            <a:srgbClr val="9FB6C0"/>
          </a:solidFill>
          <a:ln>
            <a:solidFill>
              <a:srgbClr val="000000"/>
            </a:solidFill>
          </a:ln>
          <a:extLst>
            <a:ext uri="{C572A759-6A51-4108-AA02-DFA0A04FC94B}">
              <ma14:wrappingTextBoxFlag xmlns:ma14="http://schemas.microsoft.com/office/mac/drawingml/2011/main" val="1"/>
            </a:ext>
          </a:extLst>
        </p:spPr>
        <p:txBody>
          <a:bodyPr lIns="45718" tIns="45718" rIns="45718" bIns="45718">
            <a:spAutoFit/>
          </a:bodyPr>
          <a:lstStyle/>
          <a:p>
            <a:pPr/>
            <a:r>
              <a:t>$(function(){</a:t>
            </a:r>
          </a:p>
          <a:p>
            <a:pPr/>
            <a:r>
              <a:t>  // API</a:t>
            </a:r>
            <a:r>
              <a:rPr>
                <a:latin typeface="+mj-lt"/>
                <a:ea typeface="+mj-ea"/>
                <a:cs typeface="+mj-cs"/>
                <a:sym typeface="Helvetica"/>
              </a:rPr>
              <a:t>アクセスとかをしているものとする</a:t>
            </a:r>
            <a:endParaRPr>
              <a:latin typeface="+mj-lt"/>
              <a:ea typeface="+mj-ea"/>
              <a:cs typeface="+mj-cs"/>
              <a:sym typeface="Helvetica"/>
            </a:endParaRPr>
          </a:p>
          <a:p>
            <a:pPr/>
            <a:r>
              <a:t>  const getUserName = () =&gt; ‘Tom’;</a:t>
            </a:r>
          </a:p>
          <a:p>
            <a:pPr/>
            <a:r>
              <a:t>  const getVisitorCount = () =&gt; 12;</a:t>
            </a:r>
          </a:p>
          <a:p>
            <a:pPr/>
            <a:r>
              <a:t>  $("#hello").text(`Hello ${getUserName()}`);</a:t>
            </a:r>
          </a:p>
          <a:p>
            <a:pPr/>
            <a:r>
              <a:t>  $("#access-counter").text(`</a:t>
            </a:r>
            <a:r>
              <a:rPr>
                <a:latin typeface="+mj-lt"/>
                <a:ea typeface="+mj-ea"/>
                <a:cs typeface="+mj-cs"/>
                <a:sym typeface="Helvetica"/>
              </a:rPr>
              <a:t>あなたは</a:t>
            </a:r>
            <a:r>
              <a:t>${getVisitorCount()}</a:t>
            </a:r>
            <a:r>
              <a:rPr>
                <a:latin typeface="+mj-lt"/>
                <a:ea typeface="+mj-ea"/>
                <a:cs typeface="+mj-cs"/>
                <a:sym typeface="Helvetica"/>
              </a:rPr>
              <a:t>番目の訪問者です</a:t>
            </a:r>
            <a:r>
              <a:t>`);</a:t>
            </a:r>
          </a:p>
          <a:p>
            <a:pPr/>
            <a:r>
              <a:t>});</a:t>
            </a:r>
          </a:p>
        </p:txBody>
      </p:sp>
      <p:pic>
        <p:nvPicPr>
          <p:cNvPr id="327" name="図 3" descr="図 3"/>
          <p:cNvPicPr>
            <a:picLocks noChangeAspect="1"/>
          </p:cNvPicPr>
          <p:nvPr/>
        </p:nvPicPr>
        <p:blipFill>
          <a:blip r:embed="rId2">
            <a:extLst/>
          </a:blip>
          <a:stretch>
            <a:fillRect/>
          </a:stretch>
        </p:blipFill>
        <p:spPr>
          <a:xfrm>
            <a:off x="5923250" y="2246253"/>
            <a:ext cx="2834033" cy="1112090"/>
          </a:xfrm>
          <a:prstGeom prst="rect">
            <a:avLst/>
          </a:prstGeom>
          <a:ln w="12700">
            <a:miter lim="400000"/>
          </a:ln>
          <a:effectLst>
            <a:outerShdw sx="100000" sy="100000" kx="0" ky="0" algn="b" rotWithShape="0" blurRad="190500" dist="0" dir="0">
              <a:srgbClr val="000000">
                <a:alpha val="70000"/>
              </a:srgbClr>
            </a:outerShdw>
          </a:effectLst>
        </p:spPr>
      </p:pic>
      <p:sp>
        <p:nvSpPr>
          <p:cNvPr id="328" name="テキスト ボックス 12"/>
          <p:cNvSpPr txBox="1"/>
          <p:nvPr/>
        </p:nvSpPr>
        <p:spPr>
          <a:xfrm>
            <a:off x="836506" y="1305096"/>
            <a:ext cx="1341429" cy="358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r>
              <a:t>index.html</a:t>
            </a:r>
          </a:p>
        </p:txBody>
      </p:sp>
      <p:sp>
        <p:nvSpPr>
          <p:cNvPr id="329" name="テキスト ボックス 13"/>
          <p:cNvSpPr txBox="1"/>
          <p:nvPr/>
        </p:nvSpPr>
        <p:spPr>
          <a:xfrm>
            <a:off x="836506" y="3715489"/>
            <a:ext cx="1092048" cy="358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r>
              <a:t>index.js</a:t>
            </a:r>
          </a:p>
        </p:txBody>
      </p:sp>
      <p:sp>
        <p:nvSpPr>
          <p:cNvPr id="330" name="テキスト ボックス 14"/>
          <p:cNvSpPr txBox="1"/>
          <p:nvPr/>
        </p:nvSpPr>
        <p:spPr>
          <a:xfrm>
            <a:off x="5923250" y="1746829"/>
            <a:ext cx="1159196" cy="32003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a:latin typeface="+mj-lt"/>
                <a:ea typeface="+mj-ea"/>
                <a:cs typeface="+mj-cs"/>
                <a:sym typeface="Helvetica"/>
              </a:defRPr>
            </a:lvl1pPr>
          </a:lstStyle>
          <a:p>
            <a:pPr/>
            <a:r>
              <a:t>出力結果</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2" name="タイトル 1"/>
          <p:cNvSpPr txBox="1"/>
          <p:nvPr>
            <p:ph type="title"/>
          </p:nvPr>
        </p:nvSpPr>
        <p:spPr>
          <a:xfrm>
            <a:off x="677333" y="199505"/>
            <a:ext cx="8596670" cy="1105593"/>
          </a:xfrm>
          <a:prstGeom prst="rect">
            <a:avLst/>
          </a:prstGeom>
        </p:spPr>
        <p:txBody>
          <a:bodyPr/>
          <a:lstStyle/>
          <a:p>
            <a:pPr defTabSz="429768">
              <a:defRPr sz="2200"/>
            </a:pPr>
            <a:r>
              <a:t>React</a:t>
            </a:r>
            <a:r>
              <a:rPr>
                <a:latin typeface="+mj-lt"/>
                <a:ea typeface="+mj-ea"/>
                <a:cs typeface="+mj-cs"/>
                <a:sym typeface="Helvetica"/>
              </a:rPr>
              <a:t>の概要</a:t>
            </a:r>
            <a:br>
              <a:rPr>
                <a:latin typeface="+mj-lt"/>
                <a:ea typeface="+mj-ea"/>
                <a:cs typeface="+mj-cs"/>
                <a:sym typeface="Helvetica"/>
              </a:rPr>
            </a:br>
            <a:r>
              <a:rPr sz="3600"/>
              <a:t>React</a:t>
            </a:r>
            <a:r>
              <a:rPr sz="3300">
                <a:latin typeface="メイリオ"/>
                <a:ea typeface="メイリオ"/>
                <a:cs typeface="メイリオ"/>
                <a:sym typeface="メイリオ"/>
              </a:rPr>
              <a:t>のアプローチ</a:t>
            </a:r>
          </a:p>
        </p:txBody>
      </p:sp>
      <p:sp>
        <p:nvSpPr>
          <p:cNvPr id="333" name="テキスト ボックス 7"/>
          <p:cNvSpPr txBox="1"/>
          <p:nvPr/>
        </p:nvSpPr>
        <p:spPr>
          <a:xfrm>
            <a:off x="918095" y="1808876"/>
            <a:ext cx="2325409" cy="634364"/>
          </a:xfrm>
          <a:prstGeom prst="rect">
            <a:avLst/>
          </a:prstGeom>
          <a:solidFill>
            <a:srgbClr val="FAF1D2"/>
          </a:solidFill>
          <a:ln>
            <a:solidFill>
              <a:srgbClr val="000000"/>
            </a:solidFill>
          </a:ln>
          <a:extLst>
            <a:ext uri="{C572A759-6A51-4108-AA02-DFA0A04FC94B}">
              <ma14:wrappingTextBoxFlag xmlns:ma14="http://schemas.microsoft.com/office/mac/drawingml/2011/main" val="1"/>
            </a:ext>
          </a:extLst>
        </p:spPr>
        <p:txBody>
          <a:bodyPr lIns="45718" tIns="45718" rIns="45718" bIns="45718">
            <a:spAutoFit/>
          </a:bodyPr>
          <a:lstStyle/>
          <a:p>
            <a:pPr/>
            <a:r>
              <a:t>&lt;body id=“root"&gt;</a:t>
            </a:r>
          </a:p>
          <a:p>
            <a:pPr/>
            <a:r>
              <a:t>&lt;/body&gt;</a:t>
            </a:r>
          </a:p>
        </p:txBody>
      </p:sp>
      <p:sp>
        <p:nvSpPr>
          <p:cNvPr id="334" name="テキスト ボックス 11"/>
          <p:cNvSpPr txBox="1"/>
          <p:nvPr/>
        </p:nvSpPr>
        <p:spPr>
          <a:xfrm>
            <a:off x="5358631" y="1808876"/>
            <a:ext cx="6046431" cy="4330064"/>
          </a:xfrm>
          <a:prstGeom prst="rect">
            <a:avLst/>
          </a:prstGeom>
          <a:solidFill>
            <a:srgbClr val="F8D2CC"/>
          </a:solidFill>
          <a:ln>
            <a:solidFill>
              <a:srgbClr val="000000"/>
            </a:solidFill>
          </a:ln>
          <a:extLst>
            <a:ext uri="{C572A759-6A51-4108-AA02-DFA0A04FC94B}">
              <ma14:wrappingTextBoxFlag xmlns:ma14="http://schemas.microsoft.com/office/mac/drawingml/2011/main" val="1"/>
            </a:ext>
          </a:extLst>
        </p:spPr>
        <p:txBody>
          <a:bodyPr lIns="45718" tIns="45718" rIns="45718" bIns="45718">
            <a:spAutoFit/>
          </a:bodyPr>
          <a:lstStyle/>
          <a:p>
            <a:pPr/>
            <a:r>
              <a:t>import React from 'react';</a:t>
            </a:r>
          </a:p>
          <a:p>
            <a:pPr/>
            <a:br/>
            <a:r>
              <a:t>export default class TopPage extends React.Component {</a:t>
            </a:r>
          </a:p>
          <a:p>
            <a:pPr/>
            <a:r>
              <a:t>  getUserName = () =&gt; ‘Tom‘;</a:t>
            </a:r>
          </a:p>
          <a:p>
            <a:pPr/>
            <a:r>
              <a:t>  getVisitorCount = () =&gt; 12;</a:t>
            </a:r>
          </a:p>
          <a:p>
            <a:pPr/>
            <a:r>
              <a:t>  render() {</a:t>
            </a:r>
          </a:p>
          <a:p>
            <a:pPr/>
            <a:r>
              <a:t>    return (</a:t>
            </a:r>
          </a:p>
          <a:p>
            <a:pPr/>
            <a:r>
              <a:t>      &lt;div&gt;</a:t>
            </a:r>
          </a:p>
          <a:p>
            <a:pPr/>
            <a:r>
              <a:t>        &lt;p&gt;{`Hello ${this.getUserName()}`}&lt;/p&gt;</a:t>
            </a:r>
          </a:p>
          <a:p>
            <a:pPr/>
            <a:r>
              <a:t>        &lt;p&gt;{`</a:t>
            </a:r>
            <a:r>
              <a:rPr>
                <a:latin typeface="+mj-lt"/>
                <a:ea typeface="+mj-ea"/>
                <a:cs typeface="+mj-cs"/>
                <a:sym typeface="Helvetica"/>
              </a:rPr>
              <a:t>あなたは</a:t>
            </a:r>
            <a:r>
              <a:t>${this.getVisitorCount()}</a:t>
            </a:r>
            <a:r>
              <a:rPr>
                <a:latin typeface="+mj-lt"/>
                <a:ea typeface="+mj-ea"/>
                <a:cs typeface="+mj-cs"/>
                <a:sym typeface="Helvetica"/>
              </a:rPr>
              <a:t>番目の訪問者です</a:t>
            </a:r>
            <a:r>
              <a:t>`}&lt;/p&gt;</a:t>
            </a:r>
          </a:p>
          <a:p>
            <a:pPr/>
            <a:r>
              <a:t>      &lt;/div&gt;</a:t>
            </a:r>
          </a:p>
          <a:p>
            <a:pPr/>
            <a:r>
              <a:t>    );</a:t>
            </a:r>
          </a:p>
          <a:p>
            <a:pPr/>
            <a:r>
              <a:t>  }</a:t>
            </a:r>
          </a:p>
          <a:p>
            <a:pPr/>
            <a:r>
              <a:t>}</a:t>
            </a:r>
          </a:p>
        </p:txBody>
      </p:sp>
      <p:sp>
        <p:nvSpPr>
          <p:cNvPr id="335" name="テキスト ボックス 12"/>
          <p:cNvSpPr txBox="1"/>
          <p:nvPr/>
        </p:nvSpPr>
        <p:spPr>
          <a:xfrm>
            <a:off x="918095" y="1373146"/>
            <a:ext cx="1359594" cy="358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r>
              <a:t>index.html</a:t>
            </a:r>
          </a:p>
        </p:txBody>
      </p:sp>
      <p:sp>
        <p:nvSpPr>
          <p:cNvPr id="336" name="テキスト ボックス 13"/>
          <p:cNvSpPr txBox="1"/>
          <p:nvPr/>
        </p:nvSpPr>
        <p:spPr>
          <a:xfrm>
            <a:off x="5358631" y="1373146"/>
            <a:ext cx="1416242" cy="358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r>
              <a:t>TopPage.jsx</a:t>
            </a:r>
          </a:p>
        </p:txBody>
      </p:sp>
      <p:sp>
        <p:nvSpPr>
          <p:cNvPr id="337" name="テキスト ボックス 15"/>
          <p:cNvSpPr txBox="1"/>
          <p:nvPr/>
        </p:nvSpPr>
        <p:spPr>
          <a:xfrm>
            <a:off x="918095" y="3353427"/>
            <a:ext cx="4027671" cy="2234564"/>
          </a:xfrm>
          <a:prstGeom prst="rect">
            <a:avLst/>
          </a:prstGeom>
          <a:solidFill>
            <a:srgbClr val="9FB6C0"/>
          </a:solidFill>
          <a:ln>
            <a:solidFill>
              <a:srgbClr val="000000"/>
            </a:solidFill>
          </a:ln>
          <a:extLst>
            <a:ext uri="{C572A759-6A51-4108-AA02-DFA0A04FC94B}">
              <ma14:wrappingTextBoxFlag xmlns:ma14="http://schemas.microsoft.com/office/mac/drawingml/2011/main" val="1"/>
            </a:ext>
          </a:extLst>
        </p:spPr>
        <p:txBody>
          <a:bodyPr lIns="45718" tIns="45718" rIns="45718" bIns="45718">
            <a:spAutoFit/>
          </a:bodyPr>
          <a:lstStyle/>
          <a:p>
            <a:pPr/>
            <a:r>
              <a:t>import React from 'react';</a:t>
            </a:r>
          </a:p>
          <a:p>
            <a:pPr/>
            <a:r>
              <a:t>import ReactDOM from 'react-dom';</a:t>
            </a:r>
          </a:p>
          <a:p>
            <a:pPr/>
            <a:r>
              <a:t>import TopPage from './TopPage';</a:t>
            </a:r>
          </a:p>
          <a:p>
            <a:pPr/>
          </a:p>
          <a:p>
            <a:pPr/>
            <a:r>
              <a:t>ReactDOM.render(</a:t>
            </a:r>
          </a:p>
          <a:p>
            <a:pPr/>
            <a:r>
              <a:t>  &lt;TopPage /&gt;,</a:t>
            </a:r>
          </a:p>
          <a:p>
            <a:pPr/>
            <a:r>
              <a:t>  document.getElementById('root')</a:t>
            </a:r>
          </a:p>
          <a:p>
            <a:pPr/>
            <a:r>
              <a:t>)</a:t>
            </a:r>
          </a:p>
        </p:txBody>
      </p:sp>
      <p:sp>
        <p:nvSpPr>
          <p:cNvPr id="338" name="テキスト ボックス 16"/>
          <p:cNvSpPr txBox="1"/>
          <p:nvPr/>
        </p:nvSpPr>
        <p:spPr>
          <a:xfrm>
            <a:off x="918095" y="2896671"/>
            <a:ext cx="1244295" cy="358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r>
              <a:t>index.js</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0" name="タイトル 1"/>
          <p:cNvSpPr txBox="1"/>
          <p:nvPr>
            <p:ph type="title"/>
          </p:nvPr>
        </p:nvSpPr>
        <p:spPr>
          <a:xfrm>
            <a:off x="677333" y="199505"/>
            <a:ext cx="8596670" cy="1105593"/>
          </a:xfrm>
          <a:prstGeom prst="rect">
            <a:avLst/>
          </a:prstGeom>
        </p:spPr>
        <p:txBody>
          <a:bodyPr/>
          <a:lstStyle/>
          <a:p>
            <a:pPr defTabSz="425194">
              <a:defRPr sz="2200"/>
            </a:pPr>
            <a:r>
              <a:t>React</a:t>
            </a:r>
            <a:r>
              <a:rPr>
                <a:latin typeface="+mj-lt"/>
                <a:ea typeface="+mj-ea"/>
                <a:cs typeface="+mj-cs"/>
                <a:sym typeface="Helvetica"/>
              </a:rPr>
              <a:t>の概要</a:t>
            </a:r>
            <a:br>
              <a:rPr>
                <a:latin typeface="+mj-lt"/>
                <a:ea typeface="+mj-ea"/>
                <a:cs typeface="+mj-cs"/>
                <a:sym typeface="Helvetica"/>
              </a:rPr>
            </a:br>
            <a:r>
              <a:rPr sz="3700"/>
              <a:t>React</a:t>
            </a:r>
            <a:r>
              <a:rPr sz="3300">
                <a:latin typeface="メイリオ"/>
                <a:ea typeface="メイリオ"/>
                <a:cs typeface="メイリオ"/>
                <a:sym typeface="メイリオ"/>
              </a:rPr>
              <a:t>のアプローチ</a:t>
            </a:r>
          </a:p>
        </p:txBody>
      </p:sp>
      <p:sp>
        <p:nvSpPr>
          <p:cNvPr id="341" name="コンテンツ プレースホルダー 2"/>
          <p:cNvSpPr txBox="1"/>
          <p:nvPr>
            <p:ph type="body" idx="1"/>
          </p:nvPr>
        </p:nvSpPr>
        <p:spPr>
          <a:xfrm>
            <a:off x="677333" y="1388223"/>
            <a:ext cx="10195729" cy="4954389"/>
          </a:xfrm>
          <a:prstGeom prst="rect">
            <a:avLst/>
          </a:prstGeom>
        </p:spPr>
        <p:txBody>
          <a:bodyPr/>
          <a:lstStyle/>
          <a:p>
            <a:pPr marL="0" indent="0" defTabSz="406908">
              <a:lnSpc>
                <a:spcPct val="90000"/>
              </a:lnSpc>
              <a:spcBef>
                <a:spcPts val="800"/>
              </a:spcBef>
              <a:buSzTx/>
              <a:buNone/>
              <a:defRPr sz="1600"/>
            </a:pPr>
            <a:r>
              <a:t>React</a:t>
            </a:r>
            <a:r>
              <a:rPr>
                <a:latin typeface="+mj-lt"/>
                <a:ea typeface="+mj-ea"/>
                <a:cs typeface="+mj-cs"/>
                <a:sym typeface="Helvetica"/>
              </a:rPr>
              <a:t>のアプローチによるメリット・デメリット</a:t>
            </a:r>
            <a:endParaRPr sz="1700"/>
          </a:p>
          <a:p>
            <a:pPr marL="305179" indent="-305179" defTabSz="406908">
              <a:lnSpc>
                <a:spcPct val="90000"/>
              </a:lnSpc>
              <a:spcBef>
                <a:spcPts val="800"/>
              </a:spcBef>
              <a:buFont typeface="Helvetica"/>
              <a:defRPr sz="1600">
                <a:latin typeface="+mj-lt"/>
                <a:ea typeface="+mj-ea"/>
                <a:cs typeface="+mj-cs"/>
                <a:sym typeface="Helvetica"/>
              </a:defRPr>
            </a:pPr>
            <a:r>
              <a:t>メリット</a:t>
            </a:r>
            <a:endParaRPr sz="1700"/>
          </a:p>
          <a:p>
            <a:pPr lvl="1" marL="762380" indent="-305180" defTabSz="406908">
              <a:lnSpc>
                <a:spcPct val="90000"/>
              </a:lnSpc>
              <a:spcBef>
                <a:spcPts val="800"/>
              </a:spcBef>
              <a:buFontTx/>
              <a:defRPr sz="1600">
                <a:latin typeface="+mj-lt"/>
                <a:ea typeface="+mj-ea"/>
                <a:cs typeface="+mj-cs"/>
                <a:sym typeface="Helvetica"/>
              </a:defRPr>
            </a:pPr>
            <a:r>
              <a:t>トップページのことは</a:t>
            </a:r>
            <a:r>
              <a:rPr>
                <a:latin typeface="+mn-lt"/>
                <a:ea typeface="+mn-ea"/>
                <a:cs typeface="+mn-cs"/>
                <a:sym typeface="Trebuchet MS"/>
              </a:rPr>
              <a:t>TopPage.jsx</a:t>
            </a:r>
            <a:r>
              <a:t>に聞けば良い(他のファイルを漁る必要がない)</a:t>
            </a:r>
          </a:p>
          <a:p>
            <a:pPr lvl="1" marL="762380" indent="-305180" defTabSz="406908">
              <a:lnSpc>
                <a:spcPct val="90000"/>
              </a:lnSpc>
              <a:spcBef>
                <a:spcPts val="800"/>
              </a:spcBef>
              <a:buFontTx/>
              <a:defRPr sz="1600">
                <a:latin typeface="+mj-lt"/>
                <a:ea typeface="+mj-ea"/>
                <a:cs typeface="+mj-cs"/>
                <a:sym typeface="Helvetica"/>
              </a:defRPr>
            </a:pPr>
            <a:r>
              <a:t>最終的には表示に関するロジック以外は分離する</a:t>
            </a:r>
            <a:r>
              <a:rPr>
                <a:latin typeface="+mn-lt"/>
                <a:ea typeface="+mn-ea"/>
                <a:cs typeface="+mn-cs"/>
                <a:sym typeface="Trebuchet MS"/>
              </a:rPr>
              <a:t>→Flux</a:t>
            </a:r>
            <a:r>
              <a:t>パターン</a:t>
            </a:r>
            <a:endParaRPr sz="1700"/>
          </a:p>
          <a:p>
            <a:pPr lvl="1" marL="762380" indent="-305180" defTabSz="406908">
              <a:lnSpc>
                <a:spcPct val="90000"/>
              </a:lnSpc>
              <a:spcBef>
                <a:spcPts val="800"/>
              </a:spcBef>
              <a:buFontTx/>
              <a:defRPr sz="1600"/>
            </a:pPr>
            <a:r>
              <a:t>React.Component</a:t>
            </a:r>
            <a:r>
              <a:rPr>
                <a:latin typeface="+mj-lt"/>
                <a:ea typeface="+mj-ea"/>
                <a:cs typeface="+mj-cs"/>
                <a:sym typeface="Helvetica"/>
              </a:rPr>
              <a:t>を継承することで、</a:t>
            </a:r>
            <a:r>
              <a:t>state</a:t>
            </a:r>
            <a:r>
              <a:rPr>
                <a:latin typeface="+mj-lt"/>
                <a:ea typeface="+mj-ea"/>
                <a:cs typeface="+mj-cs"/>
                <a:sym typeface="Helvetica"/>
              </a:rPr>
              <a:t>と呼ばれる状態の変化</a:t>
            </a:r>
            <a:r>
              <a:rPr>
                <a:latin typeface="+mj-lt"/>
                <a:ea typeface="+mj-ea"/>
                <a:cs typeface="+mj-cs"/>
                <a:sym typeface="Helvetica"/>
              </a:rPr>
              <a:t>で</a:t>
            </a:r>
            <a:r>
              <a:rPr>
                <a:latin typeface="+mj-lt"/>
                <a:ea typeface="+mj-ea"/>
                <a:cs typeface="+mj-cs"/>
                <a:sym typeface="Helvetica"/>
              </a:rPr>
              <a:t>自動</a:t>
            </a:r>
            <a:r>
              <a:t>的にView</a:t>
            </a:r>
            <a:r>
              <a:rPr>
                <a:latin typeface="+mj-lt"/>
                <a:ea typeface="+mj-ea"/>
                <a:cs typeface="+mj-cs"/>
                <a:sym typeface="Helvetica"/>
              </a:rPr>
              <a:t>が再描画される。</a:t>
            </a:r>
            <a:endParaRPr sz="1700"/>
          </a:p>
          <a:p>
            <a:pPr marL="305179" indent="-305179" defTabSz="406908">
              <a:lnSpc>
                <a:spcPct val="90000"/>
              </a:lnSpc>
              <a:spcBef>
                <a:spcPts val="800"/>
              </a:spcBef>
              <a:buFont typeface="Helvetica"/>
              <a:defRPr sz="1600">
                <a:latin typeface="+mj-lt"/>
                <a:ea typeface="+mj-ea"/>
                <a:cs typeface="+mj-cs"/>
                <a:sym typeface="Helvetica"/>
              </a:defRPr>
            </a:pPr>
            <a:endParaRPr sz="1700"/>
          </a:p>
          <a:p>
            <a:pPr marL="305179" indent="-305179" defTabSz="406908">
              <a:lnSpc>
                <a:spcPct val="90000"/>
              </a:lnSpc>
              <a:spcBef>
                <a:spcPts val="800"/>
              </a:spcBef>
              <a:buFont typeface="Helvetica"/>
              <a:defRPr sz="1600">
                <a:latin typeface="+mj-lt"/>
                <a:ea typeface="+mj-ea"/>
                <a:cs typeface="+mj-cs"/>
                <a:sym typeface="Helvetica"/>
              </a:defRPr>
            </a:pPr>
            <a:r>
              <a:t>デメリット</a:t>
            </a:r>
            <a:endParaRPr sz="1700"/>
          </a:p>
          <a:p>
            <a:pPr lvl="1" marL="762380" indent="-305180" defTabSz="406908">
              <a:lnSpc>
                <a:spcPct val="90000"/>
              </a:lnSpc>
              <a:spcBef>
                <a:spcPts val="800"/>
              </a:spcBef>
              <a:buFontTx/>
              <a:defRPr sz="1600"/>
            </a:pPr>
            <a:r>
              <a:t>jQuery</a:t>
            </a:r>
            <a:r>
              <a:rPr>
                <a:latin typeface="+mj-lt"/>
                <a:ea typeface="+mj-ea"/>
                <a:cs typeface="+mj-cs"/>
                <a:sym typeface="Helvetica"/>
              </a:rPr>
              <a:t>などと比較して導入も学習も難易度が高い&amp;面倒くさい</a:t>
            </a:r>
            <a:endParaRPr sz="1700"/>
          </a:p>
          <a:p>
            <a:pPr lvl="1" marL="762380" indent="-305180" defTabSz="406908">
              <a:lnSpc>
                <a:spcPct val="90000"/>
              </a:lnSpc>
              <a:spcBef>
                <a:spcPts val="800"/>
              </a:spcBef>
              <a:buFontTx/>
              <a:defRPr sz="1600"/>
            </a:pPr>
            <a:r>
              <a:t>state</a:t>
            </a:r>
            <a:r>
              <a:rPr>
                <a:latin typeface="+mj-lt"/>
                <a:ea typeface="+mj-ea"/>
                <a:cs typeface="+mj-cs"/>
                <a:sym typeface="Helvetica"/>
              </a:rPr>
              <a:t>が変わると</a:t>
            </a:r>
            <a:r>
              <a:t>render()</a:t>
            </a:r>
            <a:r>
              <a:rPr>
                <a:latin typeface="+mj-lt"/>
                <a:ea typeface="+mj-ea"/>
                <a:cs typeface="+mj-cs"/>
                <a:sym typeface="Helvetica"/>
              </a:rPr>
              <a:t>が自動で走るので、何も知らずに作ると性能問題が起こ</a:t>
            </a:r>
            <a:r>
              <a:rPr>
                <a:latin typeface="+mj-lt"/>
                <a:ea typeface="+mj-ea"/>
                <a:cs typeface="+mj-cs"/>
                <a:sym typeface="Helvetica"/>
              </a:rPr>
              <a:t>る</a:t>
            </a:r>
            <a:endParaRPr sz="1700">
              <a:latin typeface="+mj-lt"/>
              <a:ea typeface="+mj-ea"/>
              <a:cs typeface="+mj-cs"/>
              <a:sym typeface="Helvetica"/>
            </a:endParaRPr>
          </a:p>
          <a:p>
            <a:pPr lvl="1" marL="762380" indent="-305180" defTabSz="406908">
              <a:lnSpc>
                <a:spcPct val="90000"/>
              </a:lnSpc>
              <a:spcBef>
                <a:spcPts val="800"/>
              </a:spcBef>
              <a:buFontTx/>
              <a:defRPr sz="1600"/>
            </a:pPr>
            <a:r>
              <a:rPr u="sng">
                <a:solidFill>
                  <a:srgbClr val="0000FF"/>
                </a:solidFill>
                <a:uFill>
                  <a:solidFill>
                    <a:srgbClr val="0000FF"/>
                  </a:solidFill>
                </a:uFill>
                <a:hlinkClick r:id="rId2" invalidUrl="" action="" tgtFrame="" tooltip="" history="1" highlightClick="0" endSnd="0"/>
              </a:rPr>
              <a:t>https://qiita.com/muraikenta/items/21eb5b2e0d1c7c95e3b8</a:t>
            </a:r>
            <a:r>
              <a:t> </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3" name="タイトル 1"/>
          <p:cNvSpPr txBox="1"/>
          <p:nvPr>
            <p:ph type="title"/>
          </p:nvPr>
        </p:nvSpPr>
        <p:spPr>
          <a:xfrm>
            <a:off x="-1" y="2643446"/>
            <a:ext cx="10432475" cy="781398"/>
          </a:xfrm>
          <a:prstGeom prst="rect">
            <a:avLst/>
          </a:prstGeom>
        </p:spPr>
        <p:txBody>
          <a:bodyPr/>
          <a:lstStyle>
            <a:lvl1pPr algn="ctr">
              <a:defRPr sz="4800">
                <a:latin typeface="メイリオ"/>
                <a:ea typeface="メイリオ"/>
                <a:cs typeface="メイリオ"/>
                <a:sym typeface="メイリオ"/>
              </a:defRPr>
            </a:lvl1pPr>
          </a:lstStyle>
          <a:p>
            <a:pPr/>
            <a:r>
              <a:t>休憩</a:t>
            </a:r>
          </a:p>
        </p:txBody>
      </p:sp>
      <p:sp>
        <p:nvSpPr>
          <p:cNvPr id="344" name="テキスト ボックス 2"/>
          <p:cNvSpPr txBox="1"/>
          <p:nvPr/>
        </p:nvSpPr>
        <p:spPr>
          <a:xfrm>
            <a:off x="2564321" y="4007801"/>
            <a:ext cx="6122479" cy="8026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2000">
                <a:latin typeface="+mj-lt"/>
                <a:ea typeface="+mj-ea"/>
                <a:cs typeface="+mj-cs"/>
                <a:sym typeface="Helvetica"/>
              </a:defRPr>
            </a:pPr>
            <a:r>
              <a:t>時間が余ったらアドリブで</a:t>
            </a:r>
            <a:r>
              <a:rPr>
                <a:latin typeface="+mn-lt"/>
                <a:ea typeface="+mn-ea"/>
                <a:cs typeface="+mn-cs"/>
                <a:sym typeface="Trebuchet MS"/>
              </a:rPr>
              <a:t>React</a:t>
            </a:r>
            <a:r>
              <a:t>の練習もするかも</a:t>
            </a:r>
          </a:p>
          <a:p>
            <a:pPr>
              <a:defRPr sz="2000" u="sng">
                <a:solidFill>
                  <a:srgbClr val="99CA3C"/>
                </a:solidFill>
                <a:uFill>
                  <a:solidFill>
                    <a:srgbClr val="99CA3C"/>
                  </a:solidFill>
                </a:uFill>
              </a:defRPr>
            </a:pPr>
            <a:r>
              <a:rPr>
                <a:solidFill>
                  <a:srgbClr val="0000FF"/>
                </a:solidFill>
                <a:uFill>
                  <a:solidFill>
                    <a:srgbClr val="0000FF"/>
                  </a:solidFill>
                </a:uFill>
                <a:hlinkClick r:id="rId2" invalidUrl="" action="" tgtFrame="" tooltip="" history="1" highlightClick="0" endSnd="0"/>
              </a:rPr>
              <a:t>https://stackblitz.com/edit/react-qjpfms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タイトル 1"/>
          <p:cNvSpPr txBox="1"/>
          <p:nvPr>
            <p:ph type="title"/>
          </p:nvPr>
        </p:nvSpPr>
        <p:spPr>
          <a:xfrm>
            <a:off x="677333" y="199505"/>
            <a:ext cx="8596670" cy="1105593"/>
          </a:xfrm>
          <a:prstGeom prst="rect">
            <a:avLst/>
          </a:prstGeom>
        </p:spPr>
        <p:txBody>
          <a:bodyPr/>
          <a:lstStyle/>
          <a:p>
            <a:pPr defTabSz="452627">
              <a:defRPr sz="2300">
                <a:latin typeface="+mj-lt"/>
                <a:ea typeface="+mj-ea"/>
                <a:cs typeface="+mj-cs"/>
                <a:sym typeface="Helvetica"/>
              </a:defRPr>
            </a:pPr>
            <a:r>
              <a:t>スマホアプリ開発は難しい</a:t>
            </a:r>
            <a:br/>
            <a:r>
              <a:rPr sz="3900">
                <a:latin typeface="メイリオ"/>
                <a:ea typeface="メイリオ"/>
                <a:cs typeface="メイリオ"/>
                <a:sym typeface="メイリオ"/>
              </a:rPr>
              <a:t>何故難しいのか</a:t>
            </a:r>
          </a:p>
        </p:txBody>
      </p:sp>
      <p:sp>
        <p:nvSpPr>
          <p:cNvPr id="177" name="コンテンツ プレースホルダー 2"/>
          <p:cNvSpPr txBox="1"/>
          <p:nvPr>
            <p:ph type="body" idx="1"/>
          </p:nvPr>
        </p:nvSpPr>
        <p:spPr>
          <a:xfrm>
            <a:off x="677333" y="1388224"/>
            <a:ext cx="8596670" cy="4653138"/>
          </a:xfrm>
          <a:prstGeom prst="rect">
            <a:avLst/>
          </a:prstGeom>
        </p:spPr>
        <p:txBody>
          <a:bodyPr/>
          <a:lstStyle/>
          <a:p>
            <a:pPr marL="0" indent="0">
              <a:lnSpc>
                <a:spcPct val="150000"/>
              </a:lnSpc>
              <a:buSzTx/>
              <a:buNone/>
              <a:defRPr sz="2000">
                <a:latin typeface="+mj-lt"/>
                <a:ea typeface="+mj-ea"/>
                <a:cs typeface="+mj-cs"/>
                <a:sym typeface="Helvetica"/>
              </a:defRPr>
            </a:pPr>
            <a:r>
              <a:t>スマホアプリ開発の障壁となる要素たち</a:t>
            </a:r>
          </a:p>
          <a:p>
            <a:pPr>
              <a:buFont typeface="Helvetica"/>
              <a:defRPr sz="2000">
                <a:latin typeface="+mj-lt"/>
                <a:ea typeface="+mj-ea"/>
                <a:cs typeface="+mj-cs"/>
                <a:sym typeface="Helvetica"/>
              </a:defRPr>
            </a:pPr>
            <a:r>
              <a:t>対応が必要な画面サイズが多い</a:t>
            </a:r>
          </a:p>
          <a:p>
            <a:pPr>
              <a:buFont typeface="Helvetica"/>
              <a:defRPr sz="2000">
                <a:latin typeface="メイリオ"/>
                <a:ea typeface="メイリオ"/>
                <a:cs typeface="メイリオ"/>
                <a:sym typeface="メイリオ"/>
              </a:defRPr>
            </a:pPr>
            <a:r>
              <a:t>タップ、スワイプなど、旧来のシステム開発ではあまり考慮されてこなかった制御が多い</a:t>
            </a:r>
          </a:p>
          <a:p>
            <a:pPr>
              <a:buFont typeface="Helvetica"/>
              <a:defRPr sz="2000">
                <a:latin typeface="メイリオ"/>
                <a:ea typeface="メイリオ"/>
                <a:cs typeface="メイリオ"/>
                <a:sym typeface="メイリオ"/>
              </a:defRPr>
            </a:pPr>
            <a:r>
              <a:t>デバッグが難しい（簡単に試せない）</a:t>
            </a:r>
          </a:p>
          <a:p>
            <a:pPr>
              <a:buFont typeface="Helvetica"/>
              <a:defRPr sz="2000">
                <a:latin typeface="メイリオ"/>
                <a:ea typeface="メイリオ"/>
                <a:cs typeface="メイリオ"/>
                <a:sym typeface="メイリオ"/>
              </a:defRPr>
            </a:pPr>
            <a:r>
              <a:t>リリースにお金がかかる</a:t>
            </a:r>
          </a:p>
          <a:p>
            <a:pPr marL="0" indent="0">
              <a:buSzTx/>
              <a:buNone/>
            </a:pPr>
            <a:r>
              <a:t>Apple Developer Program</a:t>
            </a:r>
            <a:r>
              <a:rPr>
                <a:latin typeface="+mj-lt"/>
                <a:ea typeface="+mj-ea"/>
                <a:cs typeface="+mj-cs"/>
                <a:sym typeface="Helvetica"/>
              </a:rPr>
              <a:t>：年間参加費 </a:t>
            </a:r>
            <a:r>
              <a:t>$99</a:t>
            </a:r>
          </a:p>
          <a:p>
            <a:pPr marL="0" indent="0">
              <a:buSzTx/>
              <a:buNone/>
              <a:defRPr>
                <a:latin typeface="+mj-lt"/>
                <a:ea typeface="+mj-ea"/>
                <a:cs typeface="+mj-cs"/>
                <a:sym typeface="Helvetica"/>
              </a:defRPr>
            </a:pPr>
            <a:r>
              <a:t>Googleディベロッパー：登録料 $25</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6" name="タイトル 1"/>
          <p:cNvSpPr txBox="1"/>
          <p:nvPr>
            <p:ph type="title"/>
          </p:nvPr>
        </p:nvSpPr>
        <p:spPr>
          <a:xfrm>
            <a:off x="677333" y="609598"/>
            <a:ext cx="8596670" cy="695501"/>
          </a:xfrm>
          <a:prstGeom prst="rect">
            <a:avLst/>
          </a:prstGeom>
        </p:spPr>
        <p:txBody>
          <a:bodyPr/>
          <a:lstStyle>
            <a:lvl1pPr>
              <a:defRPr>
                <a:latin typeface="+mj-lt"/>
                <a:ea typeface="+mj-ea"/>
                <a:cs typeface="+mj-cs"/>
                <a:sym typeface="Helvetica"/>
              </a:defRPr>
            </a:lvl1pPr>
          </a:lstStyle>
          <a:p>
            <a:pPr/>
            <a:r>
              <a:t>目次（後半）</a:t>
            </a:r>
          </a:p>
        </p:txBody>
      </p:sp>
      <p:sp>
        <p:nvSpPr>
          <p:cNvPr id="347" name="コンテンツ プレースホルダー 2"/>
          <p:cNvSpPr txBox="1"/>
          <p:nvPr>
            <p:ph type="body" idx="1"/>
          </p:nvPr>
        </p:nvSpPr>
        <p:spPr>
          <a:xfrm>
            <a:off x="677333" y="1450241"/>
            <a:ext cx="8596670" cy="4736266"/>
          </a:xfrm>
          <a:prstGeom prst="rect">
            <a:avLst/>
          </a:prstGeom>
        </p:spPr>
        <p:txBody>
          <a:bodyPr/>
          <a:lstStyle/>
          <a:p>
            <a:pPr marL="336075" indent="-336075" defTabSz="448100">
              <a:lnSpc>
                <a:spcPct val="150000"/>
              </a:lnSpc>
              <a:spcBef>
                <a:spcPts val="800"/>
              </a:spcBef>
              <a:buFont typeface="Helvetica"/>
              <a:defRPr sz="2079">
                <a:latin typeface="+mj-lt"/>
                <a:ea typeface="+mj-ea"/>
                <a:cs typeface="+mj-cs"/>
                <a:sym typeface="Helvetica"/>
              </a:defRPr>
            </a:pPr>
            <a:r>
              <a:t>開発環境の紹介</a:t>
            </a:r>
          </a:p>
          <a:p>
            <a:pPr marL="336075" indent="-336075" defTabSz="448100">
              <a:lnSpc>
                <a:spcPct val="150000"/>
              </a:lnSpc>
              <a:spcBef>
                <a:spcPts val="800"/>
              </a:spcBef>
              <a:buFont typeface="Helvetica"/>
              <a:defRPr sz="2079">
                <a:latin typeface="メイリオ"/>
                <a:ea typeface="メイリオ"/>
                <a:cs typeface="メイリオ"/>
                <a:sym typeface="メイリオ"/>
              </a:defRPr>
            </a:pPr>
            <a:r>
              <a:t>事前準備</a:t>
            </a:r>
          </a:p>
          <a:p>
            <a:pPr marL="336075" indent="-336075" defTabSz="448100">
              <a:lnSpc>
                <a:spcPct val="150000"/>
              </a:lnSpc>
              <a:spcBef>
                <a:spcPts val="800"/>
              </a:spcBef>
              <a:buFont typeface="Helvetica"/>
              <a:defRPr sz="2079">
                <a:latin typeface="+mj-lt"/>
                <a:ea typeface="+mj-ea"/>
                <a:cs typeface="+mj-cs"/>
                <a:sym typeface="Helvetica"/>
              </a:defRPr>
            </a:pPr>
            <a:r>
              <a:t>動作確認</a:t>
            </a:r>
          </a:p>
          <a:p>
            <a:pPr marL="336075" indent="-336075" defTabSz="448100">
              <a:lnSpc>
                <a:spcPct val="150000"/>
              </a:lnSpc>
              <a:spcBef>
                <a:spcPts val="800"/>
              </a:spcBef>
              <a:defRPr sz="2079"/>
            </a:pPr>
            <a:r>
              <a:t>TODO</a:t>
            </a:r>
            <a:r>
              <a:rPr>
                <a:latin typeface="+mj-lt"/>
                <a:ea typeface="+mj-ea"/>
                <a:cs typeface="+mj-cs"/>
                <a:sym typeface="Helvetica"/>
              </a:rPr>
              <a:t>管理用の付箋アプリを作</a:t>
            </a:r>
            <a:r>
              <a:rPr>
                <a:latin typeface="メイリオ"/>
                <a:ea typeface="メイリオ"/>
                <a:cs typeface="メイリオ"/>
                <a:sym typeface="メイリオ"/>
              </a:rPr>
              <a:t>る</a:t>
            </a:r>
          </a:p>
          <a:p>
            <a:pPr marL="336075" indent="-336075" defTabSz="448100">
              <a:lnSpc>
                <a:spcPct val="150000"/>
              </a:lnSpc>
              <a:spcBef>
                <a:spcPts val="800"/>
              </a:spcBef>
              <a:buFont typeface="Helvetica"/>
              <a:defRPr sz="2079">
                <a:latin typeface="+mj-lt"/>
                <a:ea typeface="+mj-ea"/>
                <a:cs typeface="+mj-cs"/>
                <a:sym typeface="Helvetica"/>
              </a:defRPr>
            </a:pPr>
            <a:r>
              <a:t>ビルド方法の紹介</a:t>
            </a:r>
          </a:p>
          <a:p>
            <a:pPr marL="336075" indent="-336075" defTabSz="448100">
              <a:lnSpc>
                <a:spcPct val="150000"/>
              </a:lnSpc>
              <a:spcBef>
                <a:spcPts val="800"/>
              </a:spcBef>
              <a:buFont typeface="Helvetica"/>
              <a:defRPr sz="2079">
                <a:latin typeface="+mj-lt"/>
                <a:ea typeface="+mj-ea"/>
                <a:cs typeface="+mj-cs"/>
                <a:sym typeface="Helvetica"/>
              </a:defRPr>
            </a:pPr>
            <a:r>
              <a:t>一日目のまとめと次回予告</a:t>
            </a:r>
            <a:endParaRPr sz="1881"/>
          </a:p>
          <a:p>
            <a:pPr marL="336075" indent="-336075" defTabSz="448100">
              <a:lnSpc>
                <a:spcPct val="150000"/>
              </a:lnSpc>
              <a:spcBef>
                <a:spcPts val="800"/>
              </a:spcBef>
              <a:defRPr sz="1881"/>
            </a:pPr>
          </a:p>
          <a:p>
            <a:pPr marL="0" indent="0" defTabSz="448100">
              <a:lnSpc>
                <a:spcPct val="150000"/>
              </a:lnSpc>
              <a:spcBef>
                <a:spcPts val="800"/>
              </a:spcBef>
              <a:buSzTx/>
              <a:buNone/>
              <a:defRPr sz="1881">
                <a:latin typeface="メイリオ"/>
                <a:ea typeface="メイリオ"/>
                <a:cs typeface="メイリオ"/>
                <a:sym typeface="メイリオ"/>
              </a:defRPr>
            </a:pPr>
            <a:r>
              <a:t>　　　　　　　　　　　　　　　　　　　　　　13：00 ～ 17:00を予定</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9" name="タイトル 1"/>
          <p:cNvSpPr txBox="1"/>
          <p:nvPr>
            <p:ph type="title"/>
          </p:nvPr>
        </p:nvSpPr>
        <p:spPr>
          <a:xfrm>
            <a:off x="-1" y="2643446"/>
            <a:ext cx="10432475" cy="781398"/>
          </a:xfrm>
          <a:prstGeom prst="rect">
            <a:avLst/>
          </a:prstGeom>
        </p:spPr>
        <p:txBody>
          <a:bodyPr/>
          <a:lstStyle>
            <a:lvl1pPr algn="ctr">
              <a:defRPr sz="4800">
                <a:latin typeface="メイリオ"/>
                <a:ea typeface="メイリオ"/>
                <a:cs typeface="メイリオ"/>
                <a:sym typeface="メイリオ"/>
              </a:defRPr>
            </a:lvl1pPr>
          </a:lstStyle>
          <a:p>
            <a:pPr/>
            <a:r>
              <a:t>開発環境の紹介</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1" name="タイトル 1"/>
          <p:cNvSpPr txBox="1"/>
          <p:nvPr>
            <p:ph type="title"/>
          </p:nvPr>
        </p:nvSpPr>
        <p:spPr>
          <a:xfrm>
            <a:off x="677333" y="199505"/>
            <a:ext cx="8596670" cy="1105593"/>
          </a:xfrm>
          <a:prstGeom prst="rect">
            <a:avLst/>
          </a:prstGeom>
        </p:spPr>
        <p:txBody>
          <a:bodyPr/>
          <a:lstStyle/>
          <a:p>
            <a:pPr defTabSz="420623">
              <a:defRPr sz="2200">
                <a:latin typeface="+mj-lt"/>
                <a:ea typeface="+mj-ea"/>
                <a:cs typeface="+mj-cs"/>
                <a:sym typeface="Helvetica"/>
              </a:defRPr>
            </a:pPr>
            <a:r>
              <a:t>開発環境の紹介</a:t>
            </a:r>
            <a:br/>
            <a:r>
              <a:rPr sz="3600">
                <a:latin typeface="メイリオ"/>
                <a:ea typeface="メイリオ"/>
                <a:cs typeface="メイリオ"/>
                <a:sym typeface="メイリオ"/>
              </a:rPr>
              <a:t>expo.io とは</a:t>
            </a:r>
          </a:p>
        </p:txBody>
      </p:sp>
      <p:sp>
        <p:nvSpPr>
          <p:cNvPr id="352" name="コンテンツ プレースホルダー 2"/>
          <p:cNvSpPr txBox="1"/>
          <p:nvPr>
            <p:ph type="body" idx="1"/>
          </p:nvPr>
        </p:nvSpPr>
        <p:spPr>
          <a:xfrm>
            <a:off x="677333" y="1388224"/>
            <a:ext cx="8840739" cy="4653138"/>
          </a:xfrm>
          <a:prstGeom prst="rect">
            <a:avLst/>
          </a:prstGeom>
        </p:spPr>
        <p:txBody>
          <a:bodyPr/>
          <a:lstStyle/>
          <a:p>
            <a:pPr marL="0" indent="0">
              <a:lnSpc>
                <a:spcPct val="150000"/>
              </a:lnSpc>
              <a:buSzTx/>
              <a:buNone/>
              <a:defRPr sz="2000" u="sng">
                <a:solidFill>
                  <a:srgbClr val="99CA3C"/>
                </a:solidFill>
                <a:uFill>
                  <a:solidFill>
                    <a:srgbClr val="99CA3C"/>
                  </a:solidFill>
                </a:uFill>
              </a:defRPr>
            </a:pPr>
            <a:r>
              <a:rPr>
                <a:solidFill>
                  <a:srgbClr val="0000FF"/>
                </a:solidFill>
                <a:uFill>
                  <a:solidFill>
                    <a:srgbClr val="0000FF"/>
                  </a:solidFill>
                </a:uFill>
                <a:hlinkClick r:id="rId2" invalidUrl="" action="" tgtFrame="" tooltip="" history="1" highlightClick="0" endSnd="0"/>
              </a:rPr>
              <a:t>https://expo.io/</a:t>
            </a:r>
          </a:p>
          <a:p>
            <a:pPr>
              <a:buSzTx/>
              <a:buNone/>
              <a:defRPr sz="2000">
                <a:latin typeface="+mj-lt"/>
                <a:ea typeface="+mj-ea"/>
                <a:cs typeface="+mj-cs"/>
                <a:sym typeface="Helvetica"/>
              </a:defRPr>
            </a:pPr>
            <a:r>
              <a:t>React Nativeでの開発を支援するサービス</a:t>
            </a:r>
          </a:p>
          <a:p>
            <a:pPr marL="0" indent="0">
              <a:lnSpc>
                <a:spcPct val="150000"/>
              </a:lnSpc>
              <a:buSzTx/>
              <a:buNone/>
              <a:defRPr sz="2000">
                <a:latin typeface="+mj-lt"/>
                <a:ea typeface="+mj-ea"/>
                <a:cs typeface="+mj-cs"/>
                <a:sym typeface="Helvetica"/>
              </a:defRPr>
            </a:pPr>
          </a:p>
          <a:p>
            <a:pPr>
              <a:lnSpc>
                <a:spcPct val="150000"/>
              </a:lnSpc>
              <a:buFont typeface="Helvetica"/>
              <a:defRPr sz="2000">
                <a:latin typeface="+mj-lt"/>
                <a:ea typeface="+mj-ea"/>
                <a:cs typeface="+mj-cs"/>
                <a:sym typeface="Helvetica"/>
              </a:defRPr>
            </a:pPr>
            <a:r>
              <a:t>ネットワークを通して実機の動作確認ができる(ケーブルでの接続が不要)</a:t>
            </a:r>
          </a:p>
          <a:p>
            <a:pPr>
              <a:lnSpc>
                <a:spcPct val="150000"/>
              </a:lnSpc>
              <a:buFont typeface="Helvetica"/>
              <a:defRPr sz="2000">
                <a:latin typeface="+mj-lt"/>
                <a:ea typeface="+mj-ea"/>
                <a:cs typeface="+mj-cs"/>
                <a:sym typeface="Helvetica"/>
              </a:defRPr>
            </a:pPr>
            <a:r>
              <a:t>コードの変更がリアルタイムに反映される</a:t>
            </a:r>
          </a:p>
          <a:p>
            <a:pPr>
              <a:lnSpc>
                <a:spcPct val="150000"/>
              </a:lnSpc>
              <a:buFont typeface="Helvetica"/>
              <a:defRPr sz="2000">
                <a:latin typeface="+mj-lt"/>
                <a:ea typeface="+mj-ea"/>
                <a:cs typeface="+mj-cs"/>
                <a:sym typeface="Helvetica"/>
              </a:defRPr>
            </a:pPr>
            <a:r>
              <a:t>開発版アプリの配布がすぐにできる</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4" name="タイトル 1"/>
          <p:cNvSpPr txBox="1"/>
          <p:nvPr>
            <p:ph type="title"/>
          </p:nvPr>
        </p:nvSpPr>
        <p:spPr>
          <a:xfrm>
            <a:off x="677333" y="199505"/>
            <a:ext cx="8596670" cy="1105593"/>
          </a:xfrm>
          <a:prstGeom prst="rect">
            <a:avLst/>
          </a:prstGeom>
        </p:spPr>
        <p:txBody>
          <a:bodyPr/>
          <a:lstStyle/>
          <a:p>
            <a:pPr defTabSz="420623">
              <a:defRPr sz="2200">
                <a:latin typeface="+mj-lt"/>
                <a:ea typeface="+mj-ea"/>
                <a:cs typeface="+mj-cs"/>
                <a:sym typeface="Helvetica"/>
              </a:defRPr>
            </a:pPr>
            <a:r>
              <a:t>開発環境の紹介</a:t>
            </a:r>
            <a:br/>
            <a:r>
              <a:rPr sz="3600">
                <a:latin typeface="メイリオ"/>
                <a:ea typeface="メイリオ"/>
                <a:cs typeface="メイリオ"/>
                <a:sym typeface="メイリオ"/>
              </a:rPr>
              <a:t>expo snack とは</a:t>
            </a:r>
          </a:p>
        </p:txBody>
      </p:sp>
      <p:sp>
        <p:nvSpPr>
          <p:cNvPr id="355" name="コンテンツ プレースホルダー 2"/>
          <p:cNvSpPr txBox="1"/>
          <p:nvPr>
            <p:ph type="body" idx="1"/>
          </p:nvPr>
        </p:nvSpPr>
        <p:spPr>
          <a:xfrm>
            <a:off x="677333" y="1388224"/>
            <a:ext cx="8596670" cy="4653138"/>
          </a:xfrm>
          <a:prstGeom prst="rect">
            <a:avLst/>
          </a:prstGeom>
        </p:spPr>
        <p:txBody>
          <a:bodyPr/>
          <a:lstStyle/>
          <a:p>
            <a:pPr marL="0" indent="0">
              <a:lnSpc>
                <a:spcPct val="150000"/>
              </a:lnSpc>
              <a:buSzTx/>
              <a:buNone/>
              <a:defRPr sz="2000" u="sng">
                <a:solidFill>
                  <a:srgbClr val="99CA3C"/>
                </a:solidFill>
                <a:uFill>
                  <a:solidFill>
                    <a:srgbClr val="99CA3C"/>
                  </a:solidFill>
                </a:uFill>
              </a:defRPr>
            </a:pPr>
            <a:r>
              <a:rPr>
                <a:solidFill>
                  <a:srgbClr val="0000FF"/>
                </a:solidFill>
                <a:uFill>
                  <a:solidFill>
                    <a:srgbClr val="0000FF"/>
                  </a:solidFill>
                </a:uFill>
                <a:hlinkClick r:id="rId2" invalidUrl="" action="" tgtFrame="" tooltip="" history="1" highlightClick="0" endSnd="0"/>
              </a:rPr>
              <a:t>https://snack.expo.io/</a:t>
            </a:r>
          </a:p>
          <a:p>
            <a:pPr marL="0" indent="0">
              <a:lnSpc>
                <a:spcPct val="150000"/>
              </a:lnSpc>
              <a:buSzTx/>
              <a:buNone/>
              <a:defRPr sz="2000"/>
            </a:pPr>
            <a:r>
              <a:t>React Native</a:t>
            </a:r>
            <a:r>
              <a:rPr>
                <a:latin typeface="+mj-lt"/>
                <a:ea typeface="+mj-ea"/>
                <a:cs typeface="+mj-cs"/>
                <a:sym typeface="Helvetica"/>
              </a:rPr>
              <a:t>の</a:t>
            </a:r>
            <a:r>
              <a:t>webIDE</a:t>
            </a:r>
            <a:endParaRPr>
              <a:latin typeface="メイリオ"/>
              <a:ea typeface="メイリオ"/>
              <a:cs typeface="メイリオ"/>
              <a:sym typeface="メイリオ"/>
            </a:endParaRPr>
          </a:p>
          <a:p>
            <a:pPr>
              <a:lnSpc>
                <a:spcPct val="150000"/>
              </a:lnSpc>
              <a:buFont typeface="Helvetica"/>
              <a:defRPr sz="2000">
                <a:latin typeface="メイリオ"/>
                <a:ea typeface="メイリオ"/>
                <a:cs typeface="メイリオ"/>
                <a:sym typeface="メイリオ"/>
              </a:defRPr>
            </a:pPr>
            <a:r>
              <a:t>ビルド以外のすべてがWeb上で完結しているので環境構築が不要</a:t>
            </a:r>
          </a:p>
          <a:p>
            <a:pPr>
              <a:lnSpc>
                <a:spcPct val="150000"/>
              </a:lnSpc>
              <a:buFont typeface="Helvetica"/>
              <a:defRPr sz="2000">
                <a:latin typeface="メイリオ"/>
                <a:ea typeface="メイリオ"/>
                <a:cs typeface="メイリオ"/>
                <a:sym typeface="メイリオ"/>
              </a:defRPr>
            </a:pPr>
            <a:r>
              <a:t>動作確認用のサーバーも用意されているので、開発マシンと動作確認用のスマホが同じネットワークにある必要がない</a:t>
            </a:r>
          </a:p>
          <a:p>
            <a:pPr>
              <a:lnSpc>
                <a:spcPct val="150000"/>
              </a:lnSpc>
              <a:buFont typeface="Helvetica"/>
              <a:defRPr sz="2000">
                <a:latin typeface="メイリオ"/>
                <a:ea typeface="メイリオ"/>
                <a:cs typeface="メイリオ"/>
                <a:sym typeface="メイリオ"/>
              </a:defRPr>
            </a:pPr>
            <a:r>
              <a:t>モック作りやハンズオンなどに最適</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7" name="タイトル 1"/>
          <p:cNvSpPr txBox="1"/>
          <p:nvPr>
            <p:ph type="title"/>
          </p:nvPr>
        </p:nvSpPr>
        <p:spPr>
          <a:xfrm>
            <a:off x="677333" y="199505"/>
            <a:ext cx="8596670" cy="1105593"/>
          </a:xfrm>
          <a:prstGeom prst="rect">
            <a:avLst/>
          </a:prstGeom>
        </p:spPr>
        <p:txBody>
          <a:bodyPr/>
          <a:lstStyle/>
          <a:p>
            <a:pPr defTabSz="420623">
              <a:defRPr sz="2200">
                <a:latin typeface="+mj-lt"/>
                <a:ea typeface="+mj-ea"/>
                <a:cs typeface="+mj-cs"/>
                <a:sym typeface="Helvetica"/>
              </a:defRPr>
            </a:pPr>
            <a:r>
              <a:t>開発環境の紹介</a:t>
            </a:r>
            <a:br/>
            <a:r>
              <a:rPr sz="3600">
                <a:latin typeface="メイリオ"/>
                <a:ea typeface="メイリオ"/>
                <a:cs typeface="メイリオ"/>
                <a:sym typeface="メイリオ"/>
              </a:rPr>
              <a:t>expo snack（画面）</a:t>
            </a:r>
          </a:p>
        </p:txBody>
      </p:sp>
      <p:pic>
        <p:nvPicPr>
          <p:cNvPr id="358" name="図 6" descr="図 6"/>
          <p:cNvPicPr>
            <a:picLocks noChangeAspect="1"/>
          </p:cNvPicPr>
          <p:nvPr/>
        </p:nvPicPr>
        <p:blipFill>
          <a:blip r:embed="rId2">
            <a:extLst/>
          </a:blip>
          <a:stretch>
            <a:fillRect/>
          </a:stretch>
        </p:blipFill>
        <p:spPr>
          <a:xfrm>
            <a:off x="815880" y="1836041"/>
            <a:ext cx="8752531" cy="4649393"/>
          </a:xfrm>
          <a:prstGeom prst="rect">
            <a:avLst/>
          </a:prstGeom>
          <a:ln>
            <a:solidFill>
              <a:srgbClr val="000000"/>
            </a:solidFill>
          </a:ln>
          <a:effectLst>
            <a:outerShdw sx="100000" sy="100000" kx="0" ky="0" algn="b" rotWithShape="0" blurRad="292100" dist="139700" dir="2700000">
              <a:srgbClr val="333333">
                <a:alpha val="64999"/>
              </a:srgbClr>
            </a:outerShdw>
          </a:effectLst>
        </p:spPr>
      </p:pic>
      <p:sp>
        <p:nvSpPr>
          <p:cNvPr id="359" name="コンテンツ プレースホルダー 2"/>
          <p:cNvSpPr txBox="1"/>
          <p:nvPr/>
        </p:nvSpPr>
        <p:spPr>
          <a:xfrm>
            <a:off x="703310" y="1258338"/>
            <a:ext cx="8674601" cy="45348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defTabSz="457200">
              <a:lnSpc>
                <a:spcPct val="120000"/>
              </a:lnSpc>
              <a:spcBef>
                <a:spcPts val="1000"/>
              </a:spcBef>
              <a:defRPr sz="1700">
                <a:solidFill>
                  <a:srgbClr val="404040"/>
                </a:solidFill>
                <a:latin typeface="メイリオ"/>
                <a:ea typeface="メイリオ"/>
                <a:cs typeface="メイリオ"/>
                <a:sym typeface="メイリオ"/>
              </a:defRPr>
            </a:lvl1pPr>
          </a:lstStyle>
          <a:p>
            <a:pPr/>
            <a:r>
              <a:t>画面上にはソースコードとエミュレータが表示される。</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1" name="タイトル 1"/>
          <p:cNvSpPr txBox="1"/>
          <p:nvPr>
            <p:ph type="title"/>
          </p:nvPr>
        </p:nvSpPr>
        <p:spPr>
          <a:xfrm>
            <a:off x="677333" y="199505"/>
            <a:ext cx="8596670" cy="1105593"/>
          </a:xfrm>
          <a:prstGeom prst="rect">
            <a:avLst/>
          </a:prstGeom>
        </p:spPr>
        <p:txBody>
          <a:bodyPr/>
          <a:lstStyle/>
          <a:p>
            <a:pPr defTabSz="420623">
              <a:defRPr sz="2200">
                <a:latin typeface="+mj-lt"/>
                <a:ea typeface="+mj-ea"/>
                <a:cs typeface="+mj-cs"/>
                <a:sym typeface="Helvetica"/>
              </a:defRPr>
            </a:pPr>
            <a:r>
              <a:t>開発環境の紹介</a:t>
            </a:r>
            <a:br/>
            <a:r>
              <a:rPr sz="3600">
                <a:latin typeface="メイリオ"/>
                <a:ea typeface="メイリオ"/>
                <a:cs typeface="メイリオ"/>
                <a:sym typeface="メイリオ"/>
              </a:rPr>
              <a:t>expo snack（画面）</a:t>
            </a:r>
          </a:p>
        </p:txBody>
      </p:sp>
      <p:pic>
        <p:nvPicPr>
          <p:cNvPr id="362" name="図 6" descr="図 6"/>
          <p:cNvPicPr>
            <a:picLocks noChangeAspect="1"/>
          </p:cNvPicPr>
          <p:nvPr/>
        </p:nvPicPr>
        <p:blipFill>
          <a:blip r:embed="rId2">
            <a:extLst/>
          </a:blip>
          <a:stretch>
            <a:fillRect/>
          </a:stretch>
        </p:blipFill>
        <p:spPr>
          <a:xfrm>
            <a:off x="4503747" y="2431471"/>
            <a:ext cx="3409954" cy="1915393"/>
          </a:xfrm>
          <a:prstGeom prst="rect">
            <a:avLst/>
          </a:prstGeom>
          <a:ln>
            <a:solidFill>
              <a:srgbClr val="000000"/>
            </a:solidFill>
          </a:ln>
          <a:effectLst>
            <a:outerShdw sx="100000" sy="100000" kx="0" ky="0" algn="b" rotWithShape="0" blurRad="292100" dist="139700" dir="2700000">
              <a:srgbClr val="333333">
                <a:alpha val="64999"/>
              </a:srgbClr>
            </a:outerShdw>
          </a:effectLst>
        </p:spPr>
      </p:pic>
      <p:sp>
        <p:nvSpPr>
          <p:cNvPr id="363" name="コンテンツ プレースホルダー 2"/>
          <p:cNvSpPr txBox="1"/>
          <p:nvPr/>
        </p:nvSpPr>
        <p:spPr>
          <a:xfrm>
            <a:off x="677333" y="1296990"/>
            <a:ext cx="7652830" cy="36448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defTabSz="457200">
              <a:lnSpc>
                <a:spcPct val="150000"/>
              </a:lnSpc>
              <a:spcBef>
                <a:spcPts val="1000"/>
              </a:spcBef>
              <a:defRPr sz="2100">
                <a:solidFill>
                  <a:srgbClr val="404040"/>
                </a:solidFill>
                <a:latin typeface="メイリオ"/>
                <a:ea typeface="メイリオ"/>
                <a:cs typeface="メイリオ"/>
                <a:sym typeface="メイリオ"/>
              </a:defRPr>
            </a:lvl1pPr>
          </a:lstStyle>
          <a:p>
            <a:pPr/>
            <a:r>
              <a:t>自分のスマホやタブレットで動作確認をしながら開発可能！</a:t>
            </a:r>
          </a:p>
        </p:txBody>
      </p:sp>
      <p:pic>
        <p:nvPicPr>
          <p:cNvPr id="364" name="図 11" descr="図 11"/>
          <p:cNvPicPr>
            <a:picLocks noChangeAspect="1"/>
          </p:cNvPicPr>
          <p:nvPr/>
        </p:nvPicPr>
        <p:blipFill>
          <a:blip r:embed="rId3">
            <a:extLst/>
          </a:blip>
          <a:stretch>
            <a:fillRect/>
          </a:stretch>
        </p:blipFill>
        <p:spPr>
          <a:xfrm>
            <a:off x="1051570" y="2289462"/>
            <a:ext cx="2572768" cy="4114803"/>
          </a:xfrm>
          <a:prstGeom prst="rect">
            <a:avLst/>
          </a:prstGeom>
          <a:ln>
            <a:solidFill>
              <a:srgbClr val="000000"/>
            </a:solidFill>
          </a:ln>
          <a:effectLst>
            <a:outerShdw sx="100000" sy="100000" kx="0" ky="0" algn="b" rotWithShape="0" blurRad="292100" dist="139700" dir="2700000">
              <a:srgbClr val="333333">
                <a:alpha val="64999"/>
              </a:srgbClr>
            </a:outerShdw>
          </a:effectLst>
        </p:spPr>
      </p:pic>
      <p:sp>
        <p:nvSpPr>
          <p:cNvPr id="365" name="コンテンツ プレースホルダー 2"/>
          <p:cNvSpPr txBox="1"/>
          <p:nvPr/>
        </p:nvSpPr>
        <p:spPr>
          <a:xfrm>
            <a:off x="4591241" y="4392929"/>
            <a:ext cx="1340354" cy="4089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defTabSz="457200">
              <a:lnSpc>
                <a:spcPct val="150000"/>
              </a:lnSpc>
              <a:spcBef>
                <a:spcPts val="1000"/>
              </a:spcBef>
              <a:defRPr sz="2100">
                <a:solidFill>
                  <a:srgbClr val="404040"/>
                </a:solidFill>
                <a:latin typeface="メイリオ"/>
                <a:ea typeface="メイリオ"/>
                <a:cs typeface="メイリオ"/>
                <a:sym typeface="メイリオ"/>
              </a:defRPr>
            </a:lvl1pPr>
          </a:lstStyle>
          <a:p>
            <a:pPr/>
            <a:r>
              <a:t>↑ スマホ</a:t>
            </a:r>
          </a:p>
        </p:txBody>
      </p:sp>
      <p:sp>
        <p:nvSpPr>
          <p:cNvPr id="366" name="コンテンツ プレースホルダー 2"/>
          <p:cNvSpPr txBox="1"/>
          <p:nvPr/>
        </p:nvSpPr>
        <p:spPr>
          <a:xfrm>
            <a:off x="4037060" y="5198224"/>
            <a:ext cx="1963806" cy="4089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defTabSz="457200">
              <a:lnSpc>
                <a:spcPct val="150000"/>
              </a:lnSpc>
              <a:spcBef>
                <a:spcPts val="1000"/>
              </a:spcBef>
              <a:defRPr sz="2100">
                <a:solidFill>
                  <a:srgbClr val="404040"/>
                </a:solidFill>
                <a:latin typeface="メイリオ"/>
                <a:ea typeface="メイリオ"/>
                <a:cs typeface="メイリオ"/>
                <a:sym typeface="メイリオ"/>
              </a:defRPr>
            </a:lvl1pPr>
          </a:lstStyle>
          <a:p>
            <a:pPr/>
            <a:r>
              <a:t>← タブレット</a:t>
            </a: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8" name="タイトル 1"/>
          <p:cNvSpPr txBox="1"/>
          <p:nvPr>
            <p:ph type="title"/>
          </p:nvPr>
        </p:nvSpPr>
        <p:spPr>
          <a:xfrm>
            <a:off x="-1" y="2643446"/>
            <a:ext cx="10432475" cy="781398"/>
          </a:xfrm>
          <a:prstGeom prst="rect">
            <a:avLst/>
          </a:prstGeom>
        </p:spPr>
        <p:txBody>
          <a:bodyPr/>
          <a:lstStyle>
            <a:lvl1pPr algn="ctr">
              <a:defRPr sz="4800">
                <a:latin typeface="メイリオ"/>
                <a:ea typeface="メイリオ"/>
                <a:cs typeface="メイリオ"/>
                <a:sym typeface="メイリオ"/>
              </a:defRPr>
            </a:lvl1pPr>
          </a:lstStyle>
          <a:p>
            <a:pPr/>
            <a:r>
              <a:t>事前準備</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0" name="タイトル 1"/>
          <p:cNvSpPr txBox="1"/>
          <p:nvPr>
            <p:ph type="title"/>
          </p:nvPr>
        </p:nvSpPr>
        <p:spPr>
          <a:xfrm>
            <a:off x="677333" y="199505"/>
            <a:ext cx="8596670" cy="1105593"/>
          </a:xfrm>
          <a:prstGeom prst="rect">
            <a:avLst/>
          </a:prstGeom>
        </p:spPr>
        <p:txBody>
          <a:bodyPr/>
          <a:lstStyle/>
          <a:p>
            <a:pPr defTabSz="429768">
              <a:defRPr sz="2200">
                <a:latin typeface="メイリオ"/>
                <a:ea typeface="メイリオ"/>
                <a:cs typeface="メイリオ"/>
                <a:sym typeface="メイリオ"/>
              </a:defRPr>
            </a:pPr>
            <a:r>
              <a:t>事前準備</a:t>
            </a:r>
            <a:br/>
            <a:r>
              <a:rPr sz="3600"/>
              <a:t>expo.ioにユーザー登録</a:t>
            </a:r>
          </a:p>
        </p:txBody>
      </p:sp>
      <p:sp>
        <p:nvSpPr>
          <p:cNvPr id="371" name="コンテンツ プレースホルダー 2"/>
          <p:cNvSpPr txBox="1"/>
          <p:nvPr>
            <p:ph type="body" idx="1"/>
          </p:nvPr>
        </p:nvSpPr>
        <p:spPr>
          <a:xfrm>
            <a:off x="677333" y="1388224"/>
            <a:ext cx="8596670" cy="4653138"/>
          </a:xfrm>
          <a:prstGeom prst="rect">
            <a:avLst/>
          </a:prstGeom>
        </p:spPr>
        <p:txBody>
          <a:bodyPr/>
          <a:lstStyle/>
          <a:p>
            <a:pPr marL="0" indent="0">
              <a:lnSpc>
                <a:spcPct val="150000"/>
              </a:lnSpc>
              <a:buSzTx/>
              <a:buNone/>
              <a:defRPr sz="2000" u="sng">
                <a:solidFill>
                  <a:srgbClr val="99CA3C"/>
                </a:solidFill>
                <a:uFill>
                  <a:solidFill>
                    <a:srgbClr val="99CA3C"/>
                  </a:solidFill>
                </a:uFill>
              </a:defRPr>
            </a:pPr>
            <a:r>
              <a:rPr>
                <a:solidFill>
                  <a:srgbClr val="0000FF"/>
                </a:solidFill>
                <a:uFill>
                  <a:solidFill>
                    <a:srgbClr val="0000FF"/>
                  </a:solidFill>
                </a:uFill>
                <a:hlinkClick r:id="rId2" invalidUrl="" action="" tgtFrame="" tooltip="" history="1" highlightClick="0" endSnd="0"/>
              </a:rPr>
              <a:t>https://expo.io/signup</a:t>
            </a:r>
          </a:p>
          <a:p>
            <a:pPr marL="0" indent="0">
              <a:buSzTx/>
              <a:buNone/>
              <a:defRPr sz="2000"/>
            </a:pPr>
            <a:r>
              <a:t>expo.io</a:t>
            </a:r>
            <a:r>
              <a:rPr>
                <a:latin typeface="メイリオ"/>
                <a:ea typeface="メイリオ"/>
                <a:cs typeface="メイリオ"/>
                <a:sym typeface="メイリオ"/>
              </a:rPr>
              <a:t>のユーザー作成ページにアクセスし、メールアドレス、使用したいユーザー名、パスワードを入力</a:t>
            </a:r>
          </a:p>
        </p:txBody>
      </p:sp>
      <p:pic>
        <p:nvPicPr>
          <p:cNvPr id="372" name="図 3" descr="図 3"/>
          <p:cNvPicPr>
            <a:picLocks noChangeAspect="1"/>
          </p:cNvPicPr>
          <p:nvPr/>
        </p:nvPicPr>
        <p:blipFill>
          <a:blip r:embed="rId3">
            <a:extLst/>
          </a:blip>
          <a:stretch>
            <a:fillRect/>
          </a:stretch>
        </p:blipFill>
        <p:spPr>
          <a:xfrm>
            <a:off x="2057769" y="2869219"/>
            <a:ext cx="5835798" cy="3463088"/>
          </a:xfrm>
          <a:prstGeom prst="rect">
            <a:avLst/>
          </a:prstGeom>
          <a:ln>
            <a:solidFill>
              <a:srgbClr val="000000"/>
            </a:solidFill>
          </a:ln>
          <a:effectLst>
            <a:outerShdw sx="100000" sy="100000" kx="0" ky="0" algn="b" rotWithShape="0" blurRad="292100" dist="139700" dir="2700000">
              <a:srgbClr val="333333">
                <a:alpha val="64999"/>
              </a:srgbClr>
            </a:outerShdw>
          </a:effectLst>
        </p:spPr>
      </p:pic>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4" name="タイトル 1"/>
          <p:cNvSpPr txBox="1"/>
          <p:nvPr>
            <p:ph type="title"/>
          </p:nvPr>
        </p:nvSpPr>
        <p:spPr>
          <a:xfrm>
            <a:off x="677333" y="199505"/>
            <a:ext cx="8596670" cy="1105593"/>
          </a:xfrm>
          <a:prstGeom prst="rect">
            <a:avLst/>
          </a:prstGeom>
        </p:spPr>
        <p:txBody>
          <a:bodyPr/>
          <a:lstStyle/>
          <a:p>
            <a:pPr defTabSz="429768">
              <a:defRPr sz="2200">
                <a:latin typeface="メイリオ"/>
                <a:ea typeface="メイリオ"/>
                <a:cs typeface="メイリオ"/>
                <a:sym typeface="メイリオ"/>
              </a:defRPr>
            </a:pPr>
            <a:r>
              <a:t>事前準備</a:t>
            </a:r>
            <a:br/>
            <a:r>
              <a:rPr sz="3600"/>
              <a:t>Snackのプロジェクトを作成</a:t>
            </a:r>
          </a:p>
        </p:txBody>
      </p:sp>
      <p:sp>
        <p:nvSpPr>
          <p:cNvPr id="375" name="コンテンツ プレースホルダー 2"/>
          <p:cNvSpPr txBox="1"/>
          <p:nvPr>
            <p:ph type="body" idx="1"/>
          </p:nvPr>
        </p:nvSpPr>
        <p:spPr>
          <a:xfrm>
            <a:off x="677333" y="1388224"/>
            <a:ext cx="8596670" cy="4653138"/>
          </a:xfrm>
          <a:prstGeom prst="rect">
            <a:avLst/>
          </a:prstGeom>
        </p:spPr>
        <p:txBody>
          <a:bodyPr/>
          <a:lstStyle/>
          <a:p>
            <a:pPr marL="0" indent="0">
              <a:buSzTx/>
              <a:buNone/>
              <a:defRPr sz="2000"/>
            </a:pPr>
          </a:p>
          <a:p>
            <a:pPr marL="0" indent="0">
              <a:buSzTx/>
              <a:buNone/>
              <a:defRPr sz="2000"/>
            </a:pPr>
            <a:r>
              <a:t>Snacks</a:t>
            </a:r>
            <a:r>
              <a:rPr>
                <a:latin typeface="メイリオ"/>
                <a:ea typeface="メイリオ"/>
                <a:cs typeface="メイリオ"/>
                <a:sym typeface="メイリオ"/>
              </a:rPr>
              <a:t>タブを選択し、画面上にある</a:t>
            </a:r>
            <a:r>
              <a:t>Snack</a:t>
            </a:r>
            <a:r>
              <a:rPr>
                <a:latin typeface="メイリオ"/>
                <a:ea typeface="メイリオ"/>
                <a:cs typeface="メイリオ"/>
                <a:sym typeface="メイリオ"/>
              </a:rPr>
              <a:t>へのリンクをクリックする</a:t>
            </a:r>
          </a:p>
          <a:p>
            <a:pPr marL="0" indent="0">
              <a:buSzTx/>
              <a:buNone/>
              <a:defRPr sz="2000">
                <a:latin typeface="メイリオ"/>
                <a:ea typeface="メイリオ"/>
                <a:cs typeface="メイリオ"/>
                <a:sym typeface="メイリオ"/>
              </a:defRPr>
            </a:pPr>
            <a:r>
              <a:t>（以下のキャプチャの枠線部分）</a:t>
            </a:r>
          </a:p>
        </p:txBody>
      </p:sp>
      <p:pic>
        <p:nvPicPr>
          <p:cNvPr id="376" name="図 4" descr="図 4"/>
          <p:cNvPicPr>
            <a:picLocks noChangeAspect="1"/>
          </p:cNvPicPr>
          <p:nvPr/>
        </p:nvPicPr>
        <p:blipFill>
          <a:blip r:embed="rId2">
            <a:extLst/>
          </a:blip>
          <a:stretch>
            <a:fillRect/>
          </a:stretch>
        </p:blipFill>
        <p:spPr>
          <a:xfrm>
            <a:off x="1591694" y="2800805"/>
            <a:ext cx="6767947" cy="2864145"/>
          </a:xfrm>
          <a:prstGeom prst="rect">
            <a:avLst/>
          </a:prstGeom>
          <a:ln>
            <a:solidFill>
              <a:srgbClr val="000000"/>
            </a:solidFill>
          </a:ln>
          <a:effectLst>
            <a:outerShdw sx="100000" sy="100000" kx="0" ky="0" algn="b" rotWithShape="0" blurRad="292100" dist="139700" dir="2700000">
              <a:srgbClr val="333333">
                <a:alpha val="64999"/>
              </a:srgbClr>
            </a:outerShdw>
          </a:effectLst>
        </p:spPr>
      </p:pic>
      <p:sp>
        <p:nvSpPr>
          <p:cNvPr id="377" name="正方形/長方形 5"/>
          <p:cNvSpPr/>
          <p:nvPr/>
        </p:nvSpPr>
        <p:spPr>
          <a:xfrm>
            <a:off x="5453148" y="4015047"/>
            <a:ext cx="340825" cy="124691"/>
          </a:xfrm>
          <a:prstGeom prst="rect">
            <a:avLst/>
          </a:prstGeom>
          <a:ln w="38100" cap="rnd">
            <a:solidFill>
              <a:srgbClr val="FF0000"/>
            </a:solidFill>
          </a:ln>
        </p:spPr>
        <p:txBody>
          <a:bodyPr lIns="45718" tIns="45718" rIns="45718" bIns="45718"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9" name="タイトル 1"/>
          <p:cNvSpPr txBox="1"/>
          <p:nvPr>
            <p:ph type="title"/>
          </p:nvPr>
        </p:nvSpPr>
        <p:spPr>
          <a:xfrm>
            <a:off x="677333" y="199505"/>
            <a:ext cx="8596670" cy="1105593"/>
          </a:xfrm>
          <a:prstGeom prst="rect">
            <a:avLst/>
          </a:prstGeom>
        </p:spPr>
        <p:txBody>
          <a:bodyPr/>
          <a:lstStyle/>
          <a:p>
            <a:pPr defTabSz="429768">
              <a:defRPr sz="2200">
                <a:latin typeface="メイリオ"/>
                <a:ea typeface="メイリオ"/>
                <a:cs typeface="メイリオ"/>
                <a:sym typeface="メイリオ"/>
              </a:defRPr>
            </a:pPr>
            <a:r>
              <a:t>事前準備</a:t>
            </a:r>
            <a:br/>
            <a:r>
              <a:rPr sz="3600"/>
              <a:t>Snackのプロジェクトを作成</a:t>
            </a:r>
          </a:p>
        </p:txBody>
      </p:sp>
      <p:sp>
        <p:nvSpPr>
          <p:cNvPr id="380" name="コンテンツ プレースホルダー 2"/>
          <p:cNvSpPr txBox="1"/>
          <p:nvPr>
            <p:ph type="body" idx="1"/>
          </p:nvPr>
        </p:nvSpPr>
        <p:spPr>
          <a:xfrm>
            <a:off x="677333" y="1388224"/>
            <a:ext cx="8596670" cy="4653138"/>
          </a:xfrm>
          <a:prstGeom prst="rect">
            <a:avLst/>
          </a:prstGeom>
        </p:spPr>
        <p:txBody>
          <a:bodyPr/>
          <a:lstStyle/>
          <a:p>
            <a:pPr marL="0" indent="0">
              <a:buSzTx/>
              <a:buNone/>
              <a:defRPr sz="2000"/>
            </a:pPr>
          </a:p>
          <a:p>
            <a:pPr marL="0" indent="0">
              <a:buSzTx/>
              <a:buNone/>
              <a:defRPr sz="2000">
                <a:latin typeface="メイリオ"/>
                <a:ea typeface="メイリオ"/>
                <a:cs typeface="メイリオ"/>
                <a:sym typeface="メイリオ"/>
              </a:defRPr>
            </a:pPr>
            <a:r>
              <a:t>以下の画像と同じ画面が表示されれば事前準備は完了</a:t>
            </a:r>
          </a:p>
        </p:txBody>
      </p:sp>
      <p:pic>
        <p:nvPicPr>
          <p:cNvPr id="381" name="図 3" descr="図 3"/>
          <p:cNvPicPr>
            <a:picLocks noChangeAspect="1"/>
          </p:cNvPicPr>
          <p:nvPr/>
        </p:nvPicPr>
        <p:blipFill>
          <a:blip r:embed="rId2">
            <a:extLst/>
          </a:blip>
          <a:stretch>
            <a:fillRect/>
          </a:stretch>
        </p:blipFill>
        <p:spPr>
          <a:xfrm>
            <a:off x="768774" y="2304588"/>
            <a:ext cx="7955127" cy="4062635"/>
          </a:xfrm>
          <a:prstGeom prst="rect">
            <a:avLst/>
          </a:prstGeom>
          <a:ln>
            <a:solidFill>
              <a:srgbClr val="000000"/>
            </a:solidFill>
          </a:ln>
          <a:effectLst>
            <a:outerShdw sx="100000" sy="100000" kx="0" ky="0" algn="b" rotWithShape="0" blurRad="292100" dist="139700" dir="2700000">
              <a:srgbClr val="333333">
                <a:alpha val="64999"/>
              </a:srgbClr>
            </a:outerShdw>
          </a:effectLst>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タイトル 1"/>
          <p:cNvSpPr txBox="1"/>
          <p:nvPr>
            <p:ph type="title"/>
          </p:nvPr>
        </p:nvSpPr>
        <p:spPr>
          <a:xfrm>
            <a:off x="677333" y="199505"/>
            <a:ext cx="8596670" cy="1105593"/>
          </a:xfrm>
          <a:prstGeom prst="rect">
            <a:avLst/>
          </a:prstGeom>
        </p:spPr>
        <p:txBody>
          <a:bodyPr/>
          <a:lstStyle/>
          <a:p>
            <a:pPr defTabSz="452627">
              <a:defRPr sz="2300">
                <a:latin typeface="+mj-lt"/>
                <a:ea typeface="+mj-ea"/>
                <a:cs typeface="+mj-cs"/>
                <a:sym typeface="Helvetica"/>
              </a:defRPr>
            </a:pPr>
            <a:r>
              <a:t>スマホアプリ開発は難しい</a:t>
            </a:r>
            <a:br/>
            <a:r>
              <a:rPr sz="3900">
                <a:latin typeface="メイリオ"/>
                <a:ea typeface="メイリオ"/>
                <a:cs typeface="メイリオ"/>
                <a:sym typeface="メイリオ"/>
              </a:rPr>
              <a:t>何故難しいのか</a:t>
            </a:r>
          </a:p>
        </p:txBody>
      </p:sp>
      <p:sp>
        <p:nvSpPr>
          <p:cNvPr id="180" name="コンテンツ プレースホルダー 2"/>
          <p:cNvSpPr txBox="1"/>
          <p:nvPr>
            <p:ph type="body" idx="1"/>
          </p:nvPr>
        </p:nvSpPr>
        <p:spPr>
          <a:xfrm>
            <a:off x="677333" y="1388223"/>
            <a:ext cx="8596670" cy="5062454"/>
          </a:xfrm>
          <a:prstGeom prst="rect">
            <a:avLst/>
          </a:prstGeom>
        </p:spPr>
        <p:txBody>
          <a:bodyPr/>
          <a:lstStyle/>
          <a:p>
            <a:pPr marL="0" indent="0" defTabSz="429768">
              <a:lnSpc>
                <a:spcPct val="150000"/>
              </a:lnSpc>
              <a:spcBef>
                <a:spcPts val="900"/>
              </a:spcBef>
              <a:buSzTx/>
              <a:buNone/>
              <a:defRPr>
                <a:latin typeface="+mj-lt"/>
                <a:ea typeface="+mj-ea"/>
                <a:cs typeface="+mj-cs"/>
                <a:sym typeface="Helvetica"/>
              </a:defRPr>
            </a:pPr>
            <a:r>
              <a:t>たぶん一番の障壁はこれ</a:t>
            </a:r>
            <a:endParaRPr sz="1000"/>
          </a:p>
          <a:p>
            <a:pPr marL="322324" indent="-322324" defTabSz="429768">
              <a:lnSpc>
                <a:spcPct val="120000"/>
              </a:lnSpc>
              <a:spcBef>
                <a:spcPts val="900"/>
              </a:spcBef>
              <a:buFont typeface="Helvetica"/>
              <a:defRPr>
                <a:latin typeface="+mj-lt"/>
                <a:ea typeface="+mj-ea"/>
                <a:cs typeface="+mj-cs"/>
                <a:sym typeface="Helvetica"/>
              </a:defRPr>
            </a:pPr>
            <a:r>
              <a:t>各</a:t>
            </a:r>
            <a:r>
              <a:rPr>
                <a:latin typeface="+mn-lt"/>
                <a:ea typeface="+mn-ea"/>
                <a:cs typeface="+mn-cs"/>
                <a:sym typeface="Trebuchet MS"/>
              </a:rPr>
              <a:t>OS</a:t>
            </a:r>
            <a:r>
              <a:t>ごとの対応</a:t>
            </a:r>
          </a:p>
          <a:p>
            <a:pPr lvl="1" marL="779524" indent="-322324" defTabSz="429768">
              <a:lnSpc>
                <a:spcPct val="120000"/>
              </a:lnSpc>
              <a:spcBef>
                <a:spcPts val="900"/>
              </a:spcBef>
              <a:buFont typeface="Helvetica"/>
              <a:defRPr>
                <a:latin typeface="+mj-lt"/>
                <a:ea typeface="+mj-ea"/>
                <a:cs typeface="+mj-cs"/>
                <a:sym typeface="Helvetica"/>
              </a:defRPr>
            </a:pPr>
            <a:r>
              <a:t>iOS</a:t>
            </a:r>
          </a:p>
          <a:p>
            <a:pPr lvl="1" marL="779524" indent="-322324" defTabSz="429768">
              <a:lnSpc>
                <a:spcPct val="120000"/>
              </a:lnSpc>
              <a:spcBef>
                <a:spcPts val="900"/>
              </a:spcBef>
              <a:buFont typeface="Helvetica"/>
              <a:defRPr>
                <a:latin typeface="+mj-lt"/>
                <a:ea typeface="+mj-ea"/>
                <a:cs typeface="+mj-cs"/>
                <a:sym typeface="Helvetica"/>
              </a:defRPr>
            </a:pPr>
            <a:r>
              <a:t>Android</a:t>
            </a:r>
          </a:p>
          <a:p>
            <a:pPr lvl="1" marL="779524" indent="-322324" defTabSz="429768">
              <a:lnSpc>
                <a:spcPct val="120000"/>
              </a:lnSpc>
              <a:spcBef>
                <a:spcPts val="900"/>
              </a:spcBef>
              <a:buFont typeface="Helvetica"/>
              <a:defRPr>
                <a:latin typeface="+mj-lt"/>
                <a:ea typeface="+mj-ea"/>
                <a:cs typeface="+mj-cs"/>
                <a:sym typeface="Helvetica"/>
              </a:defRPr>
            </a:pPr>
            <a:r>
              <a:t>WindowsPhone</a:t>
            </a:r>
            <a:endParaRPr strike="sngStrike"/>
          </a:p>
          <a:p>
            <a:pPr lvl="1" marL="779524" indent="-322324" defTabSz="429768">
              <a:lnSpc>
                <a:spcPct val="120000"/>
              </a:lnSpc>
              <a:spcBef>
                <a:spcPts val="900"/>
              </a:spcBef>
              <a:buFont typeface="Helvetica"/>
              <a:defRPr>
                <a:latin typeface="+mj-lt"/>
                <a:ea typeface="+mj-ea"/>
                <a:cs typeface="+mj-cs"/>
                <a:sym typeface="Helvetica"/>
              </a:defRPr>
            </a:pPr>
            <a:r>
              <a:t>FireOS</a:t>
            </a:r>
            <a:endParaRPr strike="sngStrike"/>
          </a:p>
          <a:p>
            <a:pPr marL="0" indent="0" defTabSz="429768">
              <a:lnSpc>
                <a:spcPct val="150000"/>
              </a:lnSpc>
              <a:spcBef>
                <a:spcPts val="900"/>
              </a:spcBef>
              <a:buSzTx/>
              <a:buNone/>
              <a:defRPr strike="sngStrike" sz="900"/>
            </a:pPr>
          </a:p>
          <a:p>
            <a:pPr marL="0" indent="0" defTabSz="429768">
              <a:spcBef>
                <a:spcPts val="900"/>
              </a:spcBef>
              <a:buSzTx/>
              <a:buNone/>
            </a:pPr>
            <a:r>
              <a:t>iOS</a:t>
            </a:r>
            <a:r>
              <a:rPr>
                <a:latin typeface="+mj-lt"/>
                <a:ea typeface="+mj-ea"/>
                <a:cs typeface="+mj-cs"/>
                <a:sym typeface="Helvetica"/>
              </a:rPr>
              <a:t>と</a:t>
            </a:r>
            <a:r>
              <a:t>Android</a:t>
            </a:r>
            <a:r>
              <a:rPr>
                <a:latin typeface="+mj-lt"/>
                <a:ea typeface="+mj-ea"/>
                <a:cs typeface="+mj-cs"/>
                <a:sym typeface="Helvetica"/>
              </a:rPr>
              <a:t>で開発に必要な環境や言語が違う</a:t>
            </a:r>
            <a:endParaRPr>
              <a:latin typeface="+mj-lt"/>
              <a:ea typeface="+mj-ea"/>
              <a:cs typeface="+mj-cs"/>
              <a:sym typeface="Helvetica"/>
            </a:endParaRPr>
          </a:p>
          <a:p>
            <a:pPr marL="0" indent="0" defTabSz="429768">
              <a:spcBef>
                <a:spcPts val="900"/>
              </a:spcBef>
              <a:buSzTx/>
              <a:buNone/>
              <a:defRPr>
                <a:latin typeface="+mj-lt"/>
                <a:ea typeface="+mj-ea"/>
                <a:cs typeface="+mj-cs"/>
                <a:sym typeface="Helvetica"/>
              </a:defRPr>
            </a:pPr>
            <a:r>
              <a:t>異なる二つのシステムを開発すると考えた方が良いくらい違う</a:t>
            </a:r>
          </a:p>
          <a:p>
            <a:pPr marL="0" indent="0" defTabSz="429768">
              <a:spcBef>
                <a:spcPts val="900"/>
              </a:spcBef>
              <a:buSzTx/>
              <a:buNone/>
            </a:pPr>
            <a:r>
              <a:t>→</a:t>
            </a:r>
            <a:r>
              <a:rPr>
                <a:latin typeface="+mj-lt"/>
                <a:ea typeface="+mj-ea"/>
                <a:cs typeface="+mj-cs"/>
                <a:sym typeface="Helvetica"/>
              </a:rPr>
              <a:t>純粋に労力が</a:t>
            </a:r>
            <a:r>
              <a:t>2</a:t>
            </a:r>
            <a:r>
              <a:rPr>
                <a:latin typeface="+mj-lt"/>
                <a:ea typeface="+mj-ea"/>
                <a:cs typeface="+mj-cs"/>
                <a:sym typeface="Helvetica"/>
              </a:rPr>
              <a:t>倍</a:t>
            </a:r>
          </a:p>
        </p:txBody>
      </p:sp>
      <p:grpSp>
        <p:nvGrpSpPr>
          <p:cNvPr id="183" name="図 2"/>
          <p:cNvGrpSpPr/>
          <p:nvPr/>
        </p:nvGrpSpPr>
        <p:grpSpPr>
          <a:xfrm>
            <a:off x="6960688" y="390695"/>
            <a:ext cx="2668086" cy="3782295"/>
            <a:chOff x="0" y="0"/>
            <a:chExt cx="2668085" cy="3782293"/>
          </a:xfrm>
        </p:grpSpPr>
        <p:sp>
          <p:nvSpPr>
            <p:cNvPr id="181" name="図形"/>
            <p:cNvSpPr/>
            <p:nvPr/>
          </p:nvSpPr>
          <p:spPr>
            <a:xfrm>
              <a:off x="0" y="-1"/>
              <a:ext cx="2668086" cy="37822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309"/>
                  </a:moveTo>
                  <a:cubicBezTo>
                    <a:pt x="0" y="586"/>
                    <a:pt x="831" y="0"/>
                    <a:pt x="1856" y="0"/>
                  </a:cubicBezTo>
                  <a:lnTo>
                    <a:pt x="19744" y="0"/>
                  </a:lnTo>
                  <a:cubicBezTo>
                    <a:pt x="20769" y="0"/>
                    <a:pt x="21600" y="586"/>
                    <a:pt x="21600" y="1309"/>
                  </a:cubicBezTo>
                  <a:lnTo>
                    <a:pt x="21600" y="20291"/>
                  </a:lnTo>
                  <a:cubicBezTo>
                    <a:pt x="21600" y="21014"/>
                    <a:pt x="20769" y="21600"/>
                    <a:pt x="19744" y="21600"/>
                  </a:cubicBezTo>
                  <a:lnTo>
                    <a:pt x="1856" y="21600"/>
                  </a:lnTo>
                  <a:cubicBezTo>
                    <a:pt x="831" y="21600"/>
                    <a:pt x="0" y="21014"/>
                    <a:pt x="0" y="20291"/>
                  </a:cubicBezTo>
                  <a:close/>
                </a:path>
              </a:pathLst>
            </a:custGeom>
            <a:solidFill>
              <a:srgbClr val="EDEDED"/>
            </a:solidFill>
            <a:ln w="12700" cap="flat">
              <a:noFill/>
              <a:miter lim="400000"/>
            </a:ln>
            <a:effectLst/>
          </p:spPr>
          <p:txBody>
            <a:bodyPr wrap="square" lIns="45718" tIns="45718" rIns="45718" bIns="45718" numCol="1" anchor="ctr">
              <a:noAutofit/>
            </a:bodyPr>
            <a:lstStyle/>
            <a:p>
              <a:pPr/>
            </a:p>
          </p:txBody>
        </p:sp>
        <p:pic>
          <p:nvPicPr>
            <p:cNvPr id="182" name="image1.jpeg" descr="image1.jpeg"/>
            <p:cNvPicPr>
              <a:picLocks noChangeAspect="1"/>
            </p:cNvPicPr>
            <p:nvPr/>
          </p:nvPicPr>
          <p:blipFill>
            <a:blip r:embed="rId2">
              <a:extLst/>
            </a:blip>
            <a:srcRect l="0" t="0" r="0" b="1"/>
            <a:stretch>
              <a:fillRect/>
            </a:stretch>
          </p:blipFill>
          <p:spPr>
            <a:xfrm>
              <a:off x="0" y="-1"/>
              <a:ext cx="2668086" cy="37822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7" y="0"/>
                  </a:moveTo>
                  <a:cubicBezTo>
                    <a:pt x="832" y="0"/>
                    <a:pt x="0" y="587"/>
                    <a:pt x="0" y="1310"/>
                  </a:cubicBezTo>
                  <a:lnTo>
                    <a:pt x="0" y="20290"/>
                  </a:lnTo>
                  <a:cubicBezTo>
                    <a:pt x="0" y="21013"/>
                    <a:pt x="832" y="21600"/>
                    <a:pt x="1857" y="21600"/>
                  </a:cubicBezTo>
                  <a:lnTo>
                    <a:pt x="19743" y="21600"/>
                  </a:lnTo>
                  <a:cubicBezTo>
                    <a:pt x="20768" y="21600"/>
                    <a:pt x="21600" y="21013"/>
                    <a:pt x="21600" y="20290"/>
                  </a:cubicBezTo>
                  <a:lnTo>
                    <a:pt x="21600" y="1310"/>
                  </a:lnTo>
                  <a:cubicBezTo>
                    <a:pt x="21600" y="587"/>
                    <a:pt x="20768" y="0"/>
                    <a:pt x="19743" y="0"/>
                  </a:cubicBezTo>
                  <a:lnTo>
                    <a:pt x="1857" y="0"/>
                  </a:lnTo>
                  <a:close/>
                </a:path>
              </a:pathLst>
            </a:custGeom>
            <a:ln w="12700" cap="flat">
              <a:noFill/>
              <a:miter lim="400000"/>
            </a:ln>
            <a:effectLst>
              <a:reflection blurRad="0" stA="38000" stPos="0" endA="0" endPos="40000" dist="0" dir="5400000" fadeDir="5400000" sx="100000" sy="-100000" kx="0" ky="0" algn="bl" rotWithShape="0"/>
            </a:effectLst>
          </p:spPr>
        </p:pic>
      </p:grpSp>
      <p:grpSp>
        <p:nvGrpSpPr>
          <p:cNvPr id="186" name="図 3"/>
          <p:cNvGrpSpPr/>
          <p:nvPr/>
        </p:nvGrpSpPr>
        <p:grpSpPr>
          <a:xfrm>
            <a:off x="10210456" y="3115280"/>
            <a:ext cx="1497334" cy="2926084"/>
            <a:chOff x="-1" y="0"/>
            <a:chExt cx="1497333" cy="2926082"/>
          </a:xfrm>
        </p:grpSpPr>
        <p:sp>
          <p:nvSpPr>
            <p:cNvPr id="184" name="図形"/>
            <p:cNvSpPr/>
            <p:nvPr/>
          </p:nvSpPr>
          <p:spPr>
            <a:xfrm>
              <a:off x="-2" y="-1"/>
              <a:ext cx="1497335" cy="29260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50"/>
                  </a:moveTo>
                  <a:cubicBezTo>
                    <a:pt x="0" y="425"/>
                    <a:pt x="831" y="0"/>
                    <a:pt x="1856" y="0"/>
                  </a:cubicBezTo>
                  <a:lnTo>
                    <a:pt x="19744" y="0"/>
                  </a:lnTo>
                  <a:cubicBezTo>
                    <a:pt x="20769" y="0"/>
                    <a:pt x="21600" y="425"/>
                    <a:pt x="21600" y="950"/>
                  </a:cubicBezTo>
                  <a:lnTo>
                    <a:pt x="21600" y="20650"/>
                  </a:lnTo>
                  <a:cubicBezTo>
                    <a:pt x="21600" y="21175"/>
                    <a:pt x="20769" y="21600"/>
                    <a:pt x="19744" y="21600"/>
                  </a:cubicBezTo>
                  <a:lnTo>
                    <a:pt x="1856" y="21600"/>
                  </a:lnTo>
                  <a:cubicBezTo>
                    <a:pt x="831" y="21600"/>
                    <a:pt x="0" y="21175"/>
                    <a:pt x="0" y="20650"/>
                  </a:cubicBezTo>
                  <a:close/>
                </a:path>
              </a:pathLst>
            </a:custGeom>
            <a:solidFill>
              <a:srgbClr val="EDEDED"/>
            </a:solidFill>
            <a:ln w="12700" cap="flat">
              <a:noFill/>
              <a:miter lim="400000"/>
            </a:ln>
            <a:effectLst/>
          </p:spPr>
          <p:txBody>
            <a:bodyPr wrap="square" lIns="45718" tIns="45718" rIns="45718" bIns="45718" numCol="1" anchor="ctr">
              <a:noAutofit/>
            </a:bodyPr>
            <a:lstStyle/>
            <a:p>
              <a:pPr/>
            </a:p>
          </p:txBody>
        </p:sp>
        <p:pic>
          <p:nvPicPr>
            <p:cNvPr id="185" name="image2.png" descr="image2.png"/>
            <p:cNvPicPr>
              <a:picLocks noChangeAspect="1"/>
            </p:cNvPicPr>
            <p:nvPr/>
          </p:nvPicPr>
          <p:blipFill>
            <a:blip r:embed="rId3">
              <a:extLst/>
            </a:blip>
            <a:srcRect l="0" t="0" r="0" b="0"/>
            <a:stretch>
              <a:fillRect/>
            </a:stretch>
          </p:blipFill>
          <p:spPr>
            <a:xfrm>
              <a:off x="0" y="-1"/>
              <a:ext cx="1497332" cy="29260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5" y="0"/>
                  </a:moveTo>
                  <a:cubicBezTo>
                    <a:pt x="830" y="0"/>
                    <a:pt x="0" y="425"/>
                    <a:pt x="0" y="949"/>
                  </a:cubicBezTo>
                  <a:lnTo>
                    <a:pt x="0" y="20651"/>
                  </a:lnTo>
                  <a:cubicBezTo>
                    <a:pt x="0" y="21175"/>
                    <a:pt x="830" y="21600"/>
                    <a:pt x="1855" y="21600"/>
                  </a:cubicBezTo>
                  <a:lnTo>
                    <a:pt x="19745" y="21600"/>
                  </a:lnTo>
                  <a:cubicBezTo>
                    <a:pt x="20770" y="21600"/>
                    <a:pt x="21600" y="21175"/>
                    <a:pt x="21600" y="20651"/>
                  </a:cubicBezTo>
                  <a:lnTo>
                    <a:pt x="21600" y="949"/>
                  </a:lnTo>
                  <a:cubicBezTo>
                    <a:pt x="21600" y="425"/>
                    <a:pt x="20770" y="0"/>
                    <a:pt x="19745" y="0"/>
                  </a:cubicBezTo>
                  <a:lnTo>
                    <a:pt x="1855" y="0"/>
                  </a:lnTo>
                  <a:close/>
                </a:path>
              </a:pathLst>
            </a:custGeom>
            <a:ln w="12700" cap="flat">
              <a:noFill/>
              <a:miter lim="400000"/>
            </a:ln>
            <a:effectLst>
              <a:reflection blurRad="0" stA="38000" stPos="0" endA="0" endPos="40000" dist="0" dir="5400000" fadeDir="5400000" sx="100000" sy="-100000" kx="0" ky="0" algn="bl" rotWithShape="0"/>
            </a:effectLst>
          </p:spPr>
        </p:pic>
      </p:gr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3"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事前準備</a:t>
            </a:r>
            <a:br/>
            <a:r>
              <a:rPr sz="3900"/>
              <a:t>クライアントアプリの準備</a:t>
            </a:r>
          </a:p>
        </p:txBody>
      </p:sp>
      <p:sp>
        <p:nvSpPr>
          <p:cNvPr id="384" name="コンテンツ プレースホルダー 2"/>
          <p:cNvSpPr txBox="1"/>
          <p:nvPr/>
        </p:nvSpPr>
        <p:spPr>
          <a:xfrm>
            <a:off x="829733" y="1540624"/>
            <a:ext cx="6341426" cy="465313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defTabSz="457200">
              <a:spcBef>
                <a:spcPts val="1000"/>
              </a:spcBef>
              <a:defRPr sz="2000">
                <a:solidFill>
                  <a:srgbClr val="404040"/>
                </a:solidFill>
              </a:defRPr>
            </a:pPr>
            <a:r>
              <a:t>Android</a:t>
            </a:r>
            <a:r>
              <a:rPr>
                <a:latin typeface="メイリオ"/>
                <a:ea typeface="メイリオ"/>
                <a:cs typeface="メイリオ"/>
                <a:sym typeface="メイリオ"/>
              </a:rPr>
              <a:t>版</a:t>
            </a:r>
          </a:p>
          <a:p>
            <a:pPr defTabSz="457200">
              <a:spcBef>
                <a:spcPts val="1000"/>
              </a:spcBef>
              <a:defRPr sz="2000" u="sng">
                <a:solidFill>
                  <a:srgbClr val="99CA3C"/>
                </a:solidFill>
                <a:uFill>
                  <a:solidFill>
                    <a:srgbClr val="99CA3C"/>
                  </a:solidFill>
                </a:uFill>
              </a:defRPr>
            </a:pPr>
            <a:r>
              <a:rPr>
                <a:solidFill>
                  <a:srgbClr val="0000FF"/>
                </a:solidFill>
                <a:uFill>
                  <a:solidFill>
                    <a:srgbClr val="0000FF"/>
                  </a:solidFill>
                </a:uFill>
                <a:hlinkClick r:id="rId2" invalidUrl="" action="" tgtFrame="" tooltip="" history="1" highlightClick="0" endSnd="0"/>
              </a:rPr>
              <a:t>https://play.google.com/store/apps/details?id=host.exp.exponent&amp;referrer=www</a:t>
            </a:r>
            <a:endParaRPr>
              <a:solidFill>
                <a:srgbClr val="404040"/>
              </a:solidFill>
            </a:endParaRPr>
          </a:p>
          <a:p>
            <a:pPr defTabSz="457200">
              <a:spcBef>
                <a:spcPts val="1000"/>
              </a:spcBef>
              <a:defRPr sz="2000">
                <a:solidFill>
                  <a:srgbClr val="404040"/>
                </a:solidFill>
              </a:defRPr>
            </a:pPr>
            <a:r>
              <a:t>iOS</a:t>
            </a:r>
            <a:r>
              <a:rPr>
                <a:latin typeface="メイリオ"/>
                <a:ea typeface="メイリオ"/>
                <a:cs typeface="メイリオ"/>
                <a:sym typeface="メイリオ"/>
              </a:rPr>
              <a:t>版</a:t>
            </a:r>
          </a:p>
          <a:p>
            <a:pPr defTabSz="457200">
              <a:spcBef>
                <a:spcPts val="1000"/>
              </a:spcBef>
              <a:defRPr sz="2000" u="sng">
                <a:solidFill>
                  <a:srgbClr val="99CA3C"/>
                </a:solidFill>
                <a:uFill>
                  <a:solidFill>
                    <a:srgbClr val="99CA3C"/>
                  </a:solidFill>
                </a:uFill>
              </a:defRPr>
            </a:pPr>
            <a:r>
              <a:rPr>
                <a:solidFill>
                  <a:srgbClr val="0000FF"/>
                </a:solidFill>
                <a:uFill>
                  <a:solidFill>
                    <a:srgbClr val="0000FF"/>
                  </a:solidFill>
                </a:uFill>
                <a:hlinkClick r:id="rId3" invalidUrl="" action="" tgtFrame="" tooltip="" history="1" highlightClick="0" endSnd="0"/>
              </a:rPr>
              <a:t>https://itunes.apple.com/app/apple-store/id982107779</a:t>
            </a:r>
            <a:endParaRPr>
              <a:solidFill>
                <a:srgbClr val="404040"/>
              </a:solidFill>
            </a:endParaRPr>
          </a:p>
          <a:p>
            <a:pPr defTabSz="457200">
              <a:spcBef>
                <a:spcPts val="1000"/>
              </a:spcBef>
              <a:defRPr sz="2000">
                <a:solidFill>
                  <a:srgbClr val="404040"/>
                </a:solidFill>
              </a:defRPr>
            </a:pPr>
          </a:p>
          <a:p>
            <a:pPr defTabSz="457200">
              <a:spcBef>
                <a:spcPts val="1000"/>
              </a:spcBef>
              <a:defRPr sz="2000">
                <a:solidFill>
                  <a:srgbClr val="404040"/>
                </a:solidFill>
              </a:defRPr>
            </a:pPr>
            <a:r>
              <a:t>Google Play</a:t>
            </a:r>
            <a:r>
              <a:rPr>
                <a:latin typeface="メイリオ"/>
                <a:ea typeface="メイリオ"/>
                <a:cs typeface="メイリオ"/>
                <a:sym typeface="メイリオ"/>
              </a:rPr>
              <a:t>または</a:t>
            </a:r>
            <a:r>
              <a:t>Apple Store</a:t>
            </a:r>
            <a:r>
              <a:rPr>
                <a:latin typeface="メイリオ"/>
                <a:ea typeface="メイリオ"/>
                <a:cs typeface="メイリオ"/>
                <a:sym typeface="メイリオ"/>
              </a:rPr>
              <a:t>で「</a:t>
            </a:r>
            <a:r>
              <a:t>expo</a:t>
            </a:r>
            <a:r>
              <a:rPr>
                <a:latin typeface="メイリオ"/>
                <a:ea typeface="メイリオ"/>
                <a:cs typeface="メイリオ"/>
                <a:sym typeface="メイリオ"/>
              </a:rPr>
              <a:t>」と検索すれば上位に表示される筈なので、インストールする。</a:t>
            </a:r>
          </a:p>
        </p:txBody>
      </p:sp>
      <p:pic>
        <p:nvPicPr>
          <p:cNvPr id="385" name="Screenshot_2019-07-28-17-43-56.png" descr="Screenshot_2019-07-28-17-43-56.png"/>
          <p:cNvPicPr>
            <a:picLocks noChangeAspect="1"/>
          </p:cNvPicPr>
          <p:nvPr/>
        </p:nvPicPr>
        <p:blipFill>
          <a:blip r:embed="rId4">
            <a:extLst/>
          </a:blip>
          <a:srcRect l="0" t="8846" r="0" b="5178"/>
          <a:stretch>
            <a:fillRect/>
          </a:stretch>
        </p:blipFill>
        <p:spPr>
          <a:xfrm>
            <a:off x="7493248" y="1279183"/>
            <a:ext cx="3244123" cy="4958451"/>
          </a:xfrm>
          <a:prstGeom prst="rect">
            <a:avLst/>
          </a:prstGeom>
          <a:ln w="12700">
            <a:miter lim="400000"/>
          </a:ln>
        </p:spPr>
      </p:pic>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7" name="タイトル 1"/>
          <p:cNvSpPr txBox="1"/>
          <p:nvPr>
            <p:ph type="title"/>
          </p:nvPr>
        </p:nvSpPr>
        <p:spPr>
          <a:xfrm>
            <a:off x="77931" y="2652104"/>
            <a:ext cx="10432475" cy="781399"/>
          </a:xfrm>
          <a:prstGeom prst="rect">
            <a:avLst/>
          </a:prstGeom>
        </p:spPr>
        <p:txBody>
          <a:bodyPr/>
          <a:lstStyle>
            <a:lvl1pPr algn="ctr">
              <a:defRPr sz="4800">
                <a:latin typeface="メイリオ"/>
                <a:ea typeface="メイリオ"/>
                <a:cs typeface="メイリオ"/>
                <a:sym typeface="メイリオ"/>
              </a:defRPr>
            </a:lvl1pPr>
          </a:lstStyle>
          <a:p>
            <a:pPr/>
            <a:r>
              <a:t>動作確認</a:t>
            </a:r>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9"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動作確認</a:t>
            </a:r>
            <a:br/>
            <a:r>
              <a:rPr sz="3900"/>
              <a:t>実機でデバッグする</a:t>
            </a:r>
          </a:p>
        </p:txBody>
      </p:sp>
      <p:pic>
        <p:nvPicPr>
          <p:cNvPr id="390" name="コンテンツ プレースホルダー 3" descr="コンテンツ プレースホルダー 3"/>
          <p:cNvPicPr>
            <a:picLocks noChangeAspect="1"/>
          </p:cNvPicPr>
          <p:nvPr/>
        </p:nvPicPr>
        <p:blipFill>
          <a:blip r:embed="rId2">
            <a:extLst/>
          </a:blip>
          <a:stretch>
            <a:fillRect/>
          </a:stretch>
        </p:blipFill>
        <p:spPr>
          <a:xfrm>
            <a:off x="677689" y="2276164"/>
            <a:ext cx="8596314" cy="4390085"/>
          </a:xfrm>
          <a:prstGeom prst="rect">
            <a:avLst/>
          </a:prstGeom>
          <a:ln>
            <a:solidFill>
              <a:srgbClr val="000000"/>
            </a:solidFill>
          </a:ln>
          <a:effectLst>
            <a:outerShdw sx="100000" sy="100000" kx="0" ky="0" algn="b" rotWithShape="0" blurRad="292100" dist="139700" dir="2700000">
              <a:srgbClr val="333333">
                <a:alpha val="64999"/>
              </a:srgbClr>
            </a:outerShdw>
          </a:effectLst>
        </p:spPr>
      </p:pic>
      <p:sp>
        <p:nvSpPr>
          <p:cNvPr id="391" name="コンテンツ プレースホルダー 2"/>
          <p:cNvSpPr txBox="1"/>
          <p:nvPr/>
        </p:nvSpPr>
        <p:spPr>
          <a:xfrm>
            <a:off x="677333" y="1379911"/>
            <a:ext cx="8596670" cy="465313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defTabSz="457200">
              <a:spcBef>
                <a:spcPts val="1000"/>
              </a:spcBef>
              <a:defRPr sz="2000">
                <a:solidFill>
                  <a:srgbClr val="404040"/>
                </a:solidFill>
                <a:latin typeface="メイリオ"/>
                <a:ea typeface="メイリオ"/>
                <a:cs typeface="メイリオ"/>
                <a:sym typeface="メイリオ"/>
              </a:defRPr>
            </a:pPr>
            <a:r>
              <a:t>画面上の「</a:t>
            </a:r>
            <a:r>
              <a:rPr>
                <a:latin typeface="+mn-lt"/>
                <a:ea typeface="+mn-ea"/>
                <a:cs typeface="+mn-cs"/>
                <a:sym typeface="Trebuchet MS"/>
              </a:rPr>
              <a:t>Run</a:t>
            </a:r>
            <a:r>
              <a:t>」ボタン、またはエミュレータの「</a:t>
            </a:r>
            <a:r>
              <a:rPr>
                <a:latin typeface="+mn-lt"/>
                <a:ea typeface="+mn-ea"/>
                <a:cs typeface="+mn-cs"/>
                <a:sym typeface="Trebuchet MS"/>
              </a:rPr>
              <a:t>Tap to play</a:t>
            </a:r>
            <a:r>
              <a:t>」ボタンをクリックする。</a:t>
            </a:r>
          </a:p>
        </p:txBody>
      </p:sp>
      <p:sp>
        <p:nvSpPr>
          <p:cNvPr id="392" name="正方形/長方形 6"/>
          <p:cNvSpPr/>
          <p:nvPr/>
        </p:nvSpPr>
        <p:spPr>
          <a:xfrm>
            <a:off x="7381701" y="2335876"/>
            <a:ext cx="423952" cy="133005"/>
          </a:xfrm>
          <a:prstGeom prst="rect">
            <a:avLst/>
          </a:prstGeom>
          <a:ln w="38100" cap="rnd">
            <a:solidFill>
              <a:srgbClr val="FF0000"/>
            </a:solidFill>
          </a:ln>
        </p:spPr>
        <p:txBody>
          <a:bodyPr lIns="45718" tIns="45718" rIns="45718" bIns="45718" anchor="ctr"/>
          <a:lstStyle/>
          <a:p>
            <a:pPr algn="ctr">
              <a:defRPr>
                <a:solidFill>
                  <a:srgbClr val="FFFFFF"/>
                </a:solidFill>
              </a:defRPr>
            </a:pPr>
          </a:p>
        </p:txBody>
      </p:sp>
      <p:sp>
        <p:nvSpPr>
          <p:cNvPr id="393" name="正方形/長方形 7"/>
          <p:cNvSpPr/>
          <p:nvPr/>
        </p:nvSpPr>
        <p:spPr>
          <a:xfrm>
            <a:off x="7883235" y="3706479"/>
            <a:ext cx="1111138" cy="416635"/>
          </a:xfrm>
          <a:prstGeom prst="rect">
            <a:avLst/>
          </a:prstGeom>
          <a:ln w="38100" cap="rnd">
            <a:solidFill>
              <a:srgbClr val="FF0000"/>
            </a:solidFill>
          </a:ln>
        </p:spPr>
        <p:txBody>
          <a:bodyPr lIns="45718" tIns="45718" rIns="45718" bIns="45718"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5"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動作確認</a:t>
            </a:r>
            <a:br/>
            <a:r>
              <a:rPr sz="3900"/>
              <a:t>実機でデバッグする</a:t>
            </a:r>
          </a:p>
        </p:txBody>
      </p:sp>
      <p:sp>
        <p:nvSpPr>
          <p:cNvPr id="396" name="コンテンツ プレースホルダー 2"/>
          <p:cNvSpPr txBox="1"/>
          <p:nvPr/>
        </p:nvSpPr>
        <p:spPr>
          <a:xfrm>
            <a:off x="677333" y="1379911"/>
            <a:ext cx="8596670" cy="465313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defTabSz="457200">
              <a:spcBef>
                <a:spcPts val="1000"/>
              </a:spcBef>
              <a:defRPr sz="2000">
                <a:solidFill>
                  <a:srgbClr val="404040"/>
                </a:solidFill>
                <a:latin typeface="メイリオ"/>
                <a:ea typeface="メイリオ"/>
                <a:cs typeface="メイリオ"/>
                <a:sym typeface="メイリオ"/>
              </a:defRPr>
            </a:pPr>
            <a:r>
              <a:t>画面上にデバッグ用の</a:t>
            </a:r>
            <a:r>
              <a:rPr>
                <a:latin typeface="+mn-lt"/>
                <a:ea typeface="+mn-ea"/>
                <a:cs typeface="+mn-cs"/>
                <a:sym typeface="Trebuchet MS"/>
              </a:rPr>
              <a:t>QR</a:t>
            </a:r>
            <a:r>
              <a:t>コードが表示されるので、事前準備でインストールした</a:t>
            </a:r>
            <a:r>
              <a:rPr>
                <a:latin typeface="+mn-lt"/>
                <a:ea typeface="+mn-ea"/>
                <a:cs typeface="+mn-cs"/>
                <a:sym typeface="Trebuchet MS"/>
              </a:rPr>
              <a:t>expo.io</a:t>
            </a:r>
            <a:r>
              <a:t>のクライアントアプリで読み込む</a:t>
            </a:r>
          </a:p>
        </p:txBody>
      </p:sp>
      <p:pic>
        <p:nvPicPr>
          <p:cNvPr id="397" name="図 4" descr="図 4"/>
          <p:cNvPicPr>
            <a:picLocks noChangeAspect="1"/>
          </p:cNvPicPr>
          <p:nvPr/>
        </p:nvPicPr>
        <p:blipFill>
          <a:blip r:embed="rId2">
            <a:extLst/>
          </a:blip>
          <a:stretch>
            <a:fillRect/>
          </a:stretch>
        </p:blipFill>
        <p:spPr>
          <a:xfrm>
            <a:off x="739832" y="2182010"/>
            <a:ext cx="4882742" cy="4040891"/>
          </a:xfrm>
          <a:prstGeom prst="rect">
            <a:avLst/>
          </a:prstGeom>
          <a:ln w="12700">
            <a:miter lim="400000"/>
          </a:ln>
        </p:spPr>
      </p:pic>
      <p:pic>
        <p:nvPicPr>
          <p:cNvPr id="398" name="Picture 2" descr="Picture 2"/>
          <p:cNvPicPr>
            <a:picLocks noChangeAspect="1"/>
          </p:cNvPicPr>
          <p:nvPr/>
        </p:nvPicPr>
        <p:blipFill>
          <a:blip r:embed="rId3">
            <a:extLst/>
          </a:blip>
          <a:stretch>
            <a:fillRect/>
          </a:stretch>
        </p:blipFill>
        <p:spPr>
          <a:xfrm>
            <a:off x="6641869" y="2182010"/>
            <a:ext cx="2273519" cy="4040891"/>
          </a:xfrm>
          <a:prstGeom prst="rect">
            <a:avLst/>
          </a:prstGeom>
          <a:ln w="12700">
            <a:miter lim="400000"/>
          </a:ln>
        </p:spPr>
      </p:pic>
      <p:sp>
        <p:nvSpPr>
          <p:cNvPr id="399" name="正方形/長方形 10"/>
          <p:cNvSpPr/>
          <p:nvPr/>
        </p:nvSpPr>
        <p:spPr>
          <a:xfrm>
            <a:off x="6641869" y="2952793"/>
            <a:ext cx="2273519" cy="416634"/>
          </a:xfrm>
          <a:prstGeom prst="rect">
            <a:avLst/>
          </a:prstGeom>
          <a:ln w="38100" cap="rnd">
            <a:solidFill>
              <a:srgbClr val="FF0000"/>
            </a:solidFill>
          </a:ln>
        </p:spPr>
        <p:txBody>
          <a:bodyPr lIns="45718" tIns="45718" rIns="45718" bIns="45718"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1"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動作確認</a:t>
            </a:r>
            <a:br/>
            <a:r>
              <a:rPr sz="3900"/>
              <a:t>実機でデバッグする</a:t>
            </a:r>
          </a:p>
        </p:txBody>
      </p:sp>
      <p:pic>
        <p:nvPicPr>
          <p:cNvPr id="402" name="Screenshot_2019-07-28-17-12-08.png" descr="Screenshot_2019-07-28-17-12-08.png"/>
          <p:cNvPicPr>
            <a:picLocks noChangeAspect="1"/>
          </p:cNvPicPr>
          <p:nvPr/>
        </p:nvPicPr>
        <p:blipFill>
          <a:blip r:embed="rId2">
            <a:extLst/>
          </a:blip>
          <a:srcRect l="0" t="0" r="0" b="0"/>
          <a:stretch>
            <a:fillRect/>
          </a:stretch>
        </p:blipFill>
        <p:spPr>
          <a:xfrm>
            <a:off x="4659907" y="1460931"/>
            <a:ext cx="2872336" cy="5106374"/>
          </a:xfrm>
          <a:prstGeom prst="rect">
            <a:avLst/>
          </a:prstGeom>
          <a:ln w="12700">
            <a:miter lim="400000"/>
          </a:ln>
        </p:spPr>
      </p:pic>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4"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動作確認</a:t>
            </a:r>
            <a:br/>
            <a:r>
              <a:rPr sz="3900"/>
              <a:t>リアルタイムで反映される事を確認</a:t>
            </a:r>
          </a:p>
        </p:txBody>
      </p:sp>
      <p:sp>
        <p:nvSpPr>
          <p:cNvPr id="405" name="コンテンツ プレースホルダー 2"/>
          <p:cNvSpPr txBox="1"/>
          <p:nvPr/>
        </p:nvSpPr>
        <p:spPr>
          <a:xfrm>
            <a:off x="677333" y="1379911"/>
            <a:ext cx="8596670" cy="465313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defTabSz="457200">
              <a:spcBef>
                <a:spcPts val="1000"/>
              </a:spcBef>
              <a:defRPr sz="2000">
                <a:solidFill>
                  <a:srgbClr val="404040"/>
                </a:solidFill>
                <a:latin typeface="メイリオ"/>
                <a:ea typeface="メイリオ"/>
                <a:cs typeface="メイリオ"/>
                <a:sym typeface="メイリオ"/>
              </a:defRPr>
            </a:pPr>
            <a:r>
              <a:t>ソースコードの変更がリアルタイムで自身のスマホに反映される事を確認するため</a:t>
            </a:r>
            <a:r>
              <a:rPr>
                <a:latin typeface="+mn-lt"/>
                <a:ea typeface="+mn-ea"/>
                <a:cs typeface="+mn-cs"/>
                <a:sym typeface="Trebuchet MS"/>
              </a:rPr>
              <a:t>App.js</a:t>
            </a:r>
            <a:r>
              <a:t>の</a:t>
            </a:r>
            <a:r>
              <a:rPr>
                <a:latin typeface="+mn-lt"/>
                <a:ea typeface="+mn-ea"/>
                <a:cs typeface="+mn-cs"/>
                <a:sym typeface="Trebuchet MS"/>
              </a:rPr>
              <a:t>render()</a:t>
            </a:r>
            <a:r>
              <a:t>内を以下のように変更する。</a:t>
            </a:r>
          </a:p>
        </p:txBody>
      </p:sp>
      <p:pic>
        <p:nvPicPr>
          <p:cNvPr id="406" name="図 2" descr="図 2"/>
          <p:cNvPicPr>
            <a:picLocks noChangeAspect="1"/>
          </p:cNvPicPr>
          <p:nvPr/>
        </p:nvPicPr>
        <p:blipFill>
          <a:blip r:embed="rId2">
            <a:extLst/>
          </a:blip>
          <a:stretch>
            <a:fillRect/>
          </a:stretch>
        </p:blipFill>
        <p:spPr>
          <a:xfrm>
            <a:off x="739832" y="2298451"/>
            <a:ext cx="4947886" cy="2581120"/>
          </a:xfrm>
          <a:prstGeom prst="rect">
            <a:avLst/>
          </a:prstGeom>
          <a:ln>
            <a:solidFill>
              <a:srgbClr val="000000"/>
            </a:solidFill>
          </a:ln>
          <a:effectLst>
            <a:outerShdw sx="100000" sy="100000" kx="0" ky="0" algn="b" rotWithShape="0" blurRad="292100" dist="139700" dir="2700000">
              <a:srgbClr val="333333">
                <a:alpha val="64999"/>
              </a:srgbClr>
            </a:outerShdw>
          </a:effectLst>
        </p:spPr>
      </p:pic>
      <p:pic>
        <p:nvPicPr>
          <p:cNvPr id="407" name="図 3" descr="図 3"/>
          <p:cNvPicPr>
            <a:picLocks noChangeAspect="1"/>
          </p:cNvPicPr>
          <p:nvPr/>
        </p:nvPicPr>
        <p:blipFill>
          <a:blip r:embed="rId3">
            <a:extLst/>
          </a:blip>
          <a:stretch>
            <a:fillRect/>
          </a:stretch>
        </p:blipFill>
        <p:spPr>
          <a:xfrm>
            <a:off x="5924782" y="3570001"/>
            <a:ext cx="4624069" cy="3090287"/>
          </a:xfrm>
          <a:prstGeom prst="rect">
            <a:avLst/>
          </a:prstGeom>
          <a:ln>
            <a:solidFill>
              <a:srgbClr val="000000"/>
            </a:solidFill>
          </a:ln>
          <a:effectLst>
            <a:outerShdw sx="100000" sy="100000" kx="0" ky="0" algn="b" rotWithShape="0" blurRad="292100" dist="139700" dir="2700000">
              <a:srgbClr val="333333">
                <a:alpha val="64999"/>
              </a:srgbClr>
            </a:outerShdw>
          </a:effectLst>
        </p:spPr>
      </p:pic>
      <p:sp>
        <p:nvSpPr>
          <p:cNvPr id="408" name="正方形/長方形 7"/>
          <p:cNvSpPr/>
          <p:nvPr/>
        </p:nvSpPr>
        <p:spPr>
          <a:xfrm>
            <a:off x="6672157" y="4611611"/>
            <a:ext cx="1191682" cy="267961"/>
          </a:xfrm>
          <a:prstGeom prst="rect">
            <a:avLst/>
          </a:prstGeom>
          <a:ln w="38100" cap="rnd">
            <a:solidFill>
              <a:srgbClr val="FF0000"/>
            </a:solidFill>
          </a:ln>
        </p:spPr>
        <p:txBody>
          <a:bodyPr lIns="45718" tIns="45718" rIns="45718" bIns="45718" anchor="ctr"/>
          <a:lstStyle/>
          <a:p>
            <a:pPr algn="ctr">
              <a:defRPr>
                <a:solidFill>
                  <a:srgbClr val="FFFFFF"/>
                </a:solidFill>
              </a:defRPr>
            </a:pPr>
          </a:p>
        </p:txBody>
      </p:sp>
      <p:sp>
        <p:nvSpPr>
          <p:cNvPr id="409" name="正方形/長方形 9"/>
          <p:cNvSpPr/>
          <p:nvPr/>
        </p:nvSpPr>
        <p:spPr>
          <a:xfrm>
            <a:off x="1269073" y="3069170"/>
            <a:ext cx="4333707" cy="416634"/>
          </a:xfrm>
          <a:prstGeom prst="rect">
            <a:avLst/>
          </a:prstGeom>
          <a:ln w="38100" cap="rnd">
            <a:solidFill>
              <a:srgbClr val="FF0000"/>
            </a:solidFill>
          </a:ln>
        </p:spPr>
        <p:txBody>
          <a:bodyPr lIns="45718" tIns="45718" rIns="45718" bIns="45718" anchor="ctr"/>
          <a:lstStyle/>
          <a:p>
            <a:pPr algn="ctr">
              <a:defRPr>
                <a:solidFill>
                  <a:srgbClr val="FFFFFF"/>
                </a:solidFill>
              </a:defRPr>
            </a:pPr>
          </a:p>
        </p:txBody>
      </p:sp>
      <p:sp>
        <p:nvSpPr>
          <p:cNvPr id="410" name="下矢印 6"/>
          <p:cNvSpPr/>
          <p:nvPr/>
        </p:nvSpPr>
        <p:spPr>
          <a:xfrm rot="19017686">
            <a:off x="5812189" y="3538454"/>
            <a:ext cx="525638" cy="11870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817"/>
                </a:moveTo>
                <a:lnTo>
                  <a:pt x="5400" y="16817"/>
                </a:lnTo>
                <a:lnTo>
                  <a:pt x="5400" y="0"/>
                </a:lnTo>
                <a:lnTo>
                  <a:pt x="16200" y="0"/>
                </a:lnTo>
                <a:lnTo>
                  <a:pt x="16200" y="16817"/>
                </a:lnTo>
                <a:lnTo>
                  <a:pt x="21600" y="16817"/>
                </a:lnTo>
                <a:lnTo>
                  <a:pt x="10800" y="21600"/>
                </a:lnTo>
                <a:close/>
              </a:path>
            </a:pathLst>
          </a:custGeom>
          <a:solidFill>
            <a:schemeClr val="accent5"/>
          </a:solidFill>
          <a:ln w="19050" cap="rnd">
            <a:solidFill>
              <a:srgbClr val="8F2213"/>
            </a:solidFill>
          </a:ln>
        </p:spPr>
        <p:txBody>
          <a:bodyPr lIns="45718" tIns="45718" rIns="45718" bIns="45718"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2"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動作確認</a:t>
            </a:r>
            <a:br/>
            <a:r>
              <a:rPr sz="3900"/>
              <a:t>リアルタイムで反映される事を確認</a:t>
            </a:r>
          </a:p>
        </p:txBody>
      </p:sp>
      <p:pic>
        <p:nvPicPr>
          <p:cNvPr id="413" name="Screenshot_2019-07-28-17-12-55.png" descr="Screenshot_2019-07-28-17-12-55.png"/>
          <p:cNvPicPr>
            <a:picLocks noChangeAspect="1"/>
          </p:cNvPicPr>
          <p:nvPr/>
        </p:nvPicPr>
        <p:blipFill>
          <a:blip r:embed="rId2">
            <a:extLst/>
          </a:blip>
          <a:srcRect l="286" t="16279" r="286" b="16279"/>
          <a:stretch>
            <a:fillRect/>
          </a:stretch>
        </p:blipFill>
        <p:spPr>
          <a:xfrm>
            <a:off x="3969543" y="1481780"/>
            <a:ext cx="4252854" cy="5128322"/>
          </a:xfrm>
          <a:prstGeom prst="rect">
            <a:avLst/>
          </a:prstGeom>
          <a:ln w="12700">
            <a:miter lim="400000"/>
          </a:ln>
        </p:spPr>
      </p:pic>
      <p:sp>
        <p:nvSpPr>
          <p:cNvPr id="414" name="正方形/長方形 6"/>
          <p:cNvSpPr/>
          <p:nvPr/>
        </p:nvSpPr>
        <p:spPr>
          <a:xfrm>
            <a:off x="5116428" y="2134417"/>
            <a:ext cx="1959144" cy="508865"/>
          </a:xfrm>
          <a:prstGeom prst="rect">
            <a:avLst/>
          </a:prstGeom>
          <a:ln w="38100" cap="rnd">
            <a:solidFill>
              <a:srgbClr val="FF0000"/>
            </a:solidFill>
          </a:ln>
        </p:spPr>
        <p:txBody>
          <a:bodyPr lIns="45718" tIns="45718" rIns="45718" bIns="45718"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6" name="タイトル 1"/>
          <p:cNvSpPr txBox="1"/>
          <p:nvPr>
            <p:ph type="title"/>
          </p:nvPr>
        </p:nvSpPr>
        <p:spPr>
          <a:xfrm>
            <a:off x="77931" y="2652104"/>
            <a:ext cx="10432475" cy="781399"/>
          </a:xfrm>
          <a:prstGeom prst="rect">
            <a:avLst/>
          </a:prstGeom>
        </p:spPr>
        <p:txBody>
          <a:bodyPr/>
          <a:lstStyle>
            <a:lvl1pPr algn="ctr" defTabSz="438911">
              <a:defRPr sz="4600">
                <a:latin typeface="メイリオ"/>
                <a:ea typeface="メイリオ"/>
                <a:cs typeface="メイリオ"/>
                <a:sym typeface="メイリオ"/>
              </a:defRPr>
            </a:lvl1pPr>
          </a:lstStyle>
          <a:p>
            <a:pPr/>
            <a:r>
              <a:t>TODO管理用の付箋アプリを作る</a:t>
            </a:r>
          </a:p>
        </p:txBody>
      </p:sp>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8"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TODO管理用の付箋アプリを作る</a:t>
            </a:r>
            <a:br/>
            <a:r>
              <a:rPr sz="3900"/>
              <a:t>要件（どんなものを作るか）</a:t>
            </a:r>
          </a:p>
        </p:txBody>
      </p:sp>
      <p:sp>
        <p:nvSpPr>
          <p:cNvPr id="419" name="コンテンツ プレースホルダー 2"/>
          <p:cNvSpPr txBox="1"/>
          <p:nvPr>
            <p:ph type="body" idx="1"/>
          </p:nvPr>
        </p:nvSpPr>
        <p:spPr>
          <a:xfrm>
            <a:off x="677332" y="1620981"/>
            <a:ext cx="8799177" cy="4653138"/>
          </a:xfrm>
          <a:prstGeom prst="rect">
            <a:avLst/>
          </a:prstGeom>
        </p:spPr>
        <p:txBody>
          <a:bodyPr/>
          <a:lstStyle/>
          <a:p>
            <a:pPr>
              <a:buFont typeface="Helvetica"/>
              <a:defRPr>
                <a:latin typeface="+mj-lt"/>
                <a:ea typeface="+mj-ea"/>
                <a:cs typeface="+mj-cs"/>
                <a:sym typeface="Helvetica"/>
              </a:defRPr>
            </a:pPr>
            <a:r>
              <a:t>スマホの画面上にやるべき事を書いた付箋を追加・削除できるアプリ</a:t>
            </a:r>
          </a:p>
          <a:p>
            <a:pPr>
              <a:buFont typeface="Helvetica"/>
              <a:defRPr>
                <a:latin typeface="+mj-lt"/>
                <a:ea typeface="+mj-ea"/>
                <a:cs typeface="+mj-cs"/>
                <a:sym typeface="Helvetica"/>
              </a:defRPr>
            </a:pPr>
            <a:r>
              <a:t>付箋上に表示する項目は「タイトル」「内容」「期限」のラベルと入力フォーム</a:t>
            </a:r>
          </a:p>
          <a:p>
            <a:pPr>
              <a:buFont typeface="Helvetica"/>
              <a:defRPr>
                <a:latin typeface="+mj-lt"/>
                <a:ea typeface="+mj-ea"/>
                <a:cs typeface="+mj-cs"/>
                <a:sym typeface="Helvetica"/>
              </a:defRPr>
            </a:pPr>
            <a:r>
              <a:t>「＋」ボタンを押すと画面上に付箋が現れる</a:t>
            </a:r>
          </a:p>
          <a:p>
            <a:pPr>
              <a:buFont typeface="Helvetica"/>
              <a:defRPr>
                <a:latin typeface="+mj-lt"/>
                <a:ea typeface="+mj-ea"/>
                <a:cs typeface="+mj-cs"/>
                <a:sym typeface="Helvetica"/>
              </a:defRPr>
            </a:pPr>
            <a:r>
              <a:t>付箋上の「</a:t>
            </a:r>
            <a:r>
              <a:rPr>
                <a:latin typeface="+mn-lt"/>
                <a:ea typeface="+mn-ea"/>
                <a:cs typeface="+mn-cs"/>
                <a:sym typeface="Trebuchet MS"/>
              </a:rPr>
              <a:t>×</a:t>
            </a:r>
            <a:r>
              <a:t>」ボタンを押すと付箋が消える</a:t>
            </a:r>
          </a:p>
          <a:p>
            <a:pPr>
              <a:buFont typeface="Helvetica"/>
              <a:defRPr>
                <a:latin typeface="+mj-lt"/>
                <a:ea typeface="+mj-ea"/>
                <a:cs typeface="+mj-cs"/>
                <a:sym typeface="Helvetica"/>
              </a:defRPr>
            </a:pPr>
            <a:r>
              <a:t>編集は各入力フォームをタップで行う</a:t>
            </a:r>
          </a:p>
          <a:p>
            <a:pPr>
              <a:buFont typeface="Helvetica"/>
              <a:defRPr>
                <a:latin typeface="+mj-lt"/>
                <a:ea typeface="+mj-ea"/>
                <a:cs typeface="+mj-cs"/>
                <a:sym typeface="Helvetica"/>
              </a:defRPr>
            </a:pPr>
            <a:r>
              <a:t>「タイトル」「内容」はユーザーによる入力</a:t>
            </a:r>
          </a:p>
          <a:p>
            <a:pPr>
              <a:buFont typeface="Helvetica"/>
              <a:defRPr>
                <a:latin typeface="+mj-lt"/>
                <a:ea typeface="+mj-ea"/>
                <a:cs typeface="+mj-cs"/>
                <a:sym typeface="Helvetica"/>
              </a:defRPr>
            </a:pPr>
            <a:r>
              <a:t>「期限」は</a:t>
            </a:r>
            <a:r>
              <a:rPr>
                <a:latin typeface="+mn-lt"/>
                <a:ea typeface="+mn-ea"/>
                <a:cs typeface="+mn-cs"/>
                <a:sym typeface="Trebuchet MS"/>
              </a:rPr>
              <a:t>datetimepicker</a:t>
            </a:r>
            <a:r>
              <a:t>による選択</a:t>
            </a:r>
            <a:endParaRPr>
              <a:latin typeface="メイリオ"/>
              <a:ea typeface="メイリオ"/>
              <a:cs typeface="メイリオ"/>
              <a:sym typeface="メイリオ"/>
            </a:endParaRPr>
          </a:p>
          <a:p>
            <a:pPr>
              <a:buFont typeface="Helvetica"/>
              <a:defRPr>
                <a:latin typeface="メイリオ"/>
                <a:ea typeface="メイリオ"/>
                <a:cs typeface="メイリオ"/>
                <a:sym typeface="メイリオ"/>
              </a:defRPr>
            </a:pPr>
            <a:r>
              <a:t>データの保存機能はなし</a:t>
            </a:r>
          </a:p>
        </p:txBody>
      </p:sp>
      <p:pic>
        <p:nvPicPr>
          <p:cNvPr id="420" name="図 11" descr="図 11"/>
          <p:cNvPicPr>
            <a:picLocks noChangeAspect="1"/>
          </p:cNvPicPr>
          <p:nvPr/>
        </p:nvPicPr>
        <p:blipFill>
          <a:blip r:embed="rId2">
            <a:extLst/>
          </a:blip>
          <a:stretch>
            <a:fillRect/>
          </a:stretch>
        </p:blipFill>
        <p:spPr>
          <a:xfrm>
            <a:off x="6333283" y="2430176"/>
            <a:ext cx="2320254" cy="3710942"/>
          </a:xfrm>
          <a:prstGeom prst="rect">
            <a:avLst/>
          </a:prstGeom>
          <a:ln w="12700">
            <a:miter lim="400000"/>
          </a:ln>
        </p:spPr>
      </p:pic>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2" name="タイトル 1"/>
          <p:cNvSpPr txBox="1"/>
          <p:nvPr>
            <p:ph type="title"/>
          </p:nvPr>
        </p:nvSpPr>
        <p:spPr>
          <a:xfrm>
            <a:off x="677333" y="199505"/>
            <a:ext cx="8596670" cy="1105593"/>
          </a:xfrm>
          <a:prstGeom prst="rect">
            <a:avLst/>
          </a:prstGeom>
        </p:spPr>
        <p:txBody>
          <a:bodyPr/>
          <a:lstStyle/>
          <a:p>
            <a:pPr defTabSz="452627">
              <a:defRPr sz="2300"/>
            </a:pPr>
            <a:r>
              <a:t>TODO</a:t>
            </a:r>
            <a:r>
              <a:rPr>
                <a:latin typeface="+mj-lt"/>
                <a:ea typeface="+mj-ea"/>
                <a:cs typeface="+mj-cs"/>
                <a:sym typeface="Helvetica"/>
              </a:rPr>
              <a:t>管理用の付箋アプリを作る</a:t>
            </a:r>
            <a:br>
              <a:rPr>
                <a:latin typeface="+mj-lt"/>
                <a:ea typeface="+mj-ea"/>
                <a:cs typeface="+mj-cs"/>
                <a:sym typeface="Helvetica"/>
              </a:rPr>
            </a:br>
            <a:r>
              <a:rPr sz="3900">
                <a:latin typeface="メイリオ"/>
                <a:ea typeface="メイリオ"/>
                <a:cs typeface="メイリオ"/>
                <a:sym typeface="メイリオ"/>
              </a:rPr>
              <a:t>基本的な考え方</a:t>
            </a:r>
          </a:p>
        </p:txBody>
      </p:sp>
      <p:pic>
        <p:nvPicPr>
          <p:cNvPr id="423" name="図 6" descr="図 6"/>
          <p:cNvPicPr>
            <a:picLocks noChangeAspect="1"/>
          </p:cNvPicPr>
          <p:nvPr/>
        </p:nvPicPr>
        <p:blipFill>
          <a:blip r:embed="rId2">
            <a:extLst/>
          </a:blip>
          <a:stretch>
            <a:fillRect/>
          </a:stretch>
        </p:blipFill>
        <p:spPr>
          <a:xfrm>
            <a:off x="4189271" y="2673375"/>
            <a:ext cx="6845738" cy="3822724"/>
          </a:xfrm>
          <a:prstGeom prst="rect">
            <a:avLst/>
          </a:prstGeom>
          <a:ln>
            <a:solidFill>
              <a:srgbClr val="000000"/>
            </a:solidFill>
          </a:ln>
          <a:effectLst>
            <a:outerShdw sx="100000" sy="100000" kx="0" ky="0" algn="b" rotWithShape="0" blurRad="292100" dist="139700" dir="2700000">
              <a:srgbClr val="333333">
                <a:alpha val="64999"/>
              </a:srgbClr>
            </a:outerShdw>
          </a:effectLst>
        </p:spPr>
      </p:pic>
      <p:sp>
        <p:nvSpPr>
          <p:cNvPr id="424" name="コンテンツ プレースホルダー 2"/>
          <p:cNvSpPr txBox="1"/>
          <p:nvPr/>
        </p:nvSpPr>
        <p:spPr>
          <a:xfrm>
            <a:off x="677333" y="1430039"/>
            <a:ext cx="9563876" cy="177101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defTabSz="457200">
              <a:lnSpc>
                <a:spcPct val="150000"/>
              </a:lnSpc>
              <a:spcBef>
                <a:spcPts val="1000"/>
              </a:spcBef>
              <a:defRPr sz="2100">
                <a:solidFill>
                  <a:srgbClr val="404040"/>
                </a:solidFill>
                <a:latin typeface="メイリオ"/>
                <a:ea typeface="メイリオ"/>
                <a:cs typeface="メイリオ"/>
                <a:sym typeface="メイリオ"/>
              </a:defRPr>
            </a:pPr>
            <a:r>
              <a:t>コンポネントは以下の二つだけの簡易的な実装</a:t>
            </a:r>
          </a:p>
          <a:p>
            <a:pPr defTabSz="457200">
              <a:lnSpc>
                <a:spcPct val="150000"/>
              </a:lnSpc>
              <a:spcBef>
                <a:spcPts val="1000"/>
              </a:spcBef>
              <a:defRPr sz="2100">
                <a:solidFill>
                  <a:srgbClr val="404040"/>
                </a:solidFill>
                <a:latin typeface="メイリオ"/>
                <a:ea typeface="メイリオ"/>
                <a:cs typeface="メイリオ"/>
                <a:sym typeface="メイリオ"/>
              </a:defRPr>
            </a:pPr>
            <a:r>
              <a:t>①画面全体（EntryPoint）</a:t>
            </a:r>
          </a:p>
          <a:p>
            <a:pPr defTabSz="457200">
              <a:lnSpc>
                <a:spcPct val="150000"/>
              </a:lnSpc>
              <a:spcBef>
                <a:spcPts val="1000"/>
              </a:spcBef>
              <a:defRPr sz="2100">
                <a:solidFill>
                  <a:srgbClr val="404040"/>
                </a:solidFill>
                <a:latin typeface="メイリオ"/>
                <a:ea typeface="メイリオ"/>
                <a:cs typeface="メイリオ"/>
                <a:sym typeface="メイリオ"/>
              </a:defRPr>
            </a:pPr>
            <a:r>
              <a:t>②付箋部分</a:t>
            </a:r>
          </a:p>
        </p:txBody>
      </p:sp>
      <p:sp>
        <p:nvSpPr>
          <p:cNvPr id="425" name="正方形/長方形 2"/>
          <p:cNvSpPr/>
          <p:nvPr/>
        </p:nvSpPr>
        <p:spPr>
          <a:xfrm>
            <a:off x="4186304" y="2673867"/>
            <a:ext cx="6851672" cy="3821741"/>
          </a:xfrm>
          <a:prstGeom prst="rect">
            <a:avLst/>
          </a:prstGeom>
          <a:ln w="76200" cap="rnd">
            <a:solidFill>
              <a:srgbClr val="FF0000"/>
            </a:solidFill>
          </a:ln>
        </p:spPr>
        <p:txBody>
          <a:bodyPr lIns="45718" tIns="45718" rIns="45718" bIns="45718" anchor="ctr"/>
          <a:lstStyle/>
          <a:p>
            <a:pPr algn="ctr">
              <a:defRPr>
                <a:solidFill>
                  <a:srgbClr val="FFFFFF"/>
                </a:solidFill>
              </a:defRPr>
            </a:pPr>
          </a:p>
        </p:txBody>
      </p:sp>
      <p:sp>
        <p:nvSpPr>
          <p:cNvPr id="426" name="正方形/長方形 11"/>
          <p:cNvSpPr/>
          <p:nvPr/>
        </p:nvSpPr>
        <p:spPr>
          <a:xfrm>
            <a:off x="4331446" y="2880692"/>
            <a:ext cx="6027962" cy="1477493"/>
          </a:xfrm>
          <a:prstGeom prst="rect">
            <a:avLst/>
          </a:prstGeom>
          <a:ln w="76200" cap="rnd">
            <a:solidFill>
              <a:srgbClr val="FF0000"/>
            </a:solidFill>
          </a:ln>
        </p:spPr>
        <p:txBody>
          <a:bodyPr lIns="45718" tIns="45718" rIns="45718" bIns="45718" anchor="ctr"/>
          <a:lstStyle/>
          <a:p>
            <a:pPr algn="ctr">
              <a:defRPr>
                <a:solidFill>
                  <a:srgbClr val="FFFFFF"/>
                </a:solidFill>
              </a:defRPr>
            </a:pPr>
          </a:p>
        </p:txBody>
      </p:sp>
      <p:sp>
        <p:nvSpPr>
          <p:cNvPr id="427" name="テキスト ボックス 3"/>
          <p:cNvSpPr txBox="1"/>
          <p:nvPr/>
        </p:nvSpPr>
        <p:spPr>
          <a:xfrm>
            <a:off x="3470123" y="2666998"/>
            <a:ext cx="662821" cy="5232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b="1" sz="3400">
                <a:solidFill>
                  <a:schemeClr val="accent5"/>
                </a:solidFill>
                <a:latin typeface="メイリオ"/>
                <a:ea typeface="メイリオ"/>
                <a:cs typeface="メイリオ"/>
                <a:sym typeface="メイリオ"/>
              </a:defRPr>
            </a:lvl1pPr>
          </a:lstStyle>
          <a:p>
            <a:pPr/>
            <a:r>
              <a:t>①</a:t>
            </a:r>
          </a:p>
        </p:txBody>
      </p:sp>
      <p:sp>
        <p:nvSpPr>
          <p:cNvPr id="428" name="テキスト ボックス 14"/>
          <p:cNvSpPr txBox="1"/>
          <p:nvPr/>
        </p:nvSpPr>
        <p:spPr>
          <a:xfrm>
            <a:off x="4312556" y="4386616"/>
            <a:ext cx="662822" cy="5486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sz="3600">
                <a:solidFill>
                  <a:schemeClr val="accent5"/>
                </a:solidFill>
                <a:latin typeface="メイリオ"/>
                <a:ea typeface="メイリオ"/>
                <a:cs typeface="メイリオ"/>
                <a:sym typeface="メイリオ"/>
              </a:defRPr>
            </a:lvl1pPr>
          </a:lstStyle>
          <a:p>
            <a:pPr/>
            <a:r>
              <a:t>②</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タイトル 1"/>
          <p:cNvSpPr txBox="1"/>
          <p:nvPr>
            <p:ph type="title"/>
          </p:nvPr>
        </p:nvSpPr>
        <p:spPr>
          <a:xfrm>
            <a:off x="677333" y="199505"/>
            <a:ext cx="8596670" cy="1105593"/>
          </a:xfrm>
          <a:prstGeom prst="rect">
            <a:avLst/>
          </a:prstGeom>
        </p:spPr>
        <p:txBody>
          <a:bodyPr/>
          <a:lstStyle/>
          <a:p>
            <a:pPr defTabSz="420623">
              <a:defRPr sz="2200">
                <a:latin typeface="+mj-lt"/>
                <a:ea typeface="+mj-ea"/>
                <a:cs typeface="+mj-cs"/>
                <a:sym typeface="Helvetica"/>
              </a:defRPr>
            </a:pPr>
            <a:r>
              <a:t>スマホアプリ開発は難しい</a:t>
            </a:r>
            <a:br/>
            <a:r>
              <a:rPr sz="3600">
                <a:latin typeface="メイリオ"/>
                <a:ea typeface="メイリオ"/>
                <a:cs typeface="メイリオ"/>
                <a:sym typeface="メイリオ"/>
              </a:rPr>
              <a:t>Androidの開発</a:t>
            </a:r>
          </a:p>
        </p:txBody>
      </p:sp>
      <p:sp>
        <p:nvSpPr>
          <p:cNvPr id="189" name="コンテンツ プレースホルダー 2"/>
          <p:cNvSpPr txBox="1"/>
          <p:nvPr>
            <p:ph type="body" idx="1"/>
          </p:nvPr>
        </p:nvSpPr>
        <p:spPr>
          <a:xfrm>
            <a:off x="677333" y="1388223"/>
            <a:ext cx="9141877" cy="4954389"/>
          </a:xfrm>
          <a:prstGeom prst="rect">
            <a:avLst/>
          </a:prstGeom>
        </p:spPr>
        <p:txBody>
          <a:bodyPr/>
          <a:lstStyle/>
          <a:p>
            <a:pPr marL="0" indent="0" defTabSz="406908">
              <a:spcBef>
                <a:spcPts val="800"/>
              </a:spcBef>
              <a:buSzTx/>
              <a:buNone/>
              <a:defRPr sz="1700">
                <a:latin typeface="+mj-lt"/>
                <a:ea typeface="+mj-ea"/>
                <a:cs typeface="+mj-cs"/>
                <a:sym typeface="Helvetica"/>
              </a:defRPr>
            </a:pPr>
            <a:r>
              <a:t>開発環境</a:t>
            </a:r>
          </a:p>
          <a:p>
            <a:pPr marL="305179" indent="-305179" defTabSz="406908">
              <a:spcBef>
                <a:spcPts val="800"/>
              </a:spcBef>
              <a:buFont typeface="Helvetica"/>
              <a:defRPr sz="1700">
                <a:latin typeface="+mj-lt"/>
                <a:ea typeface="+mj-ea"/>
                <a:cs typeface="+mj-cs"/>
                <a:sym typeface="Helvetica"/>
              </a:defRPr>
            </a:pPr>
            <a:r>
              <a:t>必要環境</a:t>
            </a:r>
          </a:p>
          <a:p>
            <a:pPr lvl="1" marL="762380" indent="-305180" defTabSz="406908">
              <a:spcBef>
                <a:spcPts val="800"/>
              </a:spcBef>
              <a:buFont typeface="Helvetica"/>
              <a:defRPr sz="1700">
                <a:latin typeface="+mj-lt"/>
                <a:ea typeface="+mj-ea"/>
                <a:cs typeface="+mj-cs"/>
                <a:sym typeface="Helvetica"/>
              </a:defRPr>
            </a:pPr>
            <a:r>
              <a:t>PC</a:t>
            </a:r>
            <a:r>
              <a:t>（</a:t>
            </a:r>
            <a:r>
              <a:t>OS</a:t>
            </a:r>
            <a:r>
              <a:t>は問わない）</a:t>
            </a:r>
          </a:p>
          <a:p>
            <a:pPr lvl="1" marL="762380" indent="-305180" defTabSz="406908">
              <a:spcBef>
                <a:spcPts val="800"/>
              </a:spcBef>
              <a:buFont typeface="Helvetica"/>
              <a:defRPr sz="1700">
                <a:latin typeface="+mj-lt"/>
                <a:ea typeface="+mj-ea"/>
                <a:cs typeface="+mj-cs"/>
                <a:sym typeface="Helvetica"/>
              </a:defRPr>
            </a:pPr>
            <a:r>
              <a:t>JAVA</a:t>
            </a:r>
            <a:r>
              <a:t>環境</a:t>
            </a:r>
          </a:p>
          <a:p>
            <a:pPr lvl="1" marL="762380" indent="-305180" defTabSz="406908">
              <a:spcBef>
                <a:spcPts val="800"/>
              </a:spcBef>
              <a:buFont typeface="Helvetica"/>
              <a:defRPr sz="1700">
                <a:latin typeface="+mj-lt"/>
                <a:ea typeface="+mj-ea"/>
                <a:cs typeface="+mj-cs"/>
                <a:sym typeface="Helvetica"/>
              </a:defRPr>
            </a:pPr>
            <a:r>
              <a:t>Android Studio</a:t>
            </a:r>
            <a:r>
              <a:t>（公式</a:t>
            </a:r>
            <a:r>
              <a:t>IDE</a:t>
            </a:r>
            <a:r>
              <a:t>）</a:t>
            </a:r>
          </a:p>
          <a:p>
            <a:pPr lvl="1" marL="762380" indent="-305180" defTabSz="406908">
              <a:spcBef>
                <a:spcPts val="800"/>
              </a:spcBef>
              <a:buFont typeface="Helvetica"/>
              <a:defRPr sz="1700">
                <a:latin typeface="+mj-lt"/>
                <a:ea typeface="+mj-ea"/>
                <a:cs typeface="+mj-cs"/>
                <a:sym typeface="Helvetica"/>
              </a:defRPr>
            </a:pPr>
            <a:r>
              <a:t>デバッグ用の実機、またはシミュレータ</a:t>
            </a:r>
          </a:p>
          <a:p>
            <a:pPr marL="0" indent="0" defTabSz="406908">
              <a:spcBef>
                <a:spcPts val="800"/>
              </a:spcBef>
              <a:buSzTx/>
              <a:buNone/>
              <a:defRPr sz="1700"/>
            </a:pPr>
          </a:p>
          <a:p>
            <a:pPr marL="305179" indent="-305179" defTabSz="406908">
              <a:spcBef>
                <a:spcPts val="800"/>
              </a:spcBef>
              <a:buFont typeface="Helvetica"/>
              <a:defRPr sz="1700">
                <a:latin typeface="+mj-lt"/>
                <a:ea typeface="+mj-ea"/>
                <a:cs typeface="+mj-cs"/>
                <a:sym typeface="Helvetica"/>
              </a:defRPr>
            </a:pPr>
            <a:r>
              <a:t>使用言語：</a:t>
            </a:r>
            <a:r>
              <a:rPr>
                <a:latin typeface="+mn-lt"/>
                <a:ea typeface="+mn-ea"/>
                <a:cs typeface="+mn-cs"/>
                <a:sym typeface="Trebuchet MS"/>
              </a:rPr>
              <a:t>Java</a:t>
            </a:r>
            <a:r>
              <a:t>（</a:t>
            </a:r>
            <a:r>
              <a:rPr>
                <a:latin typeface="+mn-lt"/>
                <a:ea typeface="+mn-ea"/>
                <a:cs typeface="+mn-cs"/>
                <a:sym typeface="Trebuchet MS"/>
              </a:rPr>
              <a:t>Kotlin</a:t>
            </a:r>
            <a:r>
              <a:t>）</a:t>
            </a:r>
          </a:p>
          <a:p>
            <a:pPr lvl="1" marL="762380" indent="-305180" defTabSz="406908">
              <a:spcBef>
                <a:spcPts val="800"/>
              </a:spcBef>
              <a:buFont typeface="Helvetica"/>
              <a:defRPr sz="1700">
                <a:latin typeface="+mj-lt"/>
                <a:ea typeface="+mj-ea"/>
                <a:cs typeface="+mj-cs"/>
                <a:sym typeface="Helvetica"/>
              </a:defRPr>
            </a:pPr>
            <a:r>
              <a:t>もはや説明不要な</a:t>
            </a:r>
            <a:r>
              <a:t>20</a:t>
            </a:r>
            <a:r>
              <a:t>年選手</a:t>
            </a:r>
            <a:r>
              <a:t>で</a:t>
            </a:r>
            <a:r>
              <a:t>オブジェクト指向の考えを取り入れ大流行した。</a:t>
            </a:r>
          </a:p>
          <a:p>
            <a:pPr lvl="1" marL="762380" indent="-305180" defTabSz="406908">
              <a:spcBef>
                <a:spcPts val="800"/>
              </a:spcBef>
              <a:buFont typeface="Helvetica"/>
              <a:defRPr sz="1700">
                <a:latin typeface="+mj-lt"/>
                <a:ea typeface="+mj-ea"/>
                <a:cs typeface="+mj-cs"/>
                <a:sym typeface="Helvetica"/>
              </a:defRPr>
            </a:pPr>
            <a:r>
              <a:t>スマホアプリ開発でも言語仕様は大きく変わらない。</a:t>
            </a:r>
          </a:p>
          <a:p>
            <a:pPr lvl="1" marL="762380" indent="-305180" defTabSz="406908">
              <a:spcBef>
                <a:spcPts val="800"/>
              </a:spcBef>
              <a:buFont typeface="Helvetica"/>
              <a:defRPr sz="1700">
                <a:latin typeface="+mj-lt"/>
                <a:ea typeface="+mj-ea"/>
                <a:cs typeface="+mj-cs"/>
                <a:sym typeface="Helvetica"/>
              </a:defRPr>
            </a:pPr>
            <a:r>
              <a:t>近年、</a:t>
            </a:r>
            <a:r>
              <a:rPr>
                <a:latin typeface="+mn-lt"/>
                <a:ea typeface="+mn-ea"/>
                <a:cs typeface="+mn-cs"/>
                <a:sym typeface="Trebuchet MS"/>
              </a:rPr>
              <a:t>Kotlin</a:t>
            </a:r>
            <a:r>
              <a:t>という後継言語も出てきており、利用することもできる。</a:t>
            </a:r>
          </a:p>
        </p:txBody>
      </p:sp>
    </p:spTree>
  </p:cSld>
  <p:clrMapOvr>
    <a:masterClrMapping/>
  </p:clrMapOvr>
  <p:transition xmlns:p14="http://schemas.microsoft.com/office/powerpoint/2010/main" spd="med" advClick="1"/>
</p:sld>
</file>

<file path=ppt/slides/slide6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0" name="タイトル 1"/>
          <p:cNvSpPr txBox="1"/>
          <p:nvPr>
            <p:ph type="title"/>
          </p:nvPr>
        </p:nvSpPr>
        <p:spPr>
          <a:xfrm>
            <a:off x="677333" y="199505"/>
            <a:ext cx="8596670" cy="1105593"/>
          </a:xfrm>
          <a:prstGeom prst="rect">
            <a:avLst/>
          </a:prstGeom>
        </p:spPr>
        <p:txBody>
          <a:bodyPr/>
          <a:lstStyle/>
          <a:p>
            <a:pPr defTabSz="452627">
              <a:defRPr sz="2300"/>
            </a:pPr>
            <a:r>
              <a:t>TODO</a:t>
            </a:r>
            <a:r>
              <a:rPr>
                <a:latin typeface="+mj-lt"/>
                <a:ea typeface="+mj-ea"/>
                <a:cs typeface="+mj-cs"/>
                <a:sym typeface="Helvetica"/>
              </a:rPr>
              <a:t>管理用の付箋アプリを作る</a:t>
            </a:r>
            <a:br>
              <a:rPr>
                <a:latin typeface="+mj-lt"/>
                <a:ea typeface="+mj-ea"/>
                <a:cs typeface="+mj-cs"/>
                <a:sym typeface="Helvetica"/>
              </a:rPr>
            </a:br>
            <a:r>
              <a:rPr sz="3900">
                <a:latin typeface="メイリオ"/>
                <a:ea typeface="メイリオ"/>
                <a:cs typeface="メイリオ"/>
                <a:sym typeface="メイリオ"/>
              </a:rPr>
              <a:t>実際に作る</a:t>
            </a:r>
          </a:p>
        </p:txBody>
      </p:sp>
      <p:sp>
        <p:nvSpPr>
          <p:cNvPr id="431" name="コンテンツ プレースホルダー 2"/>
          <p:cNvSpPr txBox="1"/>
          <p:nvPr/>
        </p:nvSpPr>
        <p:spPr>
          <a:xfrm>
            <a:off x="677334" y="1430039"/>
            <a:ext cx="9280095" cy="240919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342900" indent="-342900" defTabSz="457200">
              <a:spcBef>
                <a:spcPts val="1000"/>
              </a:spcBef>
              <a:defRPr sz="2100">
                <a:solidFill>
                  <a:srgbClr val="404040"/>
                </a:solidFill>
                <a:latin typeface="メイリオ"/>
                <a:ea typeface="メイリオ"/>
                <a:cs typeface="メイリオ"/>
                <a:sym typeface="メイリオ"/>
              </a:defRPr>
            </a:pPr>
            <a:r>
              <a:t>コミットログ</a:t>
            </a:r>
          </a:p>
          <a:p>
            <a:pPr marL="342900" indent="-342900" defTabSz="457200">
              <a:spcBef>
                <a:spcPts val="1000"/>
              </a:spcBef>
              <a:defRPr sz="2100" u="sng">
                <a:solidFill>
                  <a:srgbClr val="99CA3C"/>
                </a:solidFill>
                <a:uFill>
                  <a:solidFill>
                    <a:srgbClr val="99CA3C"/>
                  </a:solidFill>
                </a:uFill>
                <a:latin typeface="メイリオ"/>
                <a:ea typeface="メイリオ"/>
                <a:cs typeface="メイリオ"/>
                <a:sym typeface="メイリオ"/>
              </a:defRPr>
            </a:pPr>
            <a:r>
              <a:rPr>
                <a:solidFill>
                  <a:srgbClr val="0000FF"/>
                </a:solidFill>
                <a:uFill>
                  <a:solidFill>
                    <a:srgbClr val="0000FF"/>
                  </a:solidFill>
                </a:uFill>
                <a:hlinkClick r:id="rId2" invalidUrl="" action="" tgtFrame="" tooltip="" history="1" highlightClick="0" endSnd="0"/>
              </a:rPr>
              <a:t>https://github.com/aselab/internship-201809/commits/master</a:t>
            </a:r>
            <a:endParaRPr>
              <a:solidFill>
                <a:srgbClr val="404040"/>
              </a:solidFill>
            </a:endParaRPr>
          </a:p>
          <a:p>
            <a:pPr marL="342900" indent="-342900" defTabSz="457200">
              <a:spcBef>
                <a:spcPts val="1000"/>
              </a:spcBef>
              <a:defRPr sz="2100">
                <a:solidFill>
                  <a:srgbClr val="404040"/>
                </a:solidFill>
                <a:latin typeface="メイリオ"/>
                <a:ea typeface="メイリオ"/>
                <a:cs typeface="メイリオ"/>
                <a:sym typeface="メイリオ"/>
              </a:defRPr>
            </a:pPr>
          </a:p>
          <a:p>
            <a:pPr marL="342900" indent="-342900" defTabSz="457200">
              <a:spcBef>
                <a:spcPts val="1000"/>
              </a:spcBef>
              <a:defRPr sz="2100">
                <a:solidFill>
                  <a:srgbClr val="404040"/>
                </a:solidFill>
                <a:latin typeface="メイリオ"/>
                <a:ea typeface="メイリオ"/>
                <a:cs typeface="メイリオ"/>
                <a:sym typeface="メイリオ"/>
              </a:defRPr>
            </a:pPr>
            <a:r>
              <a:t>以降はコミットログにある順番で「App.js」と「StickyNote.js」を実装する。</a:t>
            </a:r>
          </a:p>
          <a:p>
            <a:pPr marL="342900" indent="-342900" defTabSz="457200">
              <a:spcBef>
                <a:spcPts val="1000"/>
              </a:spcBef>
              <a:defRPr sz="2100">
                <a:solidFill>
                  <a:srgbClr val="404040"/>
                </a:solidFill>
                <a:latin typeface="メイリオ"/>
                <a:ea typeface="メイリオ"/>
                <a:cs typeface="メイリオ"/>
                <a:sym typeface="メイリオ"/>
              </a:defRPr>
            </a:pPr>
            <a:r>
              <a:t>実装のために必要になる知識の参考情報は逐次URLを記載してある。</a:t>
            </a:r>
          </a:p>
        </p:txBody>
      </p:sp>
    </p:spTree>
  </p:cSld>
  <p:clrMapOvr>
    <a:masterClrMapping/>
  </p:clrMapOvr>
  <p:transition xmlns:p14="http://schemas.microsoft.com/office/powerpoint/2010/main" spd="med" advClick="1"/>
</p:sld>
</file>

<file path=ppt/slides/slide6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3" name="タイトル 1"/>
          <p:cNvSpPr txBox="1"/>
          <p:nvPr>
            <p:ph type="title"/>
          </p:nvPr>
        </p:nvSpPr>
        <p:spPr>
          <a:xfrm>
            <a:off x="677333" y="199505"/>
            <a:ext cx="8596670" cy="1105593"/>
          </a:xfrm>
          <a:prstGeom prst="rect">
            <a:avLst/>
          </a:prstGeom>
        </p:spPr>
        <p:txBody>
          <a:bodyPr/>
          <a:lstStyle/>
          <a:p>
            <a:pPr defTabSz="452627">
              <a:defRPr sz="2300"/>
            </a:pPr>
            <a:r>
              <a:t>TODO</a:t>
            </a:r>
            <a:r>
              <a:rPr>
                <a:latin typeface="+mj-lt"/>
                <a:ea typeface="+mj-ea"/>
                <a:cs typeface="+mj-cs"/>
                <a:sym typeface="Helvetica"/>
              </a:rPr>
              <a:t>管理用の付箋アプリを作る</a:t>
            </a:r>
            <a:br>
              <a:rPr>
                <a:latin typeface="+mj-lt"/>
                <a:ea typeface="+mj-ea"/>
                <a:cs typeface="+mj-cs"/>
                <a:sym typeface="Helvetica"/>
              </a:rPr>
            </a:br>
            <a:r>
              <a:rPr sz="3900">
                <a:latin typeface="メイリオ"/>
                <a:ea typeface="メイリオ"/>
                <a:cs typeface="メイリオ"/>
                <a:sym typeface="メイリオ"/>
              </a:rPr>
              <a:t>最初の土台作り</a:t>
            </a:r>
          </a:p>
        </p:txBody>
      </p:sp>
      <p:sp>
        <p:nvSpPr>
          <p:cNvPr id="434" name="コンテンツ プレースホルダー 2"/>
          <p:cNvSpPr txBox="1"/>
          <p:nvPr/>
        </p:nvSpPr>
        <p:spPr>
          <a:xfrm>
            <a:off x="677333" y="1430040"/>
            <a:ext cx="9563876" cy="480948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342900" indent="-342900" defTabSz="457200">
              <a:spcBef>
                <a:spcPts val="1000"/>
              </a:spcBef>
              <a:defRPr sz="2100">
                <a:solidFill>
                  <a:srgbClr val="404040"/>
                </a:solidFill>
                <a:latin typeface="メイリオ"/>
                <a:ea typeface="メイリオ"/>
                <a:cs typeface="メイリオ"/>
                <a:sym typeface="メイリオ"/>
              </a:defRPr>
            </a:pPr>
            <a:r>
              <a:t>コミット「initial commit」</a:t>
            </a:r>
          </a:p>
          <a:p>
            <a:pPr marL="342900" indent="-342900" defTabSz="457200">
              <a:spcBef>
                <a:spcPts val="1000"/>
              </a:spcBef>
              <a:defRPr sz="2100">
                <a:solidFill>
                  <a:srgbClr val="404040"/>
                </a:solidFill>
                <a:latin typeface="メイリオ"/>
                <a:ea typeface="メイリオ"/>
                <a:cs typeface="メイリオ"/>
                <a:sym typeface="メイリオ"/>
              </a:defRPr>
            </a:pPr>
          </a:p>
          <a:p>
            <a:pPr marL="342900" indent="-342900" defTabSz="457200">
              <a:spcBef>
                <a:spcPts val="1000"/>
              </a:spcBef>
              <a:defRPr sz="2100">
                <a:solidFill>
                  <a:srgbClr val="404040"/>
                </a:solidFill>
                <a:latin typeface="メイリオ"/>
                <a:ea typeface="メイリオ"/>
                <a:cs typeface="メイリオ"/>
                <a:sym typeface="メイリオ"/>
              </a:defRPr>
            </a:pPr>
            <a:r>
              <a:t>ReactのComponentの説明</a:t>
            </a:r>
          </a:p>
          <a:p>
            <a:pPr marL="342900" indent="-342900" defTabSz="457200">
              <a:spcBef>
                <a:spcPts val="1000"/>
              </a:spcBef>
              <a:defRPr sz="2100" u="sng">
                <a:solidFill>
                  <a:srgbClr val="99CA3C"/>
                </a:solidFill>
                <a:uFill>
                  <a:solidFill>
                    <a:srgbClr val="99CA3C"/>
                  </a:solidFill>
                </a:uFill>
                <a:latin typeface="メイリオ"/>
                <a:ea typeface="メイリオ"/>
                <a:cs typeface="メイリオ"/>
                <a:sym typeface="メイリオ"/>
              </a:defRPr>
            </a:pPr>
            <a:r>
              <a:rPr>
                <a:solidFill>
                  <a:srgbClr val="0000FF"/>
                </a:solidFill>
                <a:uFill>
                  <a:solidFill>
                    <a:srgbClr val="0000FF"/>
                  </a:solidFill>
                </a:uFill>
                <a:hlinkClick r:id="rId2" invalidUrl="" action="" tgtFrame="" tooltip="" history="1" highlightClick="0" endSnd="0"/>
              </a:rPr>
              <a:t>https://reactjs.org/docs/react-component.html</a:t>
            </a:r>
            <a:endParaRPr>
              <a:solidFill>
                <a:srgbClr val="404040"/>
              </a:solidFill>
            </a:endParaRPr>
          </a:p>
          <a:p>
            <a:pPr marL="342900" indent="-342900" defTabSz="457200">
              <a:spcBef>
                <a:spcPts val="1000"/>
              </a:spcBef>
              <a:defRPr sz="2100">
                <a:solidFill>
                  <a:srgbClr val="404040"/>
                </a:solidFill>
                <a:latin typeface="メイリオ"/>
                <a:ea typeface="メイリオ"/>
                <a:cs typeface="メイリオ"/>
                <a:sym typeface="メイリオ"/>
              </a:defRPr>
            </a:pPr>
          </a:p>
          <a:p>
            <a:pPr marL="342900" indent="-342900" defTabSz="457200">
              <a:spcBef>
                <a:spcPts val="1000"/>
              </a:spcBef>
              <a:defRPr sz="2100">
                <a:solidFill>
                  <a:srgbClr val="404040"/>
                </a:solidFill>
                <a:latin typeface="メイリオ"/>
                <a:ea typeface="メイリオ"/>
                <a:cs typeface="メイリオ"/>
                <a:sym typeface="メイリオ"/>
              </a:defRPr>
            </a:pPr>
            <a:r>
              <a:t>react-nativeのコンポネントの説明や取りうるプロパティ等は公式のdocs参照</a:t>
            </a:r>
          </a:p>
          <a:p>
            <a:pPr marL="342900" indent="-342900" defTabSz="457200">
              <a:spcBef>
                <a:spcPts val="1000"/>
              </a:spcBef>
              <a:defRPr sz="2100" u="sng">
                <a:solidFill>
                  <a:srgbClr val="99CA3C"/>
                </a:solidFill>
                <a:uFill>
                  <a:solidFill>
                    <a:srgbClr val="99CA3C"/>
                  </a:solidFill>
                </a:uFill>
                <a:latin typeface="メイリオ"/>
                <a:ea typeface="メイリオ"/>
                <a:cs typeface="メイリオ"/>
                <a:sym typeface="メイリオ"/>
              </a:defRPr>
            </a:pPr>
            <a:r>
              <a:rPr>
                <a:solidFill>
                  <a:srgbClr val="0000FF"/>
                </a:solidFill>
                <a:uFill>
                  <a:solidFill>
                    <a:srgbClr val="0000FF"/>
                  </a:solidFill>
                </a:uFill>
                <a:hlinkClick r:id="rId3" invalidUrl="" action="" tgtFrame="" tooltip="" history="1" highlightClick="0" endSnd="0"/>
              </a:rPr>
              <a:t>https://facebook.github.io/react-native/docs/text</a:t>
            </a:r>
            <a:endParaRPr>
              <a:solidFill>
                <a:srgbClr val="404040"/>
              </a:solidFill>
            </a:endParaRPr>
          </a:p>
          <a:p>
            <a:pPr marL="342900" indent="-342900" defTabSz="457200">
              <a:spcBef>
                <a:spcPts val="1000"/>
              </a:spcBef>
              <a:defRPr sz="2100">
                <a:solidFill>
                  <a:srgbClr val="404040"/>
                </a:solidFill>
                <a:latin typeface="メイリオ"/>
                <a:ea typeface="メイリオ"/>
                <a:cs typeface="メイリオ"/>
                <a:sym typeface="メイリオ"/>
              </a:defRPr>
            </a:pPr>
          </a:p>
          <a:p>
            <a:pPr marL="342900" indent="-342900" defTabSz="457200">
              <a:spcBef>
                <a:spcPts val="1000"/>
              </a:spcBef>
              <a:defRPr sz="2100">
                <a:solidFill>
                  <a:srgbClr val="404040"/>
                </a:solidFill>
                <a:latin typeface="メイリオ"/>
                <a:ea typeface="メイリオ"/>
                <a:cs typeface="メイリオ"/>
                <a:sym typeface="メイリオ"/>
              </a:defRPr>
            </a:pPr>
            <a:r>
              <a:t>CSS in JS</a:t>
            </a:r>
          </a:p>
          <a:p>
            <a:pPr marL="342900" indent="-342900" defTabSz="457200">
              <a:spcBef>
                <a:spcPts val="1000"/>
              </a:spcBef>
              <a:defRPr sz="2100" u="sng">
                <a:solidFill>
                  <a:srgbClr val="99CA3C"/>
                </a:solidFill>
                <a:uFill>
                  <a:solidFill>
                    <a:srgbClr val="99CA3C"/>
                  </a:solidFill>
                </a:uFill>
                <a:latin typeface="メイリオ"/>
                <a:ea typeface="メイリオ"/>
                <a:cs typeface="メイリオ"/>
                <a:sym typeface="メイリオ"/>
              </a:defRPr>
            </a:pPr>
            <a:r>
              <a:rPr>
                <a:solidFill>
                  <a:srgbClr val="0000FF"/>
                </a:solidFill>
                <a:uFill>
                  <a:solidFill>
                    <a:srgbClr val="0000FF"/>
                  </a:solidFill>
                </a:uFill>
                <a:hlinkClick r:id="rId4" invalidUrl="" action="" tgtFrame="" tooltip="" history="1" highlightClick="0" endSnd="0"/>
              </a:rPr>
              <a:t>https://facebook.github.io/react-native/docs/stylesheet</a:t>
            </a:r>
          </a:p>
        </p:txBody>
      </p:sp>
    </p:spTree>
  </p:cSld>
  <p:clrMapOvr>
    <a:masterClrMapping/>
  </p:clrMapOvr>
  <p:transition xmlns:p14="http://schemas.microsoft.com/office/powerpoint/2010/main" spd="med" advClick="1"/>
</p:sld>
</file>

<file path=ppt/slides/slide6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6" name="タイトル 1"/>
          <p:cNvSpPr txBox="1"/>
          <p:nvPr>
            <p:ph type="title"/>
          </p:nvPr>
        </p:nvSpPr>
        <p:spPr>
          <a:xfrm>
            <a:off x="677333" y="199505"/>
            <a:ext cx="8596670" cy="1105593"/>
          </a:xfrm>
          <a:prstGeom prst="rect">
            <a:avLst/>
          </a:prstGeom>
        </p:spPr>
        <p:txBody>
          <a:bodyPr/>
          <a:lstStyle/>
          <a:p>
            <a:pPr defTabSz="452627">
              <a:defRPr sz="2300"/>
            </a:pPr>
            <a:r>
              <a:t>TODO</a:t>
            </a:r>
            <a:r>
              <a:rPr>
                <a:latin typeface="+mj-lt"/>
                <a:ea typeface="+mj-ea"/>
                <a:cs typeface="+mj-cs"/>
                <a:sym typeface="Helvetica"/>
              </a:rPr>
              <a:t>管理用の付箋アプリを作る</a:t>
            </a:r>
            <a:br>
              <a:rPr>
                <a:latin typeface="+mj-lt"/>
                <a:ea typeface="+mj-ea"/>
                <a:cs typeface="+mj-cs"/>
                <a:sym typeface="Helvetica"/>
              </a:rPr>
            </a:br>
            <a:r>
              <a:rPr sz="3900">
                <a:latin typeface="メイリオ"/>
                <a:ea typeface="メイリオ"/>
                <a:cs typeface="メイリオ"/>
                <a:sym typeface="メイリオ"/>
              </a:rPr>
              <a:t>付箋のひな型作り</a:t>
            </a:r>
          </a:p>
        </p:txBody>
      </p:sp>
      <p:sp>
        <p:nvSpPr>
          <p:cNvPr id="437" name="コンテンツ プレースホルダー 2"/>
          <p:cNvSpPr txBox="1"/>
          <p:nvPr/>
        </p:nvSpPr>
        <p:spPr>
          <a:xfrm>
            <a:off x="677332" y="1430040"/>
            <a:ext cx="10312094" cy="341248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342900" indent="-342900" defTabSz="457200">
              <a:spcBef>
                <a:spcPts val="1000"/>
              </a:spcBef>
              <a:defRPr sz="2100">
                <a:solidFill>
                  <a:srgbClr val="404040"/>
                </a:solidFill>
                <a:latin typeface="メイリオ"/>
                <a:ea typeface="メイリオ"/>
                <a:cs typeface="メイリオ"/>
                <a:sym typeface="メイリオ"/>
              </a:defRPr>
            </a:pPr>
            <a:r>
              <a:t>コミット「付箋の土台を作成」</a:t>
            </a:r>
          </a:p>
          <a:p>
            <a:pPr marL="342900" indent="-342900" defTabSz="457200">
              <a:spcBef>
                <a:spcPts val="1000"/>
              </a:spcBef>
              <a:defRPr sz="2100">
                <a:solidFill>
                  <a:srgbClr val="404040"/>
                </a:solidFill>
                <a:latin typeface="メイリオ"/>
                <a:ea typeface="メイリオ"/>
                <a:cs typeface="メイリオ"/>
                <a:sym typeface="メイリオ"/>
              </a:defRPr>
            </a:pPr>
          </a:p>
          <a:p>
            <a:pPr marL="342900" indent="-342900" defTabSz="457200">
              <a:spcBef>
                <a:spcPts val="1000"/>
              </a:spcBef>
              <a:defRPr sz="2000">
                <a:solidFill>
                  <a:srgbClr val="404040"/>
                </a:solidFill>
                <a:latin typeface="Meiryo"/>
                <a:ea typeface="Meiryo"/>
                <a:cs typeface="Meiryo"/>
                <a:sym typeface="Meiryo"/>
              </a:defRPr>
            </a:pPr>
            <a:r>
              <a:t>es6のexportとimportについて</a:t>
            </a:r>
          </a:p>
          <a:p>
            <a:pPr marL="342900" indent="-342900" defTabSz="457200">
              <a:spcBef>
                <a:spcPts val="1000"/>
              </a:spcBef>
              <a:defRPr sz="2100" u="sng">
                <a:solidFill>
                  <a:srgbClr val="99CA3C"/>
                </a:solidFill>
                <a:uFill>
                  <a:solidFill>
                    <a:srgbClr val="99CA3C"/>
                  </a:solidFill>
                </a:uFill>
                <a:latin typeface="メイリオ"/>
                <a:ea typeface="メイリオ"/>
                <a:cs typeface="メイリオ"/>
                <a:sym typeface="メイリオ"/>
              </a:defRPr>
            </a:pPr>
            <a:r>
              <a:rPr>
                <a:solidFill>
                  <a:srgbClr val="0000FF"/>
                </a:solidFill>
                <a:uFill>
                  <a:solidFill>
                    <a:srgbClr val="0000FF"/>
                  </a:solidFill>
                </a:uFill>
                <a:hlinkClick r:id="rId2" invalidUrl="" action="" tgtFrame="" tooltip="" history="1" highlightClick="0" endSnd="0"/>
              </a:rPr>
              <a:t>https://qiita.com/bakira/items/1e41f1530c49e36a9197</a:t>
            </a:r>
            <a:endParaRPr>
              <a:solidFill>
                <a:srgbClr val="404040"/>
              </a:solidFill>
            </a:endParaRPr>
          </a:p>
          <a:p>
            <a:pPr marL="342900" indent="-342900" defTabSz="457200">
              <a:spcBef>
                <a:spcPts val="1000"/>
              </a:spcBef>
              <a:defRPr sz="2100">
                <a:solidFill>
                  <a:srgbClr val="404040"/>
                </a:solidFill>
                <a:latin typeface="メイリオ"/>
                <a:ea typeface="メイリオ"/>
                <a:cs typeface="メイリオ"/>
                <a:sym typeface="メイリオ"/>
              </a:defRPr>
            </a:pPr>
          </a:p>
          <a:p>
            <a:pPr marL="342900" indent="-342900" defTabSz="457200">
              <a:spcBef>
                <a:spcPts val="1000"/>
              </a:spcBef>
              <a:defRPr sz="2100">
                <a:solidFill>
                  <a:srgbClr val="404040"/>
                </a:solidFill>
                <a:latin typeface="メイリオ"/>
                <a:ea typeface="メイリオ"/>
                <a:cs typeface="メイリオ"/>
                <a:sym typeface="メイリオ"/>
              </a:defRPr>
            </a:pPr>
            <a:r>
              <a:t>Cardの説明</a:t>
            </a:r>
          </a:p>
          <a:p>
            <a:pPr marL="342900" indent="-342900" defTabSz="457200">
              <a:spcBef>
                <a:spcPts val="1000"/>
              </a:spcBef>
              <a:defRPr sz="2100" u="sng">
                <a:solidFill>
                  <a:srgbClr val="99CA3C"/>
                </a:solidFill>
                <a:uFill>
                  <a:solidFill>
                    <a:srgbClr val="99CA3C"/>
                  </a:solidFill>
                </a:uFill>
                <a:latin typeface="メイリオ"/>
                <a:ea typeface="メイリオ"/>
                <a:cs typeface="メイリオ"/>
                <a:sym typeface="メイリオ"/>
              </a:defRPr>
            </a:pPr>
            <a:r>
              <a:rPr>
                <a:solidFill>
                  <a:srgbClr val="0000FF"/>
                </a:solidFill>
                <a:uFill>
                  <a:solidFill>
                    <a:srgbClr val="0000FF"/>
                  </a:solidFill>
                </a:uFill>
                <a:hlinkClick r:id="rId3" invalidUrl="" action="" tgtFrame="" tooltip="" history="1" highlightClick="0" endSnd="0"/>
              </a:rPr>
              <a:t>https://react-native-training.github.io/react-native-elements/docs/card.html</a:t>
            </a:r>
          </a:p>
        </p:txBody>
      </p:sp>
    </p:spTree>
  </p:cSld>
  <p:clrMapOvr>
    <a:masterClrMapping/>
  </p:clrMapOvr>
  <p:transition xmlns:p14="http://schemas.microsoft.com/office/powerpoint/2010/main" spd="med" advClick="1"/>
</p:sld>
</file>

<file path=ppt/slides/slide6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9" name="タイトル 1"/>
          <p:cNvSpPr txBox="1"/>
          <p:nvPr>
            <p:ph type="title"/>
          </p:nvPr>
        </p:nvSpPr>
        <p:spPr>
          <a:xfrm>
            <a:off x="677333" y="199505"/>
            <a:ext cx="8596670" cy="1105593"/>
          </a:xfrm>
          <a:prstGeom prst="rect">
            <a:avLst/>
          </a:prstGeom>
        </p:spPr>
        <p:txBody>
          <a:bodyPr/>
          <a:lstStyle/>
          <a:p>
            <a:pPr defTabSz="452627">
              <a:defRPr sz="2300"/>
            </a:pPr>
            <a:r>
              <a:t>TODO</a:t>
            </a:r>
            <a:r>
              <a:rPr>
                <a:latin typeface="+mj-lt"/>
                <a:ea typeface="+mj-ea"/>
                <a:cs typeface="+mj-cs"/>
                <a:sym typeface="Helvetica"/>
              </a:rPr>
              <a:t>管理用の付箋アプリを作る</a:t>
            </a:r>
            <a:br>
              <a:rPr>
                <a:latin typeface="+mj-lt"/>
                <a:ea typeface="+mj-ea"/>
                <a:cs typeface="+mj-cs"/>
                <a:sym typeface="Helvetica"/>
              </a:rPr>
            </a:br>
            <a:r>
              <a:rPr sz="3900">
                <a:latin typeface="メイリオ"/>
                <a:ea typeface="メイリオ"/>
                <a:cs typeface="メイリオ"/>
                <a:sym typeface="メイリオ"/>
              </a:rPr>
              <a:t>付箋作り</a:t>
            </a:r>
          </a:p>
        </p:txBody>
      </p:sp>
      <p:sp>
        <p:nvSpPr>
          <p:cNvPr id="440" name="コンテンツ プレースホルダー 2"/>
          <p:cNvSpPr txBox="1"/>
          <p:nvPr/>
        </p:nvSpPr>
        <p:spPr>
          <a:xfrm>
            <a:off x="677332" y="1430040"/>
            <a:ext cx="10312094" cy="521588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342900" indent="-342900" defTabSz="457200">
              <a:spcBef>
                <a:spcPts val="1000"/>
              </a:spcBef>
              <a:defRPr sz="2100">
                <a:solidFill>
                  <a:srgbClr val="404040"/>
                </a:solidFill>
                <a:latin typeface="メイリオ"/>
                <a:ea typeface="メイリオ"/>
                <a:cs typeface="メイリオ"/>
                <a:sym typeface="メイリオ"/>
              </a:defRPr>
            </a:pPr>
            <a:r>
              <a:t>コミット「メモ内容の入力フォームを実装」「タイトルの入力フォームを実装」</a:t>
            </a:r>
          </a:p>
          <a:p>
            <a:pPr marL="342900" indent="-342900" defTabSz="457200">
              <a:spcBef>
                <a:spcPts val="1000"/>
              </a:spcBef>
              <a:defRPr sz="2100">
                <a:solidFill>
                  <a:srgbClr val="404040"/>
                </a:solidFill>
                <a:latin typeface="メイリオ"/>
                <a:ea typeface="メイリオ"/>
                <a:cs typeface="メイリオ"/>
                <a:sym typeface="メイリオ"/>
              </a:defRPr>
            </a:pPr>
          </a:p>
          <a:p>
            <a:pPr marL="342900" indent="-342900" defTabSz="457200">
              <a:spcBef>
                <a:spcPts val="1000"/>
              </a:spcBef>
              <a:defRPr sz="2100">
                <a:solidFill>
                  <a:srgbClr val="404040"/>
                </a:solidFill>
                <a:latin typeface="メイリオ"/>
                <a:ea typeface="メイリオ"/>
                <a:cs typeface="メイリオ"/>
                <a:sym typeface="メイリオ"/>
              </a:defRPr>
            </a:pPr>
            <a:r>
              <a:t>package.jsonのreact-native-elementsの部分を以下のように書き換える</a:t>
            </a:r>
          </a:p>
          <a:p>
            <a:pPr marL="342900" indent="-342900" defTabSz="457200">
              <a:spcBef>
                <a:spcPts val="1000"/>
              </a:spcBef>
              <a:defRPr sz="2100">
                <a:solidFill>
                  <a:srgbClr val="404040"/>
                </a:solidFill>
                <a:latin typeface="メイリオ"/>
                <a:ea typeface="メイリオ"/>
                <a:cs typeface="メイリオ"/>
                <a:sym typeface="メイリオ"/>
              </a:defRPr>
            </a:pPr>
          </a:p>
          <a:p>
            <a:pPr marL="342900" indent="-342900" defTabSz="457200">
              <a:spcBef>
                <a:spcPts val="1000"/>
              </a:spcBef>
              <a:defRPr sz="2100">
                <a:solidFill>
                  <a:srgbClr val="41A6D9"/>
                </a:solidFill>
                <a:latin typeface="メイリオ"/>
                <a:ea typeface="メイリオ"/>
                <a:cs typeface="メイリオ"/>
                <a:sym typeface="メイリオ"/>
              </a:defRPr>
            </a:pPr>
            <a:r>
              <a:t>"react-native-elements"</a:t>
            </a:r>
            <a:r>
              <a:rPr>
                <a:solidFill>
                  <a:srgbClr val="404040"/>
                </a:solidFill>
              </a:rPr>
              <a:t>: </a:t>
            </a:r>
            <a:r>
              <a:rPr>
                <a:solidFill>
                  <a:srgbClr val="86B300"/>
                </a:solidFill>
              </a:rPr>
              <a:t>"1.0.0-beta5"</a:t>
            </a:r>
            <a:endParaRPr>
              <a:solidFill>
                <a:srgbClr val="404040"/>
              </a:solidFill>
            </a:endParaRPr>
          </a:p>
          <a:p>
            <a:pPr marL="342900" indent="-342900" defTabSz="457200">
              <a:spcBef>
                <a:spcPts val="1000"/>
              </a:spcBef>
              <a:defRPr sz="2100">
                <a:solidFill>
                  <a:srgbClr val="86B300"/>
                </a:solidFill>
                <a:latin typeface="メイリオ"/>
                <a:ea typeface="メイリオ"/>
                <a:cs typeface="メイリオ"/>
                <a:sym typeface="メイリオ"/>
              </a:defRPr>
            </a:pPr>
          </a:p>
          <a:p>
            <a:pPr marL="342900" indent="-342900" defTabSz="457200">
              <a:spcBef>
                <a:spcPts val="1000"/>
              </a:spcBef>
              <a:defRPr sz="2100">
                <a:solidFill>
                  <a:srgbClr val="404040"/>
                </a:solidFill>
                <a:latin typeface="メイリオ"/>
                <a:ea typeface="メイリオ"/>
                <a:cs typeface="メイリオ"/>
                <a:sym typeface="メイリオ"/>
              </a:defRPr>
            </a:pPr>
            <a:r>
              <a:t>このようにする理由はCardのコンポネントの「title」にReactComponentを使用出来るのが</a:t>
            </a:r>
            <a:r>
              <a:rPr>
                <a:solidFill>
                  <a:srgbClr val="595959"/>
                </a:solidFill>
              </a:rPr>
              <a:t>1.0.0-beta3以降であるため。</a:t>
            </a:r>
          </a:p>
          <a:p>
            <a:pPr marL="342900" indent="-342900" defTabSz="457200">
              <a:spcBef>
                <a:spcPts val="1000"/>
              </a:spcBef>
              <a:defRPr sz="2100" u="sng">
                <a:solidFill>
                  <a:srgbClr val="99CA3C"/>
                </a:solidFill>
                <a:uFill>
                  <a:solidFill>
                    <a:srgbClr val="99CA3C"/>
                  </a:solidFill>
                </a:uFill>
                <a:latin typeface="メイリオ"/>
                <a:ea typeface="メイリオ"/>
                <a:cs typeface="メイリオ"/>
                <a:sym typeface="メイリオ"/>
              </a:defRPr>
            </a:pPr>
            <a:r>
              <a:rPr>
                <a:solidFill>
                  <a:srgbClr val="0000FF"/>
                </a:solidFill>
                <a:uFill>
                  <a:solidFill>
                    <a:srgbClr val="0000FF"/>
                  </a:solidFill>
                </a:uFill>
                <a:hlinkClick r:id="rId2" invalidUrl="" action="" tgtFrame="" tooltip="" history="1" highlightClick="0" endSnd="0"/>
              </a:rPr>
              <a:t>https://github.com/react-native-training/react-native-elements/issues/918</a:t>
            </a:r>
            <a:endParaRPr>
              <a:solidFill>
                <a:srgbClr val="404040"/>
              </a:solidFill>
            </a:endParaRPr>
          </a:p>
          <a:p>
            <a:pPr marL="342900" indent="-342900" defTabSz="457200">
              <a:spcBef>
                <a:spcPts val="1000"/>
              </a:spcBef>
              <a:defRPr sz="2100">
                <a:solidFill>
                  <a:srgbClr val="404040"/>
                </a:solidFill>
                <a:latin typeface="メイリオ"/>
                <a:ea typeface="メイリオ"/>
                <a:cs typeface="メイリオ"/>
                <a:sym typeface="メイリオ"/>
              </a:defRPr>
            </a:pPr>
          </a:p>
        </p:txBody>
      </p:sp>
    </p:spTree>
  </p:cSld>
  <p:clrMapOvr>
    <a:masterClrMapping/>
  </p:clrMapOvr>
  <p:transition xmlns:p14="http://schemas.microsoft.com/office/powerpoint/2010/main" spd="med" advClick="1"/>
</p:sld>
</file>

<file path=ppt/slides/slide6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2" name="タイトル 1"/>
          <p:cNvSpPr txBox="1"/>
          <p:nvPr>
            <p:ph type="title"/>
          </p:nvPr>
        </p:nvSpPr>
        <p:spPr>
          <a:xfrm>
            <a:off x="677333" y="199505"/>
            <a:ext cx="8596670" cy="1105593"/>
          </a:xfrm>
          <a:prstGeom prst="rect">
            <a:avLst/>
          </a:prstGeom>
        </p:spPr>
        <p:txBody>
          <a:bodyPr/>
          <a:lstStyle/>
          <a:p>
            <a:pPr defTabSz="452627">
              <a:defRPr sz="2300"/>
            </a:pPr>
            <a:r>
              <a:t>TODO</a:t>
            </a:r>
            <a:r>
              <a:rPr>
                <a:latin typeface="+mj-lt"/>
                <a:ea typeface="+mj-ea"/>
                <a:cs typeface="+mj-cs"/>
                <a:sym typeface="Helvetica"/>
              </a:rPr>
              <a:t>管理用の付箋アプリを作る</a:t>
            </a:r>
            <a:br>
              <a:rPr>
                <a:latin typeface="+mj-lt"/>
                <a:ea typeface="+mj-ea"/>
                <a:cs typeface="+mj-cs"/>
                <a:sym typeface="Helvetica"/>
              </a:rPr>
            </a:br>
            <a:r>
              <a:rPr sz="3900">
                <a:latin typeface="メイリオ"/>
                <a:ea typeface="メイリオ"/>
                <a:cs typeface="メイリオ"/>
                <a:sym typeface="メイリオ"/>
              </a:rPr>
              <a:t>付箋作り</a:t>
            </a:r>
          </a:p>
        </p:txBody>
      </p:sp>
      <p:sp>
        <p:nvSpPr>
          <p:cNvPr id="443" name="コンテンツ プレースホルダー 2"/>
          <p:cNvSpPr txBox="1"/>
          <p:nvPr/>
        </p:nvSpPr>
        <p:spPr>
          <a:xfrm>
            <a:off x="677332" y="1430040"/>
            <a:ext cx="10312094" cy="38760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342900" indent="-342900" defTabSz="457200">
              <a:spcBef>
                <a:spcPts val="1000"/>
              </a:spcBef>
              <a:defRPr sz="2100">
                <a:solidFill>
                  <a:srgbClr val="404040"/>
                </a:solidFill>
                <a:latin typeface="メイリオ"/>
                <a:ea typeface="メイリオ"/>
                <a:cs typeface="メイリオ"/>
                <a:sym typeface="メイリオ"/>
              </a:defRPr>
            </a:pPr>
            <a:r>
              <a:t>コミット「メモ内容の入力フォームを実装」「タイトルの入力フォームを実装」</a:t>
            </a:r>
          </a:p>
          <a:p>
            <a:pPr marL="342900" indent="-342900" defTabSz="457200">
              <a:spcBef>
                <a:spcPts val="1000"/>
              </a:spcBef>
              <a:defRPr sz="2100">
                <a:solidFill>
                  <a:srgbClr val="404040"/>
                </a:solidFill>
                <a:latin typeface="メイリオ"/>
                <a:ea typeface="メイリオ"/>
                <a:cs typeface="メイリオ"/>
                <a:sym typeface="メイリオ"/>
              </a:defRPr>
            </a:pPr>
          </a:p>
          <a:p>
            <a:pPr marL="342900" indent="-342900" defTabSz="457200">
              <a:spcBef>
                <a:spcPts val="1000"/>
              </a:spcBef>
              <a:defRPr sz="2100">
                <a:solidFill>
                  <a:srgbClr val="404040"/>
                </a:solidFill>
                <a:latin typeface="メイリオ"/>
                <a:ea typeface="メイリオ"/>
                <a:cs typeface="メイリオ"/>
                <a:sym typeface="メイリオ"/>
              </a:defRPr>
            </a:pPr>
            <a:r>
              <a:t>今何気に書き換えたpackage.jsonとはなにか？</a:t>
            </a:r>
          </a:p>
          <a:p>
            <a:pPr marL="342900" indent="-342900" defTabSz="457200">
              <a:spcBef>
                <a:spcPts val="1000"/>
              </a:spcBef>
              <a:defRPr sz="2100" u="sng">
                <a:solidFill>
                  <a:srgbClr val="99CA3C"/>
                </a:solidFill>
                <a:uFill>
                  <a:solidFill>
                    <a:srgbClr val="99CA3C"/>
                  </a:solidFill>
                </a:uFill>
                <a:latin typeface="メイリオ"/>
                <a:ea typeface="メイリオ"/>
                <a:cs typeface="メイリオ"/>
                <a:sym typeface="メイリオ"/>
              </a:defRPr>
            </a:pPr>
            <a:r>
              <a:rPr>
                <a:solidFill>
                  <a:srgbClr val="0000FF"/>
                </a:solidFill>
                <a:uFill>
                  <a:solidFill>
                    <a:srgbClr val="0000FF"/>
                  </a:solidFill>
                </a:uFill>
                <a:hlinkClick r:id="rId2" invalidUrl="" action="" tgtFrame="" tooltip="" history="1" highlightClick="0" endSnd="0"/>
              </a:rPr>
              <a:t>https://qiita.com/dondoko-susumu/items/cf252bd6494412ed7847</a:t>
            </a:r>
            <a:endParaRPr>
              <a:solidFill>
                <a:srgbClr val="404040"/>
              </a:solidFill>
            </a:endParaRPr>
          </a:p>
          <a:p>
            <a:pPr marL="342900" indent="-342900" defTabSz="457200">
              <a:spcBef>
                <a:spcPts val="1000"/>
              </a:spcBef>
              <a:defRPr sz="2100">
                <a:solidFill>
                  <a:srgbClr val="404040"/>
                </a:solidFill>
                <a:latin typeface="メイリオ"/>
                <a:ea typeface="メイリオ"/>
                <a:cs typeface="メイリオ"/>
                <a:sym typeface="メイリオ"/>
              </a:defRPr>
            </a:pPr>
          </a:p>
          <a:p>
            <a:pPr marL="342900" indent="-342900" defTabSz="457200">
              <a:spcBef>
                <a:spcPts val="1000"/>
              </a:spcBef>
              <a:defRPr sz="2100">
                <a:solidFill>
                  <a:srgbClr val="404040"/>
                </a:solidFill>
                <a:latin typeface="メイリオ"/>
                <a:ea typeface="メイリオ"/>
                <a:cs typeface="メイリオ"/>
                <a:sym typeface="メイリオ"/>
              </a:defRPr>
            </a:pPr>
            <a:r>
              <a:t>パッケージ管理ツールnpmについて</a:t>
            </a:r>
          </a:p>
          <a:p>
            <a:pPr marL="342900" indent="-342900" defTabSz="457200">
              <a:spcBef>
                <a:spcPts val="1000"/>
              </a:spcBef>
              <a:defRPr sz="2100" u="sng">
                <a:solidFill>
                  <a:srgbClr val="99CA3C"/>
                </a:solidFill>
                <a:uFill>
                  <a:solidFill>
                    <a:srgbClr val="99CA3C"/>
                  </a:solidFill>
                </a:uFill>
                <a:latin typeface="メイリオ"/>
                <a:ea typeface="メイリオ"/>
                <a:cs typeface="メイリオ"/>
                <a:sym typeface="メイリオ"/>
              </a:defRPr>
            </a:pPr>
            <a:r>
              <a:rPr>
                <a:solidFill>
                  <a:srgbClr val="0000FF"/>
                </a:solidFill>
                <a:uFill>
                  <a:solidFill>
                    <a:srgbClr val="0000FF"/>
                  </a:solidFill>
                </a:uFill>
                <a:hlinkClick r:id="rId3" invalidUrl="" action="" tgtFrame="" tooltip="" history="1" highlightClick="0" endSnd="0"/>
              </a:rPr>
              <a:t>https://techacademy.jp/magazine/16105</a:t>
            </a:r>
            <a:endParaRPr>
              <a:solidFill>
                <a:srgbClr val="404040"/>
              </a:solidFill>
            </a:endParaRPr>
          </a:p>
        </p:txBody>
      </p:sp>
    </p:spTree>
  </p:cSld>
  <p:clrMapOvr>
    <a:masterClrMapping/>
  </p:clrMapOvr>
  <p:transition xmlns:p14="http://schemas.microsoft.com/office/powerpoint/2010/main" spd="med" advClick="1"/>
</p:sld>
</file>

<file path=ppt/slides/slide6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5" name="タイトル 1"/>
          <p:cNvSpPr txBox="1"/>
          <p:nvPr>
            <p:ph type="title"/>
          </p:nvPr>
        </p:nvSpPr>
        <p:spPr>
          <a:xfrm>
            <a:off x="677333" y="199505"/>
            <a:ext cx="8596670" cy="1105593"/>
          </a:xfrm>
          <a:prstGeom prst="rect">
            <a:avLst/>
          </a:prstGeom>
        </p:spPr>
        <p:txBody>
          <a:bodyPr/>
          <a:lstStyle/>
          <a:p>
            <a:pPr defTabSz="452627">
              <a:defRPr sz="2300"/>
            </a:pPr>
            <a:r>
              <a:t>TODO</a:t>
            </a:r>
            <a:r>
              <a:rPr>
                <a:latin typeface="+mj-lt"/>
                <a:ea typeface="+mj-ea"/>
                <a:cs typeface="+mj-cs"/>
                <a:sym typeface="Helvetica"/>
              </a:rPr>
              <a:t>管理用の付箋アプリを作る</a:t>
            </a:r>
            <a:br>
              <a:rPr>
                <a:latin typeface="+mj-lt"/>
                <a:ea typeface="+mj-ea"/>
                <a:cs typeface="+mj-cs"/>
                <a:sym typeface="Helvetica"/>
              </a:rPr>
            </a:br>
            <a:r>
              <a:rPr sz="3900">
                <a:latin typeface="メイリオ"/>
                <a:ea typeface="メイリオ"/>
                <a:cs typeface="メイリオ"/>
                <a:sym typeface="メイリオ"/>
              </a:rPr>
              <a:t>付箋作り</a:t>
            </a:r>
          </a:p>
        </p:txBody>
      </p:sp>
      <p:sp>
        <p:nvSpPr>
          <p:cNvPr id="446" name="コンテンツ プレースホルダー 2"/>
          <p:cNvSpPr txBox="1"/>
          <p:nvPr/>
        </p:nvSpPr>
        <p:spPr>
          <a:xfrm>
            <a:off x="677332" y="1430038"/>
            <a:ext cx="10312094" cy="578739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342900" indent="-342900" defTabSz="457200">
              <a:spcBef>
                <a:spcPts val="1000"/>
              </a:spcBef>
              <a:defRPr sz="2100">
                <a:solidFill>
                  <a:srgbClr val="404040"/>
                </a:solidFill>
                <a:latin typeface="メイリオ"/>
                <a:ea typeface="メイリオ"/>
                <a:cs typeface="メイリオ"/>
                <a:sym typeface="メイリオ"/>
              </a:defRPr>
            </a:pPr>
            <a:r>
              <a:t>コミット「日時選択ダイアログを実装」</a:t>
            </a:r>
          </a:p>
          <a:p>
            <a:pPr marL="342900" indent="-342900" defTabSz="457200">
              <a:spcBef>
                <a:spcPts val="1000"/>
              </a:spcBef>
              <a:defRPr sz="2100">
                <a:solidFill>
                  <a:srgbClr val="404040"/>
                </a:solidFill>
                <a:latin typeface="メイリオ"/>
                <a:ea typeface="メイリオ"/>
                <a:cs typeface="メイリオ"/>
                <a:sym typeface="メイリオ"/>
              </a:defRPr>
            </a:pPr>
          </a:p>
          <a:p>
            <a:pPr marL="342900" indent="-342900" defTabSz="457200">
              <a:spcBef>
                <a:spcPts val="1000"/>
              </a:spcBef>
              <a:defRPr sz="2100">
                <a:solidFill>
                  <a:srgbClr val="404040"/>
                </a:solidFill>
                <a:latin typeface="メイリオ"/>
                <a:ea typeface="メイリオ"/>
                <a:cs typeface="メイリオ"/>
                <a:sym typeface="メイリオ"/>
              </a:defRPr>
            </a:pPr>
            <a:r>
              <a:t>ReactのStateについて</a:t>
            </a:r>
          </a:p>
          <a:p>
            <a:pPr marL="342900" indent="-342900" defTabSz="457200">
              <a:spcBef>
                <a:spcPts val="1000"/>
              </a:spcBef>
              <a:defRPr sz="2100" u="sng">
                <a:solidFill>
                  <a:srgbClr val="99CA3C"/>
                </a:solidFill>
                <a:uFill>
                  <a:solidFill>
                    <a:srgbClr val="99CA3C"/>
                  </a:solidFill>
                </a:uFill>
                <a:latin typeface="メイリオ"/>
                <a:ea typeface="メイリオ"/>
                <a:cs typeface="メイリオ"/>
                <a:sym typeface="メイリオ"/>
              </a:defRPr>
            </a:pPr>
            <a:r>
              <a:rPr>
                <a:solidFill>
                  <a:srgbClr val="0000FF"/>
                </a:solidFill>
                <a:uFill>
                  <a:solidFill>
                    <a:srgbClr val="0000FF"/>
                  </a:solidFill>
                </a:uFill>
                <a:hlinkClick r:id="rId2" invalidUrl="" action="" tgtFrame="" tooltip="" history="1" highlightClick="0" endSnd="0"/>
              </a:rPr>
              <a:t>https://qiita.com/sekikawa_a/items/8ab70f457ef73871419f</a:t>
            </a:r>
            <a:endParaRPr>
              <a:solidFill>
                <a:srgbClr val="404040"/>
              </a:solidFill>
            </a:endParaRPr>
          </a:p>
          <a:p>
            <a:pPr marL="342900" indent="-342900" defTabSz="457200">
              <a:spcBef>
                <a:spcPts val="1000"/>
              </a:spcBef>
              <a:defRPr sz="2100">
                <a:solidFill>
                  <a:srgbClr val="404040"/>
                </a:solidFill>
                <a:latin typeface="メイリオ"/>
                <a:ea typeface="メイリオ"/>
                <a:cs typeface="メイリオ"/>
                <a:sym typeface="メイリオ"/>
              </a:defRPr>
            </a:pPr>
          </a:p>
          <a:p>
            <a:pPr marL="342900" indent="-342900" defTabSz="457200">
              <a:spcBef>
                <a:spcPts val="1000"/>
              </a:spcBef>
              <a:defRPr sz="2100">
                <a:solidFill>
                  <a:srgbClr val="404040"/>
                </a:solidFill>
                <a:latin typeface="メイリオ"/>
                <a:ea typeface="メイリオ"/>
                <a:cs typeface="メイリオ"/>
                <a:sym typeface="メイリオ"/>
              </a:defRPr>
            </a:pPr>
            <a:r>
              <a:t>今回使用するDateTimePicker（別の物を使用しても良いです。）</a:t>
            </a:r>
          </a:p>
          <a:p>
            <a:pPr marL="342900" indent="-342900" defTabSz="457200">
              <a:spcBef>
                <a:spcPts val="1000"/>
              </a:spcBef>
              <a:defRPr sz="2100" u="sng">
                <a:solidFill>
                  <a:srgbClr val="99CA3C"/>
                </a:solidFill>
                <a:uFill>
                  <a:solidFill>
                    <a:srgbClr val="99CA3C"/>
                  </a:solidFill>
                </a:uFill>
                <a:latin typeface="メイリオ"/>
                <a:ea typeface="メイリオ"/>
                <a:cs typeface="メイリオ"/>
                <a:sym typeface="メイリオ"/>
              </a:defRPr>
            </a:pPr>
            <a:r>
              <a:rPr>
                <a:solidFill>
                  <a:srgbClr val="0000FF"/>
                </a:solidFill>
                <a:uFill>
                  <a:solidFill>
                    <a:srgbClr val="0000FF"/>
                  </a:solidFill>
                </a:uFill>
                <a:hlinkClick r:id="rId3" invalidUrl="" action="" tgtFrame="" tooltip="" history="1" highlightClick="0" endSnd="0"/>
              </a:rPr>
              <a:t>https://github.com/mmazzarolo/react-native-modal-datetime-picker</a:t>
            </a:r>
            <a:endParaRPr>
              <a:solidFill>
                <a:srgbClr val="404040"/>
              </a:solidFill>
            </a:endParaRPr>
          </a:p>
          <a:p>
            <a:pPr marL="342900" indent="-342900" defTabSz="457200">
              <a:spcBef>
                <a:spcPts val="1000"/>
              </a:spcBef>
              <a:defRPr sz="2100">
                <a:solidFill>
                  <a:srgbClr val="404040"/>
                </a:solidFill>
                <a:latin typeface="メイリオ"/>
                <a:ea typeface="メイリオ"/>
                <a:cs typeface="メイリオ"/>
                <a:sym typeface="メイリオ"/>
              </a:defRPr>
            </a:pPr>
          </a:p>
          <a:p>
            <a:pPr marL="342900" indent="-342900" defTabSz="457200">
              <a:spcBef>
                <a:spcPts val="1000"/>
              </a:spcBef>
              <a:defRPr sz="2100">
                <a:solidFill>
                  <a:srgbClr val="404040"/>
                </a:solidFill>
                <a:latin typeface="メイリオ"/>
                <a:ea typeface="メイリオ"/>
                <a:cs typeface="メイリオ"/>
                <a:sym typeface="メイリオ"/>
              </a:defRPr>
            </a:pPr>
            <a:r>
              <a:t>Moment.jsについて</a:t>
            </a:r>
          </a:p>
          <a:p>
            <a:pPr marL="342900" indent="-342900" defTabSz="457200">
              <a:spcBef>
                <a:spcPts val="1000"/>
              </a:spcBef>
              <a:defRPr sz="2100" u="sng">
                <a:solidFill>
                  <a:srgbClr val="99CA3C"/>
                </a:solidFill>
                <a:uFill>
                  <a:solidFill>
                    <a:srgbClr val="99CA3C"/>
                  </a:solidFill>
                </a:uFill>
                <a:latin typeface="メイリオ"/>
                <a:ea typeface="メイリオ"/>
                <a:cs typeface="メイリオ"/>
                <a:sym typeface="メイリオ"/>
              </a:defRPr>
            </a:pPr>
            <a:r>
              <a:rPr>
                <a:solidFill>
                  <a:srgbClr val="0000FF"/>
                </a:solidFill>
                <a:uFill>
                  <a:solidFill>
                    <a:srgbClr val="0000FF"/>
                  </a:solidFill>
                </a:uFill>
                <a:hlinkClick r:id="rId4" invalidUrl="" action="" tgtFrame="" tooltip="" history="1" highlightClick="0" endSnd="0"/>
              </a:rPr>
              <a:t>https://qiita.com/osakanafish/items/5ef636bbcb2c3ef94953</a:t>
            </a:r>
            <a:endParaRPr>
              <a:solidFill>
                <a:srgbClr val="404040"/>
              </a:solidFill>
            </a:endParaRPr>
          </a:p>
          <a:p>
            <a:pPr marL="342900" indent="-342900" defTabSz="457200">
              <a:spcBef>
                <a:spcPts val="1000"/>
              </a:spcBef>
              <a:defRPr sz="2100">
                <a:solidFill>
                  <a:srgbClr val="404040"/>
                </a:solidFill>
                <a:latin typeface="メイリオ"/>
                <a:ea typeface="メイリオ"/>
                <a:cs typeface="メイリオ"/>
                <a:sym typeface="メイリオ"/>
              </a:defRPr>
            </a:pPr>
          </a:p>
        </p:txBody>
      </p:sp>
    </p:spTree>
  </p:cSld>
  <p:clrMapOvr>
    <a:masterClrMapping/>
  </p:clrMapOvr>
  <p:transition xmlns:p14="http://schemas.microsoft.com/office/powerpoint/2010/main" spd="med" advClick="1"/>
</p:sld>
</file>

<file path=ppt/slides/slide6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8" name="タイトル 1"/>
          <p:cNvSpPr txBox="1"/>
          <p:nvPr>
            <p:ph type="title"/>
          </p:nvPr>
        </p:nvSpPr>
        <p:spPr>
          <a:xfrm>
            <a:off x="677333" y="199505"/>
            <a:ext cx="8596670" cy="1105593"/>
          </a:xfrm>
          <a:prstGeom prst="rect">
            <a:avLst/>
          </a:prstGeom>
        </p:spPr>
        <p:txBody>
          <a:bodyPr/>
          <a:lstStyle/>
          <a:p>
            <a:pPr defTabSz="452627">
              <a:defRPr sz="2300"/>
            </a:pPr>
            <a:r>
              <a:t>TODO</a:t>
            </a:r>
            <a:r>
              <a:rPr>
                <a:latin typeface="+mj-lt"/>
                <a:ea typeface="+mj-ea"/>
                <a:cs typeface="+mj-cs"/>
                <a:sym typeface="Helvetica"/>
              </a:rPr>
              <a:t>管理用の付箋アプリを作る</a:t>
            </a:r>
            <a:br>
              <a:rPr>
                <a:latin typeface="+mj-lt"/>
                <a:ea typeface="+mj-ea"/>
                <a:cs typeface="+mj-cs"/>
                <a:sym typeface="Helvetica"/>
              </a:rPr>
            </a:br>
            <a:r>
              <a:rPr sz="3900">
                <a:latin typeface="メイリオ"/>
                <a:ea typeface="メイリオ"/>
                <a:cs typeface="メイリオ"/>
                <a:sym typeface="メイリオ"/>
              </a:rPr>
              <a:t>追加処理</a:t>
            </a:r>
          </a:p>
        </p:txBody>
      </p:sp>
      <p:sp>
        <p:nvSpPr>
          <p:cNvPr id="449" name="コンテンツ プレースホルダー 2"/>
          <p:cNvSpPr txBox="1"/>
          <p:nvPr/>
        </p:nvSpPr>
        <p:spPr>
          <a:xfrm>
            <a:off x="677332" y="1430038"/>
            <a:ext cx="10312094" cy="196469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342900" indent="-342900" defTabSz="457200">
              <a:spcBef>
                <a:spcPts val="1000"/>
              </a:spcBef>
              <a:defRPr sz="2100">
                <a:solidFill>
                  <a:srgbClr val="404040"/>
                </a:solidFill>
                <a:latin typeface="メイリオ"/>
                <a:ea typeface="メイリオ"/>
                <a:cs typeface="メイリオ"/>
                <a:sym typeface="メイリオ"/>
              </a:defRPr>
            </a:pPr>
            <a:r>
              <a:t>コミット「追加処理を実装」</a:t>
            </a:r>
          </a:p>
          <a:p>
            <a:pPr marL="342900" indent="-342900" defTabSz="457200">
              <a:spcBef>
                <a:spcPts val="1000"/>
              </a:spcBef>
              <a:defRPr sz="2100">
                <a:solidFill>
                  <a:srgbClr val="404040"/>
                </a:solidFill>
                <a:latin typeface="メイリオ"/>
                <a:ea typeface="メイリオ"/>
                <a:cs typeface="メイリオ"/>
                <a:sym typeface="メイリオ"/>
              </a:defRPr>
            </a:pPr>
          </a:p>
          <a:p>
            <a:pPr marL="342900" indent="-342900" defTabSz="457200">
              <a:spcBef>
                <a:spcPts val="1000"/>
              </a:spcBef>
              <a:defRPr sz="2100">
                <a:solidFill>
                  <a:srgbClr val="404040"/>
                </a:solidFill>
                <a:latin typeface="メイリオ"/>
                <a:ea typeface="メイリオ"/>
                <a:cs typeface="メイリオ"/>
                <a:sym typeface="メイリオ"/>
              </a:defRPr>
            </a:pPr>
            <a:r>
              <a:t>UUIDv4について</a:t>
            </a:r>
          </a:p>
          <a:p>
            <a:pPr marL="342900" indent="-342900" defTabSz="457200">
              <a:spcBef>
                <a:spcPts val="1000"/>
              </a:spcBef>
              <a:defRPr sz="2100" u="sng">
                <a:solidFill>
                  <a:srgbClr val="99CA3C"/>
                </a:solidFill>
                <a:uFill>
                  <a:solidFill>
                    <a:srgbClr val="99CA3C"/>
                  </a:solidFill>
                </a:uFill>
                <a:latin typeface="メイリオ"/>
                <a:ea typeface="メイリオ"/>
                <a:cs typeface="メイリオ"/>
                <a:sym typeface="メイリオ"/>
              </a:defRPr>
            </a:pPr>
            <a:r>
              <a:rPr>
                <a:solidFill>
                  <a:srgbClr val="0000FF"/>
                </a:solidFill>
                <a:uFill>
                  <a:solidFill>
                    <a:srgbClr val="0000FF"/>
                  </a:solidFill>
                </a:uFill>
                <a:hlinkClick r:id="rId2" invalidUrl="" action="" tgtFrame="" tooltip="" history="1" highlightClick="0" endSnd="0"/>
              </a:rPr>
              <a:t>https://qiita.com/ta_ta_ta_miya/items/1f8f71db3c1bf2dfb7ea</a:t>
            </a:r>
          </a:p>
        </p:txBody>
      </p:sp>
    </p:spTree>
  </p:cSld>
  <p:clrMapOvr>
    <a:masterClrMapping/>
  </p:clrMapOvr>
  <p:transition xmlns:p14="http://schemas.microsoft.com/office/powerpoint/2010/main" spd="med" advClick="1"/>
</p:sld>
</file>

<file path=ppt/slides/slide6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1" name="タイトル 1"/>
          <p:cNvSpPr txBox="1"/>
          <p:nvPr>
            <p:ph type="title"/>
          </p:nvPr>
        </p:nvSpPr>
        <p:spPr>
          <a:xfrm>
            <a:off x="77931" y="2652104"/>
            <a:ext cx="10432475" cy="781399"/>
          </a:xfrm>
          <a:prstGeom prst="rect">
            <a:avLst/>
          </a:prstGeom>
        </p:spPr>
        <p:txBody>
          <a:bodyPr/>
          <a:lstStyle>
            <a:lvl1pPr algn="ctr">
              <a:defRPr sz="4800">
                <a:latin typeface="メイリオ"/>
                <a:ea typeface="メイリオ"/>
                <a:cs typeface="メイリオ"/>
                <a:sym typeface="メイリオ"/>
              </a:defRPr>
            </a:lvl1pPr>
          </a:lstStyle>
          <a:p>
            <a:pPr/>
            <a:r>
              <a:t>ビルド方法の紹介</a:t>
            </a:r>
          </a:p>
        </p:txBody>
      </p:sp>
    </p:spTree>
  </p:cSld>
  <p:clrMapOvr>
    <a:masterClrMapping/>
  </p:clrMapOvr>
  <p:transition xmlns:p14="http://schemas.microsoft.com/office/powerpoint/2010/main" spd="med" advClick="1"/>
</p:sld>
</file>

<file path=ppt/slides/slide6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3" name="タイトル 1"/>
          <p:cNvSpPr txBox="1"/>
          <p:nvPr>
            <p:ph type="title"/>
          </p:nvPr>
        </p:nvSpPr>
        <p:spPr>
          <a:xfrm>
            <a:off x="677333" y="199505"/>
            <a:ext cx="8596670" cy="1105593"/>
          </a:xfrm>
          <a:prstGeom prst="rect">
            <a:avLst/>
          </a:prstGeom>
        </p:spPr>
        <p:txBody>
          <a:bodyPr/>
          <a:lstStyle/>
          <a:p>
            <a:pPr defTabSz="452627">
              <a:defRPr sz="2300">
                <a:latin typeface="+mj-lt"/>
                <a:ea typeface="+mj-ea"/>
                <a:cs typeface="+mj-cs"/>
                <a:sym typeface="Helvetica"/>
              </a:defRPr>
            </a:pPr>
            <a:r>
              <a:t>ビルド方法の紹介</a:t>
            </a:r>
            <a:br/>
            <a:r>
              <a:rPr sz="3900">
                <a:latin typeface="メイリオ"/>
                <a:ea typeface="メイリオ"/>
                <a:cs typeface="メイリオ"/>
                <a:sym typeface="メイリオ"/>
              </a:rPr>
              <a:t>ソースコードをダウンロード</a:t>
            </a:r>
          </a:p>
        </p:txBody>
      </p:sp>
      <p:sp>
        <p:nvSpPr>
          <p:cNvPr id="454" name="コンテンツ プレースホルダー 2"/>
          <p:cNvSpPr txBox="1"/>
          <p:nvPr>
            <p:ph type="body" idx="1"/>
          </p:nvPr>
        </p:nvSpPr>
        <p:spPr>
          <a:xfrm>
            <a:off x="677333" y="1388224"/>
            <a:ext cx="8596670" cy="4653138"/>
          </a:xfrm>
          <a:prstGeom prst="rect">
            <a:avLst/>
          </a:prstGeom>
        </p:spPr>
        <p:txBody>
          <a:bodyPr/>
          <a:lstStyle/>
          <a:p>
            <a:pPr marL="0" indent="0">
              <a:lnSpc>
                <a:spcPct val="150000"/>
              </a:lnSpc>
              <a:buSzTx/>
              <a:buNone/>
              <a:defRPr sz="2000"/>
            </a:pPr>
            <a:r>
              <a:t>Snack</a:t>
            </a:r>
            <a:r>
              <a:rPr>
                <a:latin typeface="メイリオ"/>
                <a:ea typeface="メイリオ"/>
                <a:cs typeface="メイリオ"/>
                <a:sym typeface="メイリオ"/>
              </a:rPr>
              <a:t>の「</a:t>
            </a:r>
            <a:r>
              <a:t>export</a:t>
            </a:r>
            <a:r>
              <a:rPr>
                <a:latin typeface="メイリオ"/>
                <a:ea typeface="メイリオ"/>
                <a:cs typeface="メイリオ"/>
                <a:sym typeface="メイリオ"/>
              </a:rPr>
              <a:t>」ボタンからこれまで</a:t>
            </a:r>
            <a:r>
              <a:t>Snack</a:t>
            </a:r>
            <a:r>
              <a:rPr>
                <a:latin typeface="メイリオ"/>
                <a:ea typeface="メイリオ"/>
                <a:cs typeface="メイリオ"/>
                <a:sym typeface="メイリオ"/>
              </a:rPr>
              <a:t>上で実装してきたソースコードをローカルにダウンロードする</a:t>
            </a:r>
            <a:r>
              <a:rPr>
                <a:latin typeface="+mj-lt"/>
                <a:ea typeface="+mj-ea"/>
                <a:cs typeface="+mj-cs"/>
                <a:sym typeface="Helvetica"/>
              </a:rPr>
              <a:t>。（</a:t>
            </a:r>
            <a:r>
              <a:t>zip</a:t>
            </a:r>
            <a:r>
              <a:rPr>
                <a:latin typeface="+mj-lt"/>
                <a:ea typeface="+mj-ea"/>
                <a:cs typeface="+mj-cs"/>
                <a:sym typeface="Helvetica"/>
              </a:rPr>
              <a:t>形式）</a:t>
            </a:r>
          </a:p>
        </p:txBody>
      </p:sp>
    </p:spTree>
  </p:cSld>
  <p:clrMapOvr>
    <a:masterClrMapping/>
  </p:clrMapOvr>
  <p:transition xmlns:p14="http://schemas.microsoft.com/office/powerpoint/2010/main" spd="med" advClick="1"/>
</p:sld>
</file>

<file path=ppt/slides/slide6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6" name="タイトル 1"/>
          <p:cNvSpPr txBox="1"/>
          <p:nvPr>
            <p:ph type="title"/>
          </p:nvPr>
        </p:nvSpPr>
        <p:spPr>
          <a:xfrm>
            <a:off x="677333" y="199505"/>
            <a:ext cx="8596670" cy="1105593"/>
          </a:xfrm>
          <a:prstGeom prst="rect">
            <a:avLst/>
          </a:prstGeom>
        </p:spPr>
        <p:txBody>
          <a:bodyPr/>
          <a:lstStyle/>
          <a:p>
            <a:pPr defTabSz="420623">
              <a:defRPr sz="2200">
                <a:latin typeface="+mj-lt"/>
                <a:ea typeface="+mj-ea"/>
                <a:cs typeface="+mj-cs"/>
                <a:sym typeface="Helvetica"/>
              </a:defRPr>
            </a:pPr>
            <a:r>
              <a:t>ビルド方法の紹介</a:t>
            </a:r>
            <a:br/>
            <a:r>
              <a:rPr sz="3600">
                <a:latin typeface="メイリオ"/>
                <a:ea typeface="メイリオ"/>
                <a:cs typeface="メイリオ"/>
                <a:sym typeface="メイリオ"/>
              </a:rPr>
              <a:t>npm install</a:t>
            </a:r>
          </a:p>
        </p:txBody>
      </p:sp>
      <p:sp>
        <p:nvSpPr>
          <p:cNvPr id="457" name="コンテンツ プレースホルダー 2"/>
          <p:cNvSpPr txBox="1"/>
          <p:nvPr>
            <p:ph type="body" idx="1"/>
          </p:nvPr>
        </p:nvSpPr>
        <p:spPr>
          <a:xfrm>
            <a:off x="677333" y="1388224"/>
            <a:ext cx="8596670" cy="4653138"/>
          </a:xfrm>
          <a:prstGeom prst="rect">
            <a:avLst/>
          </a:prstGeom>
        </p:spPr>
        <p:txBody>
          <a:bodyPr/>
          <a:lstStyle/>
          <a:p>
            <a:pPr marL="0" indent="0">
              <a:lnSpc>
                <a:spcPct val="150000"/>
              </a:lnSpc>
              <a:buSzTx/>
              <a:buNone/>
              <a:defRPr sz="2000">
                <a:latin typeface="+mj-lt"/>
                <a:ea typeface="+mj-ea"/>
                <a:cs typeface="+mj-cs"/>
                <a:sym typeface="Helvetica"/>
              </a:defRPr>
            </a:pPr>
            <a:r>
              <a:t>ダウンロードした</a:t>
            </a:r>
            <a:r>
              <a:rPr>
                <a:latin typeface="メイリオ"/>
                <a:ea typeface="メイリオ"/>
                <a:cs typeface="メイリオ"/>
                <a:sym typeface="メイリオ"/>
              </a:rPr>
              <a:t>zipを展開し、以下のコマンドを実行する。</a:t>
            </a:r>
          </a:p>
        </p:txBody>
      </p:sp>
      <p:sp>
        <p:nvSpPr>
          <p:cNvPr id="458" name="テキスト ボックス 4"/>
          <p:cNvSpPr txBox="1"/>
          <p:nvPr/>
        </p:nvSpPr>
        <p:spPr>
          <a:xfrm>
            <a:off x="757161" y="2081589"/>
            <a:ext cx="1461108" cy="456564"/>
          </a:xfrm>
          <a:prstGeom prst="rect">
            <a:avLst/>
          </a:prstGeom>
          <a:solidFill>
            <a:srgbClr val="FAF1D2"/>
          </a:solidFill>
          <a:ln>
            <a:solidFill>
              <a:srgbClr val="000000"/>
            </a:solidFill>
          </a:ln>
          <a:extLst>
            <a:ext uri="{C572A759-6A51-4108-AA02-DFA0A04FC94B}">
              <ma14:wrappingTextBoxFlag xmlns:ma14="http://schemas.microsoft.com/office/mac/drawingml/2011/main" val="1"/>
            </a:ext>
          </a:extLst>
        </p:spPr>
        <p:txBody>
          <a:bodyPr lIns="45718" tIns="45718" rIns="45718" bIns="45718">
            <a:spAutoFit/>
          </a:bodyPr>
          <a:lstStyle>
            <a:lvl1pPr algn="ctr">
              <a:defRPr sz="2400"/>
            </a:lvl1pPr>
          </a:lstStyle>
          <a:p>
            <a:pPr/>
            <a:r>
              <a:t>npm i</a:t>
            </a:r>
          </a:p>
        </p:txBody>
      </p:sp>
      <p:sp>
        <p:nvSpPr>
          <p:cNvPr id="459" name="正方形/長方形 3"/>
          <p:cNvSpPr txBox="1"/>
          <p:nvPr/>
        </p:nvSpPr>
        <p:spPr>
          <a:xfrm>
            <a:off x="953192" y="3042286"/>
            <a:ext cx="8548256" cy="17170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latin typeface="メイリオ"/>
                <a:ea typeface="メイリオ"/>
                <a:cs typeface="メイリオ"/>
                <a:sym typeface="メイリオ"/>
              </a:defRPr>
            </a:pPr>
            <a:r>
              <a:t>package.jsonとはなにか？</a:t>
            </a:r>
          </a:p>
          <a:p>
            <a:pPr>
              <a:defRPr u="sng">
                <a:solidFill>
                  <a:srgbClr val="99CA3C"/>
                </a:solidFill>
                <a:uFill>
                  <a:solidFill>
                    <a:srgbClr val="99CA3C"/>
                  </a:solidFill>
                </a:uFill>
                <a:latin typeface="メイリオ"/>
                <a:ea typeface="メイリオ"/>
                <a:cs typeface="メイリオ"/>
                <a:sym typeface="メイリオ"/>
              </a:defRPr>
            </a:pPr>
            <a:r>
              <a:rPr>
                <a:solidFill>
                  <a:srgbClr val="0000FF"/>
                </a:solidFill>
                <a:uFill>
                  <a:solidFill>
                    <a:srgbClr val="0000FF"/>
                  </a:solidFill>
                </a:uFill>
                <a:hlinkClick r:id="rId2" invalidUrl="" action="" tgtFrame="" tooltip="" history="1" highlightClick="0" endSnd="0"/>
              </a:rPr>
              <a:t>https://qiita.com/dondoko-susumu/items/cf252bd6494412ed7847</a:t>
            </a:r>
          </a:p>
          <a:p>
            <a:pPr>
              <a:defRPr>
                <a:latin typeface="メイリオ"/>
                <a:ea typeface="メイリオ"/>
                <a:cs typeface="メイリオ"/>
                <a:sym typeface="メイリオ"/>
              </a:defRPr>
            </a:pPr>
          </a:p>
          <a:p>
            <a:pPr>
              <a:defRPr>
                <a:latin typeface="メイリオ"/>
                <a:ea typeface="メイリオ"/>
                <a:cs typeface="メイリオ"/>
                <a:sym typeface="メイリオ"/>
              </a:defRPr>
            </a:pPr>
            <a:r>
              <a:t>パッケージ管理ツールnpmについて</a:t>
            </a:r>
          </a:p>
          <a:p>
            <a:pPr>
              <a:defRPr u="sng">
                <a:solidFill>
                  <a:srgbClr val="99CA3C"/>
                </a:solidFill>
                <a:uFill>
                  <a:solidFill>
                    <a:srgbClr val="99CA3C"/>
                  </a:solidFill>
                </a:uFill>
                <a:latin typeface="メイリオ"/>
                <a:ea typeface="メイリオ"/>
                <a:cs typeface="メイリオ"/>
                <a:sym typeface="メイリオ"/>
              </a:defRPr>
            </a:pPr>
            <a:r>
              <a:rPr>
                <a:solidFill>
                  <a:srgbClr val="0000FF"/>
                </a:solidFill>
                <a:uFill>
                  <a:solidFill>
                    <a:srgbClr val="0000FF"/>
                  </a:solidFill>
                </a:uFill>
                <a:hlinkClick r:id="rId3" invalidUrl="" action="" tgtFrame="" tooltip="" history="1" highlightClick="0" endSnd="0"/>
              </a:rPr>
              <a:t>https://techacademy.jp/magazine/16105</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タイトル 1"/>
          <p:cNvSpPr txBox="1"/>
          <p:nvPr>
            <p:ph type="title"/>
          </p:nvPr>
        </p:nvSpPr>
        <p:spPr>
          <a:xfrm>
            <a:off x="677333" y="199505"/>
            <a:ext cx="8596670" cy="1105593"/>
          </a:xfrm>
          <a:prstGeom prst="rect">
            <a:avLst/>
          </a:prstGeom>
        </p:spPr>
        <p:txBody>
          <a:bodyPr/>
          <a:lstStyle/>
          <a:p>
            <a:pPr defTabSz="420623">
              <a:defRPr sz="2200">
                <a:latin typeface="+mj-lt"/>
                <a:ea typeface="+mj-ea"/>
                <a:cs typeface="+mj-cs"/>
                <a:sym typeface="Helvetica"/>
              </a:defRPr>
            </a:pPr>
            <a:r>
              <a:t>スマホアプリ開発は難しい</a:t>
            </a:r>
            <a:br/>
            <a:r>
              <a:rPr sz="3600">
                <a:latin typeface="メイリオ"/>
                <a:ea typeface="メイリオ"/>
                <a:cs typeface="メイリオ"/>
                <a:sym typeface="メイリオ"/>
              </a:rPr>
              <a:t>iOSの開発</a:t>
            </a:r>
          </a:p>
        </p:txBody>
      </p:sp>
      <p:sp>
        <p:nvSpPr>
          <p:cNvPr id="192" name="コンテンツ プレースホルダー 2"/>
          <p:cNvSpPr txBox="1"/>
          <p:nvPr>
            <p:ph type="body" idx="1"/>
          </p:nvPr>
        </p:nvSpPr>
        <p:spPr>
          <a:xfrm>
            <a:off x="677333" y="1388224"/>
            <a:ext cx="8596670" cy="4653138"/>
          </a:xfrm>
          <a:prstGeom prst="rect">
            <a:avLst/>
          </a:prstGeom>
        </p:spPr>
        <p:txBody>
          <a:bodyPr/>
          <a:lstStyle/>
          <a:p>
            <a:pPr marL="0" indent="0" defTabSz="420623">
              <a:spcBef>
                <a:spcPts val="900"/>
              </a:spcBef>
              <a:buSzTx/>
              <a:buNone/>
              <a:defRPr>
                <a:latin typeface="+mj-lt"/>
                <a:ea typeface="+mj-ea"/>
                <a:cs typeface="+mj-cs"/>
                <a:sym typeface="Helvetica"/>
              </a:defRPr>
            </a:pPr>
            <a:r>
              <a:t>開発環境</a:t>
            </a:r>
          </a:p>
          <a:p>
            <a:pPr marL="315468" indent="-315468" defTabSz="420623">
              <a:spcBef>
                <a:spcPts val="900"/>
              </a:spcBef>
              <a:buFont typeface="Helvetica"/>
              <a:defRPr>
                <a:latin typeface="+mj-lt"/>
                <a:ea typeface="+mj-ea"/>
                <a:cs typeface="+mj-cs"/>
                <a:sym typeface="Helvetica"/>
              </a:defRPr>
            </a:pPr>
            <a:r>
              <a:t>必要環境：</a:t>
            </a:r>
          </a:p>
          <a:p>
            <a:pPr lvl="1" marL="772668" indent="-315468" defTabSz="420623">
              <a:spcBef>
                <a:spcPts val="900"/>
              </a:spcBef>
              <a:buFont typeface="Helvetica"/>
              <a:defRPr>
                <a:latin typeface="+mj-lt"/>
                <a:ea typeface="+mj-ea"/>
                <a:cs typeface="+mj-cs"/>
                <a:sym typeface="Helvetica"/>
              </a:defRPr>
            </a:pPr>
            <a:r>
              <a:t>mac OS</a:t>
            </a:r>
            <a:r>
              <a:t>系の</a:t>
            </a:r>
            <a:r>
              <a:t>PC</a:t>
            </a:r>
          </a:p>
          <a:p>
            <a:pPr lvl="1" marL="772668" indent="-315468" defTabSz="420623">
              <a:spcBef>
                <a:spcPts val="900"/>
              </a:spcBef>
              <a:buFont typeface="Helvetica"/>
              <a:defRPr>
                <a:latin typeface="+mj-lt"/>
                <a:ea typeface="+mj-ea"/>
                <a:cs typeface="+mj-cs"/>
                <a:sym typeface="Helvetica"/>
              </a:defRPr>
            </a:pPr>
            <a:r>
              <a:t>Xcode(</a:t>
            </a:r>
            <a:r>
              <a:t>公式</a:t>
            </a:r>
            <a:r>
              <a:t>SDK)</a:t>
            </a:r>
          </a:p>
          <a:p>
            <a:pPr lvl="1" marL="772668" indent="-315468" defTabSz="420623">
              <a:spcBef>
                <a:spcPts val="900"/>
              </a:spcBef>
              <a:buFont typeface="Helvetica"/>
              <a:defRPr>
                <a:latin typeface="+mj-lt"/>
                <a:ea typeface="+mj-ea"/>
                <a:cs typeface="+mj-cs"/>
                <a:sym typeface="Helvetica"/>
              </a:defRPr>
            </a:pPr>
            <a:r>
              <a:t>デバッグ用の実機、またはシミュレータ</a:t>
            </a:r>
          </a:p>
          <a:p>
            <a:pPr marL="0" indent="0" defTabSz="420623">
              <a:spcBef>
                <a:spcPts val="900"/>
              </a:spcBef>
              <a:buSzTx/>
              <a:buNone/>
            </a:pPr>
          </a:p>
          <a:p>
            <a:pPr marL="315468" indent="-315468" defTabSz="420623">
              <a:spcBef>
                <a:spcPts val="900"/>
              </a:spcBef>
              <a:buFont typeface="Helvetica"/>
              <a:defRPr>
                <a:latin typeface="+mj-lt"/>
                <a:ea typeface="+mj-ea"/>
                <a:cs typeface="+mj-cs"/>
                <a:sym typeface="Helvetica"/>
              </a:defRPr>
            </a:pPr>
            <a:r>
              <a:t>使用言語：</a:t>
            </a:r>
            <a:r>
              <a:rPr>
                <a:latin typeface="+mn-lt"/>
                <a:ea typeface="+mn-ea"/>
                <a:cs typeface="+mn-cs"/>
                <a:sym typeface="Trebuchet MS"/>
              </a:rPr>
              <a:t>Swift</a:t>
            </a:r>
            <a:r>
              <a:t>（</a:t>
            </a:r>
            <a:r>
              <a:rPr>
                <a:latin typeface="+mn-lt"/>
                <a:ea typeface="+mn-ea"/>
                <a:cs typeface="+mn-cs"/>
                <a:sym typeface="Trebuchet MS"/>
              </a:rPr>
              <a:t>Objective-C</a:t>
            </a:r>
            <a:r>
              <a:t>）</a:t>
            </a:r>
          </a:p>
          <a:p>
            <a:pPr lvl="1" marL="772668" indent="-315468" defTabSz="420623">
              <a:spcBef>
                <a:spcPts val="900"/>
              </a:spcBef>
              <a:buFont typeface="Helvetica"/>
              <a:defRPr>
                <a:latin typeface="+mj-lt"/>
                <a:ea typeface="+mj-ea"/>
                <a:cs typeface="+mj-cs"/>
                <a:sym typeface="Helvetica"/>
              </a:defRPr>
            </a:pPr>
            <a:r>
              <a:t>Apple</a:t>
            </a:r>
            <a:r>
              <a:t>が開発した比較的新しい（</a:t>
            </a:r>
            <a:r>
              <a:t>2014</a:t>
            </a:r>
            <a:r>
              <a:t>～）プログラミング言語</a:t>
            </a:r>
          </a:p>
          <a:p>
            <a:pPr lvl="1" marL="772668" indent="-315468" defTabSz="420623">
              <a:spcBef>
                <a:spcPts val="900"/>
              </a:spcBef>
              <a:buFont typeface="Helvetica"/>
              <a:defRPr>
                <a:latin typeface="+mj-lt"/>
                <a:ea typeface="+mj-ea"/>
                <a:cs typeface="+mj-cs"/>
                <a:sym typeface="Helvetica"/>
              </a:defRPr>
            </a:pPr>
            <a:r>
              <a:t>静的言語で「型が強い」「</a:t>
            </a:r>
            <a:r>
              <a:rPr>
                <a:latin typeface="+mn-lt"/>
                <a:ea typeface="+mn-ea"/>
                <a:cs typeface="+mn-cs"/>
                <a:sym typeface="Trebuchet MS"/>
              </a:rPr>
              <a:t>null</a:t>
            </a:r>
            <a:r>
              <a:t>安全」などの特徴があり、堅牢な仕様。</a:t>
            </a:r>
          </a:p>
          <a:p>
            <a:pPr lvl="1" marL="772668" indent="-315468" defTabSz="420623">
              <a:spcBef>
                <a:spcPts val="900"/>
              </a:spcBef>
              <a:buFont typeface="Helvetica"/>
              <a:defRPr>
                <a:latin typeface="+mj-lt"/>
                <a:ea typeface="+mj-ea"/>
                <a:cs typeface="+mj-cs"/>
                <a:sym typeface="Helvetica"/>
              </a:defRPr>
            </a:pPr>
            <a:r>
              <a:t>昔のアプリは</a:t>
            </a:r>
            <a:r>
              <a:rPr>
                <a:latin typeface="+mn-lt"/>
                <a:ea typeface="+mn-ea"/>
                <a:cs typeface="+mn-cs"/>
                <a:sym typeface="Trebuchet MS"/>
              </a:rPr>
              <a:t>Objective-C</a:t>
            </a:r>
            <a:r>
              <a:t>という言語で開発されていた（今もできる）</a:t>
            </a:r>
          </a:p>
        </p:txBody>
      </p:sp>
    </p:spTree>
  </p:cSld>
  <p:clrMapOvr>
    <a:masterClrMapping/>
  </p:clrMapOvr>
  <p:transition xmlns:p14="http://schemas.microsoft.com/office/powerpoint/2010/main" spd="med" advClick="1"/>
</p:sld>
</file>

<file path=ppt/slides/slide7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1" name="タイトル 1"/>
          <p:cNvSpPr txBox="1"/>
          <p:nvPr>
            <p:ph type="title"/>
          </p:nvPr>
        </p:nvSpPr>
        <p:spPr>
          <a:xfrm>
            <a:off x="677333" y="199505"/>
            <a:ext cx="8596670" cy="1105593"/>
          </a:xfrm>
          <a:prstGeom prst="rect">
            <a:avLst/>
          </a:prstGeom>
        </p:spPr>
        <p:txBody>
          <a:bodyPr/>
          <a:lstStyle/>
          <a:p>
            <a:pPr defTabSz="420623">
              <a:defRPr sz="2200">
                <a:latin typeface="+mj-lt"/>
                <a:ea typeface="+mj-ea"/>
                <a:cs typeface="+mj-cs"/>
                <a:sym typeface="Helvetica"/>
              </a:defRPr>
            </a:pPr>
            <a:r>
              <a:t>ビルド方法の紹介</a:t>
            </a:r>
            <a:br/>
            <a:r>
              <a:rPr sz="3600">
                <a:latin typeface="メイリオ"/>
                <a:ea typeface="メイリオ"/>
                <a:cs typeface="メイリオ"/>
                <a:sym typeface="メイリオ"/>
              </a:rPr>
              <a:t>CLI（expコマンド）からビルド</a:t>
            </a:r>
          </a:p>
        </p:txBody>
      </p:sp>
      <p:sp>
        <p:nvSpPr>
          <p:cNvPr id="462" name="コンテンツ プレースホルダー 2"/>
          <p:cNvSpPr txBox="1"/>
          <p:nvPr>
            <p:ph type="body" idx="1"/>
          </p:nvPr>
        </p:nvSpPr>
        <p:spPr>
          <a:xfrm>
            <a:off x="677333" y="1388224"/>
            <a:ext cx="8596670" cy="4653138"/>
          </a:xfrm>
          <a:prstGeom prst="rect">
            <a:avLst/>
          </a:prstGeom>
        </p:spPr>
        <p:txBody>
          <a:bodyPr/>
          <a:lstStyle/>
          <a:p>
            <a:pPr marL="0" indent="0">
              <a:lnSpc>
                <a:spcPct val="150000"/>
              </a:lnSpc>
              <a:buSzTx/>
              <a:buNone/>
              <a:defRPr sz="2000"/>
            </a:pPr>
            <a:r>
              <a:t>exp</a:t>
            </a:r>
            <a:r>
              <a:rPr>
                <a:latin typeface="+mj-lt"/>
                <a:ea typeface="+mj-ea"/>
                <a:cs typeface="+mj-cs"/>
                <a:sym typeface="Helvetica"/>
              </a:rPr>
              <a:t>という</a:t>
            </a:r>
            <a:r>
              <a:rPr>
                <a:latin typeface="メイリオ"/>
                <a:ea typeface="メイリオ"/>
                <a:cs typeface="メイリオ"/>
                <a:sym typeface="メイリオ"/>
              </a:rPr>
              <a:t>expoが提供するモジュールがある</a:t>
            </a:r>
          </a:p>
          <a:p>
            <a:pPr marL="0" indent="0">
              <a:lnSpc>
                <a:spcPct val="150000"/>
              </a:lnSpc>
              <a:buSzTx/>
              <a:buNone/>
              <a:defRPr sz="2000">
                <a:latin typeface="メイリオ"/>
                <a:ea typeface="メイリオ"/>
                <a:cs typeface="メイリオ"/>
                <a:sym typeface="メイリオ"/>
              </a:defRPr>
            </a:pPr>
            <a:r>
              <a:t>↓ドキュメント</a:t>
            </a:r>
          </a:p>
          <a:p>
            <a:pPr marL="0" indent="0">
              <a:lnSpc>
                <a:spcPct val="150000"/>
              </a:lnSpc>
              <a:buSzTx/>
              <a:buNone/>
              <a:defRPr sz="2000" u="sng">
                <a:solidFill>
                  <a:srgbClr val="99CA3C"/>
                </a:solidFill>
                <a:uFill>
                  <a:solidFill>
                    <a:srgbClr val="99CA3C"/>
                  </a:solidFill>
                </a:uFill>
              </a:defRPr>
            </a:pPr>
            <a:r>
              <a:rPr>
                <a:solidFill>
                  <a:srgbClr val="0000FF"/>
                </a:solidFill>
                <a:uFill>
                  <a:solidFill>
                    <a:srgbClr val="0000FF"/>
                  </a:solidFill>
                </a:uFill>
                <a:hlinkClick r:id="rId2" invalidUrl="" action="" tgtFrame="" tooltip="" history="1" highlightClick="0" endSnd="0"/>
              </a:rPr>
              <a:t>https://docs.expo.io/versions/latest/workflow/expo-cli/</a:t>
            </a:r>
          </a:p>
          <a:p>
            <a:pPr marL="0" indent="0">
              <a:lnSpc>
                <a:spcPct val="150000"/>
              </a:lnSpc>
              <a:buSzTx/>
              <a:buNone/>
              <a:defRPr sz="2000">
                <a:latin typeface="+mj-lt"/>
                <a:ea typeface="+mj-ea"/>
                <a:cs typeface="+mj-cs"/>
                <a:sym typeface="Helvetica"/>
              </a:defRPr>
            </a:pPr>
            <a:r>
              <a:t>以下のコマンドでインストール</a:t>
            </a:r>
          </a:p>
        </p:txBody>
      </p:sp>
      <p:sp>
        <p:nvSpPr>
          <p:cNvPr id="463" name="テキスト ボックス 3"/>
          <p:cNvSpPr txBox="1"/>
          <p:nvPr/>
        </p:nvSpPr>
        <p:spPr>
          <a:xfrm>
            <a:off x="745067" y="4327867"/>
            <a:ext cx="2966161" cy="656361"/>
          </a:xfrm>
          <a:prstGeom prst="rect">
            <a:avLst/>
          </a:prstGeom>
          <a:solidFill>
            <a:srgbClr val="FAF1D2"/>
          </a:solidFill>
          <a:ln>
            <a:solidFill>
              <a:srgbClr val="000000"/>
            </a:solidFill>
          </a:ln>
          <a:extLst>
            <a:ext uri="{C572A759-6A51-4108-AA02-DFA0A04FC94B}">
              <ma14:wrappingTextBoxFlag xmlns:ma14="http://schemas.microsoft.com/office/mac/drawingml/2011/main" val="1"/>
            </a:ext>
          </a:extLst>
        </p:spPr>
        <p:txBody>
          <a:bodyPr lIns="45718" tIns="45718" rIns="45718" bIns="45718" anchor="ctr">
            <a:spAutoFit/>
          </a:bodyPr>
          <a:lstStyle>
            <a:lvl1pPr algn="ctr" defTabSz="457200">
              <a:lnSpc>
                <a:spcPts val="4800"/>
              </a:lnSpc>
              <a:defRPr sz="2400">
                <a:ln w="3175" cap="flat">
                  <a:solidFill>
                    <a:srgbClr val="000020">
                      <a:alpha val="80000"/>
                    </a:srgbClr>
                  </a:solidFill>
                  <a:prstDash val="solid"/>
                  <a:miter lim="400000"/>
                </a:ln>
              </a:defRPr>
            </a:lvl1pPr>
          </a:lstStyle>
          <a:p>
            <a:pPr/>
            <a:r>
              <a:t>npm i -g expo-cli</a:t>
            </a:r>
          </a:p>
        </p:txBody>
      </p:sp>
    </p:spTree>
  </p:cSld>
  <p:clrMapOvr>
    <a:masterClrMapping/>
  </p:clrMapOvr>
  <p:transition xmlns:p14="http://schemas.microsoft.com/office/powerpoint/2010/main" spd="med" advClick="1"/>
</p:sld>
</file>

<file path=ppt/slides/slide7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5" name="タイトル 1"/>
          <p:cNvSpPr txBox="1"/>
          <p:nvPr>
            <p:ph type="title"/>
          </p:nvPr>
        </p:nvSpPr>
        <p:spPr>
          <a:xfrm>
            <a:off x="677333" y="199505"/>
            <a:ext cx="8596670" cy="1105593"/>
          </a:xfrm>
          <a:prstGeom prst="rect">
            <a:avLst/>
          </a:prstGeom>
        </p:spPr>
        <p:txBody>
          <a:bodyPr/>
          <a:lstStyle/>
          <a:p>
            <a:pPr defTabSz="420623">
              <a:defRPr sz="2200">
                <a:latin typeface="+mj-lt"/>
                <a:ea typeface="+mj-ea"/>
                <a:cs typeface="+mj-cs"/>
                <a:sym typeface="Helvetica"/>
              </a:defRPr>
            </a:pPr>
            <a:r>
              <a:t>ビルド方法の紹介</a:t>
            </a:r>
            <a:br/>
            <a:r>
              <a:rPr sz="3600">
                <a:latin typeface="メイリオ"/>
                <a:ea typeface="メイリオ"/>
                <a:cs typeface="メイリオ"/>
                <a:sym typeface="メイリオ"/>
              </a:rPr>
              <a:t>CLI（expコマンド）からビルド</a:t>
            </a:r>
          </a:p>
        </p:txBody>
      </p:sp>
      <p:sp>
        <p:nvSpPr>
          <p:cNvPr id="466" name="コンテンツ プレースホルダー 2"/>
          <p:cNvSpPr txBox="1"/>
          <p:nvPr>
            <p:ph type="body" idx="1"/>
          </p:nvPr>
        </p:nvSpPr>
        <p:spPr>
          <a:xfrm>
            <a:off x="677333" y="1388224"/>
            <a:ext cx="9382860" cy="4653138"/>
          </a:xfrm>
          <a:prstGeom prst="rect">
            <a:avLst/>
          </a:prstGeom>
        </p:spPr>
        <p:txBody>
          <a:bodyPr/>
          <a:lstStyle/>
          <a:p>
            <a:pPr marL="0" indent="0">
              <a:lnSpc>
                <a:spcPct val="150000"/>
              </a:lnSpc>
              <a:buSzTx/>
              <a:buNone/>
              <a:defRPr sz="2000">
                <a:latin typeface="メイリオ"/>
                <a:ea typeface="メイリオ"/>
                <a:cs typeface="メイリオ"/>
                <a:sym typeface="メイリオ"/>
              </a:defRPr>
            </a:pPr>
            <a:r>
              <a:t>APKファイルなどを作成するにはapp.jsonというファイルを作り、アイコンやbundleIdentifierなどの設定を行う必要がある。</a:t>
            </a:r>
          </a:p>
          <a:p>
            <a:pPr marL="0" indent="0">
              <a:lnSpc>
                <a:spcPct val="150000"/>
              </a:lnSpc>
              <a:buSzTx/>
              <a:buNone/>
              <a:defRPr sz="2000">
                <a:latin typeface="メイリオ"/>
                <a:ea typeface="メイリオ"/>
                <a:cs typeface="メイリオ"/>
                <a:sym typeface="メイリオ"/>
              </a:defRPr>
            </a:pPr>
            <a:r>
              <a:t>↓ドキュメント</a:t>
            </a:r>
          </a:p>
          <a:p>
            <a:pPr>
              <a:buSzTx/>
              <a:buNone/>
              <a:defRPr sz="2000" u="sng">
                <a:solidFill>
                  <a:srgbClr val="99CA3C"/>
                </a:solidFill>
                <a:uFill>
                  <a:solidFill>
                    <a:srgbClr val="99CA3C"/>
                  </a:solidFill>
                </a:uFill>
              </a:defRPr>
            </a:pPr>
            <a:r>
              <a:rPr>
                <a:solidFill>
                  <a:srgbClr val="0000FF"/>
                </a:solidFill>
                <a:uFill>
                  <a:solidFill>
                    <a:srgbClr val="0000FF"/>
                  </a:solidFill>
                </a:uFill>
                <a:hlinkClick r:id="rId2" invalidUrl="" action="" tgtFrame="" tooltip="" history="1" highlightClick="0" endSnd="0"/>
              </a:rPr>
              <a:t>https://docs.expo.io/versions/latest/distribution/building-standalone-apps</a:t>
            </a:r>
          </a:p>
          <a:p>
            <a:pPr>
              <a:buSzTx/>
              <a:buNone/>
              <a:defRPr sz="2000"/>
            </a:pPr>
          </a:p>
          <a:p>
            <a:pPr>
              <a:buSzTx/>
              <a:buNone/>
              <a:defRPr sz="2000"/>
            </a:pPr>
            <a:r>
              <a:t>expo.io</a:t>
            </a:r>
            <a:r>
              <a:rPr>
                <a:latin typeface="+mj-lt"/>
                <a:ea typeface="+mj-ea"/>
                <a:cs typeface="+mj-cs"/>
                <a:sym typeface="Helvetica"/>
              </a:rPr>
              <a:t>のプロジェクトとして公開：</a:t>
            </a:r>
            <a:endParaRPr>
              <a:latin typeface="+mj-lt"/>
              <a:ea typeface="+mj-ea"/>
              <a:cs typeface="+mj-cs"/>
              <a:sym typeface="Helvetica"/>
            </a:endParaRPr>
          </a:p>
          <a:p>
            <a:pPr marL="0" indent="0">
              <a:lnSpc>
                <a:spcPct val="150000"/>
              </a:lnSpc>
              <a:buSzTx/>
              <a:buNone/>
              <a:defRPr sz="2000">
                <a:latin typeface="メイリオ"/>
                <a:ea typeface="メイリオ"/>
                <a:cs typeface="メイリオ"/>
                <a:sym typeface="メイリオ"/>
              </a:defRPr>
            </a:pPr>
            <a:r>
              <a:t>IPAファイルを作成：</a:t>
            </a:r>
          </a:p>
          <a:p>
            <a:pPr marL="0" indent="0">
              <a:lnSpc>
                <a:spcPct val="150000"/>
              </a:lnSpc>
              <a:buSzTx/>
              <a:buNone/>
              <a:defRPr sz="2000">
                <a:latin typeface="メイリオ"/>
                <a:ea typeface="メイリオ"/>
                <a:cs typeface="メイリオ"/>
                <a:sym typeface="メイリオ"/>
              </a:defRPr>
            </a:pPr>
            <a:r>
              <a:t>APKファイルを作成：</a:t>
            </a:r>
          </a:p>
        </p:txBody>
      </p:sp>
      <p:sp>
        <p:nvSpPr>
          <p:cNvPr id="467" name="テキスト ボックス 3"/>
          <p:cNvSpPr txBox="1"/>
          <p:nvPr/>
        </p:nvSpPr>
        <p:spPr>
          <a:xfrm>
            <a:off x="5317068" y="4142013"/>
            <a:ext cx="3214916" cy="456564"/>
          </a:xfrm>
          <a:prstGeom prst="rect">
            <a:avLst/>
          </a:prstGeom>
          <a:solidFill>
            <a:srgbClr val="FAF1D2"/>
          </a:solidFill>
          <a:ln>
            <a:solidFill>
              <a:srgbClr val="000000"/>
            </a:solidFill>
          </a:ln>
          <a:extLst>
            <a:ext uri="{C572A759-6A51-4108-AA02-DFA0A04FC94B}">
              <ma14:wrappingTextBoxFlag xmlns:ma14="http://schemas.microsoft.com/office/mac/drawingml/2011/main" val="1"/>
            </a:ext>
          </a:extLst>
        </p:spPr>
        <p:txBody>
          <a:bodyPr lIns="45718" tIns="45718" rIns="45718" bIns="45718">
            <a:spAutoFit/>
          </a:bodyPr>
          <a:lstStyle>
            <a:lvl1pPr algn="ctr">
              <a:defRPr sz="2400"/>
            </a:lvl1pPr>
          </a:lstStyle>
          <a:p>
            <a:pPr/>
            <a:r>
              <a:t>expo publish</a:t>
            </a:r>
          </a:p>
        </p:txBody>
      </p:sp>
      <p:sp>
        <p:nvSpPr>
          <p:cNvPr id="468" name="テキスト ボックス 4"/>
          <p:cNvSpPr txBox="1"/>
          <p:nvPr/>
        </p:nvSpPr>
        <p:spPr>
          <a:xfrm>
            <a:off x="5317068" y="4812694"/>
            <a:ext cx="3214916" cy="456564"/>
          </a:xfrm>
          <a:prstGeom prst="rect">
            <a:avLst/>
          </a:prstGeom>
          <a:solidFill>
            <a:srgbClr val="FAF1D2"/>
          </a:solidFill>
          <a:ln>
            <a:solidFill>
              <a:srgbClr val="000000"/>
            </a:solidFill>
          </a:ln>
          <a:extLst>
            <a:ext uri="{C572A759-6A51-4108-AA02-DFA0A04FC94B}">
              <ma14:wrappingTextBoxFlag xmlns:ma14="http://schemas.microsoft.com/office/mac/drawingml/2011/main" val="1"/>
            </a:ext>
          </a:extLst>
        </p:spPr>
        <p:txBody>
          <a:bodyPr lIns="45718" tIns="45718" rIns="45718" bIns="45718">
            <a:spAutoFit/>
          </a:bodyPr>
          <a:lstStyle>
            <a:lvl1pPr algn="ctr">
              <a:defRPr sz="2400"/>
            </a:lvl1pPr>
          </a:lstStyle>
          <a:p>
            <a:pPr/>
            <a:r>
              <a:t>expo build:ios</a:t>
            </a:r>
          </a:p>
        </p:txBody>
      </p:sp>
      <p:sp>
        <p:nvSpPr>
          <p:cNvPr id="469" name="テキスト ボックス 5"/>
          <p:cNvSpPr txBox="1"/>
          <p:nvPr/>
        </p:nvSpPr>
        <p:spPr>
          <a:xfrm>
            <a:off x="5317066" y="5483376"/>
            <a:ext cx="3214916" cy="456564"/>
          </a:xfrm>
          <a:prstGeom prst="rect">
            <a:avLst/>
          </a:prstGeom>
          <a:solidFill>
            <a:srgbClr val="FAF1D2"/>
          </a:solidFill>
          <a:ln>
            <a:solidFill>
              <a:srgbClr val="000000"/>
            </a:solidFill>
          </a:ln>
          <a:extLst>
            <a:ext uri="{C572A759-6A51-4108-AA02-DFA0A04FC94B}">
              <ma14:wrappingTextBoxFlag xmlns:ma14="http://schemas.microsoft.com/office/mac/drawingml/2011/main" val="1"/>
            </a:ext>
          </a:extLst>
        </p:spPr>
        <p:txBody>
          <a:bodyPr lIns="45718" tIns="45718" rIns="45718" bIns="45718">
            <a:spAutoFit/>
          </a:bodyPr>
          <a:lstStyle>
            <a:lvl1pPr algn="ctr">
              <a:defRPr sz="2400"/>
            </a:lvl1pPr>
          </a:lstStyle>
          <a:p>
            <a:pPr/>
            <a:r>
              <a:t>expo build:android</a:t>
            </a:r>
          </a:p>
        </p:txBody>
      </p:sp>
    </p:spTree>
  </p:cSld>
  <p:clrMapOvr>
    <a:masterClrMapping/>
  </p:clrMapOvr>
  <p:transition xmlns:p14="http://schemas.microsoft.com/office/powerpoint/2010/main" spd="med" advClick="1"/>
</p:sld>
</file>

<file path=ppt/slides/slide7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1" name="タイトル 1"/>
          <p:cNvSpPr txBox="1"/>
          <p:nvPr>
            <p:ph type="title"/>
          </p:nvPr>
        </p:nvSpPr>
        <p:spPr>
          <a:xfrm>
            <a:off x="77931" y="2652104"/>
            <a:ext cx="10432475" cy="781399"/>
          </a:xfrm>
          <a:prstGeom prst="rect">
            <a:avLst/>
          </a:prstGeom>
        </p:spPr>
        <p:txBody>
          <a:bodyPr/>
          <a:lstStyle>
            <a:lvl1pPr algn="ctr">
              <a:defRPr sz="4800">
                <a:latin typeface="メイリオ"/>
                <a:ea typeface="メイリオ"/>
                <a:cs typeface="メイリオ"/>
                <a:sym typeface="メイリオ"/>
              </a:defRPr>
            </a:lvl1pPr>
          </a:lstStyle>
          <a:p>
            <a:pPr/>
            <a:r>
              <a:t>一日目のまとめと次回予告</a:t>
            </a:r>
          </a:p>
        </p:txBody>
      </p:sp>
    </p:spTree>
  </p:cSld>
  <p:clrMapOvr>
    <a:masterClrMapping/>
  </p:clrMapOvr>
  <p:transition xmlns:p14="http://schemas.microsoft.com/office/powerpoint/2010/main" spd="med" advClick="1"/>
</p:sld>
</file>

<file path=ppt/slides/slide7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3"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一日目のまとめと次回予告</a:t>
            </a:r>
            <a:br/>
            <a:r>
              <a:rPr sz="3900"/>
              <a:t>一日目のまとめ</a:t>
            </a:r>
          </a:p>
        </p:txBody>
      </p:sp>
      <p:sp>
        <p:nvSpPr>
          <p:cNvPr id="474" name="コンテンツ プレースホルダー 2"/>
          <p:cNvSpPr txBox="1"/>
          <p:nvPr>
            <p:ph type="body" sz="quarter" idx="1"/>
          </p:nvPr>
        </p:nvSpPr>
        <p:spPr>
          <a:xfrm>
            <a:off x="1404570" y="2993416"/>
            <a:ext cx="7915316" cy="694806"/>
          </a:xfrm>
          <a:prstGeom prst="rect">
            <a:avLst/>
          </a:prstGeom>
        </p:spPr>
        <p:txBody>
          <a:bodyPr/>
          <a:lstStyle>
            <a:lvl1pPr>
              <a:buSzTx/>
              <a:buNone/>
              <a:defRPr b="1" sz="4700">
                <a:solidFill>
                  <a:srgbClr val="FF0000"/>
                </a:solidFill>
                <a:latin typeface="+mj-lt"/>
                <a:ea typeface="+mj-ea"/>
                <a:cs typeface="+mj-cs"/>
                <a:sym typeface="Helvetica"/>
              </a:defRPr>
            </a:lvl1pPr>
          </a:lstStyle>
          <a:p>
            <a:pPr/>
            <a:r>
              <a:t>スマホアプリは意外と作れる</a:t>
            </a:r>
          </a:p>
        </p:txBody>
      </p:sp>
    </p:spTree>
  </p:cSld>
  <p:clrMapOvr>
    <a:masterClrMapping/>
  </p:clrMapOvr>
  <p:transition xmlns:p14="http://schemas.microsoft.com/office/powerpoint/2010/main" spd="med" advClick="1"/>
</p:sld>
</file>

<file path=ppt/slides/slide7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6"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一日目のまとめと次回予告</a:t>
            </a:r>
            <a:br/>
            <a:r>
              <a:rPr sz="3900"/>
              <a:t>次回予告</a:t>
            </a:r>
          </a:p>
        </p:txBody>
      </p:sp>
      <p:sp>
        <p:nvSpPr>
          <p:cNvPr id="477" name="コンテンツ プレースホルダー 2"/>
          <p:cNvSpPr txBox="1"/>
          <p:nvPr>
            <p:ph type="body" idx="1"/>
          </p:nvPr>
        </p:nvSpPr>
        <p:spPr>
          <a:xfrm>
            <a:off x="677333" y="1388224"/>
            <a:ext cx="9382860" cy="4653138"/>
          </a:xfrm>
          <a:prstGeom prst="rect">
            <a:avLst/>
          </a:prstGeom>
        </p:spPr>
        <p:txBody>
          <a:bodyPr/>
          <a:lstStyle/>
          <a:p>
            <a:pPr>
              <a:buSzTx/>
              <a:buNone/>
              <a:defRPr sz="2800">
                <a:latin typeface="+mj-lt"/>
                <a:ea typeface="+mj-ea"/>
                <a:cs typeface="+mj-cs"/>
                <a:sym typeface="Helvetica"/>
              </a:defRPr>
            </a:pPr>
            <a:r>
              <a:t>モブプログラミングやります。</a:t>
            </a:r>
            <a:endParaRPr sz="2400">
              <a:solidFill>
                <a:srgbClr val="FF0000"/>
              </a:solidFill>
            </a:endParaRPr>
          </a:p>
          <a:p>
            <a:pPr>
              <a:buSzTx/>
              <a:buNone/>
              <a:defRPr u="sng">
                <a:solidFill>
                  <a:srgbClr val="99CA3C"/>
                </a:solidFill>
                <a:uFill>
                  <a:solidFill>
                    <a:srgbClr val="99CA3C"/>
                  </a:solidFill>
                </a:uFill>
              </a:defRPr>
            </a:pPr>
            <a:r>
              <a:rPr>
                <a:solidFill>
                  <a:srgbClr val="0000FF"/>
                </a:solidFill>
                <a:uFill>
                  <a:solidFill>
                    <a:srgbClr val="0000FF"/>
                  </a:solidFill>
                </a:uFill>
                <a:hlinkClick r:id="rId2" invalidUrl="" action="" tgtFrame="" tooltip="" history="1" highlightClick="0" endSnd="0"/>
              </a:rPr>
              <a:t>https</a:t>
            </a:r>
            <a:r>
              <a:rPr>
                <a:solidFill>
                  <a:srgbClr val="0000FF"/>
                </a:solidFill>
                <a:uFill>
                  <a:solidFill>
                    <a:srgbClr val="0000FF"/>
                  </a:solidFill>
                </a:uFill>
                <a:hlinkClick r:id="rId2" invalidUrl="" action="" tgtFrame="" tooltip="" history="1" highlightClick="0" endSnd="0"/>
              </a:rPr>
              <a:t>://</a:t>
            </a:r>
            <a:r>
              <a:rPr>
                <a:solidFill>
                  <a:srgbClr val="0000FF"/>
                </a:solidFill>
                <a:uFill>
                  <a:solidFill>
                    <a:srgbClr val="0000FF"/>
                  </a:solidFill>
                </a:uFill>
                <a:hlinkClick r:id="rId2" invalidUrl="" action="" tgtFrame="" tooltip="" history="1" highlightClick="0" endSnd="0"/>
              </a:rPr>
              <a:t>www.slideshare.net/couger2010/mob-programming-76337184</a:t>
            </a:r>
            <a:endParaRPr>
              <a:solidFill>
                <a:srgbClr val="000000"/>
              </a:solidFill>
            </a:endParaRPr>
          </a:p>
          <a:p>
            <a:pPr>
              <a:buSzTx/>
              <a:buNone/>
              <a:defRPr>
                <a:solidFill>
                  <a:srgbClr val="000000"/>
                </a:solidFill>
              </a:defRPr>
            </a:pPr>
          </a:p>
          <a:p>
            <a:pPr>
              <a:buSzTx/>
              <a:buNone/>
              <a:defRPr sz="2800"/>
            </a:pPr>
            <a:r>
              <a:t>ASE</a:t>
            </a:r>
            <a:r>
              <a:rPr>
                <a:latin typeface="+mj-lt"/>
                <a:ea typeface="+mj-ea"/>
                <a:cs typeface="+mj-cs"/>
                <a:sym typeface="Helvetica"/>
              </a:rPr>
              <a:t>社員が実施した時の記録。</a:t>
            </a:r>
            <a:endParaRPr>
              <a:solidFill>
                <a:srgbClr val="000000"/>
              </a:solidFill>
            </a:endParaRPr>
          </a:p>
          <a:p>
            <a:pPr>
              <a:buSzTx/>
              <a:buNone/>
              <a:defRPr>
                <a:solidFill>
                  <a:srgbClr val="000000"/>
                </a:solidFill>
              </a:defRPr>
            </a:pPr>
            <a:r>
              <a:t>http://blog.ase.co.jp/2018/05/10/</a:t>
            </a:r>
            <a:r>
              <a:rPr>
                <a:latin typeface="+mj-lt"/>
                <a:ea typeface="+mj-ea"/>
                <a:cs typeface="+mj-cs"/>
                <a:sym typeface="Helvetica"/>
              </a:rPr>
              <a:t>東京支店社内勉強会</a:t>
            </a:r>
            <a:r>
              <a:t>-</a:t>
            </a:r>
            <a:r>
              <a:rPr>
                <a:latin typeface="+mj-lt"/>
                <a:ea typeface="+mj-ea"/>
                <a:cs typeface="+mj-cs"/>
                <a:sym typeface="Helvetica"/>
              </a:rPr>
              <a:t>モブプログラミングやってみ</a:t>
            </a:r>
            <a:r>
              <a:t>/</a:t>
            </a:r>
          </a:p>
        </p:txBody>
      </p:sp>
    </p:spTree>
  </p:cSld>
  <p:clrMapOvr>
    <a:masterClrMapping/>
  </p:clrMapOvr>
  <p:transition xmlns:p14="http://schemas.microsoft.com/office/powerpoint/2010/main" spd="med" advClick="1"/>
</p:sld>
</file>

<file path=ppt/slides/slide7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9" name="タイトル 1"/>
          <p:cNvSpPr txBox="1"/>
          <p:nvPr>
            <p:ph type="title"/>
          </p:nvPr>
        </p:nvSpPr>
        <p:spPr>
          <a:xfrm>
            <a:off x="77931" y="2652104"/>
            <a:ext cx="10432475" cy="781399"/>
          </a:xfrm>
          <a:prstGeom prst="rect">
            <a:avLst/>
          </a:prstGeom>
        </p:spPr>
        <p:txBody>
          <a:bodyPr/>
          <a:lstStyle>
            <a:lvl1pPr algn="ctr">
              <a:defRPr sz="4800">
                <a:latin typeface="メイリオ"/>
                <a:ea typeface="メイリオ"/>
                <a:cs typeface="メイリオ"/>
                <a:sym typeface="メイリオ"/>
              </a:defRPr>
            </a:lvl1pPr>
          </a:lstStyle>
          <a:p>
            <a:pPr/>
            <a:r>
              <a:t>お疲れ様でした。</a:t>
            </a:r>
          </a:p>
        </p:txBody>
      </p:sp>
      <p:sp>
        <p:nvSpPr>
          <p:cNvPr id="480" name="正方形/長方形 2"/>
          <p:cNvSpPr txBox="1"/>
          <p:nvPr/>
        </p:nvSpPr>
        <p:spPr>
          <a:xfrm>
            <a:off x="2604040" y="4050669"/>
            <a:ext cx="5361939" cy="320038"/>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a:latin typeface="+mj-lt"/>
                <a:ea typeface="+mj-ea"/>
                <a:cs typeface="+mj-cs"/>
                <a:sym typeface="Helvetica"/>
              </a:defRPr>
            </a:lvl1pPr>
          </a:lstStyle>
          <a:p>
            <a:pPr/>
            <a:r>
              <a:t>時間が余ったら二日目に何を作りたいかを決める。</a:t>
            </a:r>
          </a:p>
        </p:txBody>
      </p:sp>
    </p:spTree>
  </p:cSld>
  <p:clrMapOvr>
    <a:masterClrMapping/>
  </p:clrMapOvr>
  <p:transition xmlns:p14="http://schemas.microsoft.com/office/powerpoint/2010/main" spd="med" advClick="1"/>
</p:sld>
</file>

<file path=ppt/slides/slide7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2" name="タイトル 1"/>
          <p:cNvSpPr txBox="1"/>
          <p:nvPr>
            <p:ph type="title"/>
          </p:nvPr>
        </p:nvSpPr>
        <p:spPr>
          <a:xfrm>
            <a:off x="677333" y="609598"/>
            <a:ext cx="8596670" cy="695501"/>
          </a:xfrm>
          <a:prstGeom prst="rect">
            <a:avLst/>
          </a:prstGeom>
        </p:spPr>
        <p:txBody>
          <a:bodyPr/>
          <a:lstStyle>
            <a:lvl1pPr>
              <a:defRPr>
                <a:latin typeface="+mj-lt"/>
                <a:ea typeface="+mj-ea"/>
                <a:cs typeface="+mj-cs"/>
                <a:sym typeface="Helvetica"/>
              </a:defRPr>
            </a:lvl1pPr>
          </a:lstStyle>
          <a:p>
            <a:pPr/>
            <a:r>
              <a:t>参考</a:t>
            </a:r>
          </a:p>
        </p:txBody>
      </p:sp>
      <p:sp>
        <p:nvSpPr>
          <p:cNvPr id="483" name="コンテンツ プレースホルダー 2"/>
          <p:cNvSpPr txBox="1"/>
          <p:nvPr>
            <p:ph type="body" idx="1"/>
          </p:nvPr>
        </p:nvSpPr>
        <p:spPr>
          <a:xfrm>
            <a:off x="677333" y="1305098"/>
            <a:ext cx="8596670" cy="4736267"/>
          </a:xfrm>
          <a:prstGeom prst="rect">
            <a:avLst/>
          </a:prstGeom>
        </p:spPr>
        <p:txBody>
          <a:bodyPr/>
          <a:lstStyle/>
          <a:p>
            <a:pPr marL="291465" indent="-291465" defTabSz="388620">
              <a:spcBef>
                <a:spcPts val="800"/>
              </a:spcBef>
              <a:buFont typeface="Helvetica"/>
              <a:defRPr sz="1500">
                <a:latin typeface="+mj-lt"/>
                <a:ea typeface="+mj-ea"/>
                <a:cs typeface="+mj-cs"/>
                <a:sym typeface="Helvetica"/>
              </a:defRPr>
            </a:pPr>
            <a:r>
              <a:t>【徹底解説】初心者向けスマホアプリ開発に必要な言語と環境まとめ</a:t>
            </a:r>
          </a:p>
          <a:p>
            <a:pPr marL="0" indent="0" defTabSz="388620">
              <a:spcBef>
                <a:spcPts val="800"/>
              </a:spcBef>
              <a:buSzTx/>
              <a:buNone/>
              <a:defRPr sz="1500">
                <a:latin typeface="+mj-lt"/>
                <a:ea typeface="+mj-ea"/>
                <a:cs typeface="+mj-cs"/>
                <a:sym typeface="Helvetica"/>
              </a:defRPr>
            </a:pPr>
            <a:r>
              <a:t>　　　</a:t>
            </a:r>
            <a:r>
              <a:rPr u="sng">
                <a:solidFill>
                  <a:srgbClr val="0000FF"/>
                </a:solidFill>
                <a:uFill>
                  <a:solidFill>
                    <a:srgbClr val="0000FF"/>
                  </a:solidFill>
                </a:uFill>
                <a:latin typeface="+mn-lt"/>
                <a:ea typeface="+mn-ea"/>
                <a:cs typeface="+mn-cs"/>
                <a:sym typeface="Trebuchet MS"/>
                <a:hlinkClick r:id="rId2" invalidUrl="" action="" tgtFrame="" tooltip="" history="1" highlightClick="0" endSnd="0"/>
              </a:rPr>
              <a:t>https://www.sejuku.net/blog/5293</a:t>
            </a:r>
          </a:p>
          <a:p>
            <a:pPr marL="291465" indent="-291465" defTabSz="388620">
              <a:spcBef>
                <a:spcPts val="800"/>
              </a:spcBef>
              <a:defRPr sz="1500"/>
            </a:pPr>
            <a:r>
              <a:t>Nintendo Switch</a:t>
            </a:r>
            <a:r>
              <a:rPr>
                <a:latin typeface="+mj-lt"/>
                <a:ea typeface="+mj-ea"/>
                <a:cs typeface="+mj-cs"/>
                <a:sym typeface="Helvetica"/>
              </a:rPr>
              <a:t>の中では</a:t>
            </a:r>
            <a:r>
              <a:t>React</a:t>
            </a:r>
            <a:r>
              <a:rPr>
                <a:latin typeface="+mj-lt"/>
                <a:ea typeface="+mj-ea"/>
                <a:cs typeface="+mj-cs"/>
                <a:sym typeface="Helvetica"/>
              </a:rPr>
              <a:t>が動いてる！</a:t>
            </a:r>
            <a:r>
              <a:t>Nintendo eShop</a:t>
            </a:r>
            <a:r>
              <a:rPr>
                <a:latin typeface="+mj-lt"/>
                <a:ea typeface="+mj-ea"/>
                <a:cs typeface="+mj-cs"/>
                <a:sym typeface="Helvetica"/>
              </a:rPr>
              <a:t>開発秘話を聞いてきた</a:t>
            </a:r>
          </a:p>
          <a:p>
            <a:pPr marL="0" indent="0" defTabSz="388620">
              <a:spcBef>
                <a:spcPts val="800"/>
              </a:spcBef>
              <a:buSzTx/>
              <a:buNone/>
              <a:defRPr sz="1500">
                <a:latin typeface="+mj-lt"/>
                <a:ea typeface="+mj-ea"/>
                <a:cs typeface="+mj-cs"/>
                <a:sym typeface="Helvetica"/>
              </a:defRPr>
            </a:pPr>
            <a:r>
              <a:t>　　　</a:t>
            </a:r>
            <a:r>
              <a:rPr u="sng">
                <a:solidFill>
                  <a:srgbClr val="0000FF"/>
                </a:solidFill>
                <a:uFill>
                  <a:solidFill>
                    <a:srgbClr val="0000FF"/>
                  </a:solidFill>
                </a:uFill>
                <a:latin typeface="+mn-lt"/>
                <a:ea typeface="+mn-ea"/>
                <a:cs typeface="+mn-cs"/>
                <a:sym typeface="Trebuchet MS"/>
                <a:hlinkClick r:id="rId3" invalidUrl="" action="" tgtFrame="" tooltip="" history="1" highlightClick="0" endSnd="0"/>
              </a:rPr>
              <a:t>https://html5experts.jp/shumpei-shiraishi/24538/</a:t>
            </a:r>
          </a:p>
          <a:p>
            <a:pPr marL="291465" indent="-291465" defTabSz="388620">
              <a:spcBef>
                <a:spcPts val="800"/>
              </a:spcBef>
              <a:buFont typeface="Helvetica"/>
              <a:defRPr sz="1500">
                <a:latin typeface="Meiryo"/>
                <a:ea typeface="Meiryo"/>
                <a:cs typeface="Meiryo"/>
                <a:sym typeface="Meiryo"/>
              </a:defRPr>
            </a:pPr>
            <a:r>
              <a:t>Expo.ioを使ってReact Nativeの開発の準備をする</a:t>
            </a:r>
          </a:p>
          <a:p>
            <a:pPr marL="0" indent="0" defTabSz="388620">
              <a:spcBef>
                <a:spcPts val="800"/>
              </a:spcBef>
              <a:buSzTx/>
              <a:buNone/>
              <a:defRPr sz="1500">
                <a:latin typeface="メイリオ"/>
                <a:ea typeface="メイリオ"/>
                <a:cs typeface="メイリオ"/>
                <a:sym typeface="メイリオ"/>
              </a:defRPr>
            </a:pPr>
            <a:r>
              <a:t>　　　https://</a:t>
            </a:r>
            <a:r>
              <a:rPr u="sng">
                <a:solidFill>
                  <a:srgbClr val="0000FF"/>
                </a:solidFill>
                <a:uFill>
                  <a:solidFill>
                    <a:srgbClr val="0000FF"/>
                  </a:solidFill>
                </a:uFill>
                <a:hlinkClick r:id="rId4" invalidUrl="" action="" tgtFrame="" tooltip="" history="1" highlightClick="0" endSnd="0"/>
              </a:rPr>
              <a:t>qiita.c</a:t>
            </a:r>
            <a:r>
              <a:t>om</a:t>
            </a:r>
            <a:r>
              <a:rPr u="sng">
                <a:solidFill>
                  <a:srgbClr val="0000FF"/>
                </a:solidFill>
                <a:uFill>
                  <a:solidFill>
                    <a:srgbClr val="0000FF"/>
                  </a:solidFill>
                </a:uFill>
                <a:hlinkClick r:id="rId4" invalidUrl="" action="" tgtFrame="" tooltip="" history="1" highlightClick="0" endSnd="0"/>
              </a:rPr>
              <a:t>/s</a:t>
            </a:r>
            <a:r>
              <a:t>o</a:t>
            </a:r>
            <a:r>
              <a:rPr u="sng">
                <a:solidFill>
                  <a:srgbClr val="0000FF"/>
                </a:solidFill>
                <a:uFill>
                  <a:solidFill>
                    <a:srgbClr val="0000FF"/>
                  </a:solidFill>
                </a:uFill>
                <a:hlinkClick r:id="rId4" invalidUrl="" action="" tgtFrame="" tooltip="" history="1" highlightClick="0" endSnd="0"/>
              </a:rPr>
              <a:t>m</a:t>
            </a:r>
            <a:r>
              <a:t>e</a:t>
            </a:r>
            <a:r>
              <a:rPr u="sng">
                <a:solidFill>
                  <a:srgbClr val="0000FF"/>
                </a:solidFill>
                <a:uFill>
                  <a:solidFill>
                    <a:srgbClr val="0000FF"/>
                  </a:solidFill>
                </a:uFill>
                <a:hlinkClick r:id="rId4" invalidUrl="" action="" tgtFrame="" tooltip="" history="1" highlightClick="0" endSnd="0"/>
              </a:rPr>
              <a:t>bod</a:t>
            </a:r>
            <a:r>
              <a:t>y</a:t>
            </a:r>
            <a:r>
              <a:rPr u="sng">
                <a:solidFill>
                  <a:srgbClr val="0000FF"/>
                </a:solidFill>
                <a:uFill>
                  <a:solidFill>
                    <a:srgbClr val="0000FF"/>
                  </a:solidFill>
                </a:uFill>
                <a:hlinkClick r:id="rId4" invalidUrl="" action="" tgtFrame="" tooltip="" history="1" highlightClick="0" endSnd="0"/>
              </a:rPr>
              <a:t>_gp</a:t>
            </a:r>
            <a:r>
              <a:t>/</a:t>
            </a:r>
            <a:r>
              <a:rPr u="sng">
                <a:solidFill>
                  <a:srgbClr val="0000FF"/>
                </a:solidFill>
                <a:uFill>
                  <a:solidFill>
                    <a:srgbClr val="0000FF"/>
                  </a:solidFill>
                </a:uFill>
                <a:hlinkClick r:id="rId4" invalidUrl="" action="" tgtFrame="" tooltip="" history="1" highlightClick="0" endSnd="0"/>
              </a:rPr>
              <a:t>items</a:t>
            </a:r>
            <a:r>
              <a:t>/</a:t>
            </a:r>
            <a:r>
              <a:rPr u="sng">
                <a:solidFill>
                  <a:srgbClr val="0000FF"/>
                </a:solidFill>
                <a:uFill>
                  <a:solidFill>
                    <a:srgbClr val="0000FF"/>
                  </a:solidFill>
                </a:uFill>
                <a:hlinkClick r:id="rId4" invalidUrl="" action="" tgtFrame="" tooltip="" history="1" highlightClick="0" endSnd="0"/>
              </a:rPr>
              <a:t>e</a:t>
            </a:r>
            <a:r>
              <a:rPr u="sng">
                <a:solidFill>
                  <a:srgbClr val="0000FF"/>
                </a:solidFill>
                <a:uFill>
                  <a:solidFill>
                    <a:srgbClr val="0000FF"/>
                  </a:solidFill>
                </a:uFill>
                <a:hlinkClick r:id="rId5" invalidUrl="" action="" tgtFrame="" tooltip="" history="1" highlightClick="0" endSnd="0"/>
              </a:rPr>
              <a:t>018</a:t>
            </a:r>
            <a:r>
              <a:rPr u="sng">
                <a:solidFill>
                  <a:srgbClr val="0000FF"/>
                </a:solidFill>
                <a:uFill>
                  <a:solidFill>
                    <a:srgbClr val="0000FF"/>
                  </a:solidFill>
                </a:uFill>
                <a:hlinkClick r:id="rId4" invalidUrl="" action="" tgtFrame="" tooltip="" history="1" highlightClick="0" endSnd="0"/>
              </a:rPr>
              <a:t>cd4a35a7</a:t>
            </a:r>
            <a:r>
              <a:rPr u="sng">
                <a:solidFill>
                  <a:srgbClr val="0000FF"/>
                </a:solidFill>
                <a:uFill>
                  <a:solidFill>
                    <a:srgbClr val="0000FF"/>
                  </a:solidFill>
                </a:uFill>
                <a:hlinkClick r:id="rId5" invalidUrl="" action="" tgtFrame="" tooltip="" history="1" highlightClick="0" endSnd="0"/>
              </a:rPr>
              <a:t>2</a:t>
            </a:r>
            <a:r>
              <a:rPr u="sng">
                <a:solidFill>
                  <a:srgbClr val="0000FF"/>
                </a:solidFill>
                <a:uFill>
                  <a:solidFill>
                    <a:srgbClr val="0000FF"/>
                  </a:solidFill>
                </a:uFill>
                <a:hlinkClick r:id="rId4" invalidUrl="" action="" tgtFrame="" tooltip="" history="1" highlightClick="0" endSnd="0"/>
              </a:rPr>
              <a:t>334b9bb</a:t>
            </a:r>
          </a:p>
        </p:txBody>
      </p:sp>
    </p:spTree>
  </p:cSld>
  <p:clrMapOvr>
    <a:masterClrMapping/>
  </p:clrMapOvr>
  <p:transition xmlns:p14="http://schemas.microsoft.com/office/powerpoint/2010/main" spd="med" advClick="1"/>
</p:sld>
</file>

<file path=ppt/slides/slide7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5" name="タイトル 1"/>
          <p:cNvSpPr txBox="1"/>
          <p:nvPr>
            <p:ph type="title"/>
          </p:nvPr>
        </p:nvSpPr>
        <p:spPr>
          <a:xfrm>
            <a:off x="677333" y="609598"/>
            <a:ext cx="8596670" cy="695501"/>
          </a:xfrm>
          <a:prstGeom prst="rect">
            <a:avLst/>
          </a:prstGeom>
        </p:spPr>
        <p:txBody>
          <a:bodyPr/>
          <a:lstStyle>
            <a:lvl1pPr>
              <a:defRPr>
                <a:latin typeface="+mj-lt"/>
                <a:ea typeface="+mj-ea"/>
                <a:cs typeface="+mj-cs"/>
                <a:sym typeface="Helvetica"/>
              </a:defRPr>
            </a:lvl1pPr>
          </a:lstStyle>
          <a:p>
            <a:pPr/>
            <a:r>
              <a:t>二日目のタイムスケジュール</a:t>
            </a:r>
          </a:p>
        </p:txBody>
      </p:sp>
      <p:graphicFrame>
        <p:nvGraphicFramePr>
          <p:cNvPr id="486" name="表 3"/>
          <p:cNvGraphicFramePr/>
          <p:nvPr/>
        </p:nvGraphicFramePr>
        <p:xfrm>
          <a:off x="993740" y="2859576"/>
          <a:ext cx="7077920" cy="218753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3538959"/>
                <a:gridCol w="3538959"/>
              </a:tblGrid>
              <a:tr h="1030905">
                <a:tc>
                  <a:txBody>
                    <a:bodyPr/>
                    <a:lstStyle/>
                    <a:p>
                      <a:pPr algn="l" defTabSz="457200">
                        <a:defRPr sz="1800"/>
                      </a:pPr>
                      <a:r>
                        <a:rPr>
                          <a:latin typeface="Meiryo"/>
                          <a:ea typeface="Meiryo"/>
                          <a:cs typeface="Meiryo"/>
                          <a:sym typeface="Meiryo"/>
                        </a:rPr>
                        <a:t>9:45〜12:00</a:t>
                      </a:r>
                    </a:p>
                  </a:txBody>
                  <a:tcPr marL="38100" marR="38100" marT="38100" marB="38100" anchor="ctr" anchorCtr="0" horzOverflow="overflow">
                    <a:lnL>
                      <a:solidFill>
                        <a:srgbClr val="BBBBBB"/>
                      </a:solidFill>
                    </a:lnL>
                    <a:lnR>
                      <a:solidFill>
                        <a:srgbClr val="BBBBBB"/>
                      </a:solidFill>
                    </a:lnR>
                    <a:lnT>
                      <a:solidFill>
                        <a:srgbClr val="BBBBBB"/>
                      </a:solidFill>
                    </a:lnT>
                    <a:lnB>
                      <a:solidFill>
                        <a:srgbClr val="BBBBBB"/>
                      </a:solidFill>
                    </a:lnB>
                    <a:solidFill>
                      <a:srgbClr val="FFFFFF"/>
                    </a:solidFill>
                  </a:tcPr>
                </a:tc>
                <a:tc>
                  <a:txBody>
                    <a:bodyPr/>
                    <a:lstStyle/>
                    <a:p>
                      <a:pPr algn="l" defTabSz="457200">
                        <a:defRPr sz="1800">
                          <a:latin typeface="Meiryo"/>
                          <a:ea typeface="Meiryo"/>
                          <a:cs typeface="Meiryo"/>
                          <a:sym typeface="Meiryo"/>
                        </a:defRPr>
                      </a:pPr>
                      <a:r>
                        <a:t>モブプロの簡単な説明</a:t>
                      </a:r>
                    </a:p>
                    <a:p>
                      <a:pPr algn="l" defTabSz="457200">
                        <a:defRPr sz="1800">
                          <a:latin typeface="Meiryo"/>
                          <a:ea typeface="Meiryo"/>
                          <a:cs typeface="Meiryo"/>
                          <a:sym typeface="Meiryo"/>
                        </a:defRPr>
                      </a:pPr>
                      <a:r>
                        <a:t>モブプロでスマホアプリを作る</a:t>
                      </a:r>
                    </a:p>
                  </a:txBody>
                  <a:tcPr marL="38100" marR="38100" marT="38100" marB="38100" anchor="ctr" anchorCtr="0" horzOverflow="overflow">
                    <a:lnL>
                      <a:solidFill>
                        <a:srgbClr val="BBBBBB"/>
                      </a:solidFill>
                    </a:lnL>
                    <a:lnR>
                      <a:solidFill>
                        <a:srgbClr val="BBBBBB"/>
                      </a:solidFill>
                    </a:lnR>
                    <a:lnT>
                      <a:solidFill>
                        <a:srgbClr val="BBBBBB"/>
                      </a:solidFill>
                    </a:lnT>
                    <a:lnB>
                      <a:solidFill>
                        <a:srgbClr val="BBBBBB"/>
                      </a:solidFill>
                    </a:lnB>
                    <a:solidFill>
                      <a:srgbClr val="FFFFFF"/>
                    </a:solidFill>
                  </a:tcPr>
                </a:tc>
              </a:tr>
              <a:tr h="578313">
                <a:tc>
                  <a:txBody>
                    <a:bodyPr/>
                    <a:lstStyle/>
                    <a:p>
                      <a:pPr algn="l" defTabSz="457200">
                        <a:defRPr sz="1800"/>
                      </a:pPr>
                      <a:r>
                        <a:rPr>
                          <a:latin typeface="Meiryo"/>
                          <a:ea typeface="Meiryo"/>
                          <a:cs typeface="Meiryo"/>
                          <a:sym typeface="Meiryo"/>
                        </a:rPr>
                        <a:t>12:00〜13:00</a:t>
                      </a:r>
                    </a:p>
                  </a:txBody>
                  <a:tcPr marL="38100" marR="38100" marT="38100" marB="38100" anchor="ctr" anchorCtr="0" horzOverflow="overflow">
                    <a:lnL>
                      <a:solidFill>
                        <a:srgbClr val="BBBBBB"/>
                      </a:solidFill>
                    </a:lnL>
                    <a:lnR>
                      <a:solidFill>
                        <a:srgbClr val="BBBBBB"/>
                      </a:solidFill>
                    </a:lnR>
                    <a:lnT>
                      <a:solidFill>
                        <a:srgbClr val="BBBBBB"/>
                      </a:solidFill>
                    </a:lnT>
                    <a:lnB>
                      <a:solidFill>
                        <a:srgbClr val="BBBBBB"/>
                      </a:solidFill>
                    </a:lnB>
                    <a:solidFill>
                      <a:srgbClr val="FFFFFF"/>
                    </a:solidFill>
                  </a:tcPr>
                </a:tc>
                <a:tc>
                  <a:txBody>
                    <a:bodyPr/>
                    <a:lstStyle/>
                    <a:p>
                      <a:pPr algn="l" defTabSz="457200">
                        <a:defRPr sz="1800"/>
                      </a:pPr>
                      <a:r>
                        <a:rPr>
                          <a:latin typeface="Meiryo"/>
                          <a:ea typeface="Meiryo"/>
                          <a:cs typeface="Meiryo"/>
                          <a:sym typeface="Meiryo"/>
                        </a:rPr>
                        <a:t>昼休み</a:t>
                      </a:r>
                    </a:p>
                  </a:txBody>
                  <a:tcPr marL="38100" marR="38100" marT="38100" marB="38100" anchor="ctr" anchorCtr="0" horzOverflow="overflow">
                    <a:lnL>
                      <a:solidFill>
                        <a:srgbClr val="BBBBBB"/>
                      </a:solidFill>
                    </a:lnL>
                    <a:lnR>
                      <a:solidFill>
                        <a:srgbClr val="BBBBBB"/>
                      </a:solidFill>
                    </a:lnR>
                    <a:lnT>
                      <a:solidFill>
                        <a:srgbClr val="BBBBBB"/>
                      </a:solidFill>
                    </a:lnT>
                    <a:lnB>
                      <a:solidFill>
                        <a:srgbClr val="BBBBBB"/>
                      </a:solidFill>
                    </a:lnB>
                    <a:solidFill>
                      <a:srgbClr val="FFFFFF"/>
                    </a:solidFill>
                  </a:tcPr>
                </a:tc>
              </a:tr>
              <a:tr h="578313">
                <a:tc>
                  <a:txBody>
                    <a:bodyPr/>
                    <a:lstStyle/>
                    <a:p>
                      <a:pPr algn="l" defTabSz="457200">
                        <a:defRPr sz="1800"/>
                      </a:pPr>
                      <a:r>
                        <a:rPr>
                          <a:latin typeface="Meiryo"/>
                          <a:ea typeface="Meiryo"/>
                          <a:cs typeface="Meiryo"/>
                          <a:sym typeface="Meiryo"/>
                        </a:rPr>
                        <a:t>13:00〜16:00</a:t>
                      </a:r>
                    </a:p>
                  </a:txBody>
                  <a:tcPr marL="38100" marR="38100" marT="38100" marB="38100" anchor="ctr" anchorCtr="0" horzOverflow="overflow">
                    <a:lnL>
                      <a:solidFill>
                        <a:srgbClr val="BBBBBB"/>
                      </a:solidFill>
                    </a:lnL>
                    <a:lnR>
                      <a:solidFill>
                        <a:srgbClr val="BBBBBB"/>
                      </a:solidFill>
                    </a:lnR>
                    <a:lnT>
                      <a:solidFill>
                        <a:srgbClr val="BBBBBB"/>
                      </a:solidFill>
                    </a:lnT>
                    <a:lnB>
                      <a:solidFill>
                        <a:srgbClr val="BBBBBB"/>
                      </a:solidFill>
                    </a:lnB>
                    <a:solidFill>
                      <a:srgbClr val="FFFFFF"/>
                    </a:solidFill>
                  </a:tcPr>
                </a:tc>
                <a:tc>
                  <a:txBody>
                    <a:bodyPr/>
                    <a:lstStyle/>
                    <a:p>
                      <a:pPr algn="l" defTabSz="457200">
                        <a:defRPr sz="1800"/>
                      </a:pPr>
                      <a:r>
                        <a:rPr>
                          <a:latin typeface="Meiryo"/>
                          <a:ea typeface="Meiryo"/>
                          <a:cs typeface="Meiryo"/>
                          <a:sym typeface="Meiryo"/>
                        </a:rPr>
                        <a:t>モブプロでスマホアプリを作る</a:t>
                      </a:r>
                    </a:p>
                  </a:txBody>
                  <a:tcPr marL="38100" marR="38100" marT="38100" marB="38100" anchor="ctr" anchorCtr="0" horzOverflow="overflow">
                    <a:lnL>
                      <a:solidFill>
                        <a:srgbClr val="BBBBBB"/>
                      </a:solidFill>
                    </a:lnL>
                    <a:lnR>
                      <a:solidFill>
                        <a:srgbClr val="BBBBBB"/>
                      </a:solidFill>
                    </a:lnR>
                    <a:lnT>
                      <a:solidFill>
                        <a:srgbClr val="BBBBBB"/>
                      </a:solidFill>
                    </a:lnT>
                    <a:lnB>
                      <a:solidFill>
                        <a:srgbClr val="BBBBBB"/>
                      </a:solidFill>
                    </a:lnB>
                    <a:solidFill>
                      <a:srgbClr val="FFFFFF"/>
                    </a:solidFill>
                  </a:tcPr>
                </a:tc>
              </a:tr>
            </a:tbl>
          </a:graphicData>
        </a:graphic>
      </p:graphicFrame>
      <p:sp>
        <p:nvSpPr>
          <p:cNvPr id="487" name="正方形/長方形 5"/>
          <p:cNvSpPr txBox="1"/>
          <p:nvPr/>
        </p:nvSpPr>
        <p:spPr>
          <a:xfrm>
            <a:off x="1136071" y="1950366"/>
            <a:ext cx="7500854" cy="358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u="sng">
                <a:solidFill>
                  <a:srgbClr val="0000FF"/>
                </a:solidFill>
                <a:uFill>
                  <a:solidFill>
                    <a:srgbClr val="0000FF"/>
                  </a:solidFill>
                </a:uFill>
                <a:hlinkClick r:id="rId2" invalidUrl="" action="" tgtFrame="" tooltip="" history="1" highlightClick="0" endSnd="0"/>
              </a:defRPr>
            </a:lvl1pPr>
          </a:lstStyle>
          <a:p>
            <a:pPr>
              <a:defRPr>
                <a:solidFill>
                  <a:srgbClr val="99CA3C"/>
                </a:solidFill>
                <a:uFill>
                  <a:solidFill>
                    <a:srgbClr val="99CA3C"/>
                  </a:solidFill>
                </a:uFill>
              </a:defRPr>
            </a:pPr>
            <a:r>
              <a:rPr>
                <a:solidFill>
                  <a:srgbClr val="0000FF"/>
                </a:solidFill>
                <a:uFill>
                  <a:solidFill>
                    <a:srgbClr val="0000FF"/>
                  </a:solidFill>
                </a:uFill>
                <a:hlinkClick r:id="rId2" invalidUrl="" action="" tgtFrame="" tooltip="" history="1" highlightClick="0" endSnd="0"/>
              </a:rPr>
              <a:t>https://www.slideshare.net/couger2010/mob-programming-76337184</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タイトル 1"/>
          <p:cNvSpPr txBox="1"/>
          <p:nvPr>
            <p:ph type="title"/>
          </p:nvPr>
        </p:nvSpPr>
        <p:spPr>
          <a:xfrm>
            <a:off x="677333" y="199505"/>
            <a:ext cx="8596670" cy="1105593"/>
          </a:xfrm>
          <a:prstGeom prst="rect">
            <a:avLst/>
          </a:prstGeom>
        </p:spPr>
        <p:txBody>
          <a:bodyPr/>
          <a:lstStyle/>
          <a:p>
            <a:pPr defTabSz="452627">
              <a:defRPr sz="2300">
                <a:latin typeface="+mj-lt"/>
                <a:ea typeface="+mj-ea"/>
                <a:cs typeface="+mj-cs"/>
                <a:sym typeface="Helvetica"/>
              </a:defRPr>
            </a:pPr>
            <a:r>
              <a:t>スマホアプリ開発は難しい</a:t>
            </a:r>
            <a:br/>
            <a:r>
              <a:rPr sz="3900">
                <a:latin typeface="メイリオ"/>
                <a:ea typeface="メイリオ"/>
                <a:cs typeface="メイリオ"/>
                <a:sym typeface="メイリオ"/>
              </a:rPr>
              <a:t>難しさは回避可能か？</a:t>
            </a:r>
          </a:p>
        </p:txBody>
      </p:sp>
      <p:sp>
        <p:nvSpPr>
          <p:cNvPr id="195" name="コンテンツ プレースホルダー 2"/>
          <p:cNvSpPr txBox="1"/>
          <p:nvPr>
            <p:ph type="body" idx="1"/>
          </p:nvPr>
        </p:nvSpPr>
        <p:spPr>
          <a:xfrm>
            <a:off x="677333" y="1388224"/>
            <a:ext cx="9062701" cy="4653138"/>
          </a:xfrm>
          <a:prstGeom prst="rect">
            <a:avLst/>
          </a:prstGeom>
        </p:spPr>
        <p:txBody>
          <a:bodyPr/>
          <a:lstStyle/>
          <a:p>
            <a:pPr marL="0" indent="0">
              <a:buSzTx/>
              <a:buNone/>
              <a:defRPr sz="2000"/>
            </a:pPr>
          </a:p>
          <a:p>
            <a:pPr marL="0" indent="0">
              <a:buSzTx/>
              <a:buNone/>
              <a:defRPr sz="2000"/>
            </a:pPr>
          </a:p>
          <a:p>
            <a:pPr marL="0" indent="0">
              <a:buSzTx/>
              <a:buNone/>
              <a:defRPr sz="2000">
                <a:latin typeface="+mj-lt"/>
                <a:ea typeface="+mj-ea"/>
                <a:cs typeface="+mj-cs"/>
                <a:sym typeface="Helvetica"/>
              </a:defRPr>
            </a:pPr>
            <a:r>
              <a:t>ここで紹介した障壁には回避できないものもあります。</a:t>
            </a:r>
          </a:p>
          <a:p>
            <a:pPr marL="0" indent="0">
              <a:buSzTx/>
              <a:buNone/>
              <a:defRPr sz="2000">
                <a:latin typeface="+mj-lt"/>
                <a:ea typeface="+mj-ea"/>
                <a:cs typeface="+mj-cs"/>
                <a:sym typeface="Helvetica"/>
              </a:defRPr>
            </a:pPr>
            <a:r>
              <a:t>（</a:t>
            </a:r>
            <a:r>
              <a:rPr>
                <a:latin typeface="+mn-lt"/>
                <a:ea typeface="+mn-ea"/>
                <a:cs typeface="+mn-cs"/>
                <a:sym typeface="Trebuchet MS"/>
              </a:rPr>
              <a:t>Apple Developer Program</a:t>
            </a:r>
            <a:r>
              <a:t>に支払う</a:t>
            </a:r>
            <a:r>
              <a:rPr>
                <a:latin typeface="+mn-lt"/>
                <a:ea typeface="+mn-ea"/>
                <a:cs typeface="+mn-cs"/>
                <a:sym typeface="Trebuchet MS"/>
              </a:rPr>
              <a:t>1</a:t>
            </a:r>
            <a:r>
              <a:t>万円とか。）</a:t>
            </a:r>
          </a:p>
          <a:p>
            <a:pPr marL="0" indent="0">
              <a:lnSpc>
                <a:spcPct val="150000"/>
              </a:lnSpc>
              <a:buSzTx/>
              <a:buNone/>
              <a:defRPr sz="2000"/>
            </a:pPr>
          </a:p>
          <a:p>
            <a:pPr marL="0" indent="0">
              <a:lnSpc>
                <a:spcPct val="150000"/>
              </a:lnSpc>
              <a:buSzTx/>
              <a:buNone/>
              <a:defRPr sz="2000">
                <a:latin typeface="+mj-lt"/>
                <a:ea typeface="+mj-ea"/>
                <a:cs typeface="+mj-cs"/>
                <a:sym typeface="Helvetica"/>
              </a:defRPr>
            </a:pPr>
            <a:r>
              <a:t>しかし、「各</a:t>
            </a:r>
            <a:r>
              <a:rPr>
                <a:latin typeface="+mn-lt"/>
                <a:ea typeface="+mn-ea"/>
                <a:cs typeface="+mn-cs"/>
                <a:sym typeface="Trebuchet MS"/>
              </a:rPr>
              <a:t>OS</a:t>
            </a:r>
            <a:r>
              <a:t>ごとの対応」などについては完全に避ける事はできなくても、別の方法を選ぶ事も可能です。</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タイトル 1"/>
          <p:cNvSpPr txBox="1"/>
          <p:nvPr>
            <p:ph type="title"/>
          </p:nvPr>
        </p:nvSpPr>
        <p:spPr>
          <a:xfrm>
            <a:off x="-1" y="2643446"/>
            <a:ext cx="10432475" cy="781398"/>
          </a:xfrm>
          <a:prstGeom prst="rect">
            <a:avLst/>
          </a:prstGeom>
        </p:spPr>
        <p:txBody>
          <a:bodyPr/>
          <a:lstStyle/>
          <a:p>
            <a:pPr algn="ctr">
              <a:defRPr sz="4800">
                <a:latin typeface="+mj-lt"/>
                <a:ea typeface="+mj-ea"/>
                <a:cs typeface="+mj-cs"/>
                <a:sym typeface="Helvetica"/>
              </a:defRPr>
            </a:pPr>
            <a:r>
              <a:t>クロスプラットフォーム</a:t>
            </a:r>
            <a:r>
              <a:rPr>
                <a:latin typeface="メイリオ"/>
                <a:ea typeface="メイリオ"/>
                <a:cs typeface="メイリオ"/>
                <a:sym typeface="メイリオ"/>
              </a:rPr>
              <a:t>開発</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ファセット">
  <a:themeElements>
    <a:clrScheme name="ファセット">
      <a:dk1>
        <a:srgbClr val="000000"/>
      </a:dk1>
      <a:lt1>
        <a:srgbClr val="FFFFFF"/>
      </a:lt1>
      <a:dk2>
        <a:srgbClr val="A7A7A7"/>
      </a:dk2>
      <a:lt2>
        <a:srgbClr val="535353"/>
      </a:lt2>
      <a:accent1>
        <a:srgbClr val="90C226"/>
      </a:accent1>
      <a:accent2>
        <a:srgbClr val="54A021"/>
      </a:accent2>
      <a:accent3>
        <a:srgbClr val="E6B91E"/>
      </a:accent3>
      <a:accent4>
        <a:srgbClr val="E76618"/>
      </a:accent4>
      <a:accent5>
        <a:srgbClr val="C42F1A"/>
      </a:accent5>
      <a:accent6>
        <a:srgbClr val="918655"/>
      </a:accent6>
      <a:hlink>
        <a:srgbClr val="0000FF"/>
      </a:hlink>
      <a:folHlink>
        <a:srgbClr val="FF00FF"/>
      </a:folHlink>
    </a:clrScheme>
    <a:fontScheme name="ファセット">
      <a:majorFont>
        <a:latin typeface="Helvetica"/>
        <a:ea typeface="Helvetica"/>
        <a:cs typeface="Helvetica"/>
      </a:majorFont>
      <a:minorFont>
        <a:latin typeface="Trebuchet MS"/>
        <a:ea typeface="Trebuchet MS"/>
        <a:cs typeface="Trebuchet MS"/>
      </a:minorFont>
    </a:fontScheme>
    <a:fmtScheme name="ファセット">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35000"/>
              </a:srgbClr>
            </a:outerShdw>
          </a:effectLst>
        </a:effectStyle>
        <a:effectStyle>
          <a:effectLst>
            <a:outerShdw sx="100000" sy="100000" kx="0" ky="0" algn="b" rotWithShape="0" blurRad="38100" dist="25400" dir="5400000">
              <a:srgbClr val="000000">
                <a:alpha val="35000"/>
              </a:srgbClr>
            </a:outerShdw>
          </a:effectLst>
        </a:effectStyle>
        <a:effectStyle>
          <a:effectLst>
            <a:outerShdw sx="100000" sy="100000" kx="0" ky="0" algn="b" rotWithShape="0" blurRad="38100" dist="254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54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rebuchet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54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rebuchet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ファセット">
  <a:themeElements>
    <a:clrScheme name="ファセット">
      <a:dk1>
        <a:srgbClr val="000000"/>
      </a:dk1>
      <a:lt1>
        <a:srgbClr val="FFFFFF"/>
      </a:lt1>
      <a:dk2>
        <a:srgbClr val="A7A7A7"/>
      </a:dk2>
      <a:lt2>
        <a:srgbClr val="535353"/>
      </a:lt2>
      <a:accent1>
        <a:srgbClr val="90C226"/>
      </a:accent1>
      <a:accent2>
        <a:srgbClr val="54A021"/>
      </a:accent2>
      <a:accent3>
        <a:srgbClr val="E6B91E"/>
      </a:accent3>
      <a:accent4>
        <a:srgbClr val="E76618"/>
      </a:accent4>
      <a:accent5>
        <a:srgbClr val="C42F1A"/>
      </a:accent5>
      <a:accent6>
        <a:srgbClr val="918655"/>
      </a:accent6>
      <a:hlink>
        <a:srgbClr val="0000FF"/>
      </a:hlink>
      <a:folHlink>
        <a:srgbClr val="FF00FF"/>
      </a:folHlink>
    </a:clrScheme>
    <a:fontScheme name="ファセット">
      <a:majorFont>
        <a:latin typeface="Helvetica"/>
        <a:ea typeface="Helvetica"/>
        <a:cs typeface="Helvetica"/>
      </a:majorFont>
      <a:minorFont>
        <a:latin typeface="Trebuchet MS"/>
        <a:ea typeface="Trebuchet MS"/>
        <a:cs typeface="Trebuchet MS"/>
      </a:minorFont>
    </a:fontScheme>
    <a:fmtScheme name="ファセット">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35000"/>
              </a:srgbClr>
            </a:outerShdw>
          </a:effectLst>
        </a:effectStyle>
        <a:effectStyle>
          <a:effectLst>
            <a:outerShdw sx="100000" sy="100000" kx="0" ky="0" algn="b" rotWithShape="0" blurRad="38100" dist="25400" dir="5400000">
              <a:srgbClr val="000000">
                <a:alpha val="35000"/>
              </a:srgbClr>
            </a:outerShdw>
          </a:effectLst>
        </a:effectStyle>
        <a:effectStyle>
          <a:effectLst>
            <a:outerShdw sx="100000" sy="100000" kx="0" ky="0" algn="b" rotWithShape="0" blurRad="38100" dist="254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54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rebuchet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54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rebuchet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