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362" r:id="rId14"/>
    <p:sldId id="274" r:id="rId15"/>
    <p:sldId id="361" r:id="rId16"/>
    <p:sldId id="277" r:id="rId17"/>
    <p:sldId id="278" r:id="rId18"/>
    <p:sldId id="377" r:id="rId19"/>
    <p:sldId id="363" r:id="rId20"/>
    <p:sldId id="337" r:id="rId21"/>
    <p:sldId id="389" r:id="rId22"/>
    <p:sldId id="378" r:id="rId23"/>
    <p:sldId id="284" r:id="rId24"/>
    <p:sldId id="285" r:id="rId25"/>
    <p:sldId id="338" r:id="rId26"/>
    <p:sldId id="339" r:id="rId27"/>
    <p:sldId id="366" r:id="rId28"/>
    <p:sldId id="288" r:id="rId29"/>
    <p:sldId id="367" r:id="rId30"/>
    <p:sldId id="380" r:id="rId31"/>
    <p:sldId id="291" r:id="rId32"/>
    <p:sldId id="341" r:id="rId33"/>
    <p:sldId id="342" r:id="rId34"/>
    <p:sldId id="343" r:id="rId35"/>
    <p:sldId id="344" r:id="rId36"/>
    <p:sldId id="297" r:id="rId37"/>
    <p:sldId id="345" r:id="rId38"/>
    <p:sldId id="329" r:id="rId39"/>
    <p:sldId id="299" r:id="rId40"/>
    <p:sldId id="379" r:id="rId41"/>
    <p:sldId id="368" r:id="rId42"/>
    <p:sldId id="300" r:id="rId43"/>
    <p:sldId id="346" r:id="rId44"/>
    <p:sldId id="301" r:id="rId45"/>
    <p:sldId id="302" r:id="rId46"/>
    <p:sldId id="369" r:id="rId47"/>
    <p:sldId id="370" r:id="rId48"/>
    <p:sldId id="371" r:id="rId49"/>
    <p:sldId id="372" r:id="rId50"/>
    <p:sldId id="373" r:id="rId51"/>
    <p:sldId id="381" r:id="rId52"/>
    <p:sldId id="382" r:id="rId53"/>
    <p:sldId id="386" r:id="rId54"/>
    <p:sldId id="383" r:id="rId55"/>
    <p:sldId id="303" r:id="rId56"/>
    <p:sldId id="304" r:id="rId57"/>
    <p:sldId id="347" r:id="rId58"/>
    <p:sldId id="348" r:id="rId59"/>
    <p:sldId id="349" r:id="rId60"/>
    <p:sldId id="307" r:id="rId61"/>
    <p:sldId id="384" r:id="rId62"/>
    <p:sldId id="374" r:id="rId63"/>
    <p:sldId id="350" r:id="rId64"/>
    <p:sldId id="309" r:id="rId65"/>
    <p:sldId id="375" r:id="rId66"/>
    <p:sldId id="376" r:id="rId67"/>
    <p:sldId id="385" r:id="rId68"/>
    <p:sldId id="312" r:id="rId69"/>
    <p:sldId id="387" r:id="rId70"/>
    <p:sldId id="391" r:id="rId71"/>
    <p:sldId id="313" r:id="rId72"/>
    <p:sldId id="314" r:id="rId73"/>
    <p:sldId id="315" r:id="rId74"/>
    <p:sldId id="395" r:id="rId75"/>
    <p:sldId id="355" r:id="rId76"/>
    <p:sldId id="388" r:id="rId77"/>
    <p:sldId id="316" r:id="rId78"/>
    <p:sldId id="392" r:id="rId79"/>
    <p:sldId id="393" r:id="rId80"/>
    <p:sldId id="354" r:id="rId81"/>
    <p:sldId id="326" r:id="rId82"/>
    <p:sldId id="327" r:id="rId83"/>
    <p:sldId id="331" r:id="rId84"/>
    <p:sldId id="358" r:id="rId85"/>
    <p:sldId id="359" r:id="rId86"/>
    <p:sldId id="394" r:id="rId87"/>
    <p:sldId id="332" r:id="rId88"/>
    <p:sldId id="328" r:id="rId89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0" autoAdjust="0"/>
    <p:restoredTop sz="93475" autoAdjust="0"/>
  </p:normalViewPr>
  <p:slideViewPr>
    <p:cSldViewPr snapToGrid="0">
      <p:cViewPr varScale="1">
        <p:scale>
          <a:sx n="86" d="100"/>
          <a:sy n="86" d="100"/>
        </p:scale>
        <p:origin x="164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35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580" tIns="45290" rIns="90580" bIns="45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30035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580" tIns="45290" rIns="90580" bIns="45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3013"/>
            <a:ext cx="30035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580" tIns="45290" rIns="90580" bIns="4529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8863013"/>
            <a:ext cx="30035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A22681-C8E0-433D-9F61-8F20C8B42997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>
            <a:lvl1pPr defTabSz="924676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>
            <a:lvl1pPr algn="r" defTabSz="924676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b" anchorCtr="0" compatLnSpc="1">
            <a:prstTxWarp prst="textNoShape">
              <a:avLst/>
            </a:prstTxWarp>
          </a:bodyPr>
          <a:lstStyle>
            <a:lvl1pPr defTabSz="924676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fld id="{8EA3235D-05F3-4653-BFB5-F99424BD8ADE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579AF9-6950-4620-9C93-BF7B475879EB}" type="slidenum">
              <a:rPr lang="en-US" altLang="hu-HU"/>
              <a:pPr>
                <a:spcBef>
                  <a:spcPct val="0"/>
                </a:spcBef>
              </a:pPr>
              <a:t>1</a:t>
            </a:fld>
            <a:endParaRPr lang="en-US" altLang="hu-HU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89092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57737FB-CF5B-4F74-BFA1-448DA4BF489F}" type="slidenum">
              <a:rPr lang="en-US" altLang="hu-HU" sz="1200"/>
              <a:pPr/>
              <a:t>9</a:t>
            </a:fld>
            <a:endParaRPr lang="en-US" altLang="hu-HU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E7D2B2-3312-4779-9088-CBA5483AF447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3156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5A7B9-D314-4C38-B232-FC985E7C1AF0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7479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92226-B7CC-4A5E-AAD0-F20F08B856E2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3705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76679-B7A8-472E-9E29-A5EDFE1B2543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3485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446B3-F29A-4B13-8192-8914A7BA323A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30927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AB2BB-6981-4C06-A462-531FF448C106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5788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06480-1E31-42A7-8E4C-0C4AD2A3292A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8453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64C34-2A1C-4072-B928-AEE94C9A8472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18687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4384E-AF0C-4D26-95F6-2219D0371E98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615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A4F6DD-203E-4F36-BEF3-929A8664C9E9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8527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AEC09-43CC-4A74-93CD-8F100A4CE47A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32397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9A7E7FC-8334-4D84-A030-0A28F6F0AA6E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83D05A-C890-4C2A-82E3-B76A7BC2996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/>
            <a:r>
              <a:rPr lang="hu-HU" altLang="hu-HU"/>
              <a:t>Ullman</a:t>
            </a:r>
            <a:r>
              <a:rPr lang="hu-HU" altLang="hu-HU" dirty="0"/>
              <a:t> </a:t>
            </a:r>
            <a:r>
              <a:rPr lang="hu-HU" altLang="hu-HU" dirty="0" err="1"/>
              <a:t>et</a:t>
            </a:r>
            <a:r>
              <a:rPr lang="hu-HU" altLang="hu-HU" dirty="0"/>
              <a:t> </a:t>
            </a:r>
            <a:r>
              <a:rPr lang="hu-HU" altLang="hu-HU" dirty="0" err="1"/>
              <a:t>al</a:t>
            </a:r>
            <a:r>
              <a:rPr lang="hu-HU" altLang="hu-HU" dirty="0"/>
              <a:t>. :</a:t>
            </a:r>
            <a:br>
              <a:rPr lang="hu-HU" altLang="hu-HU" dirty="0"/>
            </a:br>
            <a:r>
              <a:rPr lang="en-US" altLang="hu-HU" dirty="0"/>
              <a:t>Database System Principles</a:t>
            </a:r>
            <a:br>
              <a:rPr lang="en-US" altLang="hu-HU" dirty="0"/>
            </a:br>
            <a:br>
              <a:rPr lang="en-US" altLang="hu-HU" dirty="0"/>
            </a:br>
            <a:r>
              <a:rPr lang="en-US" altLang="hu-HU" sz="4000" b="1" dirty="0"/>
              <a:t>Notes 08: Failure Recovery</a:t>
            </a:r>
            <a:endParaRPr lang="en-US" altLang="hu-HU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685800"/>
          </a:xfrm>
        </p:spPr>
        <p:txBody>
          <a:bodyPr/>
          <a:lstStyle/>
          <a:p>
            <a:pPr eaLnBrk="1" hangingPunct="1"/>
            <a:endParaRPr lang="en-US" alt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C1CC1F-ED46-4EF1-AFCE-7B1D3C60D40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Transaction</a:t>
            </a:r>
            <a:r>
              <a:rPr lang="en-US" altLang="hu-HU" sz="3600" u="sng"/>
              <a:t>: </a:t>
            </a:r>
            <a:r>
              <a:rPr lang="en-US" altLang="hu-HU" sz="3600"/>
              <a:t> </a:t>
            </a:r>
            <a:r>
              <a:rPr lang="en-US" altLang="hu-HU" sz="3600">
                <a:solidFill>
                  <a:srgbClr val="00B050"/>
                </a:solidFill>
              </a:rPr>
              <a:t>collection of actions </a:t>
            </a:r>
            <a:r>
              <a:rPr lang="en-US" altLang="hu-HU" sz="3600"/>
              <a:t>	</a:t>
            </a:r>
            <a:br>
              <a:rPr lang="en-US" altLang="hu-HU" sz="3600"/>
            </a:br>
            <a:r>
              <a:rPr lang="en-US" altLang="hu-HU" sz="3600"/>
              <a:t>		that preserve consistency</a:t>
            </a:r>
            <a:endParaRPr lang="en-US" altLang="hu-HU" sz="3600" u="sng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   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1328738" y="2593975"/>
            <a:ext cx="20574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Consistent DB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5748338" y="2593975"/>
            <a:ext cx="20574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Consistent DB’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224338" y="2898775"/>
            <a:ext cx="762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</a:t>
            </a: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3462338" y="32797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4986338" y="32797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ED3D2A-DE97-466B-A9C1-C21B3C18DC6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4365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Big assumption</a:t>
            </a:r>
            <a:r>
              <a:rPr lang="en-US" altLang="hu-HU" sz="3600" u="sng"/>
              <a:t>: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778000"/>
            <a:ext cx="7772400" cy="426769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If T starts with consistent state +</a:t>
            </a:r>
          </a:p>
          <a:p>
            <a:pPr eaLnBrk="1" hangingPunct="1">
              <a:buFontTx/>
              <a:buNone/>
            </a:pPr>
            <a:r>
              <a:rPr lang="en-US" altLang="hu-HU"/>
              <a:t>	      T executes in isolation</a:t>
            </a:r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hu-HU"/>
              <a:t>T leaves consistent state</a:t>
            </a:r>
            <a:endParaRPr lang="hu-HU" altLang="hu-HU"/>
          </a:p>
          <a:p>
            <a:pPr marL="0" indent="0" eaLnBrk="1" hangingPunct="1">
              <a:buNone/>
            </a:pPr>
            <a:r>
              <a:rPr lang="en-US" altLang="hu-HU" sz="2400">
                <a:solidFill>
                  <a:srgbClr val="00B050"/>
                </a:solidFill>
              </a:rPr>
              <a:t>Why</a:t>
            </a:r>
            <a:r>
              <a:rPr lang="hu-HU" altLang="hu-HU" sz="2400">
                <a:solidFill>
                  <a:srgbClr val="00B050"/>
                </a:solidFill>
              </a:rPr>
              <a:t>?</a:t>
            </a:r>
          </a:p>
          <a:p>
            <a:pPr marL="0" indent="0" algn="just" eaLnBrk="1" hangingPunct="1">
              <a:buNone/>
            </a:pPr>
            <a:r>
              <a:rPr lang="en-US" altLang="hu-HU" sz="2400"/>
              <a:t>Constraints are enforced by the database, so any transaction that violates them will be rejected by the DBMS.</a:t>
            </a:r>
          </a:p>
          <a:p>
            <a:pPr marL="0" indent="0" eaLnBrk="1" hangingPunct="1">
              <a:buNone/>
            </a:pPr>
            <a:endParaRPr lang="en-US" altLang="hu-H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24F5D7-8338-47A0-AA1E-6404542119E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3063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How can constraints be violated?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3688"/>
            <a:ext cx="7772400" cy="4403725"/>
          </a:xfrm>
        </p:spPr>
        <p:txBody>
          <a:bodyPr/>
          <a:lstStyle/>
          <a:p>
            <a:pPr eaLnBrk="1" hangingPunct="1"/>
            <a:r>
              <a:rPr lang="en-US" altLang="hu-HU"/>
              <a:t>Transaction bug</a:t>
            </a:r>
            <a:r>
              <a:rPr lang="hu-HU" altLang="hu-HU"/>
              <a:t> </a:t>
            </a:r>
            <a:r>
              <a:rPr lang="hu-HU" altLang="hu-HU" sz="2400"/>
              <a:t>(</a:t>
            </a:r>
            <a:r>
              <a:rPr lang="hu-HU" altLang="hu-HU" sz="2400" err="1">
                <a:solidFill>
                  <a:srgbClr val="FF0000"/>
                </a:solidFill>
              </a:rPr>
              <a:t>incomplete</a:t>
            </a:r>
            <a:r>
              <a:rPr lang="hu-HU" altLang="hu-HU" sz="2400">
                <a:solidFill>
                  <a:srgbClr val="FF0000"/>
                </a:solidFill>
              </a:rPr>
              <a:t> </a:t>
            </a:r>
            <a:r>
              <a:rPr lang="hu-HU" altLang="hu-HU" sz="2400" err="1">
                <a:solidFill>
                  <a:srgbClr val="FF0000"/>
                </a:solidFill>
              </a:rPr>
              <a:t>transaction</a:t>
            </a:r>
            <a:r>
              <a:rPr lang="hu-HU" altLang="hu-HU" sz="2400"/>
              <a:t>)</a:t>
            </a:r>
            <a:endParaRPr lang="en-US" altLang="hu-HU" sz="2400"/>
          </a:p>
          <a:p>
            <a:pPr eaLnBrk="1" hangingPunct="1"/>
            <a:r>
              <a:rPr lang="en-US" altLang="hu-HU"/>
              <a:t>DBMS bug</a:t>
            </a:r>
            <a:r>
              <a:rPr lang="hu-HU" altLang="hu-HU"/>
              <a:t> </a:t>
            </a:r>
            <a:r>
              <a:rPr lang="hu-HU" altLang="hu-HU" sz="2400"/>
              <a:t>(</a:t>
            </a:r>
            <a:r>
              <a:rPr lang="hu-HU" altLang="hu-HU" sz="2400" err="1"/>
              <a:t>some</a:t>
            </a:r>
            <a:r>
              <a:rPr lang="hu-HU" altLang="hu-HU" sz="2400"/>
              <a:t> </a:t>
            </a:r>
            <a:r>
              <a:rPr lang="hu-HU" altLang="hu-HU" sz="2400" err="1"/>
              <a:t>process</a:t>
            </a:r>
            <a:r>
              <a:rPr lang="hu-HU" altLang="hu-HU" sz="2400"/>
              <a:t>)</a:t>
            </a:r>
            <a:endParaRPr lang="en-US" altLang="hu-HU" sz="2400"/>
          </a:p>
          <a:p>
            <a:pPr eaLnBrk="1" hangingPunct="1"/>
            <a:r>
              <a:rPr lang="en-US" altLang="hu-HU"/>
              <a:t>Hardware failure</a:t>
            </a:r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 sz="2400"/>
              <a:t>e.g., </a:t>
            </a:r>
            <a:r>
              <a:rPr lang="en-US" altLang="hu-HU" sz="2400">
                <a:solidFill>
                  <a:srgbClr val="FF0000"/>
                </a:solidFill>
              </a:rPr>
              <a:t>disk crash </a:t>
            </a:r>
            <a:r>
              <a:rPr lang="en-US" altLang="hu-HU" sz="2400"/>
              <a:t>alters balance of account</a:t>
            </a:r>
          </a:p>
          <a:p>
            <a:pPr eaLnBrk="1" hangingPunct="1"/>
            <a:r>
              <a:rPr lang="en-US" altLang="hu-HU"/>
              <a:t>Data sharing</a:t>
            </a:r>
          </a:p>
          <a:p>
            <a:pPr eaLnBrk="1" hangingPunct="1">
              <a:buFontTx/>
              <a:buNone/>
            </a:pPr>
            <a:r>
              <a:rPr lang="en-US" altLang="hu-HU"/>
              <a:t>	</a:t>
            </a:r>
            <a:r>
              <a:rPr lang="en-US" altLang="hu-HU" sz="2400"/>
              <a:t>e.g.: </a:t>
            </a:r>
            <a:r>
              <a:rPr lang="en-US" altLang="hu-HU" sz="2400">
                <a:solidFill>
                  <a:srgbClr val="FF0000"/>
                </a:solidFill>
              </a:rPr>
              <a:t>T1</a:t>
            </a:r>
            <a:r>
              <a:rPr lang="en-US" altLang="hu-HU" sz="2400"/>
              <a:t>: give 10% raise to programmers		        	</a:t>
            </a:r>
            <a:r>
              <a:rPr lang="en-US" altLang="hu-HU" sz="2400">
                <a:solidFill>
                  <a:srgbClr val="FF0000"/>
                </a:solidFill>
              </a:rPr>
              <a:t>T2</a:t>
            </a:r>
            <a:r>
              <a:rPr lang="en-US" altLang="hu-HU" sz="2400"/>
              <a:t>: change programmers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 sz="2400"/>
              <a:t> systems analysts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61EC68-0C0A-44D2-B268-2F4B9F13FFD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Our failure model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			    processor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memory    				    disk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429000" y="1981200"/>
            <a:ext cx="838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CPU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429000" y="3276600"/>
            <a:ext cx="838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M</a:t>
            </a:r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5029200" y="3124200"/>
            <a:ext cx="1066800" cy="9906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2971800" y="2895600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810000" y="2667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5562600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4416425" y="2295525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395538" y="3463925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6234113" y="344963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F396F7-ACCA-49FA-A083-6ADAF5A2CAC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1287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Events	 </a:t>
            </a:r>
            <a:r>
              <a:rPr lang="en-US" altLang="hu-HU">
                <a:solidFill>
                  <a:srgbClr val="00B050"/>
                </a:solidFill>
              </a:rPr>
              <a:t>Desired</a:t>
            </a:r>
          </a:p>
          <a:p>
            <a:pPr eaLnBrk="1" hangingPunct="1">
              <a:buFontTx/>
              <a:buNone/>
            </a:pPr>
            <a:r>
              <a:rPr lang="en-US" altLang="hu-HU"/>
              <a:t>			 </a:t>
            </a:r>
            <a:r>
              <a:rPr lang="en-US" altLang="hu-HU">
                <a:solidFill>
                  <a:srgbClr val="FF0000"/>
                </a:solidFill>
              </a:rPr>
              <a:t>Undesired</a:t>
            </a:r>
            <a:r>
              <a:rPr lang="en-US" altLang="hu-HU"/>
              <a:t>	 Expected	</a:t>
            </a:r>
          </a:p>
          <a:p>
            <a:pPr eaLnBrk="1" hangingPunct="1">
              <a:buFontTx/>
              <a:buNone/>
            </a:pPr>
            <a:r>
              <a:rPr lang="en-US" altLang="hu-HU"/>
              <a:t>						 Unexpected</a:t>
            </a:r>
            <a:endParaRPr lang="hu-HU" altLang="hu-HU"/>
          </a:p>
          <a:p>
            <a:pPr eaLnBrk="1" hangingPunct="1">
              <a:buFontTx/>
              <a:buNone/>
            </a:pPr>
            <a:endParaRPr lang="hu-HU" altLang="hu-HU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176463" y="14335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100263" y="166211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767263" y="20431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767263" y="2195513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37D39D-386A-49BA-9555-7A709A70350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55638" y="596900"/>
            <a:ext cx="7772400" cy="3883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>
                <a:solidFill>
                  <a:srgbClr val="00B050"/>
                </a:solidFill>
              </a:rPr>
              <a:t>Desired</a:t>
            </a:r>
            <a:r>
              <a:rPr lang="en-US" altLang="hu-HU" u="sng"/>
              <a:t> events:</a:t>
            </a:r>
            <a:r>
              <a:rPr lang="en-US" altLang="hu-HU"/>
              <a:t> see product manuals….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 u="sng">
                <a:solidFill>
                  <a:srgbClr val="FF0000"/>
                </a:solidFill>
              </a:rPr>
              <a:t>Undesired</a:t>
            </a:r>
            <a:r>
              <a:rPr lang="en-US" altLang="hu-HU" u="sng"/>
              <a:t> </a:t>
            </a:r>
            <a:r>
              <a:rPr lang="en-US" altLang="hu-HU" u="sng">
                <a:solidFill>
                  <a:srgbClr val="FF0000"/>
                </a:solidFill>
              </a:rPr>
              <a:t>expected</a:t>
            </a:r>
            <a:r>
              <a:rPr lang="en-US" altLang="hu-HU" u="sng"/>
              <a:t> events: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>
                <a:solidFill>
                  <a:srgbClr val="0070C0"/>
                </a:solidFill>
              </a:rPr>
              <a:t>System crash</a:t>
            </a:r>
          </a:p>
          <a:p>
            <a:pPr eaLnBrk="1" hangingPunct="1">
              <a:buFontTx/>
              <a:buNone/>
            </a:pPr>
            <a:r>
              <a:rPr lang="en-US" altLang="hu-HU"/>
              <a:t>			- memory lost</a:t>
            </a:r>
          </a:p>
          <a:p>
            <a:pPr eaLnBrk="1" hangingPunct="1">
              <a:buFontTx/>
              <a:buNone/>
            </a:pPr>
            <a:r>
              <a:rPr lang="en-US" altLang="hu-HU"/>
              <a:t>			- </a:t>
            </a:r>
            <a:r>
              <a:rPr lang="en-US" altLang="hu-HU" err="1"/>
              <a:t>cpu</a:t>
            </a:r>
            <a:r>
              <a:rPr lang="en-US" altLang="hu-HU"/>
              <a:t> halts, resets</a:t>
            </a:r>
          </a:p>
        </p:txBody>
      </p:sp>
      <p:grpSp>
        <p:nvGrpSpPr>
          <p:cNvPr id="16388" name="Group 1032"/>
          <p:cNvGrpSpPr>
            <a:grpSpLocks/>
          </p:cNvGrpSpPr>
          <p:nvPr/>
        </p:nvGrpSpPr>
        <p:grpSpPr bwMode="auto">
          <a:xfrm>
            <a:off x="0" y="4273550"/>
            <a:ext cx="9144000" cy="1562100"/>
            <a:chOff x="0" y="2692"/>
            <a:chExt cx="5760" cy="984"/>
          </a:xfrm>
        </p:grpSpPr>
        <p:sp>
          <p:nvSpPr>
            <p:cNvPr id="16389" name="Rectangle 1028"/>
            <p:cNvSpPr>
              <a:spLocks noChangeArrowheads="1"/>
            </p:cNvSpPr>
            <p:nvPr/>
          </p:nvSpPr>
          <p:spPr bwMode="auto">
            <a:xfrm>
              <a:off x="260" y="3166"/>
              <a:ext cx="523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u="sng"/>
                <a:t>Undesired Unexpected:</a:t>
              </a:r>
              <a:r>
                <a:rPr lang="en-US" altLang="hu-HU"/>
                <a:t>    </a:t>
              </a:r>
              <a:r>
                <a:rPr lang="en-US" altLang="hu-HU">
                  <a:solidFill>
                    <a:srgbClr val="FF0000"/>
                  </a:solidFill>
                </a:rPr>
                <a:t>Everything else</a:t>
              </a:r>
              <a:r>
                <a:rPr lang="en-US" altLang="hu-HU"/>
                <a:t>!</a:t>
              </a:r>
            </a:p>
          </p:txBody>
        </p:sp>
        <p:sp>
          <p:nvSpPr>
            <p:cNvPr id="16390" name="Line 1029"/>
            <p:cNvSpPr>
              <a:spLocks noChangeShapeType="1"/>
            </p:cNvSpPr>
            <p:nvPr/>
          </p:nvSpPr>
          <p:spPr bwMode="auto">
            <a:xfrm>
              <a:off x="0" y="2873"/>
              <a:ext cx="576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391" name="Text Box 1030"/>
            <p:cNvSpPr txBox="1">
              <a:spLocks noChangeArrowheads="1"/>
            </p:cNvSpPr>
            <p:nvPr/>
          </p:nvSpPr>
          <p:spPr bwMode="auto">
            <a:xfrm>
              <a:off x="2392" y="2692"/>
              <a:ext cx="100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that’s it!!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99E636-38EF-4E80-9552-134978EA76D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2275"/>
            <a:ext cx="7772400" cy="2686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Examples:</a:t>
            </a:r>
          </a:p>
          <a:p>
            <a:pPr eaLnBrk="1" hangingPunct="1"/>
            <a:r>
              <a:rPr lang="en-US" altLang="hu-HU"/>
              <a:t>Disk data is lost</a:t>
            </a:r>
          </a:p>
          <a:p>
            <a:pPr eaLnBrk="1" hangingPunct="1"/>
            <a:r>
              <a:rPr lang="en-US" altLang="hu-HU"/>
              <a:t>Memory lost without CPU halt</a:t>
            </a:r>
          </a:p>
          <a:p>
            <a:pPr eaLnBrk="1" hangingPunct="1"/>
            <a:r>
              <a:rPr lang="en-US" altLang="hu-HU"/>
              <a:t>CPU implodes wiping out universe….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412750" y="811213"/>
            <a:ext cx="8305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/>
              <a:t>Undesired Unexpected:</a:t>
            </a:r>
            <a:r>
              <a:rPr lang="en-US" altLang="hu-HU"/>
              <a:t>    </a:t>
            </a:r>
            <a:r>
              <a:rPr lang="en-US" altLang="hu-HU">
                <a:solidFill>
                  <a:srgbClr val="FF0000"/>
                </a:solidFill>
              </a:rPr>
              <a:t>Everything else!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953B5-69F3-476E-B86E-E25E574B899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22263"/>
            <a:ext cx="7772400" cy="955675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Is this model reasonable?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335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Approach:</a:t>
            </a:r>
            <a:r>
              <a:rPr lang="en-US" altLang="hu-HU"/>
              <a:t>  Add low level checks +				  redundancy to increase</a:t>
            </a:r>
          </a:p>
          <a:p>
            <a:pPr eaLnBrk="1" hangingPunct="1">
              <a:buFontTx/>
              <a:buNone/>
            </a:pPr>
            <a:r>
              <a:rPr lang="en-US" altLang="hu-HU"/>
              <a:t>			  probability model holds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E.g.,  Replicate disk storage (</a:t>
            </a:r>
            <a:r>
              <a:rPr lang="hu-HU" altLang="hu-HU">
                <a:solidFill>
                  <a:srgbClr val="FF0000"/>
                </a:solidFill>
              </a:rPr>
              <a:t>RAID</a:t>
            </a:r>
            <a:r>
              <a:rPr lang="en-US" altLang="hu-HU"/>
              <a:t>)</a:t>
            </a:r>
          </a:p>
          <a:p>
            <a:pPr eaLnBrk="1" hangingPunct="1">
              <a:buFontTx/>
              <a:buNone/>
            </a:pPr>
            <a:r>
              <a:rPr lang="en-US" altLang="hu-HU"/>
              <a:t>		 Memory </a:t>
            </a:r>
            <a:r>
              <a:rPr lang="en-US" altLang="hu-HU">
                <a:solidFill>
                  <a:srgbClr val="FF0000"/>
                </a:solidFill>
              </a:rPr>
              <a:t>parity</a:t>
            </a:r>
          </a:p>
          <a:p>
            <a:pPr eaLnBrk="1" hangingPunct="1">
              <a:buFontTx/>
              <a:buNone/>
            </a:pPr>
            <a:r>
              <a:rPr lang="en-US" altLang="hu-HU"/>
              <a:t>		 CPU checks</a:t>
            </a:r>
            <a:endParaRPr lang="en-US" altLang="hu-HU" u="sng"/>
          </a:p>
        </p:txBody>
      </p:sp>
      <p:sp>
        <p:nvSpPr>
          <p:cNvPr id="18437" name="AutoShape 4"/>
          <p:cNvSpPr>
            <a:spLocks/>
          </p:cNvSpPr>
          <p:nvPr/>
        </p:nvSpPr>
        <p:spPr bwMode="auto">
          <a:xfrm>
            <a:off x="1520825" y="3848100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32AB12-1A3A-4D28-98D3-67151B69C83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22263"/>
            <a:ext cx="7772400" cy="955675"/>
          </a:xfrm>
        </p:spPr>
        <p:txBody>
          <a:bodyPr/>
          <a:lstStyle/>
          <a:p>
            <a:pPr algn="l" eaLnBrk="1" hangingPunct="1"/>
            <a:r>
              <a:rPr lang="en-US" altLang="hu-HU" sz="3200"/>
              <a:t>The </a:t>
            </a:r>
            <a:r>
              <a:rPr lang="en-US" altLang="hu-HU" sz="3200">
                <a:solidFill>
                  <a:srgbClr val="FF0000"/>
                </a:solidFill>
              </a:rPr>
              <a:t>primitive operations of Transactions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335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u-HU" altLang="hu-HU" err="1"/>
              <a:t>There</a:t>
            </a:r>
            <a:r>
              <a:rPr lang="hu-HU" altLang="hu-HU"/>
              <a:t> </a:t>
            </a:r>
            <a:r>
              <a:rPr lang="hu-HU" altLang="hu-HU" err="1"/>
              <a:t>are</a:t>
            </a:r>
            <a:r>
              <a:rPr lang="hu-HU" altLang="hu-HU"/>
              <a:t> 3 important </a:t>
            </a:r>
            <a:r>
              <a:rPr lang="hu-HU" altLang="hu-HU" err="1"/>
              <a:t>address</a:t>
            </a:r>
            <a:r>
              <a:rPr lang="hu-HU" altLang="hu-HU"/>
              <a:t> </a:t>
            </a:r>
            <a:r>
              <a:rPr lang="hu-HU" altLang="hu-HU" err="1"/>
              <a:t>spaces</a:t>
            </a:r>
            <a:r>
              <a:rPr lang="hu-HU" altLang="hu-HU"/>
              <a:t>:</a:t>
            </a:r>
            <a:endParaRPr lang="en-US" altLang="hu-HU"/>
          </a:p>
          <a:p>
            <a:pPr eaLnBrk="1" hangingPunct="1">
              <a:buFontTx/>
              <a:buNone/>
            </a:pPr>
            <a:endParaRPr lang="hu-HU" altLang="hu-HU"/>
          </a:p>
          <a:p>
            <a:pPr eaLnBrk="1" hangingPunct="1">
              <a:buFontTx/>
              <a:buNone/>
            </a:pPr>
            <a:r>
              <a:rPr lang="hu-HU" altLang="hu-HU" sz="2800"/>
              <a:t>1. The </a:t>
            </a:r>
            <a:r>
              <a:rPr lang="hu-HU" altLang="hu-HU" sz="2800" err="1"/>
              <a:t>disk</a:t>
            </a:r>
            <a:r>
              <a:rPr lang="hu-HU" altLang="hu-HU" sz="2800"/>
              <a:t> </a:t>
            </a:r>
            <a:r>
              <a:rPr lang="hu-HU" altLang="hu-HU" sz="2800" err="1"/>
              <a:t>blocks</a:t>
            </a:r>
            <a:endParaRPr lang="hu-HU" altLang="hu-HU" sz="2800"/>
          </a:p>
          <a:p>
            <a:pPr eaLnBrk="1" hangingPunct="1">
              <a:buFontTx/>
              <a:buNone/>
            </a:pPr>
            <a:r>
              <a:rPr lang="hu-HU" altLang="hu-HU" sz="2800"/>
              <a:t>2. The </a:t>
            </a:r>
            <a:r>
              <a:rPr lang="hu-HU" altLang="hu-HU" sz="2800" err="1"/>
              <a:t>shared</a:t>
            </a:r>
            <a:r>
              <a:rPr lang="hu-HU" altLang="hu-HU" sz="2800"/>
              <a:t> main </a:t>
            </a:r>
            <a:r>
              <a:rPr lang="hu-HU" altLang="hu-HU" sz="2800" err="1"/>
              <a:t>memory</a:t>
            </a:r>
            <a:endParaRPr lang="hu-HU" altLang="hu-HU" sz="2800"/>
          </a:p>
          <a:p>
            <a:pPr eaLnBrk="1" hangingPunct="1">
              <a:buFontTx/>
              <a:buNone/>
            </a:pPr>
            <a:r>
              <a:rPr lang="hu-HU" altLang="hu-HU" sz="2800"/>
              <a:t>3. The local </a:t>
            </a:r>
            <a:r>
              <a:rPr lang="hu-HU" altLang="hu-HU" sz="2800" err="1"/>
              <a:t>address</a:t>
            </a:r>
            <a:r>
              <a:rPr lang="hu-HU" altLang="hu-HU" sz="2800"/>
              <a:t> </a:t>
            </a:r>
            <a:r>
              <a:rPr lang="hu-HU" altLang="hu-HU" sz="2800" err="1"/>
              <a:t>space</a:t>
            </a:r>
            <a:r>
              <a:rPr lang="hu-HU" altLang="hu-HU" sz="2800"/>
              <a:t> of a </a:t>
            </a:r>
            <a:r>
              <a:rPr lang="hu-HU" altLang="hu-HU" sz="2800" err="1"/>
              <a:t>Transaction</a:t>
            </a:r>
            <a:endParaRPr lang="en-US" altLang="hu-HU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470025" y="2965450"/>
            <a:ext cx="3479800" cy="1371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83" name="AutoShape 5"/>
          <p:cNvSpPr>
            <a:spLocks noChangeArrowheads="1"/>
          </p:cNvSpPr>
          <p:nvPr/>
        </p:nvSpPr>
        <p:spPr bwMode="auto">
          <a:xfrm>
            <a:off x="6423025" y="3016250"/>
            <a:ext cx="1295400" cy="1143000"/>
          </a:xfrm>
          <a:prstGeom prst="can">
            <a:avLst>
              <a:gd name="adj" fmla="val 25000"/>
            </a:avLst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2335213" y="2343150"/>
            <a:ext cx="4992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/>
              <a:t>Mem</a:t>
            </a:r>
            <a:r>
              <a:rPr lang="hu-HU" altLang="hu-HU" sz="2400" b="1"/>
              <a:t>ory</a:t>
            </a:r>
            <a:r>
              <a:rPr lang="en-US" altLang="hu-HU" sz="2400" b="1"/>
              <a:t>  </a:t>
            </a:r>
            <a:r>
              <a:rPr lang="en-US" altLang="hu-HU" sz="2400"/>
              <a:t>               </a:t>
            </a:r>
            <a:r>
              <a:rPr lang="hu-HU" altLang="hu-HU" sz="2400"/>
              <a:t>        </a:t>
            </a:r>
            <a:r>
              <a:rPr lang="en-US" altLang="hu-HU" sz="2400" b="1"/>
              <a:t> </a:t>
            </a:r>
            <a:r>
              <a:rPr lang="hu-HU" altLang="hu-HU" sz="2400" b="1"/>
              <a:t>   Disk</a:t>
            </a:r>
            <a:endParaRPr lang="en-US" altLang="hu-HU" sz="2400" b="1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3870325" y="348615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b="1"/>
              <a:t>x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6689725" y="349885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b="1"/>
              <a:t>x</a:t>
            </a:r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>
            <a:off x="4403725" y="3702050"/>
            <a:ext cx="2209800" cy="0"/>
          </a:xfrm>
          <a:prstGeom prst="line">
            <a:avLst/>
          </a:prstGeom>
          <a:noFill/>
          <a:ln w="53975">
            <a:solidFill>
              <a:srgbClr val="99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88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400" b="1"/>
              <a:t>  </a:t>
            </a:r>
            <a:endParaRPr lang="hu-HU" altLang="hu-HU" sz="2400" b="1">
              <a:solidFill>
                <a:srgbClr val="CC00CC"/>
              </a:solidFill>
            </a:endParaRPr>
          </a:p>
        </p:txBody>
      </p:sp>
      <p:sp>
        <p:nvSpPr>
          <p:cNvPr id="20489" name="Rectangle 5"/>
          <p:cNvSpPr>
            <a:spLocks noChangeArrowheads="1"/>
          </p:cNvSpPr>
          <p:nvPr/>
        </p:nvSpPr>
        <p:spPr bwMode="auto">
          <a:xfrm>
            <a:off x="1711325" y="353695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b="1"/>
              <a:t>x</a:t>
            </a:r>
          </a:p>
        </p:txBody>
      </p:sp>
      <p:sp>
        <p:nvSpPr>
          <p:cNvPr id="20490" name="Text Box 6"/>
          <p:cNvSpPr txBox="1">
            <a:spLocks noChangeArrowheads="1"/>
          </p:cNvSpPr>
          <p:nvPr/>
        </p:nvSpPr>
        <p:spPr bwMode="auto">
          <a:xfrm>
            <a:off x="1765300" y="302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400" b="1">
                <a:solidFill>
                  <a:srgbClr val="FF3300"/>
                </a:solidFill>
              </a:rPr>
              <a:t>t</a:t>
            </a:r>
          </a:p>
        </p:txBody>
      </p:sp>
      <p:sp>
        <p:nvSpPr>
          <p:cNvPr id="20491" name="Text Box 8"/>
          <p:cNvSpPr txBox="1">
            <a:spLocks noChangeArrowheads="1"/>
          </p:cNvSpPr>
          <p:nvPr/>
        </p:nvSpPr>
        <p:spPr bwMode="auto">
          <a:xfrm>
            <a:off x="3898900" y="3009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400" b="1">
                <a:solidFill>
                  <a:srgbClr val="FF3300"/>
                </a:solidFill>
              </a:rPr>
              <a:t>P</a:t>
            </a:r>
          </a:p>
        </p:txBody>
      </p:sp>
      <p:sp>
        <p:nvSpPr>
          <p:cNvPr id="20492" name="Line 9"/>
          <p:cNvSpPr>
            <a:spLocks noChangeShapeType="1"/>
          </p:cNvSpPr>
          <p:nvPr/>
        </p:nvSpPr>
        <p:spPr bwMode="auto">
          <a:xfrm>
            <a:off x="2273300" y="3683000"/>
            <a:ext cx="1574800" cy="2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3" name="Text Box 10"/>
          <p:cNvSpPr txBox="1">
            <a:spLocks noChangeArrowheads="1"/>
          </p:cNvSpPr>
          <p:nvPr/>
        </p:nvSpPr>
        <p:spPr bwMode="auto">
          <a:xfrm>
            <a:off x="5143500" y="3073400"/>
            <a:ext cx="77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94" name="Text Box 11"/>
          <p:cNvSpPr txBox="1">
            <a:spLocks noChangeArrowheads="1"/>
          </p:cNvSpPr>
          <p:nvPr/>
        </p:nvSpPr>
        <p:spPr bwMode="auto">
          <a:xfrm>
            <a:off x="4914900" y="31750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000" b="1">
                <a:solidFill>
                  <a:srgbClr val="FF3300"/>
                </a:solidFill>
              </a:rPr>
              <a:t>INPUT(X)</a:t>
            </a:r>
          </a:p>
        </p:txBody>
      </p:sp>
      <p:sp>
        <p:nvSpPr>
          <p:cNvPr id="20495" name="Text Box 12"/>
          <p:cNvSpPr txBox="1">
            <a:spLocks noChangeArrowheads="1"/>
          </p:cNvSpPr>
          <p:nvPr/>
        </p:nvSpPr>
        <p:spPr bwMode="auto">
          <a:xfrm>
            <a:off x="2311400" y="3175000"/>
            <a:ext cx="156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000" b="1">
                <a:solidFill>
                  <a:srgbClr val="FF3300"/>
                </a:solidFill>
              </a:rPr>
              <a:t>READ(X,t)</a:t>
            </a:r>
          </a:p>
        </p:txBody>
      </p:sp>
      <p:sp>
        <p:nvSpPr>
          <p:cNvPr id="20496" name="Text Box 13"/>
          <p:cNvSpPr txBox="1">
            <a:spLocks noChangeArrowheads="1"/>
          </p:cNvSpPr>
          <p:nvPr/>
        </p:nvSpPr>
        <p:spPr bwMode="auto">
          <a:xfrm>
            <a:off x="2184400" y="3911600"/>
            <a:ext cx="184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000" b="1">
                <a:solidFill>
                  <a:srgbClr val="FF3300"/>
                </a:solidFill>
              </a:rPr>
              <a:t>WRITE(X,t)</a:t>
            </a:r>
          </a:p>
        </p:txBody>
      </p:sp>
      <p:sp>
        <p:nvSpPr>
          <p:cNvPr id="20497" name="Text Box 14"/>
          <p:cNvSpPr txBox="1">
            <a:spLocks noChangeArrowheads="1"/>
          </p:cNvSpPr>
          <p:nvPr/>
        </p:nvSpPr>
        <p:spPr bwMode="auto">
          <a:xfrm>
            <a:off x="4902200" y="39878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000" b="1">
                <a:solidFill>
                  <a:srgbClr val="FF3300"/>
                </a:solidFill>
              </a:rPr>
              <a:t>OUTPUT(X)</a:t>
            </a:r>
          </a:p>
        </p:txBody>
      </p:sp>
      <p:sp>
        <p:nvSpPr>
          <p:cNvPr id="20498" name="Line 15"/>
          <p:cNvSpPr>
            <a:spLocks noChangeShapeType="1"/>
          </p:cNvSpPr>
          <p:nvPr/>
        </p:nvSpPr>
        <p:spPr bwMode="auto">
          <a:xfrm>
            <a:off x="2273300" y="3797300"/>
            <a:ext cx="1574800" cy="2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9" name="Line 16"/>
          <p:cNvSpPr>
            <a:spLocks noChangeShapeType="1"/>
          </p:cNvSpPr>
          <p:nvPr/>
        </p:nvSpPr>
        <p:spPr bwMode="auto">
          <a:xfrm>
            <a:off x="4454525" y="3816350"/>
            <a:ext cx="2209800" cy="0"/>
          </a:xfrm>
          <a:prstGeom prst="line">
            <a:avLst/>
          </a:prstGeom>
          <a:noFill/>
          <a:ln w="539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0" name="Téglalap 19"/>
          <p:cNvSpPr>
            <a:spLocks noChangeArrowheads="1"/>
          </p:cNvSpPr>
          <p:nvPr/>
        </p:nvSpPr>
        <p:spPr bwMode="auto">
          <a:xfrm>
            <a:off x="1409700" y="1166813"/>
            <a:ext cx="3495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Basic operations</a:t>
            </a:r>
          </a:p>
        </p:txBody>
      </p:sp>
      <p:sp>
        <p:nvSpPr>
          <p:cNvPr id="205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8AF72C-77AC-428A-A811-D9FC3505E10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21128B-82F5-481E-B477-DA53C9000D0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Integrity or </a:t>
            </a:r>
            <a:r>
              <a:rPr lang="en-US" altLang="hu-HU" sz="3600" u="sng">
                <a:solidFill>
                  <a:srgbClr val="FF0000"/>
                </a:solidFill>
              </a:rPr>
              <a:t>correctness of data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Would like data to be “accurate” or		“correct” at all times</a:t>
            </a:r>
          </a:p>
          <a:p>
            <a:pPr eaLnBrk="1" hangingPunct="1"/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       EMP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2819400" y="37338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Name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2819400" y="4267200"/>
            <a:ext cx="1295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White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Green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Gray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4114800" y="3733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Age</a:t>
            </a:r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4114800" y="4267200"/>
            <a:ext cx="762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3421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49BD51-3AB5-47E4-9D88-938FBCEFA03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3508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Operations: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33538"/>
            <a:ext cx="8096250" cy="1358900"/>
          </a:xfrm>
        </p:spPr>
        <p:txBody>
          <a:bodyPr/>
          <a:lstStyle/>
          <a:p>
            <a:pPr eaLnBrk="1" hangingPunct="1"/>
            <a:r>
              <a:rPr lang="en-US" altLang="hu-HU"/>
              <a:t>Input (x):   block containing x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memory</a:t>
            </a:r>
          </a:p>
          <a:p>
            <a:pPr eaLnBrk="1" hangingPunct="1"/>
            <a:r>
              <a:rPr lang="en-US" altLang="hu-HU"/>
              <a:t>Output (x): block containing x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disk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728663" y="3238500"/>
            <a:ext cx="77724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Read (</a:t>
            </a:r>
            <a:r>
              <a:rPr lang="en-US" altLang="hu-HU" err="1"/>
              <a:t>x,t</a:t>
            </a:r>
            <a:r>
              <a:rPr lang="en-US" altLang="hu-HU"/>
              <a:t>): do input(x) if necessary			   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value of x in block</a:t>
            </a:r>
          </a:p>
          <a:p>
            <a:pPr eaLnBrk="1" hangingPunct="1"/>
            <a:r>
              <a:rPr lang="en-US" altLang="hu-HU"/>
              <a:t>Write (</a:t>
            </a:r>
            <a:r>
              <a:rPr lang="en-US" altLang="hu-HU" err="1"/>
              <a:t>x,t</a:t>
            </a:r>
            <a:r>
              <a:rPr lang="en-US" altLang="hu-HU"/>
              <a:t>): do input(x) if necessary			     value of x in block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8C5E1-2749-4EC8-BFB2-F5A5275322C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600" u="sng" err="1"/>
              <a:t>Our</a:t>
            </a:r>
            <a:r>
              <a:rPr lang="hu-HU" altLang="hu-HU" sz="3600" u="sng"/>
              <a:t> </a:t>
            </a:r>
            <a:r>
              <a:rPr lang="hu-HU" altLang="hu-HU" sz="3600" u="sng" err="1"/>
              <a:t>simple</a:t>
            </a:r>
            <a:r>
              <a:rPr lang="hu-HU" altLang="hu-HU" sz="3600" u="sng"/>
              <a:t> </a:t>
            </a:r>
            <a:r>
              <a:rPr lang="hu-HU" altLang="hu-HU" sz="3600" u="sng" err="1"/>
              <a:t>example</a:t>
            </a:r>
            <a:r>
              <a:rPr lang="hu-HU" altLang="hu-HU" sz="3600" u="sng"/>
              <a:t> </a:t>
            </a:r>
            <a:r>
              <a:rPr lang="hu-HU" altLang="hu-HU" sz="3600" u="sng" err="1"/>
              <a:t>transaction</a:t>
            </a:r>
            <a:endParaRPr lang="en-US" altLang="hu-HU" sz="3600" u="sng">
              <a:solidFill>
                <a:srgbClr val="FF0000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Example</a:t>
            </a:r>
            <a:r>
              <a:rPr lang="en-US" altLang="hu-HU"/>
              <a:t>		</a:t>
            </a:r>
            <a:r>
              <a:rPr lang="en-US" altLang="hu-HU">
                <a:solidFill>
                  <a:srgbClr val="00B050"/>
                </a:solidFill>
              </a:rPr>
              <a:t>Constraint: A=B</a:t>
            </a:r>
          </a:p>
          <a:p>
            <a:pPr eaLnBrk="1" hangingPunct="1">
              <a:buFontTx/>
              <a:buNone/>
            </a:pPr>
            <a:r>
              <a:rPr lang="en-US" altLang="hu-HU"/>
              <a:t>				 T</a:t>
            </a:r>
            <a:r>
              <a:rPr lang="en-US" altLang="hu-HU" sz="2400"/>
              <a:t>1</a:t>
            </a:r>
            <a:r>
              <a:rPr lang="en-US" altLang="hu-HU"/>
              <a:t>:  A 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 A </a:t>
            </a:r>
            <a:r>
              <a:rPr lang="en-US" altLang="hu-HU">
                <a:sym typeface="Symbol" panose="05050102010706020507" pitchFamily="18" charset="2"/>
              </a:rPr>
              <a:t> </a:t>
            </a:r>
            <a:r>
              <a:rPr lang="en-US" altLang="hu-HU"/>
              <a:t>2</a:t>
            </a:r>
          </a:p>
          <a:p>
            <a:pPr eaLnBrk="1" hangingPunct="1">
              <a:buFontTx/>
              <a:buNone/>
            </a:pPr>
            <a:r>
              <a:rPr lang="en-US" altLang="hu-HU"/>
              <a:t>				       B 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  B </a:t>
            </a:r>
            <a:r>
              <a:rPr lang="en-US" altLang="hu-HU">
                <a:sym typeface="Symbol" panose="05050102010706020507" pitchFamily="18" charset="2"/>
              </a:rPr>
              <a:t> </a:t>
            </a:r>
            <a:r>
              <a:rPr lang="en-US" altLang="hu-HU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0700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Steps of a transaction and its effect on memory and disk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hu-HU" altLang="hu-HU" sz="2400" b="1" i="1">
                <a:solidFill>
                  <a:srgbClr val="FF0000"/>
                </a:solidFill>
              </a:rPr>
              <a:t>Action    </a:t>
            </a:r>
            <a:r>
              <a:rPr lang="en-US" altLang="hu-HU" sz="2400" b="1" i="1">
                <a:solidFill>
                  <a:srgbClr val="FF0000"/>
                </a:solidFill>
              </a:rPr>
              <a:t>	t	M-</a:t>
            </a:r>
            <a:r>
              <a:rPr lang="en-US" altLang="hu-HU" sz="2400" b="1">
                <a:solidFill>
                  <a:srgbClr val="FF0000"/>
                </a:solidFill>
              </a:rPr>
              <a:t>A</a:t>
            </a:r>
            <a:r>
              <a:rPr lang="en-US" altLang="hu-HU" sz="2400" b="1" i="1">
                <a:solidFill>
                  <a:srgbClr val="FF0000"/>
                </a:solidFill>
              </a:rPr>
              <a:t>	M-</a:t>
            </a:r>
            <a:r>
              <a:rPr lang="en-US" altLang="hu-HU" sz="2400" b="1">
                <a:solidFill>
                  <a:srgbClr val="FF0000"/>
                </a:solidFill>
              </a:rPr>
              <a:t>B</a:t>
            </a:r>
            <a:r>
              <a:rPr lang="en-US" altLang="hu-HU" sz="2400" b="1" i="1">
                <a:solidFill>
                  <a:srgbClr val="FF0000"/>
                </a:solidFill>
              </a:rPr>
              <a:t>	D-</a:t>
            </a:r>
            <a:r>
              <a:rPr lang="en-US" altLang="hu-HU" sz="2400" b="1">
                <a:solidFill>
                  <a:srgbClr val="FF0000"/>
                </a:solidFill>
              </a:rPr>
              <a:t>A</a:t>
            </a:r>
            <a:r>
              <a:rPr lang="en-US" altLang="hu-HU" sz="2400" b="1" i="1">
                <a:solidFill>
                  <a:srgbClr val="FF0000"/>
                </a:solidFill>
              </a:rPr>
              <a:t>	D-</a:t>
            </a:r>
            <a:r>
              <a:rPr lang="en-US" altLang="hu-HU" sz="2400" b="1">
                <a:solidFill>
                  <a:srgbClr val="FF0000"/>
                </a:solidFill>
              </a:rPr>
              <a:t>B</a:t>
            </a:r>
            <a:r>
              <a:rPr lang="en-US" altLang="hu-HU" sz="24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READ(A,t)	</a:t>
            </a:r>
            <a:r>
              <a:rPr lang="en-US" altLang="hu-HU" sz="2400" b="1">
                <a:solidFill>
                  <a:schemeClr val="accent2"/>
                </a:solidFill>
              </a:rPr>
              <a:t>8	8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t := t*2	</a:t>
            </a:r>
            <a:r>
              <a:rPr lang="en-US" altLang="hu-HU" sz="2400" b="1">
                <a:solidFill>
                  <a:schemeClr val="accent2"/>
                </a:solidFill>
              </a:rPr>
              <a:t>16	8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WRITE(A,t)	</a:t>
            </a:r>
            <a:r>
              <a:rPr lang="en-US" altLang="hu-HU" sz="2400" b="1">
                <a:solidFill>
                  <a:schemeClr val="accent2"/>
                </a:solidFill>
              </a:rPr>
              <a:t>16	16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READ(B,t)	</a:t>
            </a:r>
            <a:r>
              <a:rPr lang="en-US" altLang="hu-HU" sz="2400" b="1">
                <a:solidFill>
                  <a:schemeClr val="accent2"/>
                </a:solidFill>
              </a:rPr>
              <a:t>8	16	8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t := t*2	</a:t>
            </a:r>
            <a:r>
              <a:rPr lang="en-US" altLang="hu-HU" sz="2400" b="1">
                <a:solidFill>
                  <a:schemeClr val="accent2"/>
                </a:solidFill>
              </a:rPr>
              <a:t>16	16	8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WRITE(B,t)	</a:t>
            </a:r>
            <a:r>
              <a:rPr lang="en-US" altLang="hu-HU" sz="2400" b="1">
                <a:solidFill>
                  <a:schemeClr val="accent2"/>
                </a:solidFill>
              </a:rPr>
              <a:t>16	16	16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OUTPUT(A)	</a:t>
            </a:r>
            <a:r>
              <a:rPr lang="en-US" altLang="hu-HU" sz="2400" b="1">
                <a:solidFill>
                  <a:schemeClr val="accent2"/>
                </a:solidFill>
              </a:rPr>
              <a:t>16	16	16	16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OUTPUT(B)	</a:t>
            </a:r>
            <a:r>
              <a:rPr lang="en-US" altLang="hu-HU" sz="2400" b="1">
                <a:solidFill>
                  <a:schemeClr val="accent2"/>
                </a:solidFill>
              </a:rPr>
              <a:t>16	16	16	16	16	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011088-E28D-4AC5-AEF8-F89555ED56D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8C5E1-2749-4EC8-BFB2-F5A5275322C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Key problem</a:t>
            </a:r>
            <a:r>
              <a:rPr lang="en-US" altLang="hu-HU" sz="3600"/>
              <a:t>   </a:t>
            </a:r>
            <a:r>
              <a:rPr lang="en-US" altLang="hu-HU" sz="3600">
                <a:solidFill>
                  <a:srgbClr val="FF0000"/>
                </a:solidFill>
              </a:rPr>
              <a:t>Unfinished transaction</a:t>
            </a:r>
            <a:endParaRPr lang="en-US" altLang="hu-HU" sz="3600" u="sng">
              <a:solidFill>
                <a:srgbClr val="FF0000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Example		</a:t>
            </a:r>
            <a:r>
              <a:rPr lang="en-US" altLang="hu-HU">
                <a:solidFill>
                  <a:srgbClr val="00B050"/>
                </a:solidFill>
              </a:rPr>
              <a:t>Constraint: A=B</a:t>
            </a:r>
          </a:p>
          <a:p>
            <a:pPr eaLnBrk="1" hangingPunct="1">
              <a:buFontTx/>
              <a:buNone/>
            </a:pPr>
            <a:r>
              <a:rPr lang="en-US" altLang="hu-HU"/>
              <a:t>				 T</a:t>
            </a:r>
            <a:r>
              <a:rPr lang="en-US" altLang="hu-HU" sz="2400"/>
              <a:t>1</a:t>
            </a:r>
            <a:r>
              <a:rPr lang="en-US" altLang="hu-HU"/>
              <a:t>:  A 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 A </a:t>
            </a:r>
            <a:r>
              <a:rPr lang="en-US" altLang="hu-HU">
                <a:sym typeface="Symbol" panose="05050102010706020507" pitchFamily="18" charset="2"/>
              </a:rPr>
              <a:t> </a:t>
            </a:r>
            <a:r>
              <a:rPr lang="en-US" altLang="hu-HU"/>
              <a:t>2</a:t>
            </a:r>
          </a:p>
          <a:p>
            <a:pPr eaLnBrk="1" hangingPunct="1">
              <a:buFontTx/>
              <a:buNone/>
            </a:pPr>
            <a:r>
              <a:rPr lang="en-US" altLang="hu-HU"/>
              <a:t>				       B 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  B </a:t>
            </a:r>
            <a:r>
              <a:rPr lang="en-US" altLang="hu-HU">
                <a:sym typeface="Symbol" panose="05050102010706020507" pitchFamily="18" charset="2"/>
              </a:rPr>
              <a:t> </a:t>
            </a:r>
            <a:r>
              <a:rPr lang="en-US" altLang="hu-HU"/>
              <a:t>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52A2A7-D663-4305-AD2B-9122F87748A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(A,t);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(B,t);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1676400" y="3810000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5638800" y="388620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2209800" y="548640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6302375" y="5562600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1738F-9B38-4C64-8948-E1FC7843F00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14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(A,t);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(B,t);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1676400" y="3810000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5605" name="AutoShape 7"/>
          <p:cNvSpPr>
            <a:spLocks noChangeArrowheads="1"/>
          </p:cNvSpPr>
          <p:nvPr/>
        </p:nvSpPr>
        <p:spPr bwMode="auto">
          <a:xfrm>
            <a:off x="5638800" y="388620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2209800" y="548640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6302375" y="5562600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grpSp>
        <p:nvGrpSpPr>
          <p:cNvPr id="25608" name="Group 17"/>
          <p:cNvGrpSpPr>
            <a:grpSpLocks/>
          </p:cNvGrpSpPr>
          <p:nvPr/>
        </p:nvGrpSpPr>
        <p:grpSpPr bwMode="auto">
          <a:xfrm>
            <a:off x="2120900" y="4130675"/>
            <a:ext cx="966788" cy="946150"/>
            <a:chOff x="1336" y="2602"/>
            <a:chExt cx="609" cy="596"/>
          </a:xfrm>
        </p:grpSpPr>
        <p:sp>
          <p:nvSpPr>
            <p:cNvPr id="25609" name="Freeform 10"/>
            <p:cNvSpPr>
              <a:spLocks/>
            </p:cNvSpPr>
            <p:nvPr/>
          </p:nvSpPr>
          <p:spPr bwMode="auto">
            <a:xfrm>
              <a:off x="1336" y="2678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5610" name="Freeform 11"/>
            <p:cNvSpPr>
              <a:spLocks/>
            </p:cNvSpPr>
            <p:nvPr/>
          </p:nvSpPr>
          <p:spPr bwMode="auto">
            <a:xfrm>
              <a:off x="1350" y="2937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5611" name="Text Box 12"/>
            <p:cNvSpPr txBox="1">
              <a:spLocks noChangeArrowheads="1"/>
            </p:cNvSpPr>
            <p:nvPr/>
          </p:nvSpPr>
          <p:spPr bwMode="auto">
            <a:xfrm>
              <a:off x="1585" y="2602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36C7-8C0F-46E1-BA72-ABC5B70EBA6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14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(A,t);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(B,t);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676400" y="3810000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6629" name="AutoShape 7"/>
          <p:cNvSpPr>
            <a:spLocks noChangeArrowheads="1"/>
          </p:cNvSpPr>
          <p:nvPr/>
        </p:nvSpPr>
        <p:spPr bwMode="auto">
          <a:xfrm>
            <a:off x="5638800" y="388620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209800" y="548640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302375" y="5562600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grpSp>
        <p:nvGrpSpPr>
          <p:cNvPr id="26632" name="Group 17"/>
          <p:cNvGrpSpPr>
            <a:grpSpLocks/>
          </p:cNvGrpSpPr>
          <p:nvPr/>
        </p:nvGrpSpPr>
        <p:grpSpPr bwMode="auto">
          <a:xfrm>
            <a:off x="2120900" y="4130675"/>
            <a:ext cx="966788" cy="946150"/>
            <a:chOff x="1336" y="2602"/>
            <a:chExt cx="609" cy="596"/>
          </a:xfrm>
        </p:grpSpPr>
        <p:sp>
          <p:nvSpPr>
            <p:cNvPr id="26638" name="Freeform 10"/>
            <p:cNvSpPr>
              <a:spLocks/>
            </p:cNvSpPr>
            <p:nvPr/>
          </p:nvSpPr>
          <p:spPr bwMode="auto">
            <a:xfrm>
              <a:off x="1336" y="2678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39" name="Freeform 11"/>
            <p:cNvSpPr>
              <a:spLocks/>
            </p:cNvSpPr>
            <p:nvPr/>
          </p:nvSpPr>
          <p:spPr bwMode="auto">
            <a:xfrm>
              <a:off x="1350" y="2937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40" name="Text Box 12"/>
            <p:cNvSpPr txBox="1">
              <a:spLocks noChangeArrowheads="1"/>
            </p:cNvSpPr>
            <p:nvPr/>
          </p:nvSpPr>
          <p:spPr bwMode="auto">
            <a:xfrm>
              <a:off x="1585" y="2602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  <p:grpSp>
        <p:nvGrpSpPr>
          <p:cNvPr id="26633" name="Group 18"/>
          <p:cNvGrpSpPr>
            <a:grpSpLocks/>
          </p:cNvGrpSpPr>
          <p:nvPr/>
        </p:nvGrpSpPr>
        <p:grpSpPr bwMode="auto">
          <a:xfrm>
            <a:off x="1111250" y="2700338"/>
            <a:ext cx="5838825" cy="2071687"/>
            <a:chOff x="700" y="1701"/>
            <a:chExt cx="3678" cy="1305"/>
          </a:xfrm>
        </p:grpSpPr>
        <p:sp>
          <p:nvSpPr>
            <p:cNvPr id="26634" name="Freeform 13"/>
            <p:cNvSpPr>
              <a:spLocks/>
            </p:cNvSpPr>
            <p:nvPr/>
          </p:nvSpPr>
          <p:spPr bwMode="auto">
            <a:xfrm>
              <a:off x="3818" y="2714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35" name="Text Box 14"/>
            <p:cNvSpPr txBox="1">
              <a:spLocks noChangeArrowheads="1"/>
            </p:cNvSpPr>
            <p:nvPr/>
          </p:nvSpPr>
          <p:spPr bwMode="auto">
            <a:xfrm>
              <a:off x="4018" y="2679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26636" name="Freeform 15"/>
            <p:cNvSpPr>
              <a:spLocks/>
            </p:cNvSpPr>
            <p:nvPr/>
          </p:nvSpPr>
          <p:spPr bwMode="auto">
            <a:xfrm>
              <a:off x="700" y="1802"/>
              <a:ext cx="2363" cy="68"/>
            </a:xfrm>
            <a:custGeom>
              <a:avLst/>
              <a:gdLst>
                <a:gd name="T0" fmla="*/ 0 w 2363"/>
                <a:gd name="T1" fmla="*/ 16 h 68"/>
                <a:gd name="T2" fmla="*/ 291 w 2363"/>
                <a:gd name="T3" fmla="*/ 34 h 68"/>
                <a:gd name="T4" fmla="*/ 518 w 2363"/>
                <a:gd name="T5" fmla="*/ 7 h 68"/>
                <a:gd name="T6" fmla="*/ 682 w 2363"/>
                <a:gd name="T7" fmla="*/ 44 h 68"/>
                <a:gd name="T8" fmla="*/ 1345 w 2363"/>
                <a:gd name="T9" fmla="*/ 7 h 68"/>
                <a:gd name="T10" fmla="*/ 1591 w 2363"/>
                <a:gd name="T11" fmla="*/ 53 h 68"/>
                <a:gd name="T12" fmla="*/ 1727 w 2363"/>
                <a:gd name="T13" fmla="*/ 62 h 68"/>
                <a:gd name="T14" fmla="*/ 1991 w 2363"/>
                <a:gd name="T15" fmla="*/ 34 h 68"/>
                <a:gd name="T16" fmla="*/ 2363 w 2363"/>
                <a:gd name="T17" fmla="*/ 53 h 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63"/>
                <a:gd name="T28" fmla="*/ 0 h 68"/>
                <a:gd name="T29" fmla="*/ 2363 w 2363"/>
                <a:gd name="T30" fmla="*/ 68 h 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63" h="68">
                  <a:moveTo>
                    <a:pt x="0" y="16"/>
                  </a:moveTo>
                  <a:cubicBezTo>
                    <a:pt x="97" y="0"/>
                    <a:pt x="196" y="11"/>
                    <a:pt x="291" y="34"/>
                  </a:cubicBezTo>
                  <a:cubicBezTo>
                    <a:pt x="371" y="28"/>
                    <a:pt x="441" y="22"/>
                    <a:pt x="518" y="7"/>
                  </a:cubicBezTo>
                  <a:cubicBezTo>
                    <a:pt x="592" y="32"/>
                    <a:pt x="585" y="34"/>
                    <a:pt x="682" y="44"/>
                  </a:cubicBezTo>
                  <a:cubicBezTo>
                    <a:pt x="953" y="35"/>
                    <a:pt x="1123" y="63"/>
                    <a:pt x="1345" y="7"/>
                  </a:cubicBezTo>
                  <a:cubicBezTo>
                    <a:pt x="1458" y="15"/>
                    <a:pt x="1491" y="19"/>
                    <a:pt x="1591" y="53"/>
                  </a:cubicBezTo>
                  <a:cubicBezTo>
                    <a:pt x="1634" y="68"/>
                    <a:pt x="1682" y="59"/>
                    <a:pt x="1727" y="62"/>
                  </a:cubicBezTo>
                  <a:cubicBezTo>
                    <a:pt x="1833" y="56"/>
                    <a:pt x="1895" y="49"/>
                    <a:pt x="1991" y="34"/>
                  </a:cubicBezTo>
                  <a:cubicBezTo>
                    <a:pt x="2117" y="39"/>
                    <a:pt x="2239" y="53"/>
                    <a:pt x="2363" y="53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37" name="Text Box 16"/>
            <p:cNvSpPr txBox="1">
              <a:spLocks noChangeArrowheads="1"/>
            </p:cNvSpPr>
            <p:nvPr/>
          </p:nvSpPr>
          <p:spPr bwMode="auto">
            <a:xfrm>
              <a:off x="3100" y="1701"/>
              <a:ext cx="8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failure!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Steps of a transaction and its effect on memory and disk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hu-HU" altLang="hu-HU" sz="2400" b="1" i="1">
                <a:solidFill>
                  <a:srgbClr val="FF0000"/>
                </a:solidFill>
              </a:rPr>
              <a:t>Action    </a:t>
            </a:r>
            <a:r>
              <a:rPr lang="en-US" altLang="hu-HU" sz="2400" b="1" i="1">
                <a:solidFill>
                  <a:srgbClr val="FF0000"/>
                </a:solidFill>
              </a:rPr>
              <a:t>	t	M-</a:t>
            </a:r>
            <a:r>
              <a:rPr lang="en-US" altLang="hu-HU" sz="2400" b="1">
                <a:solidFill>
                  <a:srgbClr val="FF0000"/>
                </a:solidFill>
              </a:rPr>
              <a:t>A</a:t>
            </a:r>
            <a:r>
              <a:rPr lang="en-US" altLang="hu-HU" sz="2400" b="1" i="1">
                <a:solidFill>
                  <a:srgbClr val="FF0000"/>
                </a:solidFill>
              </a:rPr>
              <a:t>	M-</a:t>
            </a:r>
            <a:r>
              <a:rPr lang="en-US" altLang="hu-HU" sz="2400" b="1">
                <a:solidFill>
                  <a:srgbClr val="FF0000"/>
                </a:solidFill>
              </a:rPr>
              <a:t>B</a:t>
            </a:r>
            <a:r>
              <a:rPr lang="en-US" altLang="hu-HU" sz="2400" b="1" i="1">
                <a:solidFill>
                  <a:srgbClr val="FF0000"/>
                </a:solidFill>
              </a:rPr>
              <a:t>	D-</a:t>
            </a:r>
            <a:r>
              <a:rPr lang="en-US" altLang="hu-HU" sz="2400" b="1">
                <a:solidFill>
                  <a:srgbClr val="FF0000"/>
                </a:solidFill>
              </a:rPr>
              <a:t>A</a:t>
            </a:r>
            <a:r>
              <a:rPr lang="en-US" altLang="hu-HU" sz="2400" b="1" i="1">
                <a:solidFill>
                  <a:srgbClr val="FF0000"/>
                </a:solidFill>
              </a:rPr>
              <a:t>	D-</a:t>
            </a:r>
            <a:r>
              <a:rPr lang="en-US" altLang="hu-HU" sz="2400" b="1">
                <a:solidFill>
                  <a:srgbClr val="FF0000"/>
                </a:solidFill>
              </a:rPr>
              <a:t>B</a:t>
            </a:r>
            <a:r>
              <a:rPr lang="en-US" altLang="hu-HU" sz="24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READ(A,t)	</a:t>
            </a:r>
            <a:r>
              <a:rPr lang="en-US" altLang="hu-HU" sz="2400" b="1">
                <a:solidFill>
                  <a:schemeClr val="accent2"/>
                </a:solidFill>
              </a:rPr>
              <a:t>8	8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t := t*2	</a:t>
            </a:r>
            <a:r>
              <a:rPr lang="en-US" altLang="hu-HU" sz="2400" b="1">
                <a:solidFill>
                  <a:schemeClr val="accent2"/>
                </a:solidFill>
              </a:rPr>
              <a:t>16	8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WRITE(A,t)	</a:t>
            </a:r>
            <a:r>
              <a:rPr lang="en-US" altLang="hu-HU" sz="2400" b="1">
                <a:solidFill>
                  <a:schemeClr val="accent2"/>
                </a:solidFill>
              </a:rPr>
              <a:t>16	16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READ(B,t)	</a:t>
            </a:r>
            <a:r>
              <a:rPr lang="en-US" altLang="hu-HU" sz="2400" b="1">
                <a:solidFill>
                  <a:schemeClr val="accent2"/>
                </a:solidFill>
              </a:rPr>
              <a:t>8	16	8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t := t*2	</a:t>
            </a:r>
            <a:r>
              <a:rPr lang="en-US" altLang="hu-HU" sz="2400" b="1">
                <a:solidFill>
                  <a:schemeClr val="accent2"/>
                </a:solidFill>
              </a:rPr>
              <a:t>16	16	8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WRITE(B,t)	</a:t>
            </a:r>
            <a:r>
              <a:rPr lang="en-US" altLang="hu-HU" sz="2400" b="1">
                <a:solidFill>
                  <a:schemeClr val="accent2"/>
                </a:solidFill>
              </a:rPr>
              <a:t>16	16	16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OUTPUT(A)	</a:t>
            </a:r>
            <a:r>
              <a:rPr lang="en-US" altLang="hu-HU" sz="2400" b="1">
                <a:solidFill>
                  <a:schemeClr val="accent2"/>
                </a:solidFill>
              </a:rPr>
              <a:t>16	16	16	16	</a:t>
            </a:r>
            <a:r>
              <a:rPr lang="en-US" altLang="hu-HU" sz="2400" b="1">
                <a:solidFill>
                  <a:srgbClr val="FF0000"/>
                </a:solidFill>
              </a:rPr>
              <a:t>8</a:t>
            </a:r>
            <a:r>
              <a:rPr lang="en-US" altLang="hu-HU" sz="2400" b="1">
                <a:solidFill>
                  <a:schemeClr val="accent2"/>
                </a:solidFill>
              </a:rPr>
              <a:t>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OUTPUT(B)	</a:t>
            </a:r>
            <a:r>
              <a:rPr lang="en-US" altLang="hu-HU" sz="2400" b="1">
                <a:solidFill>
                  <a:schemeClr val="accent2"/>
                </a:solidFill>
              </a:rPr>
              <a:t>16	16	16	16	</a:t>
            </a:r>
            <a:r>
              <a:rPr lang="en-US" altLang="hu-HU" sz="2400" b="1">
                <a:solidFill>
                  <a:srgbClr val="FF0000"/>
                </a:solidFill>
              </a:rPr>
              <a:t>16</a:t>
            </a:r>
            <a:r>
              <a:rPr lang="en-US" altLang="hu-HU" sz="2400" b="1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467512-E942-4683-9C57-9DC1DBA3D1D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1400"/>
          </a:p>
        </p:txBody>
      </p:sp>
      <p:cxnSp>
        <p:nvCxnSpPr>
          <p:cNvPr id="27653" name="Egyenes összekötő 2"/>
          <p:cNvCxnSpPr>
            <a:cxnSpLocks noChangeShapeType="1"/>
          </p:cNvCxnSpPr>
          <p:nvPr/>
        </p:nvCxnSpPr>
        <p:spPr bwMode="auto">
          <a:xfrm flipV="1">
            <a:off x="609600" y="5156200"/>
            <a:ext cx="7358063" cy="17463"/>
          </a:xfrm>
          <a:prstGeom prst="lin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145873-90DD-425D-AD92-12455B827A5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1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30300"/>
            <a:ext cx="7772400" cy="4965700"/>
          </a:xfrm>
        </p:spPr>
        <p:txBody>
          <a:bodyPr/>
          <a:lstStyle/>
          <a:p>
            <a:pPr eaLnBrk="1" hangingPunct="1"/>
            <a:r>
              <a:rPr lang="en-US" altLang="hu-HU"/>
              <a:t>Need </a:t>
            </a:r>
            <a:r>
              <a:rPr lang="en-US" altLang="hu-HU" u="sng">
                <a:solidFill>
                  <a:srgbClr val="00B050"/>
                </a:solidFill>
              </a:rPr>
              <a:t>atomicity</a:t>
            </a:r>
            <a:r>
              <a:rPr lang="en-US" altLang="hu-HU" u="sng"/>
              <a:t>:</a:t>
            </a:r>
            <a:r>
              <a:rPr lang="en-US" altLang="hu-HU"/>
              <a:t>  execute all actions of				  	a transaction or none				at all</a:t>
            </a:r>
            <a:endParaRPr lang="hu-HU" altLang="hu-HU"/>
          </a:p>
          <a:p>
            <a:pPr eaLnBrk="1" hangingPunct="1"/>
            <a:endParaRPr lang="hu-HU" altLang="hu-HU"/>
          </a:p>
          <a:p>
            <a:pPr eaLnBrk="1" hangingPunct="1">
              <a:buFontTx/>
              <a:buNone/>
            </a:pPr>
            <a:r>
              <a:rPr lang="en-US" altLang="hu-HU" u="sng"/>
              <a:t>One solution:</a:t>
            </a:r>
            <a:r>
              <a:rPr lang="en-US" altLang="hu-HU"/>
              <a:t> </a:t>
            </a:r>
            <a:r>
              <a:rPr lang="en-US" altLang="hu-HU">
                <a:solidFill>
                  <a:srgbClr val="FF0000"/>
                </a:solidFill>
              </a:rPr>
              <a:t>undo logging  </a:t>
            </a:r>
            <a:br>
              <a:rPr lang="hu-HU" altLang="hu-HU"/>
            </a:br>
            <a:r>
              <a:rPr lang="en-US" altLang="hu-HU"/>
              <a:t>(immediate</a:t>
            </a:r>
            <a:r>
              <a:rPr lang="hu-HU" altLang="hu-HU"/>
              <a:t> </a:t>
            </a:r>
            <a:r>
              <a:rPr lang="en-US" altLang="hu-HU"/>
              <a:t>modification</a:t>
            </a:r>
            <a:r>
              <a:rPr lang="hu-HU" altLang="hu-HU"/>
              <a:t> </a:t>
            </a:r>
            <a:r>
              <a:rPr lang="hu-HU" altLang="hu-HU" err="1"/>
              <a:t>on</a:t>
            </a:r>
            <a:r>
              <a:rPr lang="hu-HU" altLang="hu-HU"/>
              <a:t> </a:t>
            </a:r>
            <a:r>
              <a:rPr lang="hu-HU" altLang="hu-HU" err="1"/>
              <a:t>disk</a:t>
            </a:r>
            <a:r>
              <a:rPr lang="en-US" altLang="hu-HU"/>
              <a:t>)</a:t>
            </a:r>
            <a:endParaRPr lang="hu-HU" altLang="hu-HU"/>
          </a:p>
          <a:p>
            <a:pPr eaLnBrk="1" hangingPunct="1">
              <a:buFontTx/>
              <a:buNone/>
            </a:pPr>
            <a:endParaRPr lang="hu-HU" altLang="hu-HU" sz="2400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hu-HU" altLang="hu-HU"/>
          </a:p>
          <a:p>
            <a:pPr eaLnBrk="1" hangingPunct="1">
              <a:buFontTx/>
              <a:buNone/>
            </a:pPr>
            <a:endParaRPr lang="hu-HU" altLang="hu-HU" u="sng"/>
          </a:p>
          <a:p>
            <a:pPr eaLnBrk="1" hangingPunct="1"/>
            <a:endParaRPr lang="en-US" altLang="hu-H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2368D5-9B65-401B-A580-F077B5E825E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1400"/>
          </a:p>
        </p:txBody>
      </p:sp>
      <p:pic>
        <p:nvPicPr>
          <p:cNvPr id="29699" name="Tartalom helye 6" descr="17_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9475" y="409575"/>
            <a:ext cx="4819650" cy="3371850"/>
          </a:xfrm>
        </p:spPr>
      </p:pic>
      <p:sp>
        <p:nvSpPr>
          <p:cNvPr id="29700" name="Téglalap 7"/>
          <p:cNvSpPr>
            <a:spLocks noChangeArrowheads="1"/>
          </p:cNvSpPr>
          <p:nvPr/>
        </p:nvSpPr>
        <p:spPr bwMode="auto">
          <a:xfrm>
            <a:off x="457200" y="3848100"/>
            <a:ext cx="7861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</a:t>
            </a:r>
            <a:r>
              <a:rPr lang="en-US" altLang="hu-HU" sz="1800">
                <a:solidFill>
                  <a:srgbClr val="FF0000"/>
                </a:solidFill>
              </a:rPr>
              <a:t>transaction manager </a:t>
            </a:r>
            <a:r>
              <a:rPr lang="en-US" altLang="hu-HU" sz="1800"/>
              <a:t>will send messages about actions of transactions to</a:t>
            </a:r>
            <a:r>
              <a:rPr lang="hu-HU" altLang="hu-HU" sz="1800"/>
              <a:t> </a:t>
            </a:r>
            <a:r>
              <a:rPr lang="en-US" altLang="hu-HU" sz="1800"/>
              <a:t>the </a:t>
            </a:r>
            <a:r>
              <a:rPr lang="en-US" altLang="hu-HU" sz="1800">
                <a:solidFill>
                  <a:srgbClr val="FF0000"/>
                </a:solidFill>
              </a:rPr>
              <a:t>log manager</a:t>
            </a:r>
            <a:r>
              <a:rPr lang="en-US" altLang="hu-HU" sz="1800"/>
              <a:t>, to the </a:t>
            </a:r>
            <a:r>
              <a:rPr lang="en-US" altLang="hu-HU" sz="1800">
                <a:solidFill>
                  <a:srgbClr val="FF0000"/>
                </a:solidFill>
              </a:rPr>
              <a:t>buffer manager </a:t>
            </a:r>
            <a:r>
              <a:rPr lang="en-US" altLang="hu-HU" sz="1800"/>
              <a:t>about when it is possible or necessary to</a:t>
            </a:r>
            <a:r>
              <a:rPr lang="hu-HU" altLang="hu-HU" sz="1800"/>
              <a:t> </a:t>
            </a:r>
            <a:r>
              <a:rPr lang="en-US" altLang="hu-HU" sz="1800"/>
              <a:t>copy the buffer back to disk, and to the </a:t>
            </a:r>
            <a:r>
              <a:rPr lang="en-US" altLang="hu-HU" sz="1800">
                <a:solidFill>
                  <a:srgbClr val="FF0000"/>
                </a:solidFill>
              </a:rPr>
              <a:t>query processor </a:t>
            </a:r>
            <a:r>
              <a:rPr lang="en-US" altLang="hu-HU" sz="1800"/>
              <a:t>to execute the queries</a:t>
            </a:r>
            <a:r>
              <a:rPr lang="hu-HU" altLang="hu-HU" sz="1800"/>
              <a:t> </a:t>
            </a:r>
            <a:r>
              <a:rPr lang="en-US" altLang="hu-HU" sz="1800"/>
              <a:t>and other database operations that comprise the transaction.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solidFill>
                  <a:srgbClr val="FF0000"/>
                </a:solidFill>
              </a:rPr>
              <a:t>The log manager maintains the log</a:t>
            </a:r>
            <a:r>
              <a:rPr lang="en-US" altLang="hu-HU" sz="1800"/>
              <a:t>. It must deal with the buffer manager,</a:t>
            </a:r>
            <a:r>
              <a:rPr lang="hu-HU" altLang="hu-HU" sz="1800"/>
              <a:t> </a:t>
            </a:r>
            <a:r>
              <a:rPr lang="en-US" altLang="hu-HU" sz="1800"/>
              <a:t>since space for the log initially appears in main-memory buffers, and at certain</a:t>
            </a:r>
            <a:r>
              <a:rPr lang="hu-HU" altLang="hu-HU" sz="1800"/>
              <a:t> </a:t>
            </a:r>
            <a:r>
              <a:rPr lang="en-US" altLang="hu-HU" sz="1800"/>
              <a:t>times these buffers must be copied to disk.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D8A396-2321-4A5C-AA9D-487D9B5B17A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Integrity or consistency </a:t>
            </a:r>
            <a:r>
              <a:rPr lang="en-US" altLang="hu-HU" sz="3600" u="sng">
                <a:solidFill>
                  <a:srgbClr val="FF0000"/>
                </a:solidFill>
              </a:rPr>
              <a:t>constraints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>
                <a:solidFill>
                  <a:srgbClr val="FF0000"/>
                </a:solidFill>
              </a:rPr>
              <a:t>Predicates</a:t>
            </a:r>
            <a:r>
              <a:rPr lang="en-US" altLang="hu-HU"/>
              <a:t> data must satisfy</a:t>
            </a:r>
          </a:p>
          <a:p>
            <a:pPr eaLnBrk="1" hangingPunct="1"/>
            <a:r>
              <a:rPr lang="en-US" altLang="hu-HU"/>
              <a:t>Examples: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- x is key of relation R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- x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y </a:t>
            </a:r>
            <a:r>
              <a:rPr lang="hu-HU" altLang="hu-HU"/>
              <a:t>(</a:t>
            </a:r>
            <a:r>
              <a:rPr lang="hu-HU" altLang="hu-HU" err="1"/>
              <a:t>func</a:t>
            </a:r>
            <a:r>
              <a:rPr lang="hu-HU" altLang="hu-HU"/>
              <a:t>. </a:t>
            </a:r>
            <a:r>
              <a:rPr lang="hu-HU" altLang="hu-HU" err="1"/>
              <a:t>dependency</a:t>
            </a:r>
            <a:r>
              <a:rPr lang="hu-HU" altLang="hu-HU"/>
              <a:t>) </a:t>
            </a:r>
            <a:r>
              <a:rPr lang="en-US" altLang="hu-HU"/>
              <a:t>holds in R</a:t>
            </a:r>
          </a:p>
          <a:p>
            <a:pPr lvl="1" eaLnBrk="1" hangingPunct="1">
              <a:buFontTx/>
              <a:buChar char="-"/>
            </a:pPr>
            <a:r>
              <a:rPr lang="en-US" altLang="hu-HU"/>
              <a:t>Domain(x) = {Red, Blue, Green}</a:t>
            </a:r>
          </a:p>
          <a:p>
            <a:pPr lvl="1" eaLnBrk="1" hangingPunct="1">
              <a:buFontTx/>
              <a:buChar char="-"/>
            </a:pPr>
            <a:r>
              <a:rPr lang="en-US" altLang="hu-HU"/>
              <a:t>no employee should make more than		twice the average salary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30AF5B-2EC2-4D01-BA9B-F20B5AE58AE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140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30300"/>
            <a:ext cx="7772400" cy="51181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hu-HU" sz="2800"/>
              <a:t>A log is </a:t>
            </a:r>
            <a:r>
              <a:rPr lang="hu-HU" altLang="hu-HU" sz="2800"/>
              <a:t>a file of </a:t>
            </a:r>
            <a:r>
              <a:rPr lang="hu-HU" altLang="hu-HU" sz="2800">
                <a:solidFill>
                  <a:srgbClr val="FF0000"/>
                </a:solidFill>
              </a:rPr>
              <a:t>log </a:t>
            </a:r>
            <a:r>
              <a:rPr lang="en-US" altLang="hu-HU" sz="2800">
                <a:solidFill>
                  <a:srgbClr val="FF0000"/>
                </a:solidFill>
              </a:rPr>
              <a:t>records</a:t>
            </a:r>
            <a:r>
              <a:rPr lang="en-US" altLang="hu-HU" sz="2800"/>
              <a:t>, each telling something about what some transaction has done.</a:t>
            </a:r>
          </a:p>
          <a:p>
            <a:pPr eaLnBrk="1" hangingPunct="1">
              <a:buFontTx/>
              <a:buNone/>
              <a:defRPr/>
            </a:pPr>
            <a:endParaRPr lang="hu-HU" altLang="hu-HU" sz="2400"/>
          </a:p>
          <a:p>
            <a:pPr eaLnBrk="1" hangingPunct="1">
              <a:buFontTx/>
              <a:buNone/>
              <a:defRPr/>
            </a:pPr>
            <a:r>
              <a:rPr lang="hu-HU" altLang="hu-HU" sz="2400">
                <a:solidFill>
                  <a:srgbClr val="00B050"/>
                </a:solidFill>
              </a:rPr>
              <a:t>Log </a:t>
            </a:r>
            <a:r>
              <a:rPr lang="hu-HU" altLang="hu-HU" sz="2400" err="1">
                <a:solidFill>
                  <a:srgbClr val="00B050"/>
                </a:solidFill>
              </a:rPr>
              <a:t>records</a:t>
            </a:r>
            <a:r>
              <a:rPr lang="hu-HU" altLang="hu-HU" sz="2400">
                <a:solidFill>
                  <a:srgbClr val="00B050"/>
                </a:solidFill>
              </a:rPr>
              <a:t>: </a:t>
            </a:r>
          </a:p>
          <a:p>
            <a:pPr eaLnBrk="1" hangingPunct="1">
              <a:buFontTx/>
              <a:buNone/>
              <a:defRPr/>
            </a:pPr>
            <a:r>
              <a:rPr lang="hu-HU" sz="2000" i="1">
                <a:solidFill>
                  <a:srgbClr val="FF0000"/>
                </a:solidFill>
              </a:rPr>
              <a:t>&lt;T , START</a:t>
            </a:r>
            <a:r>
              <a:rPr lang="en-US" sz="2000" i="1">
                <a:solidFill>
                  <a:srgbClr val="FF0000"/>
                </a:solidFill>
              </a:rPr>
              <a:t>&gt;</a:t>
            </a:r>
            <a:r>
              <a:rPr lang="en-US" sz="2000" i="1"/>
              <a:t>: </a:t>
            </a:r>
            <a:r>
              <a:rPr lang="en-US" sz="2000"/>
              <a:t>This record indicates that transaction </a:t>
            </a:r>
            <a:r>
              <a:rPr lang="en-US" sz="2000" i="1"/>
              <a:t>T </a:t>
            </a:r>
            <a:r>
              <a:rPr lang="en-US" sz="2000"/>
              <a:t>has begun</a:t>
            </a:r>
            <a:r>
              <a:rPr lang="hu-HU" sz="2000"/>
              <a:t>.</a:t>
            </a:r>
          </a:p>
          <a:p>
            <a:pPr marL="0" indent="0">
              <a:buFontTx/>
              <a:buNone/>
              <a:defRPr/>
            </a:pPr>
            <a:r>
              <a:rPr lang="hu-HU" sz="2000" i="1">
                <a:solidFill>
                  <a:srgbClr val="FF0000"/>
                </a:solidFill>
              </a:rPr>
              <a:t>&lt;T , COMMIT &gt;</a:t>
            </a:r>
            <a:r>
              <a:rPr lang="en-US" sz="2000" i="1">
                <a:solidFill>
                  <a:srgbClr val="FF0000"/>
                </a:solidFill>
              </a:rPr>
              <a:t>:</a:t>
            </a:r>
            <a:r>
              <a:rPr lang="en-US" sz="2000" i="1"/>
              <a:t> </a:t>
            </a:r>
            <a:r>
              <a:rPr lang="en-US" sz="2000"/>
              <a:t>Transaction T has completed successfully and will make no</a:t>
            </a:r>
            <a:r>
              <a:rPr lang="hu-HU" sz="2000"/>
              <a:t> </a:t>
            </a:r>
            <a:r>
              <a:rPr lang="en-US" sz="2000"/>
              <a:t>more changes to database elements</a:t>
            </a:r>
            <a:r>
              <a:rPr lang="hu-HU" sz="2000"/>
              <a:t>.</a:t>
            </a:r>
          </a:p>
          <a:p>
            <a:pPr marL="0" indent="0">
              <a:buFontTx/>
              <a:buNone/>
              <a:defRPr/>
            </a:pPr>
            <a:r>
              <a:rPr lang="hu-HU" sz="2000" i="1">
                <a:solidFill>
                  <a:srgbClr val="FF0000"/>
                </a:solidFill>
              </a:rPr>
              <a:t>&lt;T, ABORT &gt;</a:t>
            </a:r>
            <a:r>
              <a:rPr lang="en-US" sz="2000" i="1">
                <a:solidFill>
                  <a:srgbClr val="FF0000"/>
                </a:solidFill>
              </a:rPr>
              <a:t>:</a:t>
            </a:r>
            <a:r>
              <a:rPr lang="en-US" sz="2000" i="1"/>
              <a:t> </a:t>
            </a:r>
            <a:r>
              <a:rPr lang="en-US" sz="2000"/>
              <a:t>Transaction T </a:t>
            </a:r>
            <a:r>
              <a:rPr lang="hu-HU" sz="2000" err="1"/>
              <a:t>co</a:t>
            </a:r>
            <a:r>
              <a:rPr lang="en-US" sz="2000" err="1"/>
              <a:t>uld</a:t>
            </a:r>
            <a:r>
              <a:rPr lang="en-US" sz="2000"/>
              <a:t> not complete </a:t>
            </a:r>
            <a:r>
              <a:rPr lang="en-US" sz="2000" err="1"/>
              <a:t>succes</a:t>
            </a:r>
            <a:r>
              <a:rPr lang="hu-HU" sz="2000"/>
              <a:t>s</a:t>
            </a:r>
            <a:r>
              <a:rPr lang="en-US" sz="2000"/>
              <a:t>fully.</a:t>
            </a:r>
          </a:p>
          <a:p>
            <a:pPr marL="0" indent="0">
              <a:buFontTx/>
              <a:buNone/>
              <a:defRPr/>
            </a:pPr>
            <a:r>
              <a:rPr lang="hu-HU" sz="2000" i="1">
                <a:solidFill>
                  <a:srgbClr val="FF0000"/>
                </a:solidFill>
              </a:rPr>
              <a:t>&lt;</a:t>
            </a:r>
            <a:r>
              <a:rPr lang="en-US" sz="2000" i="1">
                <a:solidFill>
                  <a:srgbClr val="FF0000"/>
                </a:solidFill>
              </a:rPr>
              <a:t>T</a:t>
            </a:r>
            <a:r>
              <a:rPr lang="hu-HU" sz="2000" i="1">
                <a:solidFill>
                  <a:srgbClr val="FF0000"/>
                </a:solidFill>
              </a:rPr>
              <a:t>, X, v</a:t>
            </a:r>
            <a:r>
              <a:rPr lang="en-US" sz="2000" i="1">
                <a:solidFill>
                  <a:srgbClr val="FF0000"/>
                </a:solidFill>
              </a:rPr>
              <a:t>&gt;: </a:t>
            </a:r>
            <a:r>
              <a:rPr lang="hu-HU" sz="2000" err="1"/>
              <a:t>Transaction</a:t>
            </a:r>
            <a:r>
              <a:rPr lang="hu-HU" sz="2000"/>
              <a:t> T</a:t>
            </a:r>
            <a:r>
              <a:rPr lang="en-US" sz="2000" i="1"/>
              <a:t> </a:t>
            </a:r>
            <a:r>
              <a:rPr lang="en-US" sz="2000"/>
              <a:t>has changed database element </a:t>
            </a:r>
            <a:r>
              <a:rPr lang="en-US" sz="2000" i="1"/>
              <a:t>X , </a:t>
            </a:r>
            <a:r>
              <a:rPr lang="en-US" sz="2000"/>
              <a:t>and its former value was </a:t>
            </a:r>
            <a:r>
              <a:rPr lang="en-US" sz="2000" i="1"/>
              <a:t>v</a:t>
            </a:r>
            <a:r>
              <a:rPr lang="hu-HU" sz="2000" i="1"/>
              <a:t>.</a:t>
            </a:r>
            <a:endParaRPr lang="en-US" altLang="hu-HU" sz="2000"/>
          </a:p>
          <a:p>
            <a:pPr eaLnBrk="1" hangingPunct="1">
              <a:buFontTx/>
              <a:buNone/>
              <a:defRPr/>
            </a:pPr>
            <a:endParaRPr lang="hu-HU" altLang="hu-HU" sz="2000"/>
          </a:p>
          <a:p>
            <a:pPr eaLnBrk="1" hangingPunct="1">
              <a:buFontTx/>
              <a:buNone/>
              <a:defRPr/>
            </a:pPr>
            <a:r>
              <a:rPr lang="hu-HU" altLang="hu-HU" sz="2000">
                <a:solidFill>
                  <a:schemeClr val="accent2"/>
                </a:solidFill>
              </a:rPr>
              <a:t>&lt;T, ABORT&gt; and &lt;ABORT, T&gt; means the same !!!</a:t>
            </a:r>
          </a:p>
          <a:p>
            <a:pPr eaLnBrk="1" hangingPunct="1">
              <a:buFontTx/>
              <a:buNone/>
              <a:defRPr/>
            </a:pPr>
            <a:endParaRPr lang="hu-HU" altLang="hu-HU" u="sng"/>
          </a:p>
          <a:p>
            <a:pPr eaLnBrk="1" hangingPunct="1">
              <a:defRPr/>
            </a:pPr>
            <a:endParaRPr lang="en-US" altLang="hu-H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8982EF-E8C7-43FD-A784-5BA58BE4F39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1400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</a:t>
            </a:r>
            <a:r>
              <a:rPr lang="en-US" altLang="hu-HU" err="1"/>
              <a:t>A,t</a:t>
            </a:r>
            <a:r>
              <a:rPr lang="en-US" altLang="hu-HU"/>
              <a:t>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</a:t>
            </a:r>
            <a:r>
              <a:rPr lang="en-US" altLang="hu-HU" err="1"/>
              <a:t>A,t</a:t>
            </a:r>
            <a:r>
              <a:rPr lang="en-US" altLang="hu-HU"/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</a:t>
            </a:r>
            <a:r>
              <a:rPr lang="en-US" altLang="hu-HU" err="1"/>
              <a:t>B,t</a:t>
            </a:r>
            <a:r>
              <a:rPr lang="en-US" altLang="hu-HU"/>
              <a:t>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</a:t>
            </a:r>
            <a:r>
              <a:rPr lang="en-US" altLang="hu-HU" err="1"/>
              <a:t>B,t</a:t>
            </a:r>
            <a:r>
              <a:rPr lang="en-US" altLang="hu-HU"/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1749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1751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1752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3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1754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 </a:t>
            </a:r>
            <a:r>
              <a:rPr lang="en-US" altLang="hu-HU" sz="3600">
                <a:solidFill>
                  <a:srgbClr val="FF0000"/>
                </a:solidFill>
              </a:rPr>
              <a:t>Undo logging</a:t>
            </a:r>
            <a:r>
              <a:rPr lang="en-US" altLang="hu-HU" sz="2400">
                <a:solidFill>
                  <a:srgbClr val="FF0000"/>
                </a:solidFill>
              </a:rPr>
              <a:t>    </a:t>
            </a:r>
            <a:r>
              <a:rPr lang="en-US" altLang="hu-HU" sz="2400"/>
              <a:t>(Immediate modification)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6AB30-EE10-4471-B734-B07B3580CAA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1400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(A,t);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(B,t);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2773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2776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2778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 Undo logging</a:t>
            </a:r>
            <a:r>
              <a:rPr lang="en-US" altLang="hu-HU" sz="2400"/>
              <a:t>    (Immediate modification)</a:t>
            </a:r>
          </a:p>
        </p:txBody>
      </p:sp>
      <p:grpSp>
        <p:nvGrpSpPr>
          <p:cNvPr id="32779" name="Group 25"/>
          <p:cNvGrpSpPr>
            <a:grpSpLocks/>
          </p:cNvGrpSpPr>
          <p:nvPr/>
        </p:nvGrpSpPr>
        <p:grpSpPr bwMode="auto">
          <a:xfrm>
            <a:off x="1947863" y="3659188"/>
            <a:ext cx="6643687" cy="1647825"/>
            <a:chOff x="1227" y="2305"/>
            <a:chExt cx="4185" cy="1038"/>
          </a:xfrm>
        </p:grpSpPr>
        <p:grpSp>
          <p:nvGrpSpPr>
            <p:cNvPr id="32780" name="Group 15"/>
            <p:cNvGrpSpPr>
              <a:grpSpLocks/>
            </p:cNvGrpSpPr>
            <p:nvPr/>
          </p:nvGrpSpPr>
          <p:grpSpPr bwMode="auto">
            <a:xfrm>
              <a:off x="1227" y="2747"/>
              <a:ext cx="609" cy="596"/>
              <a:chOff x="1336" y="2602"/>
              <a:chExt cx="609" cy="596"/>
            </a:xfrm>
          </p:grpSpPr>
          <p:sp>
            <p:nvSpPr>
              <p:cNvPr id="32782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2783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2784" name="Text Box 18"/>
              <p:cNvSpPr txBox="1">
                <a:spLocks noChangeArrowheads="1"/>
              </p:cNvSpPr>
              <p:nvPr/>
            </p:nvSpPr>
            <p:spPr bwMode="auto">
              <a:xfrm>
                <a:off x="1585" y="2602"/>
                <a:ext cx="36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  <a:endParaRPr lang="en-US" altLang="hu-HU" sz="2400"/>
              </a:p>
            </p:txBody>
          </p:sp>
        </p:grpSp>
        <p:sp>
          <p:nvSpPr>
            <p:cNvPr id="32781" name="Text Box 19"/>
            <p:cNvSpPr txBox="1">
              <a:spLocks noChangeArrowheads="1"/>
            </p:cNvSpPr>
            <p:nvPr/>
          </p:nvSpPr>
          <p:spPr bwMode="auto">
            <a:xfrm>
              <a:off x="4297" y="2305"/>
              <a:ext cx="11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8&gt;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8C0008-1F8C-4ECE-8995-57AEA63BC74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1400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(A,t);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(B,t);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3797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3798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3799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3800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3801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3802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 Undo logging</a:t>
            </a:r>
            <a:r>
              <a:rPr lang="en-US" altLang="hu-HU" sz="2400"/>
              <a:t>    (Immediate modification)</a:t>
            </a:r>
          </a:p>
        </p:txBody>
      </p:sp>
      <p:grpSp>
        <p:nvGrpSpPr>
          <p:cNvPr id="33803" name="Group 25"/>
          <p:cNvGrpSpPr>
            <a:grpSpLocks/>
          </p:cNvGrpSpPr>
          <p:nvPr/>
        </p:nvGrpSpPr>
        <p:grpSpPr bwMode="auto">
          <a:xfrm>
            <a:off x="1947863" y="3659188"/>
            <a:ext cx="6643687" cy="1647825"/>
            <a:chOff x="1227" y="2305"/>
            <a:chExt cx="4185" cy="1038"/>
          </a:xfrm>
        </p:grpSpPr>
        <p:grpSp>
          <p:nvGrpSpPr>
            <p:cNvPr id="33808" name="Group 15"/>
            <p:cNvGrpSpPr>
              <a:grpSpLocks/>
            </p:cNvGrpSpPr>
            <p:nvPr/>
          </p:nvGrpSpPr>
          <p:grpSpPr bwMode="auto">
            <a:xfrm>
              <a:off x="1227" y="2747"/>
              <a:ext cx="609" cy="596"/>
              <a:chOff x="1336" y="2602"/>
              <a:chExt cx="609" cy="596"/>
            </a:xfrm>
          </p:grpSpPr>
          <p:sp>
            <p:nvSpPr>
              <p:cNvPr id="33810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3811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3812" name="Text Box 18"/>
              <p:cNvSpPr txBox="1">
                <a:spLocks noChangeArrowheads="1"/>
              </p:cNvSpPr>
              <p:nvPr/>
            </p:nvSpPr>
            <p:spPr bwMode="auto">
              <a:xfrm>
                <a:off x="1585" y="2602"/>
                <a:ext cx="36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  <a:endParaRPr lang="en-US" altLang="hu-HU" sz="2400"/>
              </a:p>
            </p:txBody>
          </p:sp>
        </p:grpSp>
        <p:sp>
          <p:nvSpPr>
            <p:cNvPr id="33809" name="Text Box 19"/>
            <p:cNvSpPr txBox="1">
              <a:spLocks noChangeArrowheads="1"/>
            </p:cNvSpPr>
            <p:nvPr/>
          </p:nvSpPr>
          <p:spPr bwMode="auto">
            <a:xfrm>
              <a:off x="4297" y="2305"/>
              <a:ext cx="11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8&gt;</a:t>
              </a:r>
              <a:endParaRPr lang="en-US" altLang="hu-HU" sz="2400"/>
            </a:p>
          </p:txBody>
        </p:sp>
      </p:grpSp>
      <p:grpSp>
        <p:nvGrpSpPr>
          <p:cNvPr id="33804" name="Group 28"/>
          <p:cNvGrpSpPr>
            <a:grpSpLocks/>
          </p:cNvGrpSpPr>
          <p:nvPr/>
        </p:nvGrpSpPr>
        <p:grpSpPr bwMode="auto">
          <a:xfrm>
            <a:off x="4519613" y="4430713"/>
            <a:ext cx="908050" cy="519112"/>
            <a:chOff x="2847" y="2791"/>
            <a:chExt cx="572" cy="327"/>
          </a:xfrm>
        </p:grpSpPr>
        <p:sp>
          <p:nvSpPr>
            <p:cNvPr id="33806" name="Freeform 26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07" name="Text Box 27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  <p:sp>
        <p:nvSpPr>
          <p:cNvPr id="33805" name="Text Box 29"/>
          <p:cNvSpPr txBox="1">
            <a:spLocks noChangeArrowheads="1"/>
          </p:cNvSpPr>
          <p:nvPr/>
        </p:nvSpPr>
        <p:spPr bwMode="auto">
          <a:xfrm>
            <a:off x="6831013" y="4433888"/>
            <a:ext cx="169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B, 8&gt;</a:t>
            </a:r>
            <a:endParaRPr lang="en-US" altLang="hu-HU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A2E271-18BD-4748-8025-3110A17051C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1400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(A,t);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(B,t);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34820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4821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4823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4824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 Undo logging</a:t>
            </a:r>
            <a:r>
              <a:rPr lang="en-US" altLang="hu-HU" sz="2400"/>
              <a:t>    (Immediate modification)</a:t>
            </a:r>
          </a:p>
        </p:txBody>
      </p:sp>
      <p:grpSp>
        <p:nvGrpSpPr>
          <p:cNvPr id="34827" name="Group 25"/>
          <p:cNvGrpSpPr>
            <a:grpSpLocks/>
          </p:cNvGrpSpPr>
          <p:nvPr/>
        </p:nvGrpSpPr>
        <p:grpSpPr bwMode="auto">
          <a:xfrm>
            <a:off x="1947863" y="3659188"/>
            <a:ext cx="6643687" cy="1647825"/>
            <a:chOff x="1227" y="2305"/>
            <a:chExt cx="4185" cy="1038"/>
          </a:xfrm>
        </p:grpSpPr>
        <p:grpSp>
          <p:nvGrpSpPr>
            <p:cNvPr id="34835" name="Group 15"/>
            <p:cNvGrpSpPr>
              <a:grpSpLocks/>
            </p:cNvGrpSpPr>
            <p:nvPr/>
          </p:nvGrpSpPr>
          <p:grpSpPr bwMode="auto">
            <a:xfrm>
              <a:off x="1227" y="2747"/>
              <a:ext cx="609" cy="596"/>
              <a:chOff x="1336" y="2602"/>
              <a:chExt cx="609" cy="596"/>
            </a:xfrm>
          </p:grpSpPr>
          <p:sp>
            <p:nvSpPr>
              <p:cNvPr id="34837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4838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4839" name="Text Box 18"/>
              <p:cNvSpPr txBox="1">
                <a:spLocks noChangeArrowheads="1"/>
              </p:cNvSpPr>
              <p:nvPr/>
            </p:nvSpPr>
            <p:spPr bwMode="auto">
              <a:xfrm>
                <a:off x="1585" y="2602"/>
                <a:ext cx="36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  <a:endParaRPr lang="en-US" altLang="hu-HU" sz="2400"/>
              </a:p>
            </p:txBody>
          </p:sp>
        </p:grpSp>
        <p:sp>
          <p:nvSpPr>
            <p:cNvPr id="34836" name="Text Box 19"/>
            <p:cNvSpPr txBox="1">
              <a:spLocks noChangeArrowheads="1"/>
            </p:cNvSpPr>
            <p:nvPr/>
          </p:nvSpPr>
          <p:spPr bwMode="auto">
            <a:xfrm>
              <a:off x="4297" y="2305"/>
              <a:ext cx="11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8&gt;</a:t>
              </a:r>
              <a:endParaRPr lang="en-US" altLang="hu-HU" sz="2400"/>
            </a:p>
          </p:txBody>
        </p:sp>
      </p:grpSp>
      <p:grpSp>
        <p:nvGrpSpPr>
          <p:cNvPr id="34828" name="Group 28"/>
          <p:cNvGrpSpPr>
            <a:grpSpLocks/>
          </p:cNvGrpSpPr>
          <p:nvPr/>
        </p:nvGrpSpPr>
        <p:grpSpPr bwMode="auto">
          <a:xfrm>
            <a:off x="4519613" y="4430713"/>
            <a:ext cx="908050" cy="519112"/>
            <a:chOff x="2847" y="2791"/>
            <a:chExt cx="572" cy="327"/>
          </a:xfrm>
        </p:grpSpPr>
        <p:sp>
          <p:nvSpPr>
            <p:cNvPr id="34833" name="Freeform 26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4834" name="Text Box 27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  <p:sp>
        <p:nvSpPr>
          <p:cNvPr id="34829" name="Text Box 29"/>
          <p:cNvSpPr txBox="1">
            <a:spLocks noChangeArrowheads="1"/>
          </p:cNvSpPr>
          <p:nvPr/>
        </p:nvSpPr>
        <p:spPr bwMode="auto">
          <a:xfrm>
            <a:off x="6831013" y="4433888"/>
            <a:ext cx="169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B, 8&gt;</a:t>
            </a:r>
            <a:endParaRPr lang="en-US" altLang="hu-HU" sz="2400"/>
          </a:p>
        </p:txBody>
      </p:sp>
      <p:grpSp>
        <p:nvGrpSpPr>
          <p:cNvPr id="34830" name="Group 30"/>
          <p:cNvGrpSpPr>
            <a:grpSpLocks/>
          </p:cNvGrpSpPr>
          <p:nvPr/>
        </p:nvGrpSpPr>
        <p:grpSpPr bwMode="auto">
          <a:xfrm>
            <a:off x="4541838" y="4827588"/>
            <a:ext cx="908050" cy="519112"/>
            <a:chOff x="2847" y="2791"/>
            <a:chExt cx="572" cy="327"/>
          </a:xfrm>
        </p:grpSpPr>
        <p:sp>
          <p:nvSpPr>
            <p:cNvPr id="34831" name="Freeform 31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4832" name="Text Box 32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87D2C6-8307-4588-A64A-2C482325A8C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1400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(A,t);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(B,t);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35844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5845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5847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5848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49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5850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 Undo logging</a:t>
            </a:r>
            <a:r>
              <a:rPr lang="en-US" altLang="hu-HU" sz="2400"/>
              <a:t>    (Immediate modification)</a:t>
            </a:r>
          </a:p>
        </p:txBody>
      </p:sp>
      <p:grpSp>
        <p:nvGrpSpPr>
          <p:cNvPr id="35851" name="Group 25"/>
          <p:cNvGrpSpPr>
            <a:grpSpLocks/>
          </p:cNvGrpSpPr>
          <p:nvPr/>
        </p:nvGrpSpPr>
        <p:grpSpPr bwMode="auto">
          <a:xfrm>
            <a:off x="1947863" y="3659188"/>
            <a:ext cx="6643687" cy="1647825"/>
            <a:chOff x="1227" y="2305"/>
            <a:chExt cx="4185" cy="1038"/>
          </a:xfrm>
        </p:grpSpPr>
        <p:grpSp>
          <p:nvGrpSpPr>
            <p:cNvPr id="35860" name="Group 15"/>
            <p:cNvGrpSpPr>
              <a:grpSpLocks/>
            </p:cNvGrpSpPr>
            <p:nvPr/>
          </p:nvGrpSpPr>
          <p:grpSpPr bwMode="auto">
            <a:xfrm>
              <a:off x="1227" y="2747"/>
              <a:ext cx="609" cy="596"/>
              <a:chOff x="1336" y="2602"/>
              <a:chExt cx="609" cy="596"/>
            </a:xfrm>
          </p:grpSpPr>
          <p:sp>
            <p:nvSpPr>
              <p:cNvPr id="35862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5863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5864" name="Text Box 18"/>
              <p:cNvSpPr txBox="1">
                <a:spLocks noChangeArrowheads="1"/>
              </p:cNvSpPr>
              <p:nvPr/>
            </p:nvSpPr>
            <p:spPr bwMode="auto">
              <a:xfrm>
                <a:off x="1585" y="2602"/>
                <a:ext cx="36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  <a:endParaRPr lang="en-US" altLang="hu-HU" sz="2400"/>
              </a:p>
            </p:txBody>
          </p:sp>
        </p:grpSp>
        <p:sp>
          <p:nvSpPr>
            <p:cNvPr id="35861" name="Text Box 19"/>
            <p:cNvSpPr txBox="1">
              <a:spLocks noChangeArrowheads="1"/>
            </p:cNvSpPr>
            <p:nvPr/>
          </p:nvSpPr>
          <p:spPr bwMode="auto">
            <a:xfrm>
              <a:off x="4297" y="2305"/>
              <a:ext cx="11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8&gt;</a:t>
              </a:r>
              <a:endParaRPr lang="en-US" altLang="hu-HU" sz="2400"/>
            </a:p>
          </p:txBody>
        </p:sp>
      </p:grpSp>
      <p:sp>
        <p:nvSpPr>
          <p:cNvPr id="35852" name="Text Box 20"/>
          <p:cNvSpPr txBox="1">
            <a:spLocks noChangeArrowheads="1"/>
          </p:cNvSpPr>
          <p:nvPr/>
        </p:nvSpPr>
        <p:spPr bwMode="auto">
          <a:xfrm>
            <a:off x="6638925" y="4816475"/>
            <a:ext cx="214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commit&gt;</a:t>
            </a:r>
            <a:endParaRPr lang="en-US" altLang="hu-HU" sz="2400"/>
          </a:p>
        </p:txBody>
      </p:sp>
      <p:grpSp>
        <p:nvGrpSpPr>
          <p:cNvPr id="35853" name="Group 28"/>
          <p:cNvGrpSpPr>
            <a:grpSpLocks/>
          </p:cNvGrpSpPr>
          <p:nvPr/>
        </p:nvGrpSpPr>
        <p:grpSpPr bwMode="auto">
          <a:xfrm>
            <a:off x="4519613" y="4430713"/>
            <a:ext cx="908050" cy="519112"/>
            <a:chOff x="2847" y="2791"/>
            <a:chExt cx="572" cy="327"/>
          </a:xfrm>
        </p:grpSpPr>
        <p:sp>
          <p:nvSpPr>
            <p:cNvPr id="35858" name="Freeform 26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59" name="Text Box 27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  <p:sp>
        <p:nvSpPr>
          <p:cNvPr id="35854" name="Text Box 29"/>
          <p:cNvSpPr txBox="1">
            <a:spLocks noChangeArrowheads="1"/>
          </p:cNvSpPr>
          <p:nvPr/>
        </p:nvSpPr>
        <p:spPr bwMode="auto">
          <a:xfrm>
            <a:off x="6831013" y="4433888"/>
            <a:ext cx="169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B, 8&gt;</a:t>
            </a:r>
            <a:endParaRPr lang="en-US" altLang="hu-HU" sz="2400"/>
          </a:p>
        </p:txBody>
      </p:sp>
      <p:grpSp>
        <p:nvGrpSpPr>
          <p:cNvPr id="35855" name="Group 30"/>
          <p:cNvGrpSpPr>
            <a:grpSpLocks/>
          </p:cNvGrpSpPr>
          <p:nvPr/>
        </p:nvGrpSpPr>
        <p:grpSpPr bwMode="auto">
          <a:xfrm>
            <a:off x="4541838" y="4827588"/>
            <a:ext cx="908050" cy="519112"/>
            <a:chOff x="2847" y="2791"/>
            <a:chExt cx="572" cy="327"/>
          </a:xfrm>
        </p:grpSpPr>
        <p:sp>
          <p:nvSpPr>
            <p:cNvPr id="35856" name="Freeform 31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57" name="Text Box 32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13F85F-E79C-4600-9971-41DB12A4FED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778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One “complication”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3446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Log is first written in memory</a:t>
            </a:r>
          </a:p>
          <a:p>
            <a:pPr eaLnBrk="1" hangingPunct="1"/>
            <a:r>
              <a:rPr lang="en-US" altLang="hu-HU"/>
              <a:t>Not written to disk on every action</a:t>
            </a:r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 sz="2400"/>
              <a:t>memory				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		DB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		Log</a:t>
            </a:r>
            <a:endParaRPr lang="en-US" altLang="hu-HU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179513" y="3097213"/>
            <a:ext cx="1905000" cy="286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,start&gt;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A,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B,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H="1">
            <a:off x="1570038" y="3311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H="1">
            <a:off x="1557338" y="3692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2" name="AutoShape 7"/>
          <p:cNvSpPr>
            <a:spLocks noChangeArrowheads="1"/>
          </p:cNvSpPr>
          <p:nvPr/>
        </p:nvSpPr>
        <p:spPr bwMode="auto">
          <a:xfrm>
            <a:off x="4456113" y="2640013"/>
            <a:ext cx="1371600" cy="1066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</a:t>
            </a:r>
          </a:p>
        </p:txBody>
      </p:sp>
      <p:sp>
        <p:nvSpPr>
          <p:cNvPr id="36873" name="AutoShape 8"/>
          <p:cNvSpPr>
            <a:spLocks noChangeArrowheads="1"/>
          </p:cNvSpPr>
          <p:nvPr/>
        </p:nvSpPr>
        <p:spPr bwMode="auto">
          <a:xfrm>
            <a:off x="4532313" y="3935413"/>
            <a:ext cx="1371600" cy="1752600"/>
          </a:xfrm>
          <a:prstGeom prst="can">
            <a:avLst>
              <a:gd name="adj" fmla="val 3194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FC14EA-E450-4ADB-9F6D-490B29FB6C8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778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One “</a:t>
            </a:r>
            <a:r>
              <a:rPr lang="en-US" altLang="hu-HU" sz="3600" u="sng">
                <a:solidFill>
                  <a:srgbClr val="FF0000"/>
                </a:solidFill>
              </a:rPr>
              <a:t>complication</a:t>
            </a:r>
            <a:r>
              <a:rPr lang="en-US" altLang="hu-HU" sz="3600" u="sng"/>
              <a:t>”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3446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Log is first written in memory</a:t>
            </a:r>
          </a:p>
          <a:p>
            <a:pPr eaLnBrk="1" hangingPunct="1"/>
            <a:r>
              <a:rPr lang="en-US" altLang="hu-HU"/>
              <a:t>Not written to disk on every action</a:t>
            </a:r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 sz="2400"/>
              <a:t>memory				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		DB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		Log</a:t>
            </a:r>
            <a:endParaRPr lang="en-US" altLang="hu-HU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179513" y="3097213"/>
            <a:ext cx="1905000" cy="286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,start&gt;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A,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B,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 flipH="1">
            <a:off x="1570038" y="3311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 flipH="1">
            <a:off x="1557338" y="3692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6" name="AutoShape 7"/>
          <p:cNvSpPr>
            <a:spLocks noChangeArrowheads="1"/>
          </p:cNvSpPr>
          <p:nvPr/>
        </p:nvSpPr>
        <p:spPr bwMode="auto">
          <a:xfrm>
            <a:off x="4456113" y="2640013"/>
            <a:ext cx="1371600" cy="1066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</a:t>
            </a:r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>
            <a:off x="4532313" y="3935413"/>
            <a:ext cx="1371600" cy="1752600"/>
          </a:xfrm>
          <a:prstGeom prst="can">
            <a:avLst>
              <a:gd name="adj" fmla="val 3194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37898" name="Group 12"/>
          <p:cNvGrpSpPr>
            <a:grpSpLocks/>
          </p:cNvGrpSpPr>
          <p:nvPr/>
        </p:nvGrpSpPr>
        <p:grpSpPr bwMode="auto">
          <a:xfrm>
            <a:off x="5165725" y="2844800"/>
            <a:ext cx="3652838" cy="1250950"/>
            <a:chOff x="3254" y="1792"/>
            <a:chExt cx="2301" cy="788"/>
          </a:xfrm>
        </p:grpSpPr>
        <p:sp>
          <p:nvSpPr>
            <p:cNvPr id="37899" name="Freeform 9"/>
            <p:cNvSpPr>
              <a:spLocks/>
            </p:cNvSpPr>
            <p:nvPr/>
          </p:nvSpPr>
          <p:spPr bwMode="auto">
            <a:xfrm>
              <a:off x="3254" y="1871"/>
              <a:ext cx="213" cy="138"/>
            </a:xfrm>
            <a:custGeom>
              <a:avLst/>
              <a:gdLst>
                <a:gd name="T0" fmla="*/ 0 w 213"/>
                <a:gd name="T1" fmla="*/ 138 h 138"/>
                <a:gd name="T2" fmla="*/ 73 w 213"/>
                <a:gd name="T3" fmla="*/ 84 h 138"/>
                <a:gd name="T4" fmla="*/ 118 w 213"/>
                <a:gd name="T5" fmla="*/ 56 h 138"/>
                <a:gd name="T6" fmla="*/ 137 w 213"/>
                <a:gd name="T7" fmla="*/ 38 h 138"/>
                <a:gd name="T8" fmla="*/ 200 w 213"/>
                <a:gd name="T9" fmla="*/ 11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138"/>
                <a:gd name="T17" fmla="*/ 213 w 21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138">
                  <a:moveTo>
                    <a:pt x="0" y="138"/>
                  </a:moveTo>
                  <a:cubicBezTo>
                    <a:pt x="53" y="86"/>
                    <a:pt x="26" y="100"/>
                    <a:pt x="73" y="84"/>
                  </a:cubicBezTo>
                  <a:cubicBezTo>
                    <a:pt x="115" y="40"/>
                    <a:pt x="64" y="88"/>
                    <a:pt x="118" y="56"/>
                  </a:cubicBezTo>
                  <a:cubicBezTo>
                    <a:pt x="126" y="52"/>
                    <a:pt x="129" y="42"/>
                    <a:pt x="137" y="38"/>
                  </a:cubicBezTo>
                  <a:cubicBezTo>
                    <a:pt x="213" y="0"/>
                    <a:pt x="173" y="38"/>
                    <a:pt x="200" y="1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00" name="Text Box 10"/>
            <p:cNvSpPr txBox="1">
              <a:spLocks noChangeArrowheads="1"/>
            </p:cNvSpPr>
            <p:nvPr/>
          </p:nvSpPr>
          <p:spPr bwMode="auto">
            <a:xfrm>
              <a:off x="3401" y="179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37901" name="Text Box 11"/>
            <p:cNvSpPr txBox="1">
              <a:spLocks noChangeArrowheads="1"/>
            </p:cNvSpPr>
            <p:nvPr/>
          </p:nvSpPr>
          <p:spPr bwMode="auto">
            <a:xfrm>
              <a:off x="4304" y="1984"/>
              <a:ext cx="125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BAD STATE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# 1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ACE5D-238C-484C-A55E-D514BBBDD6B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778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One “</a:t>
            </a:r>
            <a:r>
              <a:rPr lang="en-US" altLang="hu-HU" sz="3600" u="sng">
                <a:solidFill>
                  <a:srgbClr val="FF0000"/>
                </a:solidFill>
              </a:rPr>
              <a:t>complication</a:t>
            </a:r>
            <a:r>
              <a:rPr lang="en-US" altLang="hu-HU" sz="3600" u="sng"/>
              <a:t>”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3446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Log is first written in memory</a:t>
            </a:r>
          </a:p>
          <a:p>
            <a:pPr eaLnBrk="1" hangingPunct="1"/>
            <a:r>
              <a:rPr lang="hu-HU" altLang="hu-HU"/>
              <a:t>W</a:t>
            </a:r>
            <a:r>
              <a:rPr lang="en-US" altLang="hu-HU" err="1"/>
              <a:t>ritten</a:t>
            </a:r>
            <a:r>
              <a:rPr lang="en-US" altLang="hu-HU"/>
              <a:t> to disk </a:t>
            </a:r>
            <a:r>
              <a:rPr lang="hu-HU" altLang="hu-HU" err="1"/>
              <a:t>before</a:t>
            </a:r>
            <a:r>
              <a:rPr lang="en-US" altLang="hu-HU"/>
              <a:t> action</a:t>
            </a:r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 sz="2400"/>
              <a:t>memory				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		DB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		   Log</a:t>
            </a:r>
            <a:endParaRPr lang="en-US" altLang="hu-HU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179513" y="3097213"/>
            <a:ext cx="2055812" cy="3125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,start&gt;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A,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B,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commit&gt;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H="1">
            <a:off x="1570038" y="3311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H="1">
            <a:off x="1557338" y="3692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20" name="AutoShape 7"/>
          <p:cNvSpPr>
            <a:spLocks noChangeArrowheads="1"/>
          </p:cNvSpPr>
          <p:nvPr/>
        </p:nvSpPr>
        <p:spPr bwMode="auto">
          <a:xfrm>
            <a:off x="4456113" y="2640013"/>
            <a:ext cx="1371600" cy="1066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</a:t>
            </a:r>
          </a:p>
        </p:txBody>
      </p:sp>
      <p:sp>
        <p:nvSpPr>
          <p:cNvPr id="38921" name="AutoShape 8"/>
          <p:cNvSpPr>
            <a:spLocks noChangeArrowheads="1"/>
          </p:cNvSpPr>
          <p:nvPr/>
        </p:nvSpPr>
        <p:spPr bwMode="auto">
          <a:xfrm>
            <a:off x="4200525" y="3935413"/>
            <a:ext cx="2063750" cy="17526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38922" name="Group 9"/>
          <p:cNvGrpSpPr>
            <a:grpSpLocks/>
          </p:cNvGrpSpPr>
          <p:nvPr/>
        </p:nvGrpSpPr>
        <p:grpSpPr bwMode="auto">
          <a:xfrm>
            <a:off x="5165725" y="2844800"/>
            <a:ext cx="3652838" cy="1250950"/>
            <a:chOff x="3254" y="1792"/>
            <a:chExt cx="2301" cy="788"/>
          </a:xfrm>
        </p:grpSpPr>
        <p:sp>
          <p:nvSpPr>
            <p:cNvPr id="38925" name="Freeform 10"/>
            <p:cNvSpPr>
              <a:spLocks/>
            </p:cNvSpPr>
            <p:nvPr/>
          </p:nvSpPr>
          <p:spPr bwMode="auto">
            <a:xfrm>
              <a:off x="3254" y="1871"/>
              <a:ext cx="213" cy="138"/>
            </a:xfrm>
            <a:custGeom>
              <a:avLst/>
              <a:gdLst>
                <a:gd name="T0" fmla="*/ 0 w 213"/>
                <a:gd name="T1" fmla="*/ 138 h 138"/>
                <a:gd name="T2" fmla="*/ 73 w 213"/>
                <a:gd name="T3" fmla="*/ 84 h 138"/>
                <a:gd name="T4" fmla="*/ 118 w 213"/>
                <a:gd name="T5" fmla="*/ 56 h 138"/>
                <a:gd name="T6" fmla="*/ 137 w 213"/>
                <a:gd name="T7" fmla="*/ 38 h 138"/>
                <a:gd name="T8" fmla="*/ 200 w 213"/>
                <a:gd name="T9" fmla="*/ 11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138"/>
                <a:gd name="T17" fmla="*/ 213 w 21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138">
                  <a:moveTo>
                    <a:pt x="0" y="138"/>
                  </a:moveTo>
                  <a:cubicBezTo>
                    <a:pt x="53" y="86"/>
                    <a:pt x="26" y="100"/>
                    <a:pt x="73" y="84"/>
                  </a:cubicBezTo>
                  <a:cubicBezTo>
                    <a:pt x="115" y="40"/>
                    <a:pt x="64" y="88"/>
                    <a:pt x="118" y="56"/>
                  </a:cubicBezTo>
                  <a:cubicBezTo>
                    <a:pt x="126" y="52"/>
                    <a:pt x="129" y="42"/>
                    <a:pt x="137" y="38"/>
                  </a:cubicBezTo>
                  <a:cubicBezTo>
                    <a:pt x="213" y="0"/>
                    <a:pt x="173" y="38"/>
                    <a:pt x="200" y="1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8926" name="Text Box 11"/>
            <p:cNvSpPr txBox="1">
              <a:spLocks noChangeArrowheads="1"/>
            </p:cNvSpPr>
            <p:nvPr/>
          </p:nvSpPr>
          <p:spPr bwMode="auto">
            <a:xfrm>
              <a:off x="3401" y="179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38927" name="Text Box 12"/>
            <p:cNvSpPr txBox="1">
              <a:spLocks noChangeArrowheads="1"/>
            </p:cNvSpPr>
            <p:nvPr/>
          </p:nvSpPr>
          <p:spPr bwMode="auto">
            <a:xfrm>
              <a:off x="4304" y="1984"/>
              <a:ext cx="125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BAD STATE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# 2</a:t>
              </a:r>
              <a:endParaRPr lang="en-US" altLang="hu-HU" sz="2400"/>
            </a:p>
          </p:txBody>
        </p:sp>
      </p:grp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4186238" y="4706938"/>
            <a:ext cx="2149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B, 8&gt;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commit&gt;</a:t>
            </a:r>
            <a:endParaRPr lang="en-US" altLang="hu-HU" sz="2400"/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 rot="-5400000">
            <a:off x="4975225" y="4346575"/>
            <a:ext cx="46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b="1">
                <a:solidFill>
                  <a:srgbClr val="FF0000"/>
                </a:solidFill>
              </a:rPr>
              <a:t>...</a:t>
            </a:r>
            <a:endParaRPr lang="en-US" altLang="hu-HU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0DB3D1-57A9-426B-B761-E24202721E3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508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Undo logging rules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48907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(1) For every action generate undo log		record (containing </a:t>
            </a:r>
            <a:r>
              <a:rPr lang="en-US" altLang="hu-HU">
                <a:solidFill>
                  <a:srgbClr val="FF0000"/>
                </a:solidFill>
              </a:rPr>
              <a:t>old value</a:t>
            </a:r>
            <a:r>
              <a:rPr lang="en-US" altLang="hu-HU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(2) Before </a:t>
            </a:r>
            <a:r>
              <a:rPr lang="en-US" altLang="hu-HU" i="1"/>
              <a:t>x</a:t>
            </a:r>
            <a:r>
              <a:rPr lang="en-US" altLang="hu-HU"/>
              <a:t> is modified on disk, log		records pertaining to </a:t>
            </a:r>
            <a:r>
              <a:rPr lang="en-US" altLang="hu-HU" i="1"/>
              <a:t>x</a:t>
            </a:r>
            <a:r>
              <a:rPr lang="en-US" altLang="hu-HU"/>
              <a:t> must be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		on disk (write ahead logging: WAL)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(3) </a:t>
            </a:r>
            <a:r>
              <a:rPr lang="en-US" altLang="hu-HU">
                <a:solidFill>
                  <a:srgbClr val="FF0000"/>
                </a:solidFill>
              </a:rPr>
              <a:t>Before commit </a:t>
            </a:r>
            <a:r>
              <a:rPr lang="en-US" altLang="hu-HU"/>
              <a:t>is flushed to log, </a:t>
            </a:r>
            <a:r>
              <a:rPr lang="en-US" altLang="hu-HU">
                <a:solidFill>
                  <a:srgbClr val="FF0000"/>
                </a:solidFill>
              </a:rPr>
              <a:t>all		writes</a:t>
            </a:r>
            <a:r>
              <a:rPr lang="en-US" altLang="hu-HU"/>
              <a:t> of transaction must be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		reflected </a:t>
            </a:r>
            <a:r>
              <a:rPr lang="en-US" altLang="hu-HU">
                <a:solidFill>
                  <a:srgbClr val="FF0000"/>
                </a:solidFill>
              </a:rPr>
              <a:t>on disk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2AC51-108E-4D05-B1BB-5168E19D83F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Definition: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u="sng">
                <a:solidFill>
                  <a:srgbClr val="FF0000"/>
                </a:solidFill>
              </a:rPr>
              <a:t>Consistent state</a:t>
            </a:r>
            <a:r>
              <a:rPr lang="en-US" altLang="hu-HU" u="sng"/>
              <a:t>:</a:t>
            </a:r>
            <a:r>
              <a:rPr lang="en-US" altLang="hu-HU"/>
              <a:t> satisfies all constraints</a:t>
            </a:r>
          </a:p>
          <a:p>
            <a:pPr eaLnBrk="1" hangingPunct="1"/>
            <a:r>
              <a:rPr lang="en-US" altLang="hu-HU" u="sng"/>
              <a:t>Consistent DB:</a:t>
            </a:r>
            <a:r>
              <a:rPr lang="en-US" altLang="hu-HU"/>
              <a:t> DB in consistent state</a:t>
            </a:r>
            <a:endParaRPr lang="en-US" altLang="hu-HU" u="sng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7DD8F3-6522-42A4-9686-BD46B3C2A7C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u-HU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508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 sz="3200"/>
              <a:t>Must </a:t>
            </a:r>
            <a:r>
              <a:rPr lang="en-US" altLang="hu-HU" sz="3200">
                <a:solidFill>
                  <a:srgbClr val="FF0000"/>
                </a:solidFill>
              </a:rPr>
              <a:t>write</a:t>
            </a:r>
            <a:r>
              <a:rPr lang="en-US" altLang="hu-HU" sz="3200"/>
              <a:t> to disk in the following </a:t>
            </a:r>
            <a:r>
              <a:rPr lang="en-US" altLang="hu-HU" sz="3200">
                <a:solidFill>
                  <a:srgbClr val="FF0000"/>
                </a:solidFill>
              </a:rPr>
              <a:t>order</a:t>
            </a:r>
            <a:br>
              <a:rPr lang="hu-HU" altLang="hu-HU" sz="3200"/>
            </a:br>
            <a:r>
              <a:rPr lang="hu-HU" altLang="hu-HU" sz="3200"/>
              <a:t>(</a:t>
            </a:r>
            <a:r>
              <a:rPr lang="hu-HU" altLang="hu-HU" sz="3200">
                <a:solidFill>
                  <a:srgbClr val="FF0000"/>
                </a:solidFill>
              </a:rPr>
              <a:t>UNDO LOG</a:t>
            </a:r>
            <a:r>
              <a:rPr lang="hu-HU" altLang="hu-HU" sz="3200"/>
              <a:t>)</a:t>
            </a:r>
            <a:endParaRPr lang="en-US" altLang="hu-HU" sz="320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489075"/>
            <a:ext cx="7772400" cy="4114800"/>
          </a:xfrm>
        </p:spPr>
        <p:txBody>
          <a:bodyPr/>
          <a:lstStyle/>
          <a:p>
            <a:pPr marL="0" indent="-457200" eaLnBrk="1" hangingPunct="1">
              <a:lnSpc>
                <a:spcPct val="90000"/>
              </a:lnSpc>
              <a:buFontTx/>
              <a:buNone/>
              <a:defRPr/>
            </a:pPr>
            <a:endParaRPr lang="hu-HU" altLang="hu-HU"/>
          </a:p>
          <a:p>
            <a:pPr marL="0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hu-HU"/>
              <a:t>1. The </a:t>
            </a:r>
            <a:r>
              <a:rPr lang="en-US" altLang="hu-HU">
                <a:solidFill>
                  <a:srgbClr val="FF0000"/>
                </a:solidFill>
              </a:rPr>
              <a:t>log records </a:t>
            </a:r>
            <a:r>
              <a:rPr lang="en-US" altLang="hu-HU"/>
              <a:t>indicating changed 	database elements</a:t>
            </a:r>
            <a:r>
              <a:rPr lang="hu-HU" altLang="hu-HU"/>
              <a:t>.</a:t>
            </a:r>
            <a:endParaRPr lang="en-US" altLang="hu-HU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hu-HU"/>
              <a:t>2. The changed </a:t>
            </a:r>
            <a:r>
              <a:rPr lang="en-US" altLang="hu-HU">
                <a:solidFill>
                  <a:srgbClr val="FF0000"/>
                </a:solidFill>
              </a:rPr>
              <a:t>database elements </a:t>
            </a:r>
            <a:r>
              <a:rPr lang="hu-HU" altLang="hu-HU"/>
              <a:t>	</a:t>
            </a:r>
            <a:r>
              <a:rPr lang="en-US" altLang="hu-HU"/>
              <a:t>themselves</a:t>
            </a:r>
            <a:r>
              <a:rPr lang="hu-HU" altLang="hu-HU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hu-HU"/>
              <a:t>3. The </a:t>
            </a:r>
            <a:r>
              <a:rPr lang="en-US" altLang="hu-HU">
                <a:solidFill>
                  <a:srgbClr val="FF0000"/>
                </a:solidFill>
              </a:rPr>
              <a:t>COMMIT log </a:t>
            </a:r>
            <a:r>
              <a:rPr lang="en-US" altLang="hu-HU"/>
              <a:t>record</a:t>
            </a:r>
            <a:r>
              <a:rPr lang="hu-HU" altLang="hu-HU"/>
              <a:t>.</a:t>
            </a:r>
            <a:endParaRPr lang="en-US" altLang="hu-HU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1143000"/>
          </a:xfrm>
        </p:spPr>
        <p:txBody>
          <a:bodyPr/>
          <a:lstStyle/>
          <a:p>
            <a:r>
              <a:rPr lang="hu-HU" altLang="hu-HU" sz="3600" b="1">
                <a:solidFill>
                  <a:schemeClr val="accent2"/>
                </a:solidFill>
              </a:rPr>
              <a:t>Order of steps and disk writes in case of UNDO log</a:t>
            </a:r>
            <a:endParaRPr lang="en-US" altLang="hu-HU" sz="3600" b="1">
              <a:solidFill>
                <a:schemeClr val="accent2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41475"/>
            <a:ext cx="9144000" cy="46355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>
                <a:solidFill>
                  <a:srgbClr val="FF0000"/>
                </a:solidFill>
              </a:rPr>
              <a:t>Step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Activity</a:t>
            </a:r>
            <a:r>
              <a:rPr lang="en-US" altLang="hu-HU" sz="2000" b="1" i="1">
                <a:solidFill>
                  <a:srgbClr val="FF0000"/>
                </a:solidFill>
              </a:rPr>
              <a:t>	t	M-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M-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Log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>
                <a:solidFill>
                  <a:schemeClr val="accent2"/>
                </a:solidFill>
              </a:rPr>
              <a:t>8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>
                <a:solidFill>
                  <a:schemeClr val="accent2"/>
                </a:solidFill>
              </a:rPr>
              <a:t>16	16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>
                <a:solidFill>
                  <a:schemeClr val="accent2"/>
                </a:solidFill>
              </a:rPr>
              <a:t>8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>
                <a:solidFill>
                  <a:schemeClr val="accent2"/>
                </a:solidFill>
              </a:rPr>
              <a:t>16	16	16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>
                <a:solidFill>
                  <a:schemeClr val="accent2"/>
                </a:solidFill>
              </a:rPr>
              <a:t>16	16	16	16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>
                <a:solidFill>
                  <a:schemeClr val="accent2"/>
                </a:solidFill>
              </a:rPr>
              <a:t>16	16	16	16	16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>
              <a:solidFill>
                <a:srgbClr val="FF0000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r>
              <a:rPr lang="en-US" altLang="hu-HU" sz="2000"/>
              <a:t>					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endParaRPr lang="en-US" altLang="hu-HU" sz="200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/>
          </a:p>
        </p:txBody>
      </p:sp>
      <p:sp>
        <p:nvSpPr>
          <p:cNvPr id="41988" name="Téglalap 3"/>
          <p:cNvSpPr>
            <a:spLocks noChangeArrowheads="1"/>
          </p:cNvSpPr>
          <p:nvPr/>
        </p:nvSpPr>
        <p:spPr bwMode="auto">
          <a:xfrm>
            <a:off x="7969250" y="6272213"/>
            <a:ext cx="379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A7BDCC-BE90-487C-8E17-BA98ECB0B616}" type="slidenum">
              <a:rPr lang="en-US" altLang="hu-HU" sz="140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hu-HU" altLang="hu-HU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B02BB6-DDA2-4CBC-9EA3-A7ACA1A727C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063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Recovery rules:</a:t>
            </a:r>
            <a:r>
              <a:rPr lang="en-US" altLang="hu-HU" sz="3600">
                <a:solidFill>
                  <a:srgbClr val="FF0000"/>
                </a:solidFill>
              </a:rPr>
              <a:t>         </a:t>
            </a:r>
            <a:r>
              <a:rPr lang="en-US" altLang="hu-HU" sz="3600"/>
              <a:t>Undo logging</a:t>
            </a:r>
            <a:endParaRPr lang="en-US" altLang="hu-HU" sz="3600" u="sng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519238"/>
            <a:ext cx="7772400" cy="3998912"/>
          </a:xfrm>
        </p:spPr>
        <p:txBody>
          <a:bodyPr/>
          <a:lstStyle/>
          <a:p>
            <a:pPr eaLnBrk="1" hangingPunct="1"/>
            <a:r>
              <a:rPr lang="en-US" altLang="hu-HU"/>
              <a:t>For every </a:t>
            </a:r>
            <a:r>
              <a:rPr lang="en-US" altLang="hu-HU" err="1"/>
              <a:t>Ti</a:t>
            </a:r>
            <a:r>
              <a:rPr lang="en-US" altLang="hu-HU"/>
              <a:t>   with &lt;</a:t>
            </a:r>
            <a:r>
              <a:rPr lang="en-US" altLang="hu-HU" err="1"/>
              <a:t>Ti</a:t>
            </a:r>
            <a:r>
              <a:rPr lang="en-US" altLang="hu-HU"/>
              <a:t>, start&gt; in log:		- If &lt;</a:t>
            </a:r>
            <a:r>
              <a:rPr lang="en-US" altLang="hu-HU" err="1"/>
              <a:t>Ti,commit</a:t>
            </a:r>
            <a:r>
              <a:rPr lang="en-US" altLang="hu-HU"/>
              <a:t>&gt; or &lt;</a:t>
            </a:r>
            <a:r>
              <a:rPr lang="en-US" altLang="hu-HU" err="1"/>
              <a:t>Ti,abort</a:t>
            </a:r>
            <a:r>
              <a:rPr lang="en-US" altLang="hu-HU"/>
              <a:t>&gt;</a:t>
            </a:r>
            <a:br>
              <a:rPr lang="en-US" altLang="hu-HU"/>
            </a:br>
            <a:r>
              <a:rPr lang="en-US" altLang="hu-HU"/>
              <a:t>                   in log, do nothing</a:t>
            </a:r>
            <a:br>
              <a:rPr lang="en-US" altLang="hu-HU"/>
            </a:br>
            <a:r>
              <a:rPr lang="en-US" altLang="hu-HU"/>
              <a:t>	- Else   For all &lt;</a:t>
            </a:r>
            <a:r>
              <a:rPr lang="en-US" altLang="hu-HU" err="1"/>
              <a:t>Ti</a:t>
            </a:r>
            <a:r>
              <a:rPr lang="en-US" altLang="hu-HU"/>
              <a:t>, </a:t>
            </a:r>
            <a:r>
              <a:rPr lang="en-US" altLang="hu-HU" i="1"/>
              <a:t>X</a:t>
            </a:r>
            <a:r>
              <a:rPr lang="en-US" altLang="hu-HU"/>
              <a:t>, </a:t>
            </a:r>
            <a:r>
              <a:rPr lang="en-US" altLang="hu-HU" i="1"/>
              <a:t>v</a:t>
            </a:r>
            <a:r>
              <a:rPr lang="en-US" altLang="hu-HU"/>
              <a:t>&gt; in log:</a:t>
            </a:r>
          </a:p>
          <a:p>
            <a:pPr eaLnBrk="1" hangingPunct="1">
              <a:buFontTx/>
              <a:buNone/>
            </a:pPr>
            <a:r>
              <a:rPr lang="en-US" altLang="hu-HU"/>
              <a:t>				write </a:t>
            </a:r>
            <a:r>
              <a:rPr lang="en-US" altLang="hu-HU" i="1"/>
              <a:t>(X, v</a:t>
            </a:r>
            <a:r>
              <a:rPr lang="en-US" altLang="hu-HU"/>
              <a:t>)</a:t>
            </a:r>
          </a:p>
          <a:p>
            <a:pPr eaLnBrk="1" hangingPunct="1">
              <a:buFontTx/>
              <a:buNone/>
            </a:pPr>
            <a:r>
              <a:rPr lang="en-US" altLang="hu-HU"/>
              <a:t>				output (</a:t>
            </a:r>
            <a:r>
              <a:rPr lang="en-US" altLang="hu-HU" i="1"/>
              <a:t>X </a:t>
            </a:r>
            <a:r>
              <a:rPr lang="en-US" altLang="hu-HU"/>
              <a:t>)</a:t>
            </a:r>
          </a:p>
          <a:p>
            <a:pPr eaLnBrk="1" hangingPunct="1">
              <a:buFontTx/>
              <a:buNone/>
            </a:pPr>
            <a:r>
              <a:rPr lang="en-US" altLang="hu-HU"/>
              <a:t>			    Write &lt;</a:t>
            </a:r>
            <a:r>
              <a:rPr lang="en-US" altLang="hu-HU" err="1"/>
              <a:t>Ti</a:t>
            </a:r>
            <a:r>
              <a:rPr lang="en-US" altLang="hu-HU"/>
              <a:t>, abort&gt; to log</a:t>
            </a:r>
          </a:p>
        </p:txBody>
      </p:sp>
      <p:sp>
        <p:nvSpPr>
          <p:cNvPr id="43013" name="AutoShape 4"/>
          <p:cNvSpPr>
            <a:spLocks/>
          </p:cNvSpPr>
          <p:nvPr/>
        </p:nvSpPr>
        <p:spPr bwMode="auto">
          <a:xfrm>
            <a:off x="3208338" y="3581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3014" name="AutoShape 5"/>
          <p:cNvSpPr>
            <a:spLocks/>
          </p:cNvSpPr>
          <p:nvPr/>
        </p:nvSpPr>
        <p:spPr bwMode="auto">
          <a:xfrm>
            <a:off x="2722563" y="3124200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AA9A72-1D7E-43AE-800D-88248ABC4A6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hu-HU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063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Recovery rules:</a:t>
            </a:r>
            <a:r>
              <a:rPr lang="en-US" altLang="hu-HU" sz="3600"/>
              <a:t>         Undo logging</a:t>
            </a:r>
            <a:endParaRPr lang="en-US" altLang="hu-HU" sz="3600" u="sng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519238"/>
            <a:ext cx="7772400" cy="3998912"/>
          </a:xfrm>
        </p:spPr>
        <p:txBody>
          <a:bodyPr/>
          <a:lstStyle/>
          <a:p>
            <a:pPr eaLnBrk="1" hangingPunct="1"/>
            <a:r>
              <a:rPr lang="en-US" altLang="hu-HU"/>
              <a:t>For every Ti   with &lt;Ti, start&gt; in log:		- If &lt;Ti,commit&gt; or &lt;Ti,abort&gt;</a:t>
            </a:r>
            <a:br>
              <a:rPr lang="en-US" altLang="hu-HU"/>
            </a:br>
            <a:r>
              <a:rPr lang="en-US" altLang="hu-HU"/>
              <a:t>                   in log, do nothing</a:t>
            </a:r>
            <a:br>
              <a:rPr lang="en-US" altLang="hu-HU"/>
            </a:br>
            <a:r>
              <a:rPr lang="en-US" altLang="hu-HU"/>
              <a:t>	- Else   For all &lt;Ti, </a:t>
            </a:r>
            <a:r>
              <a:rPr lang="en-US" altLang="hu-HU" i="1"/>
              <a:t>X</a:t>
            </a:r>
            <a:r>
              <a:rPr lang="en-US" altLang="hu-HU"/>
              <a:t>, </a:t>
            </a:r>
            <a:r>
              <a:rPr lang="en-US" altLang="hu-HU" i="1"/>
              <a:t>v</a:t>
            </a:r>
            <a:r>
              <a:rPr lang="en-US" altLang="hu-HU"/>
              <a:t>&gt; in log:</a:t>
            </a:r>
          </a:p>
          <a:p>
            <a:pPr eaLnBrk="1" hangingPunct="1">
              <a:buFontTx/>
              <a:buNone/>
            </a:pPr>
            <a:r>
              <a:rPr lang="en-US" altLang="hu-HU"/>
              <a:t>				write </a:t>
            </a:r>
            <a:r>
              <a:rPr lang="en-US" altLang="hu-HU" i="1"/>
              <a:t>(X, v</a:t>
            </a:r>
            <a:r>
              <a:rPr lang="en-US" altLang="hu-HU"/>
              <a:t>)</a:t>
            </a:r>
          </a:p>
          <a:p>
            <a:pPr eaLnBrk="1" hangingPunct="1">
              <a:buFontTx/>
              <a:buNone/>
            </a:pPr>
            <a:r>
              <a:rPr lang="en-US" altLang="hu-HU"/>
              <a:t>				output (</a:t>
            </a:r>
            <a:r>
              <a:rPr lang="en-US" altLang="hu-HU" i="1"/>
              <a:t>X </a:t>
            </a:r>
            <a:r>
              <a:rPr lang="en-US" altLang="hu-HU"/>
              <a:t>)</a:t>
            </a:r>
          </a:p>
          <a:p>
            <a:pPr eaLnBrk="1" hangingPunct="1">
              <a:buFontTx/>
              <a:buNone/>
            </a:pPr>
            <a:r>
              <a:rPr lang="en-US" altLang="hu-HU"/>
              <a:t>			    Write &lt;Ti, abort&gt; to log</a:t>
            </a:r>
          </a:p>
        </p:txBody>
      </p:sp>
      <p:sp>
        <p:nvSpPr>
          <p:cNvPr id="44037" name="AutoShape 4"/>
          <p:cNvSpPr>
            <a:spLocks/>
          </p:cNvSpPr>
          <p:nvPr/>
        </p:nvSpPr>
        <p:spPr bwMode="auto">
          <a:xfrm>
            <a:off x="3208338" y="3581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8" name="AutoShape 5"/>
          <p:cNvSpPr>
            <a:spLocks/>
          </p:cNvSpPr>
          <p:nvPr/>
        </p:nvSpPr>
        <p:spPr bwMode="auto">
          <a:xfrm>
            <a:off x="2722563" y="3124200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2247900" y="5541963"/>
            <a:ext cx="4235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  <a:sym typeface="ZapfDingbats" pitchFamily="82" charset="2"/>
              </a:rPr>
              <a:t></a:t>
            </a:r>
            <a:r>
              <a:rPr lang="en-US" altLang="hu-HU">
                <a:solidFill>
                  <a:srgbClr val="FF0000"/>
                </a:solidFill>
              </a:rPr>
              <a:t>IS THIS CORRECT??</a:t>
            </a:r>
            <a:endParaRPr lang="en-US" altLang="hu-HU"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D1619B-9E1D-47DA-B326-638D2FF2731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hu-HU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7650"/>
            <a:ext cx="7772400" cy="955675"/>
          </a:xfrm>
        </p:spPr>
        <p:txBody>
          <a:bodyPr/>
          <a:lstStyle/>
          <a:p>
            <a:pPr eaLnBrk="1" hangingPunct="1"/>
            <a:r>
              <a:rPr lang="en-US" altLang="hu-HU" sz="3600" u="sng">
                <a:solidFill>
                  <a:srgbClr val="FF0000"/>
                </a:solidFill>
              </a:rPr>
              <a:t>Recovery rules:</a:t>
            </a:r>
            <a:r>
              <a:rPr lang="en-US" altLang="hu-HU" sz="3600">
                <a:solidFill>
                  <a:srgbClr val="FF0000"/>
                </a:solidFill>
              </a:rPr>
              <a:t>         </a:t>
            </a:r>
            <a:r>
              <a:rPr lang="en-US" altLang="hu-HU" sz="3600"/>
              <a:t>Undo logging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03338"/>
            <a:ext cx="8191500" cy="4821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800"/>
              <a:t>(1) Let S = set of transactions with			&lt;</a:t>
            </a:r>
            <a:r>
              <a:rPr lang="en-US" altLang="hu-HU" sz="2800" err="1"/>
              <a:t>Ti</a:t>
            </a:r>
            <a:r>
              <a:rPr lang="en-US" altLang="hu-HU" sz="2800"/>
              <a:t>, start&gt; in log, but no</a:t>
            </a:r>
          </a:p>
          <a:p>
            <a:pPr eaLnBrk="1" hangingPunct="1">
              <a:buFontTx/>
              <a:buNone/>
            </a:pPr>
            <a:r>
              <a:rPr lang="en-US" altLang="hu-HU" sz="2800"/>
              <a:t>		&lt;</a:t>
            </a:r>
            <a:r>
              <a:rPr lang="en-US" altLang="hu-HU" sz="2800" err="1"/>
              <a:t>Ti</a:t>
            </a:r>
            <a:r>
              <a:rPr lang="en-US" altLang="hu-HU" sz="2800"/>
              <a:t>, commit&gt; (or &lt;</a:t>
            </a:r>
            <a:r>
              <a:rPr lang="en-US" altLang="hu-HU" sz="2800" err="1"/>
              <a:t>Ti</a:t>
            </a:r>
            <a:r>
              <a:rPr lang="en-US" altLang="hu-HU" sz="2800"/>
              <a:t>, abort&gt;) record in log</a:t>
            </a:r>
          </a:p>
          <a:p>
            <a:pPr eaLnBrk="1" hangingPunct="1">
              <a:buFontTx/>
              <a:buNone/>
            </a:pPr>
            <a:r>
              <a:rPr lang="en-US" altLang="hu-HU" sz="2800"/>
              <a:t>(2) For each &lt;</a:t>
            </a:r>
            <a:r>
              <a:rPr lang="en-US" altLang="hu-HU" sz="2800" err="1"/>
              <a:t>Ti</a:t>
            </a:r>
            <a:r>
              <a:rPr lang="en-US" altLang="hu-HU" sz="2800"/>
              <a:t>, X, v&gt; in log,</a:t>
            </a:r>
          </a:p>
          <a:p>
            <a:pPr eaLnBrk="1" hangingPunct="1">
              <a:buFontTx/>
              <a:buNone/>
            </a:pPr>
            <a:r>
              <a:rPr lang="en-US" altLang="hu-HU" sz="2800"/>
              <a:t>	</a:t>
            </a:r>
            <a:r>
              <a:rPr lang="en-US" altLang="hu-HU" sz="2800">
                <a:solidFill>
                  <a:srgbClr val="FF0000"/>
                </a:solidFill>
              </a:rPr>
              <a:t>  in reverse order </a:t>
            </a:r>
            <a:r>
              <a:rPr lang="en-US" altLang="hu-HU" sz="2800"/>
              <a:t>(latest </a:t>
            </a:r>
            <a:r>
              <a:rPr lang="en-US" altLang="hu-HU">
                <a:sym typeface="Symbol" panose="05050102010706020507" pitchFamily="18" charset="2"/>
              </a:rPr>
              <a:t> </a:t>
            </a:r>
            <a:r>
              <a:rPr lang="en-US" altLang="hu-HU" sz="2800"/>
              <a:t>earliest) do:</a:t>
            </a:r>
          </a:p>
          <a:p>
            <a:pPr eaLnBrk="1" hangingPunct="1">
              <a:buFontTx/>
              <a:buNone/>
            </a:pPr>
            <a:r>
              <a:rPr lang="en-US" altLang="hu-HU" sz="2800"/>
              <a:t>		- if </a:t>
            </a:r>
            <a:r>
              <a:rPr lang="en-US" altLang="hu-HU" sz="2800" err="1"/>
              <a:t>Ti</a:t>
            </a:r>
            <a:r>
              <a:rPr lang="en-US" altLang="hu-HU" sz="2800"/>
              <a:t> </a:t>
            </a:r>
            <a:r>
              <a:rPr lang="en-US" altLang="hu-HU">
                <a:sym typeface="Symbol" panose="05050102010706020507" pitchFamily="18" charset="2"/>
              </a:rPr>
              <a:t></a:t>
            </a:r>
            <a:r>
              <a:rPr lang="en-US" altLang="hu-HU" sz="2800"/>
              <a:t> S then    - write (X, v)</a:t>
            </a:r>
          </a:p>
          <a:p>
            <a:pPr eaLnBrk="1" hangingPunct="1">
              <a:buFontTx/>
              <a:buNone/>
            </a:pPr>
            <a:r>
              <a:rPr lang="en-US" altLang="hu-HU" sz="2800"/>
              <a:t>				         - output (X)</a:t>
            </a:r>
          </a:p>
          <a:p>
            <a:pPr eaLnBrk="1" hangingPunct="1">
              <a:buFontTx/>
              <a:buNone/>
            </a:pPr>
            <a:r>
              <a:rPr lang="en-US" altLang="hu-HU" sz="2800"/>
              <a:t>(3) For each </a:t>
            </a:r>
            <a:r>
              <a:rPr lang="en-US" altLang="hu-HU" sz="2800" err="1"/>
              <a:t>Ti</a:t>
            </a:r>
            <a:r>
              <a:rPr lang="en-US" altLang="hu-HU" sz="2800"/>
              <a:t> </a:t>
            </a:r>
            <a:r>
              <a:rPr lang="en-US" altLang="hu-HU">
                <a:sym typeface="Symbol" panose="05050102010706020507" pitchFamily="18" charset="2"/>
              </a:rPr>
              <a:t></a:t>
            </a:r>
            <a:r>
              <a:rPr lang="en-US" altLang="hu-HU" sz="2800"/>
              <a:t> S do</a:t>
            </a:r>
          </a:p>
          <a:p>
            <a:pPr eaLnBrk="1" hangingPunct="1">
              <a:buFontTx/>
              <a:buNone/>
            </a:pPr>
            <a:r>
              <a:rPr lang="en-US" altLang="hu-HU" sz="2800"/>
              <a:t>		- write &lt;</a:t>
            </a:r>
            <a:r>
              <a:rPr lang="en-US" altLang="hu-HU" sz="2800" err="1"/>
              <a:t>Ti</a:t>
            </a:r>
            <a:r>
              <a:rPr lang="en-US" altLang="hu-HU" sz="2800"/>
              <a:t>, abort&gt; to log</a:t>
            </a:r>
            <a:r>
              <a:rPr lang="hu-HU" altLang="hu-HU" sz="2800"/>
              <a:t> </a:t>
            </a:r>
            <a:r>
              <a:rPr lang="hu-HU" altLang="hu-HU" sz="2000"/>
              <a:t>(plus </a:t>
            </a:r>
            <a:r>
              <a:rPr lang="hu-HU" altLang="hu-HU" sz="2000">
                <a:solidFill>
                  <a:srgbClr val="FF0000"/>
                </a:solidFill>
              </a:rPr>
              <a:t>FLUSH LOG</a:t>
            </a:r>
            <a:r>
              <a:rPr lang="hu-HU" altLang="hu-HU" sz="2000"/>
              <a:t>)</a:t>
            </a:r>
            <a:endParaRPr lang="en-US" altLang="hu-HU" sz="2000"/>
          </a:p>
        </p:txBody>
      </p:sp>
      <p:sp>
        <p:nvSpPr>
          <p:cNvPr id="45061" name="AutoShape 6"/>
          <p:cNvSpPr>
            <a:spLocks/>
          </p:cNvSpPr>
          <p:nvPr/>
        </p:nvSpPr>
        <p:spPr bwMode="auto">
          <a:xfrm>
            <a:off x="4127500" y="3940175"/>
            <a:ext cx="244475" cy="966788"/>
          </a:xfrm>
          <a:prstGeom prst="leftBrace">
            <a:avLst>
              <a:gd name="adj1" fmla="val 329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360E8-FC04-44A4-AB42-BEB6AC75136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hu-HU" sz="140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9271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What if failure during recovery?</a:t>
            </a:r>
          </a:p>
          <a:p>
            <a:pPr eaLnBrk="1" hangingPunct="1">
              <a:buFontTx/>
              <a:buNone/>
            </a:pPr>
            <a:r>
              <a:rPr lang="en-US" altLang="hu-HU"/>
              <a:t>	No problem!    </a:t>
            </a:r>
            <a:r>
              <a:rPr lang="en-US" altLang="hu-HU">
                <a:sym typeface="ZapfDingbats" pitchFamily="82" charset="2"/>
              </a:rPr>
              <a:t> </a:t>
            </a:r>
            <a:r>
              <a:rPr lang="en-US" altLang="hu-HU"/>
              <a:t>Undo </a:t>
            </a:r>
            <a:r>
              <a:rPr lang="en-US" altLang="hu-HU" u="sng">
                <a:solidFill>
                  <a:srgbClr val="FF0000"/>
                </a:solidFill>
              </a:rPr>
              <a:t>idempotent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>
                <a:solidFill>
                  <a:schemeClr val="accent2"/>
                </a:solidFill>
              </a:rPr>
              <a:t>Recovery from </a:t>
            </a:r>
            <a:r>
              <a:rPr lang="en-US" altLang="hu-HU" sz="3600" b="1">
                <a:solidFill>
                  <a:schemeClr val="accent2"/>
                </a:solidFill>
              </a:rPr>
              <a:t>Undo </a:t>
            </a:r>
            <a:r>
              <a:rPr lang="hu-HU" altLang="hu-HU" sz="3600" b="1">
                <a:solidFill>
                  <a:schemeClr val="accent2"/>
                </a:solidFill>
              </a:rPr>
              <a:t>log</a:t>
            </a:r>
            <a:endParaRPr lang="en-US" altLang="hu-HU" sz="3600" b="1">
              <a:solidFill>
                <a:schemeClr val="accent2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>
                <a:solidFill>
                  <a:srgbClr val="FF0000"/>
                </a:solidFill>
              </a:rPr>
              <a:t>Step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Activity</a:t>
            </a:r>
            <a:r>
              <a:rPr lang="en-US" altLang="hu-HU" sz="2000" b="1" i="1">
                <a:solidFill>
                  <a:srgbClr val="FF0000"/>
                </a:solidFill>
              </a:rPr>
              <a:t>	t	M-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M-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Log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>
                <a:solidFill>
                  <a:schemeClr val="accent2"/>
                </a:solidFill>
              </a:rPr>
              <a:t>8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>
                <a:solidFill>
                  <a:schemeClr val="accent2"/>
                </a:solidFill>
              </a:rPr>
              <a:t>16	16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>
                <a:solidFill>
                  <a:schemeClr val="accent2"/>
                </a:solidFill>
              </a:rPr>
              <a:t>8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>
                <a:solidFill>
                  <a:schemeClr val="accent2"/>
                </a:solidFill>
              </a:rPr>
              <a:t>16	16	16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>
                <a:solidFill>
                  <a:schemeClr val="accent2"/>
                </a:solidFill>
              </a:rPr>
              <a:t>16	16	16	16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>
                <a:solidFill>
                  <a:schemeClr val="accent2"/>
                </a:solidFill>
              </a:rPr>
              <a:t>16	16	16	16	16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r>
              <a:rPr lang="en-US" altLang="hu-HU" sz="2000"/>
              <a:t>					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endParaRPr lang="en-US" altLang="hu-HU" sz="200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6200" y="4876800"/>
            <a:ext cx="8864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after step (12). Then the &lt;C0MMIT </a:t>
            </a:r>
            <a:r>
              <a:rPr lang="en-US" altLang="hu-HU" sz="1800" i="1"/>
              <a:t>T&gt; record reached</a:t>
            </a:r>
            <a:r>
              <a:rPr lang="hu-HU" altLang="hu-HU" sz="1800" i="1"/>
              <a:t> </a:t>
            </a:r>
            <a:r>
              <a:rPr lang="en-US" altLang="hu-HU" sz="1800"/>
              <a:t>disk before the crash. When we recover, we do not undo the results of </a:t>
            </a:r>
            <a:r>
              <a:rPr lang="en-US" altLang="hu-HU" sz="1800" i="1"/>
              <a:t>T,</a:t>
            </a:r>
            <a:r>
              <a:rPr lang="hu-HU" altLang="hu-HU" sz="1800" i="1"/>
              <a:t> </a:t>
            </a:r>
            <a:r>
              <a:rPr lang="en-US" altLang="hu-HU" sz="1800"/>
              <a:t>and all log records concerning </a:t>
            </a:r>
            <a:r>
              <a:rPr lang="en-US" altLang="hu-HU" sz="1800" i="1"/>
              <a:t>T are ignored by the recovery manager</a:t>
            </a:r>
            <a:r>
              <a:rPr lang="hu-HU" altLang="hu-HU" sz="1800" i="1"/>
              <a:t>.</a:t>
            </a:r>
            <a:endParaRPr lang="hu-HU" altLang="hu-HU" sz="1800" b="1">
              <a:solidFill>
                <a:srgbClr val="3366FF"/>
              </a:solidFill>
            </a:endParaRP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152400" y="47244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CF43C-8F9F-4779-BC3E-D9D7AC007C1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hu-HU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>
                <a:solidFill>
                  <a:schemeClr val="accent2"/>
                </a:solidFill>
              </a:rPr>
              <a:t>Recovery from </a:t>
            </a:r>
            <a:r>
              <a:rPr lang="en-US" altLang="hu-HU" sz="3600" b="1">
                <a:solidFill>
                  <a:schemeClr val="accent2"/>
                </a:solidFill>
              </a:rPr>
              <a:t>Undo </a:t>
            </a:r>
            <a:r>
              <a:rPr lang="hu-HU" altLang="hu-HU" sz="3600" b="1">
                <a:solidFill>
                  <a:schemeClr val="accent2"/>
                </a:solidFill>
              </a:rPr>
              <a:t>log</a:t>
            </a:r>
            <a:endParaRPr lang="en-US" altLang="hu-HU" sz="3600" b="1">
              <a:solidFill>
                <a:schemeClr val="accent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>
                <a:solidFill>
                  <a:srgbClr val="FF0000"/>
                </a:solidFill>
              </a:rPr>
              <a:t>Step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Activity</a:t>
            </a:r>
            <a:r>
              <a:rPr lang="en-US" altLang="hu-HU" sz="2000" b="1" i="1">
                <a:solidFill>
                  <a:srgbClr val="FF0000"/>
                </a:solidFill>
              </a:rPr>
              <a:t>	t	M-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M-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Log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>
                <a:solidFill>
                  <a:schemeClr val="accent2"/>
                </a:solidFill>
              </a:rPr>
              <a:t>8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>
                <a:solidFill>
                  <a:schemeClr val="accent2"/>
                </a:solidFill>
              </a:rPr>
              <a:t>16	16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>
                <a:solidFill>
                  <a:schemeClr val="accent2"/>
                </a:solidFill>
              </a:rPr>
              <a:t>8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>
                <a:solidFill>
                  <a:schemeClr val="accent2"/>
                </a:solidFill>
              </a:rPr>
              <a:t>16	16	16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>
                <a:solidFill>
                  <a:schemeClr val="accent2"/>
                </a:solidFill>
              </a:rPr>
              <a:t>16	16	16	16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>
                <a:solidFill>
                  <a:schemeClr val="accent2"/>
                </a:solidFill>
              </a:rPr>
              <a:t>16	16	16	16	16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r>
              <a:rPr lang="en-US" altLang="hu-HU" sz="2000"/>
              <a:t>					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endParaRPr lang="en-US" altLang="hu-HU" sz="200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6200" y="4876800"/>
            <a:ext cx="886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</a:t>
            </a:r>
            <a:r>
              <a:rPr lang="hu-HU" altLang="hu-HU" sz="1800"/>
              <a:t>between</a:t>
            </a:r>
            <a:r>
              <a:rPr lang="en-US" altLang="hu-HU" sz="1800"/>
              <a:t> step</a:t>
            </a:r>
            <a:r>
              <a:rPr lang="hu-HU" altLang="hu-HU" sz="1800"/>
              <a:t>s</a:t>
            </a:r>
            <a:r>
              <a:rPr lang="en-US" altLang="hu-HU" sz="1800"/>
              <a:t> </a:t>
            </a:r>
            <a:r>
              <a:rPr lang="hu-HU" altLang="hu-HU" sz="1800"/>
              <a:t>(11) and </a:t>
            </a:r>
            <a:r>
              <a:rPr lang="en-US" altLang="hu-HU" sz="1800"/>
              <a:t>(12). </a:t>
            </a:r>
            <a:r>
              <a:rPr lang="hu-HU" altLang="hu-HU" sz="1800"/>
              <a:t>If </a:t>
            </a:r>
            <a:r>
              <a:rPr lang="en-US" altLang="hu-HU" sz="1800"/>
              <a:t>&lt;C0MMIT </a:t>
            </a:r>
            <a:r>
              <a:rPr lang="en-US" altLang="hu-HU" sz="1800" i="1"/>
              <a:t>T&gt; record reached</a:t>
            </a:r>
            <a:r>
              <a:rPr lang="hu-HU" altLang="hu-HU" sz="1800" i="1"/>
              <a:t> </a:t>
            </a:r>
            <a:r>
              <a:rPr lang="en-US" altLang="hu-HU" sz="1800"/>
              <a:t>disk </a:t>
            </a:r>
            <a:r>
              <a:rPr lang="hu-HU" altLang="hu-HU" sz="1800"/>
              <a:t>see previous case, if not, see next case</a:t>
            </a:r>
            <a:r>
              <a:rPr lang="hu-HU" altLang="hu-HU" sz="1800" i="1"/>
              <a:t>.</a:t>
            </a:r>
            <a:endParaRPr lang="hu-HU" altLang="hu-HU" sz="1800" b="1">
              <a:solidFill>
                <a:srgbClr val="3366FF"/>
              </a:solidFill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152400" y="44196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9A031B-90F2-4F79-90BA-32258CE6229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hu-HU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>
                <a:solidFill>
                  <a:schemeClr val="accent2"/>
                </a:solidFill>
              </a:rPr>
              <a:t>Recovery from </a:t>
            </a:r>
            <a:r>
              <a:rPr lang="en-US" altLang="hu-HU" sz="3600" b="1">
                <a:solidFill>
                  <a:schemeClr val="accent2"/>
                </a:solidFill>
              </a:rPr>
              <a:t>Undo </a:t>
            </a:r>
            <a:r>
              <a:rPr lang="hu-HU" altLang="hu-HU" sz="3600" b="1">
                <a:solidFill>
                  <a:schemeClr val="accent2"/>
                </a:solidFill>
              </a:rPr>
              <a:t>log</a:t>
            </a:r>
            <a:endParaRPr lang="en-US" altLang="hu-HU" sz="3600" b="1">
              <a:solidFill>
                <a:schemeClr val="accent2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>
                <a:solidFill>
                  <a:srgbClr val="FF0000"/>
                </a:solidFill>
              </a:rPr>
              <a:t>Step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Activity</a:t>
            </a:r>
            <a:r>
              <a:rPr lang="en-US" altLang="hu-HU" sz="2000" b="1" i="1">
                <a:solidFill>
                  <a:srgbClr val="FF0000"/>
                </a:solidFill>
              </a:rPr>
              <a:t>	t	M-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M-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Log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>
                <a:solidFill>
                  <a:schemeClr val="accent2"/>
                </a:solidFill>
              </a:rPr>
              <a:t>8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>
                <a:solidFill>
                  <a:schemeClr val="accent2"/>
                </a:solidFill>
              </a:rPr>
              <a:t>16	16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>
                <a:solidFill>
                  <a:schemeClr val="accent2"/>
                </a:solidFill>
              </a:rPr>
              <a:t>8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>
                <a:solidFill>
                  <a:schemeClr val="accent2"/>
                </a:solidFill>
              </a:rPr>
              <a:t>16	16	16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>
                <a:solidFill>
                  <a:schemeClr val="accent2"/>
                </a:solidFill>
              </a:rPr>
              <a:t>16	16	16	16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>
                <a:solidFill>
                  <a:schemeClr val="accent2"/>
                </a:solidFill>
              </a:rPr>
              <a:t>16	16	16	16	16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r>
              <a:rPr lang="en-US" altLang="hu-HU" sz="2000"/>
              <a:t>					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endParaRPr lang="en-US" altLang="hu-HU" sz="200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" y="4876800"/>
            <a:ext cx="886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between steps (10) and (11). Now, the COMMIT record</a:t>
            </a:r>
            <a:r>
              <a:rPr lang="hu-HU" altLang="hu-HU" sz="1800"/>
              <a:t> </a:t>
            </a:r>
            <a:r>
              <a:rPr lang="en-US" altLang="hu-HU" sz="1800"/>
              <a:t>surely was not written, so </a:t>
            </a:r>
            <a:r>
              <a:rPr lang="en-US" altLang="hu-HU" sz="1800" i="1"/>
              <a:t>T is incomplete and is undone as in </a:t>
            </a:r>
            <a:r>
              <a:rPr lang="hu-HU" altLang="hu-HU" sz="1800" i="1"/>
              <a:t>the previous </a:t>
            </a:r>
            <a:r>
              <a:rPr lang="en-US" altLang="hu-HU" sz="1800" i="1"/>
              <a:t>case.</a:t>
            </a:r>
            <a:endParaRPr lang="hu-HU" altLang="hu-HU" sz="1800" b="1">
              <a:solidFill>
                <a:srgbClr val="3366FF"/>
              </a:solidFill>
            </a:endParaRP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52400" y="40894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C80BF6-FCBA-4BE8-A172-FC41C812459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hu-HU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>
                <a:solidFill>
                  <a:schemeClr val="accent2"/>
                </a:solidFill>
              </a:rPr>
              <a:t>Recovery from </a:t>
            </a:r>
            <a:r>
              <a:rPr lang="en-US" altLang="hu-HU" sz="3600" b="1">
                <a:solidFill>
                  <a:schemeClr val="accent2"/>
                </a:solidFill>
              </a:rPr>
              <a:t>Undo </a:t>
            </a:r>
            <a:r>
              <a:rPr lang="hu-HU" altLang="hu-HU" sz="3600" b="1">
                <a:solidFill>
                  <a:schemeClr val="accent2"/>
                </a:solidFill>
              </a:rPr>
              <a:t>log</a:t>
            </a:r>
            <a:endParaRPr lang="en-US" altLang="hu-HU" sz="3600" b="1">
              <a:solidFill>
                <a:schemeClr val="accent2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>
                <a:solidFill>
                  <a:srgbClr val="FF0000"/>
                </a:solidFill>
              </a:rPr>
              <a:t>Step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Activity</a:t>
            </a:r>
            <a:r>
              <a:rPr lang="en-US" altLang="hu-HU" sz="2000" b="1" i="1">
                <a:solidFill>
                  <a:srgbClr val="FF0000"/>
                </a:solidFill>
              </a:rPr>
              <a:t>	t	M-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M-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Log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>
                <a:solidFill>
                  <a:schemeClr val="accent2"/>
                </a:solidFill>
              </a:rPr>
              <a:t>8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>
                <a:solidFill>
                  <a:schemeClr val="accent2"/>
                </a:solidFill>
              </a:rPr>
              <a:t>16	16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>
                <a:solidFill>
                  <a:schemeClr val="accent2"/>
                </a:solidFill>
              </a:rPr>
              <a:t>8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>
                <a:solidFill>
                  <a:schemeClr val="accent2"/>
                </a:solidFill>
              </a:rPr>
              <a:t>16	16	16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>
                <a:solidFill>
                  <a:schemeClr val="accent2"/>
                </a:solidFill>
              </a:rPr>
              <a:t>16	16	16	16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>
                <a:solidFill>
                  <a:schemeClr val="accent2"/>
                </a:solidFill>
              </a:rPr>
              <a:t>16	16	16	16	16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r>
              <a:rPr lang="en-US" altLang="hu-HU" sz="2000"/>
              <a:t>					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endParaRPr lang="en-US" altLang="hu-HU" sz="200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6200" y="4876800"/>
            <a:ext cx="8864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between steps (8) and (10). Again, </a:t>
            </a:r>
            <a:r>
              <a:rPr lang="en-US" altLang="hu-HU" sz="1800" i="1"/>
              <a:t>T is undone. In this</a:t>
            </a:r>
            <a:r>
              <a:rPr lang="hu-HU" altLang="hu-HU" sz="1800" i="1"/>
              <a:t> </a:t>
            </a:r>
            <a:r>
              <a:rPr lang="en-US" altLang="hu-HU" sz="1800"/>
              <a:t>case the change to </a:t>
            </a:r>
            <a:r>
              <a:rPr lang="en-US" altLang="hu-HU" sz="1800" i="1"/>
              <a:t>A and/or B may not have reached disk. Nevertheless,</a:t>
            </a:r>
            <a:r>
              <a:rPr lang="hu-HU" altLang="hu-HU" sz="1800" i="1"/>
              <a:t> </a:t>
            </a:r>
            <a:r>
              <a:rPr lang="en-US" altLang="hu-HU" sz="1800"/>
              <a:t>the proper value, 8, is restored for each of these database elements.</a:t>
            </a:r>
            <a:endParaRPr lang="hu-HU" altLang="hu-HU" sz="1800">
              <a:solidFill>
                <a:srgbClr val="3366FF"/>
              </a:solidFill>
            </a:endParaRP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152400" y="37719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CCAEDE-52E8-409A-A93F-E8894070597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hu-HU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33F97-106A-40E5-8353-B9530F88E05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Constraints</a:t>
            </a:r>
            <a:r>
              <a:rPr lang="en-US" altLang="hu-HU" sz="3600"/>
              <a:t> (</a:t>
            </a:r>
            <a:r>
              <a:rPr lang="en-US" altLang="hu-HU" sz="2800"/>
              <a:t>as we use here)</a:t>
            </a:r>
            <a:r>
              <a:rPr lang="en-US" altLang="hu-HU" sz="3600"/>
              <a:t> </a:t>
            </a:r>
            <a:r>
              <a:rPr lang="en-US" altLang="hu-HU" sz="3600">
                <a:solidFill>
                  <a:srgbClr val="FF0000"/>
                </a:solidFill>
              </a:rPr>
              <a:t>may</a:t>
            </a:r>
            <a:r>
              <a:rPr lang="en-US" altLang="hu-HU" sz="3600"/>
              <a:t> </a:t>
            </a:r>
            <a:br>
              <a:rPr lang="en-US" altLang="hu-HU" sz="3600"/>
            </a:br>
            <a:r>
              <a:rPr lang="en-US" altLang="hu-HU" sz="3600"/>
              <a:t>	</a:t>
            </a:r>
            <a:r>
              <a:rPr lang="en-US" altLang="hu-HU" sz="3600" u="sng">
                <a:solidFill>
                  <a:srgbClr val="FF0000"/>
                </a:solidFill>
              </a:rPr>
              <a:t>not </a:t>
            </a:r>
            <a:r>
              <a:rPr lang="en-US" altLang="hu-HU" sz="3600">
                <a:solidFill>
                  <a:srgbClr val="FF0000"/>
                </a:solidFill>
              </a:rPr>
              <a:t>capture “full correctness”</a:t>
            </a:r>
            <a:endParaRPr lang="en-US" altLang="hu-HU" sz="3600" u="sng">
              <a:solidFill>
                <a:srgbClr val="FF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>
                <a:solidFill>
                  <a:srgbClr val="FF0000"/>
                </a:solidFill>
              </a:rPr>
              <a:t>Example 1</a:t>
            </a:r>
            <a:r>
              <a:rPr lang="en-US" altLang="hu-HU">
                <a:solidFill>
                  <a:srgbClr val="FF0000"/>
                </a:solidFill>
              </a:rPr>
              <a:t>   </a:t>
            </a:r>
            <a:r>
              <a:rPr lang="en-US" altLang="hu-HU" u="sng"/>
              <a:t>Transaction constraints</a:t>
            </a:r>
            <a:endParaRPr lang="en-US" altLang="hu-HU"/>
          </a:p>
          <a:p>
            <a:pPr eaLnBrk="1" hangingPunct="1"/>
            <a:r>
              <a:rPr lang="en-US" altLang="hu-HU"/>
              <a:t>When salary is updated, </a:t>
            </a:r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>
                <a:solidFill>
                  <a:srgbClr val="00B050"/>
                </a:solidFill>
              </a:rPr>
              <a:t>new salary &gt;  old salary</a:t>
            </a:r>
          </a:p>
          <a:p>
            <a:pPr eaLnBrk="1" hangingPunct="1"/>
            <a:r>
              <a:rPr lang="en-US" altLang="hu-HU"/>
              <a:t>When account record is deleted,</a:t>
            </a:r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>
                <a:solidFill>
                  <a:srgbClr val="00B050"/>
                </a:solidFill>
              </a:rPr>
              <a:t>balance = 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>
                <a:solidFill>
                  <a:schemeClr val="accent2"/>
                </a:solidFill>
              </a:rPr>
              <a:t>Recovery from </a:t>
            </a:r>
            <a:r>
              <a:rPr lang="en-US" altLang="hu-HU" sz="3600" b="1">
                <a:solidFill>
                  <a:schemeClr val="accent2"/>
                </a:solidFill>
              </a:rPr>
              <a:t>Undo </a:t>
            </a:r>
            <a:r>
              <a:rPr lang="hu-HU" altLang="hu-HU" sz="3600" b="1">
                <a:solidFill>
                  <a:schemeClr val="accent2"/>
                </a:solidFill>
              </a:rPr>
              <a:t>log</a:t>
            </a:r>
            <a:endParaRPr lang="en-US" altLang="hu-HU" sz="3600" b="1">
              <a:solidFill>
                <a:schemeClr val="accent2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>
                <a:solidFill>
                  <a:srgbClr val="FF0000"/>
                </a:solidFill>
              </a:rPr>
              <a:t>Step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Activity</a:t>
            </a:r>
            <a:r>
              <a:rPr lang="en-US" altLang="hu-HU" sz="2000" b="1" i="1">
                <a:solidFill>
                  <a:srgbClr val="FF0000"/>
                </a:solidFill>
              </a:rPr>
              <a:t>	t	M-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M-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Log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>
                <a:solidFill>
                  <a:schemeClr val="accent2"/>
                </a:solidFill>
              </a:rPr>
              <a:t>8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>
                <a:solidFill>
                  <a:schemeClr val="accent2"/>
                </a:solidFill>
              </a:rPr>
              <a:t>16	16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>
                <a:solidFill>
                  <a:schemeClr val="accent2"/>
                </a:solidFill>
              </a:rPr>
              <a:t>8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>
                <a:solidFill>
                  <a:schemeClr val="accent2"/>
                </a:solidFill>
              </a:rPr>
              <a:t>16	16	16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>
                <a:solidFill>
                  <a:schemeClr val="accent2"/>
                </a:solidFill>
              </a:rPr>
              <a:t>16	16	16	16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>
                <a:solidFill>
                  <a:schemeClr val="accent2"/>
                </a:solidFill>
              </a:rPr>
              <a:t>16	16	16	16	16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r>
              <a:rPr lang="en-US" altLang="hu-HU" sz="2000"/>
              <a:t>					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endParaRPr lang="en-US" altLang="hu-HU" sz="200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0" y="4762500"/>
            <a:ext cx="8864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prior to step (8). Now, it is not certain whether any of</a:t>
            </a:r>
            <a:r>
              <a:rPr lang="hu-HU" altLang="hu-HU" sz="1800"/>
              <a:t> </a:t>
            </a:r>
            <a:r>
              <a:rPr lang="en-US" altLang="hu-HU" sz="1800"/>
              <a:t>the log records concerning </a:t>
            </a:r>
            <a:r>
              <a:rPr lang="en-US" altLang="hu-HU" sz="1800" i="1"/>
              <a:t>T have reached disk.</a:t>
            </a:r>
            <a:r>
              <a:rPr lang="hu-HU" altLang="hu-HU" sz="1800" i="1"/>
              <a:t> </a:t>
            </a:r>
            <a:r>
              <a:rPr lang="hu-HU" altLang="hu-HU" sz="1800"/>
              <a:t>I</a:t>
            </a:r>
            <a:r>
              <a:rPr lang="en-US" altLang="hu-HU" sz="1800"/>
              <a:t>f the change to </a:t>
            </a:r>
            <a:r>
              <a:rPr lang="en-US" altLang="hu-HU" sz="1800" i="1"/>
              <a:t>A and/or B reached disk, then the corresponding</a:t>
            </a:r>
            <a:r>
              <a:rPr lang="hu-HU" altLang="hu-HU" sz="1800" i="1"/>
              <a:t> </a:t>
            </a:r>
            <a:r>
              <a:rPr lang="en-US" altLang="hu-HU" sz="1800"/>
              <a:t>log record reached disk. Therefore if there were changes to </a:t>
            </a:r>
            <a:r>
              <a:rPr lang="en-US" altLang="hu-HU" sz="1800" i="1"/>
              <a:t>A and/or</a:t>
            </a:r>
            <a:r>
              <a:rPr lang="hu-HU" altLang="hu-HU" sz="1800" i="1"/>
              <a:t> </a:t>
            </a:r>
            <a:r>
              <a:rPr lang="en-US" altLang="hu-HU" sz="1800" i="1"/>
              <a:t>B made on disk by T, then the corresponding log record will cause the</a:t>
            </a:r>
            <a:r>
              <a:rPr lang="hu-HU" altLang="hu-HU" sz="1800" i="1"/>
              <a:t> </a:t>
            </a:r>
            <a:r>
              <a:rPr lang="en-US" altLang="hu-HU" sz="1800"/>
              <a:t>recovery manager to undo those changes.</a:t>
            </a:r>
            <a:endParaRPr lang="hu-HU" altLang="hu-HU" sz="1800">
              <a:solidFill>
                <a:srgbClr val="3366FF"/>
              </a:solidFill>
            </a:endParaRP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52400" y="25527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4628E5-79E4-472F-B279-BC28ED405CD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hu-HU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AFDF7-11F3-4E00-89B4-E0B8E69E8E0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hu-HU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5029200" cy="914400"/>
          </a:xfrm>
        </p:spPr>
        <p:txBody>
          <a:bodyPr/>
          <a:lstStyle/>
          <a:p>
            <a:pPr algn="l" eaLnBrk="1" hangingPunct="1"/>
            <a:r>
              <a:rPr lang="en-US" altLang="hu-HU" sz="3600">
                <a:solidFill>
                  <a:srgbClr val="FF0000"/>
                </a:solidFill>
              </a:rPr>
              <a:t>Checkpoint</a:t>
            </a:r>
            <a:r>
              <a:rPr lang="en-US" altLang="hu-HU" sz="3600"/>
              <a:t>     </a:t>
            </a:r>
            <a:endParaRPr lang="en-US" altLang="hu-HU" sz="3600" u="sng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Periodically: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(1) Do not accept new transactions</a:t>
            </a:r>
          </a:p>
          <a:p>
            <a:pPr eaLnBrk="1" hangingPunct="1">
              <a:buFontTx/>
              <a:buNone/>
            </a:pPr>
            <a:r>
              <a:rPr lang="en-US" altLang="hu-HU"/>
              <a:t>(2) Wait until all transactions finish</a:t>
            </a:r>
          </a:p>
          <a:p>
            <a:pPr eaLnBrk="1" hangingPunct="1">
              <a:buFontTx/>
              <a:buNone/>
            </a:pPr>
            <a:r>
              <a:rPr lang="en-US" altLang="hu-HU"/>
              <a:t>(3) Flush all log records to disk (log)</a:t>
            </a:r>
          </a:p>
          <a:p>
            <a:pPr eaLnBrk="1" hangingPunct="1">
              <a:buFontTx/>
              <a:buNone/>
            </a:pPr>
            <a:r>
              <a:rPr lang="en-US" altLang="hu-HU"/>
              <a:t>(4) Flush all buffers to disk (DB)</a:t>
            </a:r>
            <a:r>
              <a:rPr lang="en-US" altLang="hu-HU" sz="1400"/>
              <a:t> (do not discard buffers)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(5) Write “checkpoint” record on disk (log)</a:t>
            </a:r>
          </a:p>
          <a:p>
            <a:pPr eaLnBrk="1" hangingPunct="1">
              <a:buFontTx/>
              <a:buNone/>
            </a:pPr>
            <a:r>
              <a:rPr lang="en-US" altLang="hu-HU"/>
              <a:t>(6) Resume transaction processing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5305425" y="896938"/>
            <a:ext cx="2838450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>
                <a:solidFill>
                  <a:schemeClr val="tx2"/>
                </a:solidFill>
              </a:rPr>
              <a:t> </a:t>
            </a:r>
            <a:r>
              <a:rPr lang="en-US" altLang="hu-HU" sz="2400">
                <a:solidFill>
                  <a:srgbClr val="FF0000"/>
                </a:solidFill>
              </a:rPr>
              <a:t>simple</a:t>
            </a:r>
            <a:r>
              <a:rPr lang="en-US" altLang="hu-HU" sz="2400">
                <a:solidFill>
                  <a:schemeClr val="tx2"/>
                </a:solidFill>
              </a:rPr>
              <a:t> checkpoint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E0441B-226F-4F49-83DE-FD3F1F90294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hu-HU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5029200" cy="9144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Checkpoint     </a:t>
            </a:r>
            <a:endParaRPr lang="en-US" altLang="hu-HU" sz="3600" u="sng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u-HU" altLang="hu-HU" sz="2400"/>
              <a:t>1. </a:t>
            </a:r>
            <a:r>
              <a:rPr lang="hu-HU" altLang="hu-HU" sz="2400" err="1"/>
              <a:t>Write</a:t>
            </a:r>
            <a:r>
              <a:rPr lang="hu-HU" altLang="hu-HU" sz="2400"/>
              <a:t> log </a:t>
            </a:r>
            <a:r>
              <a:rPr lang="hu-HU" altLang="hu-HU" sz="2400" err="1"/>
              <a:t>record</a:t>
            </a:r>
            <a:r>
              <a:rPr lang="hu-HU" altLang="hu-HU" sz="2400"/>
              <a:t> </a:t>
            </a:r>
            <a:r>
              <a:rPr lang="hu-HU" altLang="hu-HU" sz="2400">
                <a:solidFill>
                  <a:srgbClr val="FF0000"/>
                </a:solidFill>
              </a:rPr>
              <a:t>&lt;START CKPT(T1, …</a:t>
            </a:r>
            <a:r>
              <a:rPr lang="hu-HU" altLang="hu-HU" sz="2400" err="1">
                <a:solidFill>
                  <a:srgbClr val="FF0000"/>
                </a:solidFill>
              </a:rPr>
              <a:t>Tk</a:t>
            </a:r>
            <a:r>
              <a:rPr lang="hu-HU" altLang="hu-HU" sz="2400">
                <a:solidFill>
                  <a:srgbClr val="FF0000"/>
                </a:solidFill>
              </a:rPr>
              <a:t>)&gt;</a:t>
            </a:r>
          </a:p>
          <a:p>
            <a:pPr eaLnBrk="1" hangingPunct="1">
              <a:buFontTx/>
              <a:buNone/>
            </a:pPr>
            <a:r>
              <a:rPr lang="hu-HU" altLang="hu-HU" sz="2400"/>
              <a:t>	T1 … </a:t>
            </a:r>
            <a:r>
              <a:rPr lang="hu-HU" altLang="hu-HU" sz="2400" err="1"/>
              <a:t>Tk</a:t>
            </a:r>
            <a:r>
              <a:rPr lang="hu-HU" altLang="hu-HU" sz="2400"/>
              <a:t> </a:t>
            </a:r>
            <a:r>
              <a:rPr lang="hu-HU" altLang="hu-HU" sz="2400" err="1"/>
              <a:t>are</a:t>
            </a:r>
            <a:r>
              <a:rPr lang="hu-HU" altLang="hu-HU" sz="2400"/>
              <a:t> </a:t>
            </a:r>
            <a:r>
              <a:rPr lang="hu-HU" altLang="hu-HU" sz="2400" err="1"/>
              <a:t>active</a:t>
            </a:r>
            <a:r>
              <a:rPr lang="hu-HU" altLang="hu-HU" sz="2400"/>
              <a:t> </a:t>
            </a:r>
            <a:r>
              <a:rPr lang="hu-HU" altLang="hu-HU" sz="2400" err="1"/>
              <a:t>transactions</a:t>
            </a:r>
            <a:r>
              <a:rPr lang="hu-HU" altLang="hu-HU" sz="2400"/>
              <a:t>, and </a:t>
            </a:r>
            <a:r>
              <a:rPr lang="hu-HU" altLang="hu-HU" sz="2400" err="1"/>
              <a:t>flush</a:t>
            </a:r>
            <a:r>
              <a:rPr lang="hu-HU" altLang="hu-HU" sz="2400"/>
              <a:t> log.</a:t>
            </a:r>
          </a:p>
          <a:p>
            <a:pPr eaLnBrk="1" hangingPunct="1">
              <a:buFontTx/>
              <a:buNone/>
            </a:pPr>
            <a:endParaRPr lang="hu-HU" altLang="hu-HU" sz="2400"/>
          </a:p>
          <a:p>
            <a:pPr eaLnBrk="1" hangingPunct="1">
              <a:buFontTx/>
              <a:buNone/>
            </a:pPr>
            <a:r>
              <a:rPr lang="hu-HU" altLang="hu-HU" sz="2400"/>
              <a:t>2. </a:t>
            </a:r>
            <a:r>
              <a:rPr lang="hu-HU" altLang="hu-HU" sz="2400" err="1"/>
              <a:t>Wait</a:t>
            </a:r>
            <a:r>
              <a:rPr lang="hu-HU" altLang="hu-HU" sz="2400"/>
              <a:t> </a:t>
            </a:r>
            <a:r>
              <a:rPr lang="hu-HU" altLang="hu-HU" sz="2400" err="1"/>
              <a:t>until</a:t>
            </a:r>
            <a:r>
              <a:rPr lang="hu-HU" altLang="hu-HU" sz="2400"/>
              <a:t> </a:t>
            </a:r>
            <a:r>
              <a:rPr lang="hu-HU" altLang="hu-HU" sz="2400" err="1"/>
              <a:t>all</a:t>
            </a:r>
            <a:r>
              <a:rPr lang="hu-HU" altLang="hu-HU" sz="2400"/>
              <a:t> Ti-s </a:t>
            </a:r>
            <a:r>
              <a:rPr lang="hu-HU" altLang="hu-HU" sz="2400" err="1"/>
              <a:t>commit</a:t>
            </a:r>
            <a:r>
              <a:rPr lang="hu-HU" altLang="hu-HU" sz="2400"/>
              <a:t> </a:t>
            </a:r>
            <a:r>
              <a:rPr lang="hu-HU" altLang="hu-HU" sz="2400" err="1"/>
              <a:t>or</a:t>
            </a:r>
            <a:r>
              <a:rPr lang="hu-HU" altLang="hu-HU" sz="2400"/>
              <a:t> </a:t>
            </a:r>
            <a:r>
              <a:rPr lang="hu-HU" altLang="hu-HU" sz="2400" err="1"/>
              <a:t>abort</a:t>
            </a:r>
            <a:r>
              <a:rPr lang="hu-HU" altLang="hu-HU" sz="2400"/>
              <a:t>, </a:t>
            </a:r>
            <a:r>
              <a:rPr lang="hu-HU" altLang="hu-HU" sz="2400" err="1"/>
              <a:t>but</a:t>
            </a:r>
            <a:r>
              <a:rPr lang="hu-HU" altLang="hu-HU" sz="2400"/>
              <a:t> </a:t>
            </a:r>
            <a:r>
              <a:rPr lang="hu-HU" altLang="hu-HU" sz="2400" err="1"/>
              <a:t>don’t</a:t>
            </a:r>
            <a:r>
              <a:rPr lang="hu-HU" altLang="hu-HU" sz="2400"/>
              <a:t> </a:t>
            </a:r>
            <a:r>
              <a:rPr lang="hu-HU" altLang="hu-HU" sz="2400" err="1"/>
              <a:t>prohibit</a:t>
            </a:r>
            <a:r>
              <a:rPr lang="hu-HU" altLang="hu-HU" sz="2400"/>
              <a:t> </a:t>
            </a:r>
            <a:r>
              <a:rPr lang="hu-HU" altLang="hu-HU" sz="2400" err="1"/>
              <a:t>other</a:t>
            </a:r>
            <a:r>
              <a:rPr lang="hu-HU" altLang="hu-HU" sz="2400"/>
              <a:t> </a:t>
            </a:r>
            <a:r>
              <a:rPr lang="hu-HU" altLang="hu-HU" sz="2400" err="1"/>
              <a:t>transactions</a:t>
            </a:r>
            <a:r>
              <a:rPr lang="hu-HU" altLang="hu-HU" sz="2400"/>
              <a:t> </a:t>
            </a:r>
            <a:r>
              <a:rPr lang="hu-HU" altLang="hu-HU" sz="2400" err="1"/>
              <a:t>from</a:t>
            </a:r>
            <a:r>
              <a:rPr lang="hu-HU" altLang="hu-HU" sz="2400"/>
              <a:t> starting.</a:t>
            </a:r>
          </a:p>
          <a:p>
            <a:pPr eaLnBrk="1" hangingPunct="1">
              <a:buFontTx/>
              <a:buNone/>
            </a:pPr>
            <a:endParaRPr lang="hu-HU" altLang="hu-HU" sz="2400"/>
          </a:p>
          <a:p>
            <a:pPr eaLnBrk="1" hangingPunct="1">
              <a:buFontTx/>
              <a:buNone/>
            </a:pPr>
            <a:r>
              <a:rPr lang="hu-HU" altLang="hu-HU" sz="2400"/>
              <a:t>3. </a:t>
            </a:r>
            <a:r>
              <a:rPr lang="hu-HU" altLang="hu-HU" sz="2400" err="1"/>
              <a:t>When</a:t>
            </a:r>
            <a:r>
              <a:rPr lang="hu-HU" altLang="hu-HU" sz="2400"/>
              <a:t> </a:t>
            </a:r>
            <a:r>
              <a:rPr lang="hu-HU" altLang="hu-HU" sz="2400" err="1"/>
              <a:t>all</a:t>
            </a:r>
            <a:r>
              <a:rPr lang="hu-HU" altLang="hu-HU" sz="2400"/>
              <a:t> Ti-s </a:t>
            </a:r>
            <a:r>
              <a:rPr lang="hu-HU" altLang="hu-HU" sz="2400" err="1"/>
              <a:t>have</a:t>
            </a:r>
            <a:r>
              <a:rPr lang="hu-HU" altLang="hu-HU" sz="2400"/>
              <a:t> </a:t>
            </a:r>
            <a:r>
              <a:rPr lang="hu-HU" altLang="hu-HU" sz="2400" err="1"/>
              <a:t>completed</a:t>
            </a:r>
            <a:r>
              <a:rPr lang="hu-HU" altLang="hu-HU" sz="2400"/>
              <a:t>, </a:t>
            </a:r>
            <a:r>
              <a:rPr lang="hu-HU" altLang="hu-HU" sz="2400" err="1"/>
              <a:t>write</a:t>
            </a:r>
            <a:r>
              <a:rPr lang="hu-HU" altLang="hu-HU" sz="2400"/>
              <a:t> a log </a:t>
            </a:r>
            <a:r>
              <a:rPr lang="hu-HU" altLang="hu-HU" sz="2400" err="1"/>
              <a:t>record</a:t>
            </a:r>
            <a:r>
              <a:rPr lang="hu-HU" altLang="hu-HU" sz="2400"/>
              <a:t> </a:t>
            </a:r>
            <a:br>
              <a:rPr lang="hu-HU" altLang="hu-HU" sz="2400"/>
            </a:br>
            <a:r>
              <a:rPr lang="hu-HU" altLang="hu-HU" sz="2400">
                <a:solidFill>
                  <a:srgbClr val="FF0000"/>
                </a:solidFill>
              </a:rPr>
              <a:t>&lt;END CKPT&gt; </a:t>
            </a:r>
            <a:r>
              <a:rPr lang="hu-HU" altLang="hu-HU" sz="2400"/>
              <a:t>and </a:t>
            </a:r>
            <a:r>
              <a:rPr lang="hu-HU" altLang="hu-HU" sz="2400" err="1"/>
              <a:t>flush</a:t>
            </a:r>
            <a:r>
              <a:rPr lang="hu-HU" altLang="hu-HU" sz="2400"/>
              <a:t> </a:t>
            </a:r>
            <a:r>
              <a:rPr lang="hu-HU" altLang="hu-HU" sz="2400" err="1"/>
              <a:t>the</a:t>
            </a:r>
            <a:r>
              <a:rPr lang="hu-HU" altLang="hu-HU" sz="2400"/>
              <a:t> log.</a:t>
            </a:r>
            <a:endParaRPr lang="en-US" altLang="hu-HU" sz="2400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4197350" y="896938"/>
            <a:ext cx="3946525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>
                <a:solidFill>
                  <a:schemeClr val="tx2"/>
                </a:solidFill>
              </a:rPr>
              <a:t> </a:t>
            </a:r>
            <a:r>
              <a:rPr lang="en-US" altLang="hu-HU" sz="2400">
                <a:solidFill>
                  <a:srgbClr val="FF0000"/>
                </a:solidFill>
              </a:rPr>
              <a:t>non</a:t>
            </a:r>
            <a:r>
              <a:rPr lang="hu-HU" altLang="hu-HU" sz="2400">
                <a:solidFill>
                  <a:srgbClr val="FF0000"/>
                </a:solidFill>
              </a:rPr>
              <a:t>-</a:t>
            </a:r>
            <a:r>
              <a:rPr lang="en-US" altLang="hu-HU" sz="2400">
                <a:solidFill>
                  <a:srgbClr val="FF0000"/>
                </a:solidFill>
              </a:rPr>
              <a:t>quiescent </a:t>
            </a:r>
            <a:r>
              <a:rPr lang="en-US" altLang="hu-HU" sz="2400">
                <a:solidFill>
                  <a:schemeClr val="tx2"/>
                </a:solidFill>
              </a:rPr>
              <a:t>checkpoint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334D1B-AC5F-498F-BD93-1B0DF4E4840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hu-HU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Example: what to do at recovery?</a:t>
            </a:r>
            <a:endParaRPr lang="en-US" altLang="hu-HU" sz="3600" u="sng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706563"/>
            <a:ext cx="7772400" cy="2873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u-HU" altLang="hu-HU"/>
              <a:t>Undo</a:t>
            </a:r>
            <a:r>
              <a:rPr lang="en-US" altLang="hu-HU"/>
              <a:t> log (disk):</a:t>
            </a:r>
          </a:p>
        </p:txBody>
      </p:sp>
      <p:grpSp>
        <p:nvGrpSpPr>
          <p:cNvPr id="54277" name="Group 13"/>
          <p:cNvGrpSpPr>
            <a:grpSpLocks/>
          </p:cNvGrpSpPr>
          <p:nvPr/>
        </p:nvGrpSpPr>
        <p:grpSpPr bwMode="auto">
          <a:xfrm rot="-5400000">
            <a:off x="1155700" y="1770063"/>
            <a:ext cx="1790700" cy="3200400"/>
            <a:chOff x="624" y="1584"/>
            <a:chExt cx="1008" cy="2016"/>
          </a:xfrm>
        </p:grpSpPr>
        <p:sp>
          <p:nvSpPr>
            <p:cNvPr id="54294" name="Rectangle 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4295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&lt;T1,A,16&gt;</a:t>
              </a:r>
              <a:endParaRPr lang="en-US" altLang="hu-HU" sz="2400"/>
            </a:p>
          </p:txBody>
        </p:sp>
        <p:sp>
          <p:nvSpPr>
            <p:cNvPr id="54296" name="Rectangle 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4297" name="Rectangle 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&lt;T1,commit&gt;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54298" name="Rectangle 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Checkpoint</a:t>
              </a:r>
              <a:endParaRPr lang="en-US" altLang="hu-HU" sz="2400"/>
            </a:p>
          </p:txBody>
        </p:sp>
        <p:sp>
          <p:nvSpPr>
            <p:cNvPr id="54299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54278" name="Group 14"/>
          <p:cNvGrpSpPr>
            <a:grpSpLocks/>
          </p:cNvGrpSpPr>
          <p:nvPr/>
        </p:nvGrpSpPr>
        <p:grpSpPr bwMode="auto">
          <a:xfrm rot="-5400000">
            <a:off x="4318000" y="1770063"/>
            <a:ext cx="1790700" cy="3200400"/>
            <a:chOff x="624" y="1584"/>
            <a:chExt cx="1008" cy="2016"/>
          </a:xfrm>
        </p:grpSpPr>
        <p:sp>
          <p:nvSpPr>
            <p:cNvPr id="54288" name="Rectangle 1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4289" name="Rectangle 1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&lt;T2,B,17&gt;</a:t>
              </a:r>
              <a:endParaRPr lang="en-US" altLang="hu-HU" sz="2400"/>
            </a:p>
          </p:txBody>
        </p:sp>
        <p:sp>
          <p:nvSpPr>
            <p:cNvPr id="54290" name="Rectangle 1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4291" name="Rectangle 1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&lt;T2,commit&gt;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54292" name="Rectangle 1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&lt;T3,C,21&gt;</a:t>
              </a:r>
              <a:endParaRPr lang="en-US" altLang="hu-HU" sz="2400"/>
            </a:p>
          </p:txBody>
        </p:sp>
        <p:sp>
          <p:nvSpPr>
            <p:cNvPr id="54293" name="Rectangle 2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54279" name="Line 21"/>
          <p:cNvSpPr>
            <a:spLocks noChangeShapeType="1"/>
          </p:cNvSpPr>
          <p:nvPr/>
        </p:nvSpPr>
        <p:spPr bwMode="auto">
          <a:xfrm>
            <a:off x="6813550" y="24749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4280" name="Line 22"/>
          <p:cNvSpPr>
            <a:spLocks noChangeShapeType="1"/>
          </p:cNvSpPr>
          <p:nvPr/>
        </p:nvSpPr>
        <p:spPr bwMode="auto">
          <a:xfrm>
            <a:off x="6813550" y="42656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4281" name="Text Box 23"/>
          <p:cNvSpPr txBox="1">
            <a:spLocks noChangeArrowheads="1"/>
          </p:cNvSpPr>
          <p:nvPr/>
        </p:nvSpPr>
        <p:spPr bwMode="auto">
          <a:xfrm>
            <a:off x="7078663" y="3098800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Crash</a:t>
            </a:r>
          </a:p>
        </p:txBody>
      </p:sp>
      <p:sp>
        <p:nvSpPr>
          <p:cNvPr id="54282" name="Text Box 25"/>
          <p:cNvSpPr txBox="1">
            <a:spLocks noChangeArrowheads="1"/>
          </p:cNvSpPr>
          <p:nvPr/>
        </p:nvSpPr>
        <p:spPr bwMode="auto">
          <a:xfrm>
            <a:off x="525463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3" name="Text Box 26"/>
          <p:cNvSpPr txBox="1">
            <a:spLocks noChangeArrowheads="1"/>
          </p:cNvSpPr>
          <p:nvPr/>
        </p:nvSpPr>
        <p:spPr bwMode="auto">
          <a:xfrm>
            <a:off x="15557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4" name="Text Box 27"/>
          <p:cNvSpPr txBox="1">
            <a:spLocks noChangeArrowheads="1"/>
          </p:cNvSpPr>
          <p:nvPr/>
        </p:nvSpPr>
        <p:spPr bwMode="auto">
          <a:xfrm>
            <a:off x="26225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5" name="Text Box 28"/>
          <p:cNvSpPr txBox="1">
            <a:spLocks noChangeArrowheads="1"/>
          </p:cNvSpPr>
          <p:nvPr/>
        </p:nvSpPr>
        <p:spPr bwMode="auto">
          <a:xfrm>
            <a:off x="36893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6" name="Text Box 29"/>
          <p:cNvSpPr txBox="1">
            <a:spLocks noChangeArrowheads="1"/>
          </p:cNvSpPr>
          <p:nvPr/>
        </p:nvSpPr>
        <p:spPr bwMode="auto">
          <a:xfrm>
            <a:off x="4679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7" name="Text Box 30"/>
          <p:cNvSpPr txBox="1">
            <a:spLocks noChangeArrowheads="1"/>
          </p:cNvSpPr>
          <p:nvPr/>
        </p:nvSpPr>
        <p:spPr bwMode="auto">
          <a:xfrm>
            <a:off x="5822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351AAD-F658-40BE-ACB3-DAC80CEC032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hu-HU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7400925" cy="914400"/>
          </a:xfrm>
        </p:spPr>
        <p:txBody>
          <a:bodyPr/>
          <a:lstStyle/>
          <a:p>
            <a:pPr algn="l" eaLnBrk="1" hangingPunct="1"/>
            <a:r>
              <a:rPr lang="hu-HU" altLang="hu-HU" sz="3600"/>
              <a:t>When we scan the log backwards</a:t>
            </a:r>
            <a:endParaRPr lang="en-US" altLang="hu-HU" sz="3600" u="sng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u-HU" sz="2000"/>
              <a:t>If we first meet an </a:t>
            </a:r>
            <a:r>
              <a:rPr lang="en-US" altLang="hu-HU" sz="2000">
                <a:solidFill>
                  <a:srgbClr val="FF0000"/>
                </a:solidFill>
              </a:rPr>
              <a:t>&lt;END CKPT&gt; </a:t>
            </a:r>
            <a:r>
              <a:rPr lang="en-US" altLang="hu-HU" sz="2000"/>
              <a:t>record, then we know that all incomplete</a:t>
            </a:r>
            <a:r>
              <a:rPr lang="hu-HU" altLang="hu-HU" sz="2000"/>
              <a:t> </a:t>
            </a:r>
            <a:r>
              <a:rPr lang="en-US" altLang="hu-HU" sz="2000"/>
              <a:t>transactions began after the previous </a:t>
            </a:r>
            <a:endParaRPr lang="hu-HU" altLang="hu-HU" sz="2000"/>
          </a:p>
          <a:p>
            <a:pPr marL="0" indent="0">
              <a:buFontTx/>
              <a:buNone/>
            </a:pPr>
            <a:r>
              <a:rPr lang="en-US" altLang="hu-HU" sz="2000"/>
              <a:t>&lt;START CKPT (T</a:t>
            </a:r>
            <a:r>
              <a:rPr lang="hu-HU" altLang="hu-HU" sz="2000"/>
              <a:t>1</a:t>
            </a:r>
            <a:r>
              <a:rPr lang="en-US" altLang="hu-HU" sz="2000"/>
              <a:t>,</a:t>
            </a:r>
            <a:r>
              <a:rPr lang="hu-HU" altLang="hu-HU" sz="2000"/>
              <a:t> </a:t>
            </a:r>
            <a:r>
              <a:rPr lang="en-US" altLang="hu-HU" sz="2000"/>
              <a:t>... ,T</a:t>
            </a:r>
            <a:r>
              <a:rPr lang="hu-HU" altLang="hu-HU" sz="2000"/>
              <a:t>k</a:t>
            </a:r>
            <a:r>
              <a:rPr lang="en-US" altLang="hu-HU" sz="2000"/>
              <a:t>)&gt; record.</a:t>
            </a:r>
          </a:p>
          <a:p>
            <a:pPr marL="0" indent="0">
              <a:buFontTx/>
              <a:buNone/>
            </a:pPr>
            <a:r>
              <a:rPr lang="en-US" altLang="hu-HU" sz="2000"/>
              <a:t>We may thus scan backwards as far as the next </a:t>
            </a:r>
            <a:r>
              <a:rPr lang="hu-HU" altLang="hu-HU" sz="2000">
                <a:solidFill>
                  <a:srgbClr val="FF0000"/>
                </a:solidFill>
              </a:rPr>
              <a:t>&lt;</a:t>
            </a:r>
            <a:r>
              <a:rPr lang="en-US" altLang="hu-HU" sz="2000">
                <a:solidFill>
                  <a:srgbClr val="FF0000"/>
                </a:solidFill>
              </a:rPr>
              <a:t>START CKPT</a:t>
            </a:r>
            <a:r>
              <a:rPr lang="hu-HU" altLang="hu-HU" sz="2000">
                <a:solidFill>
                  <a:srgbClr val="FF0000"/>
                </a:solidFill>
              </a:rPr>
              <a:t>&gt;</a:t>
            </a:r>
            <a:r>
              <a:rPr lang="en-US" altLang="hu-HU" sz="2000"/>
              <a:t>, and then</a:t>
            </a:r>
            <a:r>
              <a:rPr lang="hu-HU" altLang="hu-HU" sz="2000"/>
              <a:t> </a:t>
            </a:r>
            <a:r>
              <a:rPr lang="en-US" altLang="hu-HU" sz="2000"/>
              <a:t>stop; </a:t>
            </a:r>
            <a:r>
              <a:rPr lang="en-US" altLang="hu-HU" sz="2000">
                <a:solidFill>
                  <a:srgbClr val="FF0000"/>
                </a:solidFill>
              </a:rPr>
              <a:t>previous log is useless </a:t>
            </a:r>
            <a:r>
              <a:rPr lang="en-US" altLang="hu-HU" sz="2000"/>
              <a:t>and may as well have been discarded</a:t>
            </a:r>
            <a:r>
              <a:rPr lang="hu-HU" altLang="hu-HU" sz="2000"/>
              <a:t>.</a:t>
            </a:r>
          </a:p>
          <a:p>
            <a:pPr marL="0" indent="0">
              <a:buFontTx/>
              <a:buNone/>
            </a:pPr>
            <a:endParaRPr lang="hu-HU" altLang="hu-HU" sz="2000"/>
          </a:p>
          <a:p>
            <a:pPr marL="0" indent="0">
              <a:buFontTx/>
              <a:buNone/>
            </a:pPr>
            <a:r>
              <a:rPr lang="en-US" altLang="hu-HU" sz="2000"/>
              <a:t>If we first meet a record </a:t>
            </a:r>
            <a:r>
              <a:rPr lang="en-US" altLang="hu-HU" sz="2000">
                <a:solidFill>
                  <a:srgbClr val="FF0000"/>
                </a:solidFill>
              </a:rPr>
              <a:t>&lt; START CKPT (T</a:t>
            </a:r>
            <a:r>
              <a:rPr lang="hu-HU" altLang="hu-HU" sz="2000">
                <a:solidFill>
                  <a:srgbClr val="FF0000"/>
                </a:solidFill>
              </a:rPr>
              <a:t>1</a:t>
            </a:r>
            <a:r>
              <a:rPr lang="en-US" altLang="hu-HU" sz="2000">
                <a:solidFill>
                  <a:srgbClr val="FF0000"/>
                </a:solidFill>
              </a:rPr>
              <a:t>,</a:t>
            </a:r>
            <a:r>
              <a:rPr lang="hu-HU" altLang="hu-HU" sz="2000">
                <a:solidFill>
                  <a:srgbClr val="FF0000"/>
                </a:solidFill>
              </a:rPr>
              <a:t> </a:t>
            </a:r>
            <a:r>
              <a:rPr lang="en-US" altLang="hu-HU" sz="2000">
                <a:solidFill>
                  <a:srgbClr val="FF0000"/>
                </a:solidFill>
              </a:rPr>
              <a:t>... , </a:t>
            </a:r>
            <a:r>
              <a:rPr lang="en-US" altLang="hu-HU" sz="2000" i="1">
                <a:solidFill>
                  <a:srgbClr val="FF0000"/>
                </a:solidFill>
              </a:rPr>
              <a:t>T</a:t>
            </a:r>
            <a:r>
              <a:rPr lang="hu-HU" altLang="hu-HU" sz="2000" i="1">
                <a:solidFill>
                  <a:srgbClr val="FF0000"/>
                </a:solidFill>
              </a:rPr>
              <a:t>k</a:t>
            </a:r>
            <a:r>
              <a:rPr lang="en-US" altLang="hu-HU" sz="2000" i="1">
                <a:solidFill>
                  <a:srgbClr val="FF0000"/>
                </a:solidFill>
              </a:rPr>
              <a:t>)&gt;</a:t>
            </a:r>
            <a:r>
              <a:rPr lang="en-US" altLang="hu-HU" sz="2000" i="1"/>
              <a:t>, </a:t>
            </a:r>
            <a:r>
              <a:rPr lang="en-US" altLang="hu-HU" sz="2000"/>
              <a:t>then the crash occurred</a:t>
            </a:r>
            <a:r>
              <a:rPr lang="hu-HU" altLang="hu-HU" sz="2000"/>
              <a:t> during the checkpoint. We </a:t>
            </a:r>
            <a:r>
              <a:rPr lang="en-US" altLang="hu-HU" sz="2000"/>
              <a:t>need scan no further back than the </a:t>
            </a:r>
            <a:r>
              <a:rPr lang="en-US" altLang="hu-HU" sz="2000">
                <a:solidFill>
                  <a:srgbClr val="FF0000"/>
                </a:solidFill>
              </a:rPr>
              <a:t>start of the earliest of these</a:t>
            </a:r>
            <a:r>
              <a:rPr lang="en-US" altLang="hu-HU" sz="2000"/>
              <a:t> incomplete</a:t>
            </a:r>
            <a:r>
              <a:rPr lang="hu-HU" altLang="hu-HU" sz="2000"/>
              <a:t> transactions.</a:t>
            </a:r>
            <a:endParaRPr lang="en-US" altLang="hu-HU"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C4B7DB-C111-4DFD-9300-B5A09BD2E8A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hu-HU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3635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To discuss: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6375"/>
            <a:ext cx="7772400" cy="3162300"/>
          </a:xfrm>
        </p:spPr>
        <p:txBody>
          <a:bodyPr/>
          <a:lstStyle/>
          <a:p>
            <a:pPr eaLnBrk="1" hangingPunct="1"/>
            <a:r>
              <a:rPr lang="en-US" altLang="hu-HU"/>
              <a:t>Redo logging</a:t>
            </a:r>
          </a:p>
          <a:p>
            <a:pPr eaLnBrk="1" hangingPunct="1"/>
            <a:r>
              <a:rPr lang="en-US" altLang="hu-HU"/>
              <a:t>Undo/redo logging, why both?</a:t>
            </a:r>
          </a:p>
          <a:p>
            <a:pPr eaLnBrk="1" hangingPunct="1"/>
            <a:r>
              <a:rPr lang="en-US" altLang="hu-HU"/>
              <a:t>Real world actions</a:t>
            </a:r>
          </a:p>
          <a:p>
            <a:pPr eaLnBrk="1" hangingPunct="1"/>
            <a:r>
              <a:rPr lang="en-US" altLang="hu-HU"/>
              <a:t>Checkpoints</a:t>
            </a:r>
          </a:p>
          <a:p>
            <a:pPr eaLnBrk="1" hangingPunct="1"/>
            <a:r>
              <a:rPr lang="en-US" altLang="hu-HU"/>
              <a:t>Media failures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776109-BB23-4594-97E7-CFCD2186DED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hu-HU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20675"/>
            <a:ext cx="7772400" cy="954088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Redo logging</a:t>
            </a:r>
            <a:r>
              <a:rPr lang="en-US" altLang="hu-HU" sz="3600">
                <a:solidFill>
                  <a:srgbClr val="FF0000"/>
                </a:solidFill>
              </a:rPr>
              <a:t>  </a:t>
            </a:r>
            <a:r>
              <a:rPr lang="en-US" altLang="hu-HU" sz="3600"/>
              <a:t>(deferred modification)</a:t>
            </a:r>
            <a:endParaRPr lang="en-US" altLang="hu-HU" sz="3600" u="sng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065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1:</a:t>
            </a:r>
            <a:r>
              <a:rPr lang="en-US" altLang="hu-HU"/>
              <a:t> 	Read(A,t);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(A,t);</a:t>
            </a:r>
          </a:p>
          <a:p>
            <a:pPr eaLnBrk="1" hangingPunct="1">
              <a:buFontTx/>
              <a:buNone/>
            </a:pPr>
            <a:r>
              <a:rPr lang="en-US" altLang="hu-HU"/>
              <a:t>	  	Read(B,t);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(B,t);</a:t>
            </a:r>
          </a:p>
          <a:p>
            <a:pPr eaLnBrk="1" hangingPunct="1">
              <a:buFontTx/>
              <a:buNone/>
            </a:pPr>
            <a:r>
              <a:rPr lang="en-US" altLang="hu-HU"/>
              <a:t>		Output(A); Output(B)   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171575" y="374015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</p:txBody>
      </p:sp>
      <p:sp>
        <p:nvSpPr>
          <p:cNvPr id="57350" name="AutoShape 5"/>
          <p:cNvSpPr>
            <a:spLocks noChangeArrowheads="1"/>
          </p:cNvSpPr>
          <p:nvPr/>
        </p:nvSpPr>
        <p:spPr bwMode="auto">
          <a:xfrm>
            <a:off x="4067175" y="3816350"/>
            <a:ext cx="14478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u="sng"/>
          </a:p>
        </p:txBody>
      </p:sp>
      <p:sp>
        <p:nvSpPr>
          <p:cNvPr id="57351" name="AutoShape 6"/>
          <p:cNvSpPr>
            <a:spLocks noChangeArrowheads="1"/>
          </p:cNvSpPr>
          <p:nvPr/>
        </p:nvSpPr>
        <p:spPr bwMode="auto">
          <a:xfrm>
            <a:off x="6519863" y="2736850"/>
            <a:ext cx="1995487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1409700" y="522605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57353" name="Text Box 8"/>
          <p:cNvSpPr txBox="1">
            <a:spLocks noChangeArrowheads="1"/>
          </p:cNvSpPr>
          <p:nvPr/>
        </p:nvSpPr>
        <p:spPr bwMode="auto">
          <a:xfrm>
            <a:off x="4524375" y="5187950"/>
            <a:ext cx="56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57354" name="Text Box 9"/>
          <p:cNvSpPr txBox="1">
            <a:spLocks noChangeArrowheads="1"/>
          </p:cNvSpPr>
          <p:nvPr/>
        </p:nvSpPr>
        <p:spPr bwMode="auto">
          <a:xfrm>
            <a:off x="7015163" y="5721350"/>
            <a:ext cx="102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LOG</a:t>
            </a:r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 flipH="1">
            <a:off x="3838575" y="1911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flipH="1">
            <a:off x="3914775" y="252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949046-0291-496D-907E-72A59D77C1E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hu-HU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20675"/>
            <a:ext cx="7772400" cy="9540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Redo logging</a:t>
            </a:r>
            <a:r>
              <a:rPr lang="en-US" altLang="hu-HU" sz="3600"/>
              <a:t>  (</a:t>
            </a:r>
            <a:r>
              <a:rPr lang="en-US" altLang="hu-HU" sz="3600">
                <a:solidFill>
                  <a:srgbClr val="FF0000"/>
                </a:solidFill>
              </a:rPr>
              <a:t>deferred modification</a:t>
            </a:r>
            <a:r>
              <a:rPr lang="en-US" altLang="hu-HU" sz="3600"/>
              <a:t>)</a:t>
            </a:r>
            <a:endParaRPr lang="en-US" altLang="hu-HU" sz="3600" u="sng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065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1:</a:t>
            </a:r>
            <a:r>
              <a:rPr lang="en-US" altLang="hu-HU"/>
              <a:t> 	Read(</a:t>
            </a:r>
            <a:r>
              <a:rPr lang="en-US" altLang="hu-HU" err="1"/>
              <a:t>A,t</a:t>
            </a:r>
            <a:r>
              <a:rPr lang="en-US" altLang="hu-HU"/>
              <a:t>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</a:t>
            </a:r>
            <a:r>
              <a:rPr lang="en-US" altLang="hu-HU" err="1"/>
              <a:t>A,t</a:t>
            </a:r>
            <a:r>
              <a:rPr lang="en-US" altLang="hu-HU"/>
              <a:t>);</a:t>
            </a:r>
          </a:p>
          <a:p>
            <a:pPr eaLnBrk="1" hangingPunct="1">
              <a:buFontTx/>
              <a:buNone/>
            </a:pPr>
            <a:r>
              <a:rPr lang="en-US" altLang="hu-HU"/>
              <a:t>	  	Read(</a:t>
            </a:r>
            <a:r>
              <a:rPr lang="en-US" altLang="hu-HU" err="1"/>
              <a:t>B,t</a:t>
            </a:r>
            <a:r>
              <a:rPr lang="en-US" altLang="hu-HU"/>
              <a:t>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</a:t>
            </a:r>
            <a:r>
              <a:rPr lang="en-US" altLang="hu-HU" err="1"/>
              <a:t>B,t</a:t>
            </a:r>
            <a:r>
              <a:rPr lang="en-US" altLang="hu-HU"/>
              <a:t>);</a:t>
            </a:r>
          </a:p>
          <a:p>
            <a:pPr eaLnBrk="1" hangingPunct="1">
              <a:buFontTx/>
              <a:buNone/>
            </a:pPr>
            <a:r>
              <a:rPr lang="en-US" altLang="hu-HU"/>
              <a:t>		Output(A); Output(B)   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1171575" y="374015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</p:txBody>
      </p:sp>
      <p:sp>
        <p:nvSpPr>
          <p:cNvPr id="58374" name="AutoShape 5"/>
          <p:cNvSpPr>
            <a:spLocks noChangeArrowheads="1"/>
          </p:cNvSpPr>
          <p:nvPr/>
        </p:nvSpPr>
        <p:spPr bwMode="auto">
          <a:xfrm>
            <a:off x="4067175" y="3816350"/>
            <a:ext cx="14478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u="sng"/>
          </a:p>
        </p:txBody>
      </p:sp>
      <p:sp>
        <p:nvSpPr>
          <p:cNvPr id="58375" name="AutoShape 6"/>
          <p:cNvSpPr>
            <a:spLocks noChangeArrowheads="1"/>
          </p:cNvSpPr>
          <p:nvPr/>
        </p:nvSpPr>
        <p:spPr bwMode="auto">
          <a:xfrm>
            <a:off x="6519863" y="2736850"/>
            <a:ext cx="1995487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1409700" y="522605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58377" name="Text Box 8"/>
          <p:cNvSpPr txBox="1">
            <a:spLocks noChangeArrowheads="1"/>
          </p:cNvSpPr>
          <p:nvPr/>
        </p:nvSpPr>
        <p:spPr bwMode="auto">
          <a:xfrm>
            <a:off x="4524375" y="5187950"/>
            <a:ext cx="56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7015163" y="5721350"/>
            <a:ext cx="102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LOG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 flipH="1">
            <a:off x="3838575" y="1911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 flipH="1">
            <a:off x="3914775" y="252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58381" name="Group 16"/>
          <p:cNvGrpSpPr>
            <a:grpSpLocks/>
          </p:cNvGrpSpPr>
          <p:nvPr/>
        </p:nvGrpSpPr>
        <p:grpSpPr bwMode="auto">
          <a:xfrm>
            <a:off x="1616075" y="3424238"/>
            <a:ext cx="6994525" cy="1552575"/>
            <a:chOff x="1018" y="2157"/>
            <a:chExt cx="4406" cy="978"/>
          </a:xfrm>
        </p:grpSpPr>
        <p:sp>
          <p:nvSpPr>
            <p:cNvPr id="58382" name="Freeform 12"/>
            <p:cNvSpPr>
              <a:spLocks/>
            </p:cNvSpPr>
            <p:nvPr/>
          </p:nvSpPr>
          <p:spPr bwMode="auto">
            <a:xfrm>
              <a:off x="1018" y="2609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3" name="Freeform 13"/>
            <p:cNvSpPr>
              <a:spLocks/>
            </p:cNvSpPr>
            <p:nvPr/>
          </p:nvSpPr>
          <p:spPr bwMode="auto">
            <a:xfrm>
              <a:off x="1032" y="2841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4" name="Text Box 14"/>
            <p:cNvSpPr txBox="1">
              <a:spLocks noChangeArrowheads="1"/>
            </p:cNvSpPr>
            <p:nvPr/>
          </p:nvSpPr>
          <p:spPr bwMode="auto">
            <a:xfrm>
              <a:off x="1221" y="2493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58385" name="Text Box 15"/>
            <p:cNvSpPr txBox="1">
              <a:spLocks noChangeArrowheads="1"/>
            </p:cNvSpPr>
            <p:nvPr/>
          </p:nvSpPr>
          <p:spPr bwMode="auto">
            <a:xfrm>
              <a:off x="4070" y="2157"/>
              <a:ext cx="135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B,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commit&gt;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5C5BD1-A2A4-4D97-8334-2088F4FB862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hu-HU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20675"/>
            <a:ext cx="7772400" cy="9540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Redo logging</a:t>
            </a:r>
            <a:r>
              <a:rPr lang="en-US" altLang="hu-HU" sz="3600"/>
              <a:t>  (deferred modification)</a:t>
            </a:r>
            <a:endParaRPr lang="en-US" altLang="hu-HU" sz="3600" u="sng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065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1:</a:t>
            </a:r>
            <a:r>
              <a:rPr lang="en-US" altLang="hu-HU"/>
              <a:t> 	Read(A,t);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(A,t);</a:t>
            </a:r>
          </a:p>
          <a:p>
            <a:pPr eaLnBrk="1" hangingPunct="1">
              <a:buFontTx/>
              <a:buNone/>
            </a:pPr>
            <a:r>
              <a:rPr lang="en-US" altLang="hu-HU"/>
              <a:t>	  	Read(B,t);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(B,t);</a:t>
            </a:r>
          </a:p>
          <a:p>
            <a:pPr eaLnBrk="1" hangingPunct="1">
              <a:buFontTx/>
              <a:buNone/>
            </a:pPr>
            <a:r>
              <a:rPr lang="en-US" altLang="hu-HU"/>
              <a:t>		Output(A); Output(B)   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1171575" y="374015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</p:txBody>
      </p:sp>
      <p:sp>
        <p:nvSpPr>
          <p:cNvPr id="59398" name="AutoShape 5"/>
          <p:cNvSpPr>
            <a:spLocks noChangeArrowheads="1"/>
          </p:cNvSpPr>
          <p:nvPr/>
        </p:nvSpPr>
        <p:spPr bwMode="auto">
          <a:xfrm>
            <a:off x="4067175" y="3816350"/>
            <a:ext cx="14478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u="sng"/>
          </a:p>
        </p:txBody>
      </p:sp>
      <p:sp>
        <p:nvSpPr>
          <p:cNvPr id="59399" name="AutoShape 6"/>
          <p:cNvSpPr>
            <a:spLocks noChangeArrowheads="1"/>
          </p:cNvSpPr>
          <p:nvPr/>
        </p:nvSpPr>
        <p:spPr bwMode="auto">
          <a:xfrm>
            <a:off x="6519863" y="2736850"/>
            <a:ext cx="1995487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1409700" y="522605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4524375" y="5187950"/>
            <a:ext cx="56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59402" name="Text Box 9"/>
          <p:cNvSpPr txBox="1">
            <a:spLocks noChangeArrowheads="1"/>
          </p:cNvSpPr>
          <p:nvPr/>
        </p:nvSpPr>
        <p:spPr bwMode="auto">
          <a:xfrm>
            <a:off x="7015163" y="5721350"/>
            <a:ext cx="102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LOG</a:t>
            </a:r>
          </a:p>
        </p:txBody>
      </p:sp>
      <p:sp>
        <p:nvSpPr>
          <p:cNvPr id="59403" name="Line 10"/>
          <p:cNvSpPr>
            <a:spLocks noChangeShapeType="1"/>
          </p:cNvSpPr>
          <p:nvPr/>
        </p:nvSpPr>
        <p:spPr bwMode="auto">
          <a:xfrm flipH="1">
            <a:off x="3838575" y="1911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 flipH="1">
            <a:off x="3914775" y="252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59405" name="Group 16"/>
          <p:cNvGrpSpPr>
            <a:grpSpLocks/>
          </p:cNvGrpSpPr>
          <p:nvPr/>
        </p:nvGrpSpPr>
        <p:grpSpPr bwMode="auto">
          <a:xfrm>
            <a:off x="1616075" y="3424238"/>
            <a:ext cx="6994525" cy="1552575"/>
            <a:chOff x="1018" y="2157"/>
            <a:chExt cx="4406" cy="978"/>
          </a:xfrm>
        </p:grpSpPr>
        <p:sp>
          <p:nvSpPr>
            <p:cNvPr id="59412" name="Freeform 12"/>
            <p:cNvSpPr>
              <a:spLocks/>
            </p:cNvSpPr>
            <p:nvPr/>
          </p:nvSpPr>
          <p:spPr bwMode="auto">
            <a:xfrm>
              <a:off x="1018" y="2609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9413" name="Freeform 13"/>
            <p:cNvSpPr>
              <a:spLocks/>
            </p:cNvSpPr>
            <p:nvPr/>
          </p:nvSpPr>
          <p:spPr bwMode="auto">
            <a:xfrm>
              <a:off x="1032" y="2841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9414" name="Text Box 14"/>
            <p:cNvSpPr txBox="1">
              <a:spLocks noChangeArrowheads="1"/>
            </p:cNvSpPr>
            <p:nvPr/>
          </p:nvSpPr>
          <p:spPr bwMode="auto">
            <a:xfrm>
              <a:off x="1221" y="2493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59415" name="Text Box 15"/>
            <p:cNvSpPr txBox="1">
              <a:spLocks noChangeArrowheads="1"/>
            </p:cNvSpPr>
            <p:nvPr/>
          </p:nvSpPr>
          <p:spPr bwMode="auto">
            <a:xfrm>
              <a:off x="4070" y="2157"/>
              <a:ext cx="135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B,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commit&gt;</a:t>
              </a:r>
              <a:endParaRPr lang="en-US" altLang="hu-HU" sz="2400"/>
            </a:p>
          </p:txBody>
        </p:sp>
      </p:grpSp>
      <p:grpSp>
        <p:nvGrpSpPr>
          <p:cNvPr id="59406" name="Group 25"/>
          <p:cNvGrpSpPr>
            <a:grpSpLocks/>
          </p:cNvGrpSpPr>
          <p:nvPr/>
        </p:nvGrpSpPr>
        <p:grpSpPr bwMode="auto">
          <a:xfrm>
            <a:off x="2640013" y="3698875"/>
            <a:ext cx="2709862" cy="1277938"/>
            <a:chOff x="1663" y="2330"/>
            <a:chExt cx="1707" cy="805"/>
          </a:xfrm>
        </p:grpSpPr>
        <p:sp>
          <p:nvSpPr>
            <p:cNvPr id="59407" name="Freeform 17"/>
            <p:cNvSpPr>
              <a:spLocks/>
            </p:cNvSpPr>
            <p:nvPr/>
          </p:nvSpPr>
          <p:spPr bwMode="auto">
            <a:xfrm>
              <a:off x="1663" y="2647"/>
              <a:ext cx="828" cy="85"/>
            </a:xfrm>
            <a:custGeom>
              <a:avLst/>
              <a:gdLst>
                <a:gd name="T0" fmla="*/ 0 w 828"/>
                <a:gd name="T1" fmla="*/ 0 h 85"/>
                <a:gd name="T2" fmla="*/ 264 w 828"/>
                <a:gd name="T3" fmla="*/ 36 h 85"/>
                <a:gd name="T4" fmla="*/ 464 w 828"/>
                <a:gd name="T5" fmla="*/ 82 h 85"/>
                <a:gd name="T6" fmla="*/ 828 w 828"/>
                <a:gd name="T7" fmla="*/ 8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8"/>
                <a:gd name="T13" fmla="*/ 0 h 85"/>
                <a:gd name="T14" fmla="*/ 828 w 828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8" h="85">
                  <a:moveTo>
                    <a:pt x="0" y="0"/>
                  </a:moveTo>
                  <a:cubicBezTo>
                    <a:pt x="76" y="6"/>
                    <a:pt x="191" y="12"/>
                    <a:pt x="264" y="36"/>
                  </a:cubicBezTo>
                  <a:cubicBezTo>
                    <a:pt x="329" y="58"/>
                    <a:pt x="395" y="80"/>
                    <a:pt x="464" y="82"/>
                  </a:cubicBezTo>
                  <a:cubicBezTo>
                    <a:pt x="585" y="85"/>
                    <a:pt x="707" y="82"/>
                    <a:pt x="828" y="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9408" name="Text Box 18"/>
            <p:cNvSpPr txBox="1">
              <a:spLocks noChangeArrowheads="1"/>
            </p:cNvSpPr>
            <p:nvPr/>
          </p:nvSpPr>
          <p:spPr bwMode="auto">
            <a:xfrm>
              <a:off x="1858" y="2330"/>
              <a:ext cx="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output</a:t>
              </a:r>
              <a:endParaRPr lang="en-US" altLang="hu-HU" sz="2400"/>
            </a:p>
          </p:txBody>
        </p:sp>
        <p:sp>
          <p:nvSpPr>
            <p:cNvPr id="59409" name="Freeform 19"/>
            <p:cNvSpPr>
              <a:spLocks/>
            </p:cNvSpPr>
            <p:nvPr/>
          </p:nvSpPr>
          <p:spPr bwMode="auto">
            <a:xfrm>
              <a:off x="2847" y="2647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9410" name="Text Box 20"/>
            <p:cNvSpPr txBox="1">
              <a:spLocks noChangeArrowheads="1"/>
            </p:cNvSpPr>
            <p:nvPr/>
          </p:nvSpPr>
          <p:spPr bwMode="auto">
            <a:xfrm>
              <a:off x="3010" y="2539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59411" name="Freeform 24"/>
            <p:cNvSpPr>
              <a:spLocks/>
            </p:cNvSpPr>
            <p:nvPr/>
          </p:nvSpPr>
          <p:spPr bwMode="auto">
            <a:xfrm>
              <a:off x="2879" y="2903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4E0839-79DD-4B76-9BC9-85958B3DE03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hu-HU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20675"/>
            <a:ext cx="7772400" cy="9540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Redo logging</a:t>
            </a:r>
            <a:r>
              <a:rPr lang="en-US" altLang="hu-HU" sz="3600"/>
              <a:t>  (deferred modification)</a:t>
            </a:r>
            <a:endParaRPr lang="en-US" altLang="hu-HU" sz="3600" u="sng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065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1:</a:t>
            </a:r>
            <a:r>
              <a:rPr lang="en-US" altLang="hu-HU"/>
              <a:t> 	Read(A,t);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(A,t);</a:t>
            </a:r>
          </a:p>
          <a:p>
            <a:pPr eaLnBrk="1" hangingPunct="1">
              <a:buFontTx/>
              <a:buNone/>
            </a:pPr>
            <a:r>
              <a:rPr lang="en-US" altLang="hu-HU"/>
              <a:t>	  	Read(B,t);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(B,t);</a:t>
            </a:r>
          </a:p>
          <a:p>
            <a:pPr eaLnBrk="1" hangingPunct="1">
              <a:buFontTx/>
              <a:buNone/>
            </a:pPr>
            <a:r>
              <a:rPr lang="en-US" altLang="hu-HU"/>
              <a:t>		Output(A); Output(B)   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1171575" y="374015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4067175" y="3816350"/>
            <a:ext cx="14478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u="sng"/>
          </a:p>
        </p:txBody>
      </p:sp>
      <p:sp>
        <p:nvSpPr>
          <p:cNvPr id="60423" name="AutoShape 6"/>
          <p:cNvSpPr>
            <a:spLocks noChangeArrowheads="1"/>
          </p:cNvSpPr>
          <p:nvPr/>
        </p:nvSpPr>
        <p:spPr bwMode="auto">
          <a:xfrm>
            <a:off x="6519863" y="2736850"/>
            <a:ext cx="1995487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0424" name="Text Box 7"/>
          <p:cNvSpPr txBox="1">
            <a:spLocks noChangeArrowheads="1"/>
          </p:cNvSpPr>
          <p:nvPr/>
        </p:nvSpPr>
        <p:spPr bwMode="auto">
          <a:xfrm>
            <a:off x="1409700" y="522605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4524375" y="5187950"/>
            <a:ext cx="56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7015163" y="5721350"/>
            <a:ext cx="102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LOG</a:t>
            </a:r>
          </a:p>
        </p:txBody>
      </p:sp>
      <p:sp>
        <p:nvSpPr>
          <p:cNvPr id="60427" name="Line 10"/>
          <p:cNvSpPr>
            <a:spLocks noChangeShapeType="1"/>
          </p:cNvSpPr>
          <p:nvPr/>
        </p:nvSpPr>
        <p:spPr bwMode="auto">
          <a:xfrm flipH="1">
            <a:off x="3838575" y="1911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 flipH="1">
            <a:off x="3914775" y="252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60429" name="Group 16"/>
          <p:cNvGrpSpPr>
            <a:grpSpLocks/>
          </p:cNvGrpSpPr>
          <p:nvPr/>
        </p:nvGrpSpPr>
        <p:grpSpPr bwMode="auto">
          <a:xfrm>
            <a:off x="1616075" y="3424238"/>
            <a:ext cx="6994525" cy="1552575"/>
            <a:chOff x="1018" y="2157"/>
            <a:chExt cx="4406" cy="978"/>
          </a:xfrm>
        </p:grpSpPr>
        <p:sp>
          <p:nvSpPr>
            <p:cNvPr id="60437" name="Freeform 12"/>
            <p:cNvSpPr>
              <a:spLocks/>
            </p:cNvSpPr>
            <p:nvPr/>
          </p:nvSpPr>
          <p:spPr bwMode="auto">
            <a:xfrm>
              <a:off x="1018" y="2609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8" name="Freeform 13"/>
            <p:cNvSpPr>
              <a:spLocks/>
            </p:cNvSpPr>
            <p:nvPr/>
          </p:nvSpPr>
          <p:spPr bwMode="auto">
            <a:xfrm>
              <a:off x="1032" y="2841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9" name="Text Box 14"/>
            <p:cNvSpPr txBox="1">
              <a:spLocks noChangeArrowheads="1"/>
            </p:cNvSpPr>
            <p:nvPr/>
          </p:nvSpPr>
          <p:spPr bwMode="auto">
            <a:xfrm>
              <a:off x="1221" y="2493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60440" name="Text Box 15"/>
            <p:cNvSpPr txBox="1">
              <a:spLocks noChangeArrowheads="1"/>
            </p:cNvSpPr>
            <p:nvPr/>
          </p:nvSpPr>
          <p:spPr bwMode="auto">
            <a:xfrm>
              <a:off x="4070" y="2157"/>
              <a:ext cx="135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B,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commit&gt;</a:t>
              </a:r>
              <a:endParaRPr lang="en-US" altLang="hu-HU" sz="2400"/>
            </a:p>
          </p:txBody>
        </p:sp>
      </p:grpSp>
      <p:sp>
        <p:nvSpPr>
          <p:cNvPr id="60430" name="Text Box 23"/>
          <p:cNvSpPr txBox="1">
            <a:spLocks noChangeArrowheads="1"/>
          </p:cNvSpPr>
          <p:nvPr/>
        </p:nvSpPr>
        <p:spPr bwMode="auto">
          <a:xfrm>
            <a:off x="6689725" y="4960938"/>
            <a:ext cx="165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end&gt;</a:t>
            </a:r>
          </a:p>
        </p:txBody>
      </p:sp>
      <p:grpSp>
        <p:nvGrpSpPr>
          <p:cNvPr id="60431" name="Group 25"/>
          <p:cNvGrpSpPr>
            <a:grpSpLocks/>
          </p:cNvGrpSpPr>
          <p:nvPr/>
        </p:nvGrpSpPr>
        <p:grpSpPr bwMode="auto">
          <a:xfrm>
            <a:off x="2640013" y="3698875"/>
            <a:ext cx="2709862" cy="1277938"/>
            <a:chOff x="1663" y="2330"/>
            <a:chExt cx="1707" cy="805"/>
          </a:xfrm>
        </p:grpSpPr>
        <p:sp>
          <p:nvSpPr>
            <p:cNvPr id="60432" name="Freeform 17"/>
            <p:cNvSpPr>
              <a:spLocks/>
            </p:cNvSpPr>
            <p:nvPr/>
          </p:nvSpPr>
          <p:spPr bwMode="auto">
            <a:xfrm>
              <a:off x="1663" y="2647"/>
              <a:ext cx="828" cy="85"/>
            </a:xfrm>
            <a:custGeom>
              <a:avLst/>
              <a:gdLst>
                <a:gd name="T0" fmla="*/ 0 w 828"/>
                <a:gd name="T1" fmla="*/ 0 h 85"/>
                <a:gd name="T2" fmla="*/ 264 w 828"/>
                <a:gd name="T3" fmla="*/ 36 h 85"/>
                <a:gd name="T4" fmla="*/ 464 w 828"/>
                <a:gd name="T5" fmla="*/ 82 h 85"/>
                <a:gd name="T6" fmla="*/ 828 w 828"/>
                <a:gd name="T7" fmla="*/ 8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8"/>
                <a:gd name="T13" fmla="*/ 0 h 85"/>
                <a:gd name="T14" fmla="*/ 828 w 828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8" h="85">
                  <a:moveTo>
                    <a:pt x="0" y="0"/>
                  </a:moveTo>
                  <a:cubicBezTo>
                    <a:pt x="76" y="6"/>
                    <a:pt x="191" y="12"/>
                    <a:pt x="264" y="36"/>
                  </a:cubicBezTo>
                  <a:cubicBezTo>
                    <a:pt x="329" y="58"/>
                    <a:pt x="395" y="80"/>
                    <a:pt x="464" y="82"/>
                  </a:cubicBezTo>
                  <a:cubicBezTo>
                    <a:pt x="585" y="85"/>
                    <a:pt x="707" y="82"/>
                    <a:pt x="828" y="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3" name="Text Box 18"/>
            <p:cNvSpPr txBox="1">
              <a:spLocks noChangeArrowheads="1"/>
            </p:cNvSpPr>
            <p:nvPr/>
          </p:nvSpPr>
          <p:spPr bwMode="auto">
            <a:xfrm>
              <a:off x="1858" y="2330"/>
              <a:ext cx="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output</a:t>
              </a:r>
              <a:endParaRPr lang="en-US" altLang="hu-HU" sz="2400"/>
            </a:p>
          </p:txBody>
        </p:sp>
        <p:sp>
          <p:nvSpPr>
            <p:cNvPr id="60434" name="Freeform 19"/>
            <p:cNvSpPr>
              <a:spLocks/>
            </p:cNvSpPr>
            <p:nvPr/>
          </p:nvSpPr>
          <p:spPr bwMode="auto">
            <a:xfrm>
              <a:off x="2847" y="2647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5" name="Text Box 20"/>
            <p:cNvSpPr txBox="1">
              <a:spLocks noChangeArrowheads="1"/>
            </p:cNvSpPr>
            <p:nvPr/>
          </p:nvSpPr>
          <p:spPr bwMode="auto">
            <a:xfrm>
              <a:off x="3010" y="2539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60436" name="Freeform 24"/>
            <p:cNvSpPr>
              <a:spLocks/>
            </p:cNvSpPr>
            <p:nvPr/>
          </p:nvSpPr>
          <p:spPr bwMode="auto">
            <a:xfrm>
              <a:off x="2879" y="2903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444721-6757-4C2E-AA7F-2C54E72E1A8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Note:</a:t>
            </a:r>
            <a:r>
              <a:rPr lang="en-US" altLang="hu-HU"/>
              <a:t> could be “emulated” by simple		constraints, e.g., </a:t>
            </a:r>
          </a:p>
          <a:p>
            <a:pPr eaLnBrk="1" hangingPunct="1">
              <a:buFontTx/>
              <a:buNone/>
            </a:pPr>
            <a:r>
              <a:rPr lang="hu-HU" altLang="hu-HU"/>
              <a:t>if deleted = true, then balance = 0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endParaRPr lang="hu-HU" altLang="hu-HU"/>
          </a:p>
          <a:p>
            <a:pPr eaLnBrk="1" hangingPunct="1">
              <a:buFontTx/>
              <a:buNone/>
            </a:pPr>
            <a:r>
              <a:rPr lang="hu-HU" altLang="hu-HU"/>
              <a:t>		</a:t>
            </a:r>
            <a:r>
              <a:rPr lang="en-US" altLang="hu-HU"/>
              <a:t>account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581400" y="4343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Acct #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648200" y="43434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….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486400" y="43434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balance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629400" y="43434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deleted?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368B7B-7DC5-4C6B-85A9-3DCF95785BF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hu-HU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317500"/>
            <a:ext cx="7772400" cy="9525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Redo logging rules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184275"/>
            <a:ext cx="7772400" cy="4737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(1) For every action, generate redo </a:t>
            </a:r>
            <a:r>
              <a:rPr lang="en-US" altLang="hu-HU">
                <a:solidFill>
                  <a:srgbClr val="FF0000"/>
                </a:solidFill>
              </a:rPr>
              <a:t>log</a:t>
            </a:r>
          </a:p>
          <a:p>
            <a:pPr eaLnBrk="1" hangingPunct="1">
              <a:buFontTx/>
              <a:buNone/>
            </a:pPr>
            <a:r>
              <a:rPr lang="en-US" altLang="hu-HU"/>
              <a:t>		record (containing </a:t>
            </a:r>
            <a:r>
              <a:rPr lang="en-US" altLang="hu-HU">
                <a:solidFill>
                  <a:srgbClr val="FF0000"/>
                </a:solidFill>
              </a:rPr>
              <a:t>new value</a:t>
            </a:r>
            <a:r>
              <a:rPr lang="en-US" altLang="hu-HU"/>
              <a:t>)</a:t>
            </a:r>
          </a:p>
          <a:p>
            <a:pPr eaLnBrk="1" hangingPunct="1">
              <a:buFontTx/>
              <a:buNone/>
            </a:pPr>
            <a:r>
              <a:rPr lang="en-US" altLang="hu-HU"/>
              <a:t>(2) Before X is modified on disk (DB),		</a:t>
            </a:r>
            <a:r>
              <a:rPr lang="en-US" altLang="hu-HU">
                <a:solidFill>
                  <a:srgbClr val="FF0000"/>
                </a:solidFill>
              </a:rPr>
              <a:t>all log records </a:t>
            </a:r>
            <a:r>
              <a:rPr lang="en-US" altLang="hu-HU"/>
              <a:t>for transaction that		modified X (</a:t>
            </a:r>
            <a:r>
              <a:rPr lang="en-US" altLang="hu-HU">
                <a:solidFill>
                  <a:srgbClr val="FF0000"/>
                </a:solidFill>
              </a:rPr>
              <a:t>including commit</a:t>
            </a:r>
            <a:r>
              <a:rPr lang="en-US" altLang="hu-HU"/>
              <a:t>) must</a:t>
            </a:r>
            <a:br>
              <a:rPr lang="en-US" altLang="hu-HU"/>
            </a:br>
            <a:r>
              <a:rPr lang="en-US" altLang="hu-HU"/>
              <a:t>    be </a:t>
            </a:r>
            <a:r>
              <a:rPr lang="en-US" altLang="hu-HU">
                <a:solidFill>
                  <a:srgbClr val="FF0000"/>
                </a:solidFill>
              </a:rPr>
              <a:t>on disk</a:t>
            </a:r>
          </a:p>
          <a:p>
            <a:pPr eaLnBrk="1" hangingPunct="1">
              <a:buFontTx/>
              <a:buNone/>
            </a:pPr>
            <a:r>
              <a:rPr lang="en-US" altLang="hu-HU"/>
              <a:t>(3) Flush log at </a:t>
            </a:r>
            <a:r>
              <a:rPr lang="en-US" altLang="hu-HU">
                <a:solidFill>
                  <a:srgbClr val="FF0000"/>
                </a:solidFill>
              </a:rPr>
              <a:t>commit</a:t>
            </a:r>
          </a:p>
          <a:p>
            <a:pPr eaLnBrk="1" hangingPunct="1">
              <a:buFontTx/>
              <a:buNone/>
            </a:pPr>
            <a:r>
              <a:rPr lang="en-US" altLang="hu-HU"/>
              <a:t>(4) Write </a:t>
            </a:r>
            <a:r>
              <a:rPr lang="en-US" altLang="hu-HU">
                <a:solidFill>
                  <a:srgbClr val="FF0000"/>
                </a:solidFill>
              </a:rPr>
              <a:t>END</a:t>
            </a:r>
            <a:r>
              <a:rPr lang="en-US" altLang="hu-HU"/>
              <a:t> record after DB updates</a:t>
            </a:r>
            <a:br>
              <a:rPr lang="en-US" altLang="hu-HU"/>
            </a:br>
            <a:r>
              <a:rPr lang="en-US" altLang="hu-HU"/>
              <a:t>	flushed to disk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39A84B-8B0A-4253-8018-47BEE07B87C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hu-HU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508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 sz="3200"/>
              <a:t>Must </a:t>
            </a:r>
            <a:r>
              <a:rPr lang="en-US" altLang="hu-HU" sz="3200">
                <a:solidFill>
                  <a:srgbClr val="FF0000"/>
                </a:solidFill>
              </a:rPr>
              <a:t>write</a:t>
            </a:r>
            <a:r>
              <a:rPr lang="en-US" altLang="hu-HU" sz="3200"/>
              <a:t> to disk in the following </a:t>
            </a:r>
            <a:r>
              <a:rPr lang="en-US" altLang="hu-HU" sz="3200">
                <a:solidFill>
                  <a:srgbClr val="FF0000"/>
                </a:solidFill>
              </a:rPr>
              <a:t>order</a:t>
            </a:r>
            <a:br>
              <a:rPr lang="hu-HU" altLang="hu-HU" sz="3200"/>
            </a:br>
            <a:r>
              <a:rPr lang="hu-HU" altLang="hu-HU" sz="3200"/>
              <a:t>(</a:t>
            </a:r>
            <a:r>
              <a:rPr lang="hu-HU" altLang="hu-HU" sz="3200">
                <a:solidFill>
                  <a:srgbClr val="FF0000"/>
                </a:solidFill>
              </a:rPr>
              <a:t>REDO LOG</a:t>
            </a:r>
            <a:r>
              <a:rPr lang="hu-HU" altLang="hu-HU" sz="3200"/>
              <a:t>)</a:t>
            </a:r>
            <a:endParaRPr lang="en-US" altLang="hu-HU" sz="320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489075"/>
            <a:ext cx="7772400" cy="4947236"/>
          </a:xfrm>
        </p:spPr>
        <p:txBody>
          <a:bodyPr/>
          <a:lstStyle/>
          <a:p>
            <a:pPr marL="0" indent="-457200" eaLnBrk="1" hangingPunct="1">
              <a:lnSpc>
                <a:spcPct val="90000"/>
              </a:lnSpc>
              <a:buFontTx/>
              <a:buNone/>
              <a:defRPr/>
            </a:pPr>
            <a:endParaRPr lang="hu-HU" altLang="hu-HU"/>
          </a:p>
          <a:p>
            <a:pPr marL="0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hu-HU"/>
              <a:t>1. The </a:t>
            </a:r>
            <a:r>
              <a:rPr lang="en-US" altLang="hu-HU">
                <a:solidFill>
                  <a:srgbClr val="FF0000"/>
                </a:solidFill>
              </a:rPr>
              <a:t>log records </a:t>
            </a:r>
            <a:r>
              <a:rPr lang="en-US" altLang="hu-HU"/>
              <a:t>indicating changed 	database elements</a:t>
            </a:r>
            <a:r>
              <a:rPr lang="hu-HU" altLang="hu-HU"/>
              <a:t>.</a:t>
            </a:r>
            <a:endParaRPr lang="en-US" altLang="hu-HU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hu-HU" altLang="hu-HU"/>
              <a:t>2</a:t>
            </a:r>
            <a:r>
              <a:rPr lang="en-US" altLang="hu-HU"/>
              <a:t>. The </a:t>
            </a:r>
            <a:r>
              <a:rPr lang="en-US" altLang="hu-HU">
                <a:solidFill>
                  <a:srgbClr val="FF0000"/>
                </a:solidFill>
              </a:rPr>
              <a:t>COMMIT log </a:t>
            </a:r>
            <a:r>
              <a:rPr lang="en-US" altLang="hu-HU"/>
              <a:t>record</a:t>
            </a:r>
            <a:r>
              <a:rPr lang="hu-HU" altLang="hu-HU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hu-HU" altLang="hu-HU"/>
              <a:t>3</a:t>
            </a:r>
            <a:r>
              <a:rPr lang="en-US" altLang="hu-HU"/>
              <a:t>. The changed </a:t>
            </a:r>
            <a:r>
              <a:rPr lang="en-US" altLang="hu-HU">
                <a:solidFill>
                  <a:srgbClr val="FF0000"/>
                </a:solidFill>
              </a:rPr>
              <a:t>database elements </a:t>
            </a:r>
            <a:r>
              <a:rPr lang="hu-HU" altLang="hu-HU"/>
              <a:t>	</a:t>
            </a:r>
            <a:r>
              <a:rPr lang="en-US" altLang="hu-HU"/>
              <a:t>themselves</a:t>
            </a:r>
            <a:r>
              <a:rPr lang="hu-HU" altLang="hu-HU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hu-HU" sz="2800">
                <a:solidFill>
                  <a:srgbClr val="00B050"/>
                </a:solidFill>
              </a:rPr>
              <a:t>In Undo it was </a:t>
            </a:r>
            <a:r>
              <a:rPr lang="hu-HU" altLang="hu-HU" sz="2800">
                <a:solidFill>
                  <a:srgbClr val="00B050"/>
                </a:solidFill>
              </a:rPr>
              <a:t>2&lt;-&gt;3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hu-HU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317500"/>
            <a:ext cx="7772400" cy="952500"/>
          </a:xfrm>
        </p:spPr>
        <p:txBody>
          <a:bodyPr/>
          <a:lstStyle/>
          <a:p>
            <a:r>
              <a:rPr lang="hu-HU" altLang="hu-HU" sz="3200" b="1" u="sng">
                <a:solidFill>
                  <a:schemeClr val="accent2"/>
                </a:solidFill>
              </a:rPr>
              <a:t>REDO logging rules</a:t>
            </a:r>
            <a:endParaRPr lang="en-US" altLang="hu-HU" sz="3200" b="1" u="sng">
              <a:solidFill>
                <a:schemeClr val="accent2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4275"/>
            <a:ext cx="9144000" cy="52959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hu-HU" altLang="hu-HU" sz="2000" b="1" i="1">
                <a:solidFill>
                  <a:srgbClr val="FF0000"/>
                </a:solidFill>
              </a:rPr>
              <a:t>Step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   Activity </a:t>
            </a:r>
            <a:r>
              <a:rPr lang="en-US" altLang="hu-HU" sz="2000" b="1" i="1">
                <a:solidFill>
                  <a:srgbClr val="FF0000"/>
                </a:solidFill>
              </a:rPr>
              <a:t>	t	M-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M-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Log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,START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>
                <a:solidFill>
                  <a:schemeClr val="accent2"/>
                </a:solidFill>
              </a:rPr>
              <a:t>8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en-US" altLang="hu-HU" sz="2000" b="1">
                <a:solidFill>
                  <a:schemeClr val="accent2"/>
                </a:solidFill>
              </a:rPr>
              <a:t>16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>
                <a:solidFill>
                  <a:schemeClr val="accent2"/>
                </a:solidFill>
              </a:rPr>
              <a:t>16	16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&lt;T,A,16&gt;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>
                <a:solidFill>
                  <a:schemeClr val="accent2"/>
                </a:solidFill>
              </a:rPr>
              <a:t>8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en-US" altLang="hu-HU" sz="2000" b="1">
                <a:solidFill>
                  <a:schemeClr val="accent2"/>
                </a:solidFill>
              </a:rPr>
              <a:t>16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>
                <a:solidFill>
                  <a:schemeClr val="accent2"/>
                </a:solidFill>
              </a:rPr>
              <a:t>16	16	16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&lt;T,B,16&gt;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8)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&lt;T</a:t>
            </a:r>
            <a:r>
              <a:rPr lang="hu-HU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,COMMIT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endParaRPr lang="hu-HU" altLang="hu-HU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9)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10)	OUTPUT(A)	</a:t>
            </a:r>
            <a:r>
              <a:rPr lang="en-US" altLang="hu-HU" sz="2000" b="1">
                <a:solidFill>
                  <a:schemeClr val="accent2"/>
                </a:solidFill>
              </a:rPr>
              <a:t>16	16	16	16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AutoNum type="arabicParenR" startAt="11"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OUTPUT(B)	</a:t>
            </a:r>
            <a:r>
              <a:rPr lang="en-US" altLang="hu-HU" sz="2000" b="1">
                <a:solidFill>
                  <a:schemeClr val="accent2"/>
                </a:solidFill>
              </a:rPr>
              <a:t>16	16	16	16	16</a:t>
            </a:r>
            <a:endParaRPr lang="hu-HU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AutoNum type="arabicParenR" startAt="11"/>
            </a:pP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                   </a:t>
            </a:r>
            <a:r>
              <a:rPr lang="hu-HU" altLang="hu-HU" sz="2000" b="1">
                <a:solidFill>
                  <a:schemeClr val="accent2"/>
                </a:solidFill>
              </a:rPr>
              <a:t>       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&lt;T</a:t>
            </a:r>
            <a:r>
              <a:rPr lang="hu-HU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,END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endParaRPr lang="hu-HU" altLang="hu-HU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arenR" startAt="11"/>
            </a:pP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7E552-17B3-44DB-945D-6607994C325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hu-HU" sz="1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FBE401-CAF2-42B8-8620-7373647CEF1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hu-HU" sz="14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47825"/>
            <a:ext cx="7772400" cy="2281238"/>
          </a:xfrm>
        </p:spPr>
        <p:txBody>
          <a:bodyPr/>
          <a:lstStyle/>
          <a:p>
            <a:pPr eaLnBrk="1" hangingPunct="1"/>
            <a:r>
              <a:rPr lang="en-US" altLang="hu-HU"/>
              <a:t>For every </a:t>
            </a:r>
            <a:r>
              <a:rPr lang="en-US" altLang="hu-HU" err="1">
                <a:solidFill>
                  <a:srgbClr val="FF0000"/>
                </a:solidFill>
              </a:rPr>
              <a:t>Ti</a:t>
            </a:r>
            <a:r>
              <a:rPr lang="en-US" altLang="hu-HU">
                <a:solidFill>
                  <a:srgbClr val="FF0000"/>
                </a:solidFill>
              </a:rPr>
              <a:t> with &lt;</a:t>
            </a:r>
            <a:r>
              <a:rPr lang="en-US" altLang="hu-HU" err="1">
                <a:solidFill>
                  <a:srgbClr val="FF0000"/>
                </a:solidFill>
              </a:rPr>
              <a:t>Ti</a:t>
            </a:r>
            <a:r>
              <a:rPr lang="en-US" altLang="hu-HU">
                <a:solidFill>
                  <a:srgbClr val="FF0000"/>
                </a:solidFill>
              </a:rPr>
              <a:t>, commit&gt; </a:t>
            </a:r>
            <a:r>
              <a:rPr lang="en-US" altLang="hu-HU"/>
              <a:t>in log:</a:t>
            </a:r>
          </a:p>
          <a:p>
            <a:pPr lvl="1" eaLnBrk="1" hangingPunct="1"/>
            <a:r>
              <a:rPr lang="en-US" altLang="hu-HU"/>
              <a:t>For all &lt;</a:t>
            </a:r>
            <a:r>
              <a:rPr lang="en-US" altLang="hu-HU" err="1"/>
              <a:t>Ti</a:t>
            </a:r>
            <a:r>
              <a:rPr lang="en-US" altLang="hu-HU"/>
              <a:t>, X, v&gt; in log: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			Write(X, v)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			Output(X)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xfrm>
            <a:off x="412750" y="350838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hu-HU" sz="3600" u="sng"/>
              <a:t>Recovery rules:</a:t>
            </a:r>
            <a:r>
              <a:rPr lang="en-US" altLang="hu-HU" sz="3600"/>
              <a:t>         Redo logging</a:t>
            </a:r>
          </a:p>
        </p:txBody>
      </p:sp>
      <p:sp>
        <p:nvSpPr>
          <p:cNvPr id="65541" name="AutoShape 5"/>
          <p:cNvSpPr>
            <a:spLocks/>
          </p:cNvSpPr>
          <p:nvPr/>
        </p:nvSpPr>
        <p:spPr bwMode="auto">
          <a:xfrm>
            <a:off x="2366963" y="27305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305050" y="4733925"/>
            <a:ext cx="4235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  <a:sym typeface="ZapfDingbats" pitchFamily="82" charset="2"/>
              </a:rPr>
              <a:t></a:t>
            </a:r>
            <a:r>
              <a:rPr lang="en-US" altLang="hu-HU">
                <a:solidFill>
                  <a:srgbClr val="FF0000"/>
                </a:solidFill>
              </a:rPr>
              <a:t>IS THIS CORRECT??</a:t>
            </a:r>
            <a:endParaRPr lang="en-US" altLang="hu-HU"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0523CF-2DCE-4602-B71E-425106E5D39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hu-HU" sz="14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19238"/>
            <a:ext cx="8013700" cy="47291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(1) Let S = set of transactions with</a:t>
            </a:r>
            <a:br>
              <a:rPr lang="en-US" altLang="hu-HU"/>
            </a:br>
            <a:r>
              <a:rPr lang="en-US" altLang="hu-HU"/>
              <a:t>&lt;</a:t>
            </a:r>
            <a:r>
              <a:rPr lang="en-US" altLang="hu-HU" err="1"/>
              <a:t>Ti</a:t>
            </a:r>
            <a:r>
              <a:rPr lang="en-US" altLang="hu-HU"/>
              <a:t>, commit&gt; (and no &lt;</a:t>
            </a:r>
            <a:r>
              <a:rPr lang="en-US" altLang="hu-HU" err="1"/>
              <a:t>Ti</a:t>
            </a:r>
            <a:r>
              <a:rPr lang="en-US" altLang="hu-HU"/>
              <a:t>, end&gt;) in log</a:t>
            </a:r>
          </a:p>
          <a:p>
            <a:pPr eaLnBrk="1" hangingPunct="1">
              <a:buFontTx/>
              <a:buNone/>
            </a:pPr>
            <a:r>
              <a:rPr lang="en-US" altLang="hu-HU"/>
              <a:t>(2) For each &lt;</a:t>
            </a:r>
            <a:r>
              <a:rPr lang="en-US" altLang="hu-HU" err="1"/>
              <a:t>Ti</a:t>
            </a:r>
            <a:r>
              <a:rPr lang="en-US" altLang="hu-HU"/>
              <a:t>, X, v&gt; in log, </a:t>
            </a:r>
            <a:r>
              <a:rPr lang="en-US" altLang="hu-HU">
                <a:solidFill>
                  <a:srgbClr val="FF0000"/>
                </a:solidFill>
              </a:rPr>
              <a:t>in forward</a:t>
            </a:r>
          </a:p>
          <a:p>
            <a:pPr eaLnBrk="1" hangingPunct="1"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	   order</a:t>
            </a:r>
            <a:r>
              <a:rPr lang="en-US" altLang="hu-HU"/>
              <a:t> (earliest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latest) do:</a:t>
            </a:r>
          </a:p>
          <a:p>
            <a:pPr eaLnBrk="1" hangingPunct="1">
              <a:buFontTx/>
              <a:buNone/>
            </a:pPr>
            <a:r>
              <a:rPr lang="en-US" altLang="hu-HU"/>
              <a:t>		- if </a:t>
            </a:r>
            <a:r>
              <a:rPr lang="en-US" altLang="hu-HU" err="1"/>
              <a:t>Ti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 </a:t>
            </a:r>
            <a:r>
              <a:rPr lang="en-US" altLang="hu-HU"/>
              <a:t>S then  Write(X, v)</a:t>
            </a:r>
          </a:p>
          <a:p>
            <a:pPr eaLnBrk="1" hangingPunct="1">
              <a:buFontTx/>
              <a:buNone/>
            </a:pPr>
            <a:r>
              <a:rPr lang="en-US" altLang="hu-HU"/>
              <a:t>					 Output(X)</a:t>
            </a:r>
          </a:p>
          <a:p>
            <a:pPr eaLnBrk="1" hangingPunct="1">
              <a:buFontTx/>
              <a:buNone/>
            </a:pPr>
            <a:r>
              <a:rPr lang="en-US" altLang="hu-HU"/>
              <a:t>(3) For each </a:t>
            </a:r>
            <a:r>
              <a:rPr lang="en-US" altLang="hu-HU" err="1"/>
              <a:t>Ti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</a:t>
            </a:r>
            <a:r>
              <a:rPr lang="en-US" altLang="hu-HU"/>
              <a:t> S, write &lt;</a:t>
            </a:r>
            <a:r>
              <a:rPr lang="en-US" altLang="hu-HU" err="1"/>
              <a:t>Ti</a:t>
            </a:r>
            <a:r>
              <a:rPr lang="en-US" altLang="hu-HU"/>
              <a:t>, end&gt;</a:t>
            </a:r>
            <a:r>
              <a:rPr lang="en-US" altLang="hu-HU" sz="2000"/>
              <a:t> </a:t>
            </a:r>
            <a:endParaRPr lang="hu-HU" altLang="hu-HU" sz="2000"/>
          </a:p>
          <a:p>
            <a:pPr eaLnBrk="1" hangingPunct="1">
              <a:buFontTx/>
              <a:buNone/>
            </a:pPr>
            <a:r>
              <a:rPr lang="en-US" altLang="hu-HU" sz="2000"/>
              <a:t>	</a:t>
            </a:r>
            <a:r>
              <a:rPr lang="hu-HU" altLang="hu-HU" sz="2000"/>
              <a:t>	</a:t>
            </a:r>
            <a:r>
              <a:rPr lang="hu-HU" altLang="hu-HU" sz="2000" err="1"/>
              <a:t>to</a:t>
            </a:r>
            <a:r>
              <a:rPr lang="hu-HU" altLang="hu-HU" sz="2000"/>
              <a:t> Log (plus </a:t>
            </a:r>
            <a:r>
              <a:rPr lang="hu-HU" altLang="hu-HU" sz="2000">
                <a:solidFill>
                  <a:srgbClr val="FF0000"/>
                </a:solidFill>
              </a:rPr>
              <a:t>FLUSH LOG)</a:t>
            </a:r>
            <a:endParaRPr lang="en-US" altLang="hu-HU" sz="2000">
              <a:solidFill>
                <a:srgbClr val="FF0000"/>
              </a:solidFill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555625" y="33655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hu-HU" sz="3600" u="sng">
                <a:solidFill>
                  <a:srgbClr val="FF0000"/>
                </a:solidFill>
              </a:rPr>
              <a:t>Recovery rules</a:t>
            </a:r>
            <a:r>
              <a:rPr lang="en-US" altLang="hu-HU" sz="3600" u="sng"/>
              <a:t>:</a:t>
            </a:r>
            <a:r>
              <a:rPr lang="en-US" altLang="hu-HU" sz="3600"/>
              <a:t>         </a:t>
            </a:r>
            <a:r>
              <a:rPr lang="en-US" altLang="hu-HU" sz="3600">
                <a:solidFill>
                  <a:srgbClr val="00B050"/>
                </a:solidFill>
              </a:rPr>
              <a:t>Redo</a:t>
            </a:r>
            <a:r>
              <a:rPr lang="en-US" altLang="hu-HU" sz="3600"/>
              <a:t> logging</a:t>
            </a:r>
          </a:p>
        </p:txBody>
      </p:sp>
      <p:sp>
        <p:nvSpPr>
          <p:cNvPr id="66565" name="AutoShape 6"/>
          <p:cNvSpPr>
            <a:spLocks/>
          </p:cNvSpPr>
          <p:nvPr/>
        </p:nvSpPr>
        <p:spPr bwMode="auto">
          <a:xfrm>
            <a:off x="4373563" y="380523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2433638"/>
            <a:ext cx="8013700" cy="2951162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Textbook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version.</a:t>
            </a:r>
          </a:p>
          <a:p>
            <a:pPr marL="609600" indent="-609600">
              <a:buFontTx/>
              <a:buNone/>
            </a:pP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</a:p>
          <a:p>
            <a:pPr marL="609600" indent="-609600">
              <a:buFontTx/>
              <a:buNone/>
            </a:pP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UNDO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hu-HU" altLang="hu-HU" sz="24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hu-HU" altLang="hu-HU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incomplete</a:t>
            </a:r>
            <a:endParaRPr lang="hu-HU" altLang="hu-HU" sz="24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somehow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&lt;T, end&gt;, &lt;T, </a:t>
            </a:r>
            <a:r>
              <a:rPr lang="hu-HU" altLang="hu-HU" sz="24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</a:t>
            </a:r>
            <a: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609600" indent="-609600">
              <a:buFontTx/>
              <a:buNone/>
            </a:pPr>
            <a:endParaRPr lang="hu-HU" altLang="hu-HU" sz="24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endParaRPr lang="hu-HU" altLang="hu-HU" sz="24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br>
              <a:rPr lang="hu-HU" altLang="hu-HU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u-HU" sz="24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4625" y="514350"/>
            <a:ext cx="8661400" cy="444500"/>
          </a:xfrm>
          <a:noFill/>
        </p:spPr>
        <p:txBody>
          <a:bodyPr/>
          <a:lstStyle/>
          <a:p>
            <a:r>
              <a:rPr lang="hu-HU" altLang="hu-HU" sz="3200" b="1">
                <a:solidFill>
                  <a:schemeClr val="accent2"/>
                </a:solidFill>
              </a:rPr>
              <a:t>Modified REDO log</a:t>
            </a:r>
            <a:br>
              <a:rPr lang="hu-HU" altLang="hu-HU" sz="3200" b="1">
                <a:solidFill>
                  <a:schemeClr val="accent2"/>
                </a:solidFill>
              </a:rPr>
            </a:br>
            <a:endParaRPr lang="en-US" altLang="hu-HU" sz="3200" b="1">
              <a:solidFill>
                <a:schemeClr val="accent2"/>
              </a:solidFill>
            </a:endParaRP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215900" y="1054100"/>
            <a:ext cx="850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400" b="1">
                <a:solidFill>
                  <a:schemeClr val="accent1"/>
                </a:solidFill>
              </a:rPr>
              <a:t>We don’t use </a:t>
            </a:r>
            <a:r>
              <a:rPr lang="hu-HU" altLang="hu-HU" sz="2400" b="1">
                <a:solidFill>
                  <a:srgbClr val="CC00CC"/>
                </a:solidFill>
              </a:rPr>
              <a:t>&lt;Ti,end&gt;</a:t>
            </a:r>
            <a:r>
              <a:rPr lang="hu-HU" altLang="hu-HU" sz="2400" b="1">
                <a:solidFill>
                  <a:srgbClr val="FF0000"/>
                </a:solidFill>
              </a:rPr>
              <a:t> record</a:t>
            </a:r>
            <a:r>
              <a:rPr lang="hu-HU" altLang="hu-HU" sz="2400" b="1">
                <a:solidFill>
                  <a:schemeClr val="accent1"/>
                </a:solidFill>
              </a:rPr>
              <a:t> for completed transactions, but use </a:t>
            </a:r>
            <a:r>
              <a:rPr lang="hu-HU" altLang="hu-HU" sz="2400" b="1">
                <a:solidFill>
                  <a:srgbClr val="FF0000"/>
                </a:solidFill>
              </a:rPr>
              <a:t>&lt;Ti,abort&gt; </a:t>
            </a:r>
            <a:r>
              <a:rPr lang="hu-HU" altLang="hu-HU" sz="2400" b="1">
                <a:solidFill>
                  <a:schemeClr val="accent1"/>
                </a:solidFill>
              </a:rPr>
              <a:t>for incomplete ones.</a:t>
            </a:r>
            <a:endParaRPr lang="hu-HU" altLang="hu-HU" sz="2400" b="1">
              <a:solidFill>
                <a:srgbClr val="009900"/>
              </a:solidFill>
            </a:endParaRPr>
          </a:p>
        </p:txBody>
      </p:sp>
      <p:sp>
        <p:nvSpPr>
          <p:cNvPr id="675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CD7E32-809F-4D68-B23D-0E9DB6345F9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hu-HU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063495-E6C1-4910-870D-8E902E0C55D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hu-HU" sz="1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19238"/>
            <a:ext cx="8013700" cy="460635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(1) Let S = set of transactions with</a:t>
            </a:r>
            <a:br>
              <a:rPr lang="hu-HU" altLang="hu-HU"/>
            </a:br>
            <a:r>
              <a:rPr lang="en-US" altLang="hu-HU"/>
              <a:t>&lt;</a:t>
            </a:r>
            <a:r>
              <a:rPr lang="en-US" altLang="hu-HU" err="1"/>
              <a:t>Ti</a:t>
            </a:r>
            <a:r>
              <a:rPr lang="en-US" altLang="hu-HU"/>
              <a:t>, commit&gt;  in log</a:t>
            </a:r>
          </a:p>
          <a:p>
            <a:pPr eaLnBrk="1" hangingPunct="1">
              <a:buFontTx/>
              <a:buNone/>
            </a:pPr>
            <a:r>
              <a:rPr lang="en-US" altLang="hu-HU"/>
              <a:t>(2) For each &lt;</a:t>
            </a:r>
            <a:r>
              <a:rPr lang="en-US" altLang="hu-HU" err="1"/>
              <a:t>Ti</a:t>
            </a:r>
            <a:r>
              <a:rPr lang="en-US" altLang="hu-HU"/>
              <a:t>, X, v&gt; in log, in </a:t>
            </a:r>
            <a:r>
              <a:rPr lang="en-US" altLang="hu-HU">
                <a:solidFill>
                  <a:srgbClr val="FF0000"/>
                </a:solidFill>
              </a:rPr>
              <a:t>forward</a:t>
            </a:r>
          </a:p>
          <a:p>
            <a:pPr eaLnBrk="1" hangingPunct="1">
              <a:buFontTx/>
              <a:buNone/>
            </a:pPr>
            <a:r>
              <a:rPr lang="en-US" altLang="hu-HU"/>
              <a:t>	   </a:t>
            </a:r>
            <a:r>
              <a:rPr lang="en-US" altLang="hu-HU">
                <a:solidFill>
                  <a:srgbClr val="FF0000"/>
                </a:solidFill>
              </a:rPr>
              <a:t>order</a:t>
            </a:r>
            <a:r>
              <a:rPr lang="en-US" altLang="hu-HU"/>
              <a:t> (earliest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latest) do:</a:t>
            </a:r>
          </a:p>
          <a:p>
            <a:pPr eaLnBrk="1" hangingPunct="1">
              <a:buFontTx/>
              <a:buNone/>
            </a:pPr>
            <a:r>
              <a:rPr lang="en-US" altLang="hu-HU"/>
              <a:t>		- if </a:t>
            </a:r>
            <a:r>
              <a:rPr lang="en-US" altLang="hu-HU" err="1"/>
              <a:t>Ti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 </a:t>
            </a:r>
            <a:r>
              <a:rPr lang="en-US" altLang="hu-HU"/>
              <a:t>S then  Write(X, v)</a:t>
            </a:r>
          </a:p>
          <a:p>
            <a:pPr eaLnBrk="1" hangingPunct="1">
              <a:buFontTx/>
              <a:buNone/>
            </a:pPr>
            <a:r>
              <a:rPr lang="en-US" altLang="hu-HU"/>
              <a:t>					 Output(X)</a:t>
            </a:r>
          </a:p>
          <a:p>
            <a:pPr eaLnBrk="1" hangingPunct="1">
              <a:buFontTx/>
              <a:buNone/>
            </a:pPr>
            <a:r>
              <a:rPr lang="en-US" altLang="hu-HU"/>
              <a:t>(3) For each </a:t>
            </a:r>
            <a:r>
              <a:rPr lang="en-US" altLang="hu-HU" err="1"/>
              <a:t>Ti</a:t>
            </a:r>
            <a:r>
              <a:rPr lang="en-US" altLang="hu-HU"/>
              <a:t> </a:t>
            </a:r>
            <a:r>
              <a:rPr lang="hu-HU" altLang="hu-HU"/>
              <a:t>NOT in</a:t>
            </a:r>
            <a:r>
              <a:rPr lang="en-US" altLang="hu-HU"/>
              <a:t> S, write </a:t>
            </a:r>
            <a:r>
              <a:rPr lang="en-US" altLang="hu-HU">
                <a:solidFill>
                  <a:srgbClr val="FF0000"/>
                </a:solidFill>
              </a:rPr>
              <a:t>&lt;</a:t>
            </a:r>
            <a:r>
              <a:rPr lang="en-US" altLang="hu-HU" err="1">
                <a:solidFill>
                  <a:srgbClr val="FF0000"/>
                </a:solidFill>
              </a:rPr>
              <a:t>Ti</a:t>
            </a:r>
            <a:r>
              <a:rPr lang="en-US" altLang="hu-HU">
                <a:solidFill>
                  <a:srgbClr val="FF0000"/>
                </a:solidFill>
              </a:rPr>
              <a:t>, </a:t>
            </a:r>
            <a:r>
              <a:rPr lang="hu-HU" altLang="hu-HU" err="1">
                <a:solidFill>
                  <a:srgbClr val="FF0000"/>
                </a:solidFill>
              </a:rPr>
              <a:t>abort</a:t>
            </a:r>
            <a:r>
              <a:rPr lang="en-US" altLang="hu-HU">
                <a:solidFill>
                  <a:srgbClr val="FF0000"/>
                </a:solidFill>
              </a:rPr>
              <a:t>&gt;</a:t>
            </a:r>
            <a:endParaRPr lang="hu-HU" altLang="hu-HU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hu-HU" altLang="hu-HU" sz="2000">
                <a:solidFill>
                  <a:srgbClr val="FF0000"/>
                </a:solidFill>
              </a:rPr>
              <a:t>		</a:t>
            </a:r>
            <a:r>
              <a:rPr lang="hu-HU" altLang="hu-HU" sz="2000" err="1"/>
              <a:t>to</a:t>
            </a:r>
            <a:r>
              <a:rPr lang="hu-HU" altLang="hu-HU" sz="2000"/>
              <a:t> Log (plus</a:t>
            </a:r>
            <a:r>
              <a:rPr lang="hu-HU" altLang="hu-HU" sz="2000">
                <a:solidFill>
                  <a:srgbClr val="FF0000"/>
                </a:solidFill>
              </a:rPr>
              <a:t> FLUSH LOG</a:t>
            </a:r>
            <a:r>
              <a:rPr lang="hu-HU" altLang="hu-HU" sz="2000"/>
              <a:t>)</a:t>
            </a:r>
            <a:r>
              <a:rPr lang="en-US" altLang="hu-HU" sz="2000"/>
              <a:t>	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555625" y="33655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hu-HU" sz="3600" u="sng"/>
              <a:t>Recovery rules:</a:t>
            </a:r>
            <a:r>
              <a:rPr lang="en-US" altLang="hu-HU" sz="3600"/>
              <a:t>  </a:t>
            </a:r>
            <a:r>
              <a:rPr lang="hu-HU" altLang="hu-HU" sz="3600">
                <a:solidFill>
                  <a:srgbClr val="FF0000"/>
                </a:solidFill>
              </a:rPr>
              <a:t>Modified</a:t>
            </a:r>
            <a:r>
              <a:rPr lang="en-US" altLang="hu-HU" sz="3600">
                <a:solidFill>
                  <a:srgbClr val="FF0000"/>
                </a:solidFill>
              </a:rPr>
              <a:t>  Redo log</a:t>
            </a:r>
          </a:p>
        </p:txBody>
      </p:sp>
      <p:sp>
        <p:nvSpPr>
          <p:cNvPr id="68613" name="AutoShape 6"/>
          <p:cNvSpPr>
            <a:spLocks/>
          </p:cNvSpPr>
          <p:nvPr/>
        </p:nvSpPr>
        <p:spPr bwMode="auto">
          <a:xfrm>
            <a:off x="4373563" y="380523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0EF8AF-F669-4D0D-B5E2-C5D29CF3315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hu-HU" sz="14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5029200" cy="914400"/>
          </a:xfrm>
        </p:spPr>
        <p:txBody>
          <a:bodyPr/>
          <a:lstStyle/>
          <a:p>
            <a:pPr algn="l" eaLnBrk="1" hangingPunct="1"/>
            <a:r>
              <a:rPr lang="en-US" altLang="hu-HU" sz="3600">
                <a:solidFill>
                  <a:srgbClr val="FF0000"/>
                </a:solidFill>
              </a:rPr>
              <a:t>Checkpoint</a:t>
            </a:r>
            <a:r>
              <a:rPr lang="en-US" altLang="hu-HU" sz="3600"/>
              <a:t>     </a:t>
            </a:r>
            <a:endParaRPr lang="en-US" altLang="hu-HU" sz="3600" u="sng"/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hu-HU" altLang="hu-HU" sz="2400"/>
              <a:t>1. </a:t>
            </a:r>
            <a:r>
              <a:rPr lang="hu-HU" altLang="hu-HU" sz="2400" err="1"/>
              <a:t>Write</a:t>
            </a:r>
            <a:r>
              <a:rPr lang="hu-HU" altLang="hu-HU" sz="2400"/>
              <a:t> log </a:t>
            </a:r>
            <a:r>
              <a:rPr lang="hu-HU" altLang="hu-HU" sz="2400" err="1"/>
              <a:t>record</a:t>
            </a:r>
            <a:r>
              <a:rPr lang="hu-HU" altLang="hu-HU" sz="2400"/>
              <a:t> </a:t>
            </a:r>
            <a:r>
              <a:rPr lang="hu-HU" altLang="hu-HU" sz="2400">
                <a:solidFill>
                  <a:srgbClr val="FF0000"/>
                </a:solidFill>
              </a:rPr>
              <a:t>&lt;START CKPT(T1, …</a:t>
            </a:r>
            <a:r>
              <a:rPr lang="hu-HU" altLang="hu-HU" sz="2400" err="1">
                <a:solidFill>
                  <a:srgbClr val="FF0000"/>
                </a:solidFill>
              </a:rPr>
              <a:t>Tk</a:t>
            </a:r>
            <a:r>
              <a:rPr lang="hu-HU" altLang="hu-HU" sz="2400">
                <a:solidFill>
                  <a:srgbClr val="FF0000"/>
                </a:solidFill>
              </a:rPr>
              <a:t>)&gt;</a:t>
            </a:r>
          </a:p>
          <a:p>
            <a:pPr eaLnBrk="1" hangingPunct="1">
              <a:buFontTx/>
              <a:buNone/>
              <a:defRPr/>
            </a:pPr>
            <a:r>
              <a:rPr lang="hu-HU" altLang="hu-HU" sz="2400"/>
              <a:t>    T1 … </a:t>
            </a:r>
            <a:r>
              <a:rPr lang="hu-HU" altLang="hu-HU" sz="2400" err="1"/>
              <a:t>Tk</a:t>
            </a:r>
            <a:r>
              <a:rPr lang="hu-HU" altLang="hu-HU" sz="2400"/>
              <a:t> </a:t>
            </a:r>
            <a:r>
              <a:rPr lang="hu-HU" altLang="hu-HU" sz="2400" err="1"/>
              <a:t>are</a:t>
            </a:r>
            <a:r>
              <a:rPr lang="hu-HU" altLang="hu-HU" sz="2400"/>
              <a:t> </a:t>
            </a:r>
            <a:r>
              <a:rPr lang="hu-HU" altLang="hu-HU" sz="2400" err="1"/>
              <a:t>active</a:t>
            </a:r>
            <a:r>
              <a:rPr lang="hu-HU" altLang="hu-HU" sz="2400"/>
              <a:t> (</a:t>
            </a:r>
            <a:r>
              <a:rPr lang="hu-HU" altLang="hu-HU" sz="2400" err="1"/>
              <a:t>uncommitted</a:t>
            </a:r>
            <a:r>
              <a:rPr lang="hu-HU" altLang="hu-HU" sz="2400"/>
              <a:t>) </a:t>
            </a:r>
            <a:r>
              <a:rPr lang="hu-HU" altLang="hu-HU" sz="2400" err="1"/>
              <a:t>transactions</a:t>
            </a:r>
            <a:r>
              <a:rPr lang="hu-HU" altLang="hu-HU" sz="2400"/>
              <a:t>, and </a:t>
            </a:r>
            <a:r>
              <a:rPr lang="hu-HU" altLang="hu-HU" sz="2400" err="1"/>
              <a:t>flush</a:t>
            </a:r>
            <a:r>
              <a:rPr lang="hu-HU" altLang="hu-HU" sz="2400"/>
              <a:t> log.</a:t>
            </a:r>
          </a:p>
          <a:p>
            <a:pPr marL="0" indent="-360000">
              <a:spcBef>
                <a:spcPts val="1200"/>
              </a:spcBef>
              <a:buFontTx/>
              <a:buNone/>
              <a:defRPr/>
            </a:pPr>
            <a:r>
              <a:rPr lang="hu-HU" altLang="hu-HU" sz="2400"/>
              <a:t>2. </a:t>
            </a:r>
            <a:r>
              <a:rPr lang="en-US" sz="2400"/>
              <a:t>Write to disk all database elements that were written to</a:t>
            </a:r>
            <a:br>
              <a:rPr lang="hu-HU" sz="2400"/>
            </a:br>
            <a:r>
              <a:rPr lang="hu-HU" sz="2400"/>
              <a:t>   </a:t>
            </a:r>
            <a:r>
              <a:rPr lang="en-US" sz="2400"/>
              <a:t> buffers but not yet</a:t>
            </a:r>
            <a:r>
              <a:rPr lang="hu-HU" sz="2400"/>
              <a:t> </a:t>
            </a:r>
            <a:r>
              <a:rPr lang="en-US" sz="2400"/>
              <a:t>to disk by transactions that had </a:t>
            </a:r>
            <a:br>
              <a:rPr lang="hu-HU" sz="2400"/>
            </a:br>
            <a:r>
              <a:rPr lang="hu-HU" sz="2400"/>
              <a:t>    </a:t>
            </a:r>
            <a:r>
              <a:rPr lang="en-US" sz="2400"/>
              <a:t>already </a:t>
            </a:r>
            <a:r>
              <a:rPr lang="en-US" sz="2400">
                <a:solidFill>
                  <a:srgbClr val="FF0000"/>
                </a:solidFill>
              </a:rPr>
              <a:t>committed</a:t>
            </a:r>
            <a:r>
              <a:rPr lang="en-US" sz="2400"/>
              <a:t> when the </a:t>
            </a:r>
            <a:r>
              <a:rPr lang="hu-HU" sz="2400"/>
              <a:t>&lt;</a:t>
            </a:r>
            <a:r>
              <a:rPr lang="en-US" sz="2400"/>
              <a:t>START CKPT</a:t>
            </a:r>
            <a:r>
              <a:rPr lang="hu-HU" sz="2400"/>
              <a:t>&gt; </a:t>
            </a:r>
            <a:r>
              <a:rPr lang="en-US" sz="2400"/>
              <a:t>record </a:t>
            </a:r>
            <a:br>
              <a:rPr lang="hu-HU" sz="2400"/>
            </a:br>
            <a:r>
              <a:rPr lang="hu-HU" sz="2400"/>
              <a:t>    </a:t>
            </a:r>
            <a:r>
              <a:rPr lang="en-US" sz="2400"/>
              <a:t>was written to the log</a:t>
            </a:r>
            <a:r>
              <a:rPr lang="hu-HU" altLang="hu-HU" sz="2400"/>
              <a:t>. (</a:t>
            </a:r>
            <a:r>
              <a:rPr lang="hu-HU" altLang="hu-HU" sz="2400" err="1">
                <a:solidFill>
                  <a:srgbClr val="FF0000"/>
                </a:solidFill>
              </a:rPr>
              <a:t>dirty</a:t>
            </a:r>
            <a:r>
              <a:rPr lang="hu-HU" altLang="hu-HU" sz="2400">
                <a:solidFill>
                  <a:srgbClr val="FF0000"/>
                </a:solidFill>
              </a:rPr>
              <a:t> </a:t>
            </a:r>
            <a:r>
              <a:rPr lang="hu-HU" altLang="hu-HU" sz="2400" err="1">
                <a:solidFill>
                  <a:srgbClr val="FF0000"/>
                </a:solidFill>
              </a:rPr>
              <a:t>buffers</a:t>
            </a:r>
            <a:r>
              <a:rPr lang="hu-HU" altLang="hu-HU" sz="2400"/>
              <a:t>)</a:t>
            </a:r>
          </a:p>
          <a:p>
            <a:pPr eaLnBrk="1" hangingPunct="1">
              <a:buFontTx/>
              <a:buNone/>
              <a:defRPr/>
            </a:pPr>
            <a:r>
              <a:rPr lang="hu-HU" altLang="hu-HU" sz="2400"/>
              <a:t>3. </a:t>
            </a:r>
            <a:r>
              <a:rPr lang="hu-HU" altLang="hu-HU" sz="2400" err="1"/>
              <a:t>Write</a:t>
            </a:r>
            <a:r>
              <a:rPr lang="hu-HU" altLang="hu-HU" sz="2400"/>
              <a:t> an </a:t>
            </a:r>
            <a:r>
              <a:rPr lang="hu-HU" altLang="hu-HU" sz="2400">
                <a:solidFill>
                  <a:srgbClr val="FF0000"/>
                </a:solidFill>
              </a:rPr>
              <a:t>&lt;END CKPT&gt; </a:t>
            </a:r>
            <a:r>
              <a:rPr lang="hu-HU" altLang="hu-HU" sz="2400" err="1"/>
              <a:t>record</a:t>
            </a:r>
            <a:r>
              <a:rPr lang="hu-HU" altLang="hu-HU" sz="2400"/>
              <a:t> </a:t>
            </a:r>
            <a:r>
              <a:rPr lang="hu-HU" altLang="hu-HU" sz="2400" err="1"/>
              <a:t>to</a:t>
            </a:r>
            <a:r>
              <a:rPr lang="hu-HU" altLang="hu-HU" sz="2400"/>
              <a:t> </a:t>
            </a:r>
            <a:r>
              <a:rPr lang="hu-HU" altLang="hu-HU" sz="2400" err="1"/>
              <a:t>the</a:t>
            </a:r>
            <a:r>
              <a:rPr lang="hu-HU" altLang="hu-HU" sz="2400"/>
              <a:t> log and </a:t>
            </a:r>
            <a:r>
              <a:rPr lang="hu-HU" altLang="hu-HU" sz="2400" err="1"/>
              <a:t>flush</a:t>
            </a:r>
            <a:r>
              <a:rPr lang="hu-HU" altLang="hu-HU" sz="2400"/>
              <a:t> </a:t>
            </a:r>
            <a:r>
              <a:rPr lang="hu-HU" altLang="hu-HU" sz="2400" err="1"/>
              <a:t>the</a:t>
            </a:r>
            <a:r>
              <a:rPr lang="hu-HU" altLang="hu-HU" sz="2400"/>
              <a:t> log.</a:t>
            </a:r>
            <a:endParaRPr lang="en-US" altLang="hu-HU" sz="2400"/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4197350" y="896938"/>
            <a:ext cx="3946525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>
                <a:solidFill>
                  <a:schemeClr val="tx2"/>
                </a:solidFill>
              </a:rPr>
              <a:t> </a:t>
            </a:r>
            <a:r>
              <a:rPr lang="en-US" altLang="hu-HU" sz="2400">
                <a:solidFill>
                  <a:srgbClr val="FF0000"/>
                </a:solidFill>
              </a:rPr>
              <a:t>non</a:t>
            </a:r>
            <a:r>
              <a:rPr lang="hu-HU" altLang="hu-HU" sz="2400">
                <a:solidFill>
                  <a:srgbClr val="FF0000"/>
                </a:solidFill>
              </a:rPr>
              <a:t>-</a:t>
            </a:r>
            <a:r>
              <a:rPr lang="en-US" altLang="hu-HU" sz="2400">
                <a:solidFill>
                  <a:srgbClr val="FF0000"/>
                </a:solidFill>
              </a:rPr>
              <a:t>quiescent </a:t>
            </a:r>
            <a:r>
              <a:rPr lang="en-US" altLang="hu-HU" sz="2400">
                <a:solidFill>
                  <a:schemeClr val="tx2"/>
                </a:solidFill>
              </a:rPr>
              <a:t>checkpoint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355DD0-9F2C-4E9C-8CB2-BE90F99D327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hu-HU" sz="14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Example: what to do at recovery?</a:t>
            </a:r>
            <a:endParaRPr lang="en-US" altLang="hu-HU" sz="3600" u="sng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706563"/>
            <a:ext cx="7772400" cy="2873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Redo log (disk):</a:t>
            </a:r>
          </a:p>
        </p:txBody>
      </p:sp>
      <p:grpSp>
        <p:nvGrpSpPr>
          <p:cNvPr id="70661" name="Group 13"/>
          <p:cNvGrpSpPr>
            <a:grpSpLocks/>
          </p:cNvGrpSpPr>
          <p:nvPr/>
        </p:nvGrpSpPr>
        <p:grpSpPr bwMode="auto">
          <a:xfrm rot="-5400000">
            <a:off x="1155700" y="1770063"/>
            <a:ext cx="1790700" cy="3200400"/>
            <a:chOff x="624" y="1584"/>
            <a:chExt cx="1008" cy="2016"/>
          </a:xfrm>
        </p:grpSpPr>
        <p:sp>
          <p:nvSpPr>
            <p:cNvPr id="70678" name="Rectangle 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79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&lt;T1,A,16&gt;</a:t>
              </a:r>
              <a:endParaRPr lang="en-US" altLang="hu-HU" sz="2400"/>
            </a:p>
          </p:txBody>
        </p:sp>
        <p:sp>
          <p:nvSpPr>
            <p:cNvPr id="70680" name="Rectangle 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81" name="Rectangle 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&lt;T1,commit&gt;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70682" name="Rectangle 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Checkpoint</a:t>
              </a:r>
              <a:endParaRPr lang="en-US" altLang="hu-HU" sz="2400"/>
            </a:p>
          </p:txBody>
        </p:sp>
        <p:sp>
          <p:nvSpPr>
            <p:cNvPr id="70683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70662" name="Group 14"/>
          <p:cNvGrpSpPr>
            <a:grpSpLocks/>
          </p:cNvGrpSpPr>
          <p:nvPr/>
        </p:nvGrpSpPr>
        <p:grpSpPr bwMode="auto">
          <a:xfrm rot="-5400000">
            <a:off x="4318000" y="1770063"/>
            <a:ext cx="1790700" cy="3200400"/>
            <a:chOff x="624" y="1584"/>
            <a:chExt cx="1008" cy="2016"/>
          </a:xfrm>
        </p:grpSpPr>
        <p:sp>
          <p:nvSpPr>
            <p:cNvPr id="70672" name="Rectangle 1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73" name="Rectangle 1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&lt;T2,B,17&gt;</a:t>
              </a:r>
              <a:endParaRPr lang="en-US" altLang="hu-HU" sz="2400"/>
            </a:p>
          </p:txBody>
        </p:sp>
        <p:sp>
          <p:nvSpPr>
            <p:cNvPr id="70674" name="Rectangle 1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75" name="Rectangle 1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&lt;T2,commit&gt;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70676" name="Rectangle 1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&lt;T3,C,21&gt;</a:t>
              </a:r>
              <a:endParaRPr lang="en-US" altLang="hu-HU" sz="2400"/>
            </a:p>
          </p:txBody>
        </p:sp>
        <p:sp>
          <p:nvSpPr>
            <p:cNvPr id="70677" name="Rectangle 2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70663" name="Line 21"/>
          <p:cNvSpPr>
            <a:spLocks noChangeShapeType="1"/>
          </p:cNvSpPr>
          <p:nvPr/>
        </p:nvSpPr>
        <p:spPr bwMode="auto">
          <a:xfrm>
            <a:off x="6813550" y="24749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4" name="Line 22"/>
          <p:cNvSpPr>
            <a:spLocks noChangeShapeType="1"/>
          </p:cNvSpPr>
          <p:nvPr/>
        </p:nvSpPr>
        <p:spPr bwMode="auto">
          <a:xfrm>
            <a:off x="6813550" y="42656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5" name="Text Box 23"/>
          <p:cNvSpPr txBox="1">
            <a:spLocks noChangeArrowheads="1"/>
          </p:cNvSpPr>
          <p:nvPr/>
        </p:nvSpPr>
        <p:spPr bwMode="auto">
          <a:xfrm>
            <a:off x="7078663" y="3098800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Crash</a:t>
            </a:r>
          </a:p>
        </p:txBody>
      </p:sp>
      <p:sp>
        <p:nvSpPr>
          <p:cNvPr id="70666" name="Text Box 25"/>
          <p:cNvSpPr txBox="1">
            <a:spLocks noChangeArrowheads="1"/>
          </p:cNvSpPr>
          <p:nvPr/>
        </p:nvSpPr>
        <p:spPr bwMode="auto">
          <a:xfrm>
            <a:off x="525463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67" name="Text Box 26"/>
          <p:cNvSpPr txBox="1">
            <a:spLocks noChangeArrowheads="1"/>
          </p:cNvSpPr>
          <p:nvPr/>
        </p:nvSpPr>
        <p:spPr bwMode="auto">
          <a:xfrm>
            <a:off x="15557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68" name="Text Box 27"/>
          <p:cNvSpPr txBox="1">
            <a:spLocks noChangeArrowheads="1"/>
          </p:cNvSpPr>
          <p:nvPr/>
        </p:nvSpPr>
        <p:spPr bwMode="auto">
          <a:xfrm>
            <a:off x="26225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69" name="Text Box 28"/>
          <p:cNvSpPr txBox="1">
            <a:spLocks noChangeArrowheads="1"/>
          </p:cNvSpPr>
          <p:nvPr/>
        </p:nvSpPr>
        <p:spPr bwMode="auto">
          <a:xfrm>
            <a:off x="36893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70" name="Text Box 29"/>
          <p:cNvSpPr txBox="1">
            <a:spLocks noChangeArrowheads="1"/>
          </p:cNvSpPr>
          <p:nvPr/>
        </p:nvSpPr>
        <p:spPr bwMode="auto">
          <a:xfrm>
            <a:off x="4679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71" name="Text Box 30"/>
          <p:cNvSpPr txBox="1">
            <a:spLocks noChangeArrowheads="1"/>
          </p:cNvSpPr>
          <p:nvPr/>
        </p:nvSpPr>
        <p:spPr bwMode="auto">
          <a:xfrm>
            <a:off x="5822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2B80D-B938-4E8D-BBE4-AB63F4739C1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hu-HU" sz="14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7400925" cy="914400"/>
          </a:xfrm>
        </p:spPr>
        <p:txBody>
          <a:bodyPr/>
          <a:lstStyle/>
          <a:p>
            <a:pPr algn="l" eaLnBrk="1" hangingPunct="1"/>
            <a:r>
              <a:rPr lang="hu-HU" altLang="hu-HU" sz="3600"/>
              <a:t>When we scan the log backwards</a:t>
            </a:r>
            <a:endParaRPr lang="en-US" altLang="hu-HU" sz="3600" u="sng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6074" y="1533524"/>
            <a:ext cx="4762639" cy="453880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u-HU" sz="2000">
                <a:solidFill>
                  <a:srgbClr val="FF0000"/>
                </a:solidFill>
              </a:rPr>
              <a:t>If we first meet </a:t>
            </a:r>
            <a:r>
              <a:rPr lang="en-US" altLang="hu-HU" sz="2000"/>
              <a:t>an </a:t>
            </a:r>
            <a:r>
              <a:rPr lang="en-US" altLang="hu-HU" sz="2000">
                <a:solidFill>
                  <a:srgbClr val="FF0000"/>
                </a:solidFill>
                <a:highlight>
                  <a:srgbClr val="FFFF00"/>
                </a:highlight>
              </a:rPr>
              <a:t>&lt;END CKPT&gt; </a:t>
            </a:r>
            <a:r>
              <a:rPr lang="en-US" altLang="hu-HU" sz="2000"/>
              <a:t>record,</a:t>
            </a:r>
            <a:r>
              <a:rPr lang="hu-HU" altLang="hu-HU" sz="2000"/>
              <a:t> </a:t>
            </a:r>
            <a:r>
              <a:rPr lang="hu-HU" altLang="hu-HU" sz="2000" err="1"/>
              <a:t>we</a:t>
            </a:r>
            <a:r>
              <a:rPr lang="hu-HU" altLang="hu-HU" sz="2000"/>
              <a:t> </a:t>
            </a:r>
            <a:r>
              <a:rPr lang="en-US" altLang="hu-HU" sz="2000"/>
              <a:t>need </a:t>
            </a:r>
            <a:r>
              <a:rPr lang="hu-HU" altLang="hu-HU" sz="2000" err="1"/>
              <a:t>to</a:t>
            </a:r>
            <a:r>
              <a:rPr lang="hu-HU" altLang="hu-HU" sz="2000"/>
              <a:t> </a:t>
            </a:r>
            <a:r>
              <a:rPr lang="en-US" altLang="hu-HU" sz="2000"/>
              <a:t>scan no further back than the </a:t>
            </a:r>
            <a:r>
              <a:rPr lang="en-US" altLang="hu-HU" sz="2000">
                <a:solidFill>
                  <a:srgbClr val="FF0000"/>
                </a:solidFill>
              </a:rPr>
              <a:t>earliest of </a:t>
            </a:r>
            <a:r>
              <a:rPr lang="hu-HU" altLang="hu-HU" sz="2000">
                <a:solidFill>
                  <a:srgbClr val="FF0000"/>
                </a:solidFill>
              </a:rPr>
              <a:t>&lt;START </a:t>
            </a:r>
            <a:r>
              <a:rPr lang="en-US" altLang="hu-HU" sz="2000">
                <a:solidFill>
                  <a:srgbClr val="FF0000"/>
                </a:solidFill>
              </a:rPr>
              <a:t>T</a:t>
            </a:r>
            <a:r>
              <a:rPr lang="hu-HU" altLang="hu-HU" sz="2000">
                <a:solidFill>
                  <a:srgbClr val="FF0000"/>
                </a:solidFill>
              </a:rPr>
              <a:t>i&gt;</a:t>
            </a:r>
            <a:r>
              <a:rPr lang="en-US" altLang="hu-HU" sz="2000"/>
              <a:t> </a:t>
            </a:r>
            <a:r>
              <a:rPr lang="hu-HU" altLang="hu-HU" sz="2000" err="1"/>
              <a:t>records</a:t>
            </a:r>
            <a:r>
              <a:rPr lang="hu-HU" altLang="hu-HU" sz="2000"/>
              <a:t> (</a:t>
            </a:r>
            <a:r>
              <a:rPr lang="hu-HU" altLang="hu-HU" sz="2000" err="1"/>
              <a:t>among</a:t>
            </a:r>
            <a:r>
              <a:rPr lang="hu-HU" altLang="hu-HU" sz="2000"/>
              <a:t> </a:t>
            </a:r>
            <a:r>
              <a:rPr lang="hu-HU" altLang="hu-HU" sz="2000" err="1"/>
              <a:t>corresponding</a:t>
            </a:r>
            <a:r>
              <a:rPr lang="hu-HU" altLang="hu-HU" sz="2000"/>
              <a:t> &lt;START CKPT(T1, T2, … </a:t>
            </a:r>
            <a:r>
              <a:rPr lang="hu-HU" altLang="hu-HU" sz="2000" err="1"/>
              <a:t>Tk</a:t>
            </a:r>
            <a:r>
              <a:rPr lang="hu-HU" altLang="hu-HU" sz="2000"/>
              <a:t>)&gt;.</a:t>
            </a:r>
          </a:p>
          <a:p>
            <a:pPr marL="0" indent="0">
              <a:buFontTx/>
              <a:buNone/>
            </a:pPr>
            <a:endParaRPr lang="hu-HU" altLang="hu-HU" sz="1600"/>
          </a:p>
          <a:p>
            <a:pPr marL="0" indent="0">
              <a:buFontTx/>
              <a:buNone/>
            </a:pPr>
            <a:r>
              <a:rPr lang="en-US" altLang="hu-HU" sz="1400">
                <a:solidFill>
                  <a:srgbClr val="FF0000"/>
                </a:solidFill>
              </a:rPr>
              <a:t>If we first meet </a:t>
            </a:r>
            <a:r>
              <a:rPr lang="en-US" altLang="hu-HU" sz="1400"/>
              <a:t>a record </a:t>
            </a:r>
            <a:endParaRPr lang="hu-HU" altLang="hu-HU" sz="1400"/>
          </a:p>
          <a:p>
            <a:pPr marL="0" indent="0">
              <a:buFontTx/>
              <a:buNone/>
            </a:pPr>
            <a:r>
              <a:rPr lang="en-US" altLang="hu-HU" sz="1400">
                <a:solidFill>
                  <a:srgbClr val="FF0000"/>
                </a:solidFill>
              </a:rPr>
              <a:t>&lt; START CKPT (T</a:t>
            </a:r>
            <a:r>
              <a:rPr lang="hu-HU" altLang="hu-HU" sz="1400">
                <a:solidFill>
                  <a:srgbClr val="FF0000"/>
                </a:solidFill>
              </a:rPr>
              <a:t>1</a:t>
            </a:r>
            <a:r>
              <a:rPr lang="en-US" altLang="hu-HU" sz="1400">
                <a:solidFill>
                  <a:srgbClr val="FF0000"/>
                </a:solidFill>
              </a:rPr>
              <a:t>,</a:t>
            </a:r>
            <a:r>
              <a:rPr lang="hu-HU" altLang="hu-HU" sz="1400">
                <a:solidFill>
                  <a:srgbClr val="FF0000"/>
                </a:solidFill>
              </a:rPr>
              <a:t> </a:t>
            </a:r>
            <a:r>
              <a:rPr lang="en-US" altLang="hu-HU" sz="1400">
                <a:solidFill>
                  <a:srgbClr val="FF0000"/>
                </a:solidFill>
              </a:rPr>
              <a:t>... , </a:t>
            </a:r>
            <a:r>
              <a:rPr lang="en-US" altLang="hu-HU" sz="1400" i="1">
                <a:solidFill>
                  <a:srgbClr val="FF0000"/>
                </a:solidFill>
              </a:rPr>
              <a:t>T</a:t>
            </a:r>
            <a:r>
              <a:rPr lang="hu-HU" altLang="hu-HU" sz="1400" i="1">
                <a:solidFill>
                  <a:srgbClr val="FF0000"/>
                </a:solidFill>
              </a:rPr>
              <a:t>k</a:t>
            </a:r>
            <a:r>
              <a:rPr lang="en-US" altLang="hu-HU" sz="1400" i="1">
                <a:solidFill>
                  <a:srgbClr val="FF0000"/>
                </a:solidFill>
              </a:rPr>
              <a:t>)&gt;</a:t>
            </a:r>
            <a:r>
              <a:rPr lang="en-US" altLang="hu-HU" sz="1400" i="1"/>
              <a:t>, </a:t>
            </a:r>
            <a:r>
              <a:rPr lang="en-US" altLang="hu-HU" sz="1400"/>
              <a:t>then the crash occurred</a:t>
            </a:r>
            <a:r>
              <a:rPr lang="hu-HU" altLang="hu-HU" sz="1400"/>
              <a:t> </a:t>
            </a:r>
            <a:r>
              <a:rPr lang="hu-HU" altLang="hu-HU" sz="1400" err="1"/>
              <a:t>during</a:t>
            </a:r>
            <a:r>
              <a:rPr lang="hu-HU" altLang="hu-HU" sz="1400"/>
              <a:t> </a:t>
            </a:r>
            <a:r>
              <a:rPr lang="hu-HU" altLang="hu-HU" sz="1400" err="1"/>
              <a:t>the</a:t>
            </a:r>
            <a:r>
              <a:rPr lang="hu-HU" altLang="hu-HU" sz="1400"/>
              <a:t> </a:t>
            </a:r>
            <a:r>
              <a:rPr lang="hu-HU" altLang="hu-HU" sz="1400" err="1"/>
              <a:t>checkpoint</a:t>
            </a:r>
            <a:r>
              <a:rPr lang="hu-HU" altLang="hu-HU" sz="1400"/>
              <a:t>.</a:t>
            </a:r>
          </a:p>
          <a:p>
            <a:pPr marL="0" indent="0">
              <a:buFontTx/>
              <a:buNone/>
            </a:pPr>
            <a:r>
              <a:rPr lang="en-US" altLang="hu-HU" sz="1400"/>
              <a:t>We cannot be sure that committed transactions prior to the start of this checkpoint</a:t>
            </a:r>
            <a:r>
              <a:rPr lang="hu-HU" altLang="hu-HU" sz="1400"/>
              <a:t> </a:t>
            </a:r>
            <a:r>
              <a:rPr lang="en-US" altLang="hu-HU" sz="1400"/>
              <a:t>had their changes written to disk.</a:t>
            </a:r>
            <a:endParaRPr lang="hu-HU" altLang="hu-HU" sz="1400"/>
          </a:p>
          <a:p>
            <a:pPr marL="0" indent="0">
              <a:buFontTx/>
              <a:buNone/>
            </a:pPr>
            <a:r>
              <a:rPr lang="en-US" altLang="hu-HU" sz="1400"/>
              <a:t>Thus, we must </a:t>
            </a:r>
            <a:r>
              <a:rPr lang="en-US" altLang="hu-HU" sz="1400">
                <a:solidFill>
                  <a:srgbClr val="FF0000"/>
                </a:solidFill>
              </a:rPr>
              <a:t>search back to the</a:t>
            </a:r>
            <a:r>
              <a:rPr lang="hu-HU" altLang="hu-HU" sz="1400">
                <a:solidFill>
                  <a:srgbClr val="FF0000"/>
                </a:solidFill>
              </a:rPr>
              <a:t> </a:t>
            </a:r>
            <a:r>
              <a:rPr lang="en-US" altLang="hu-HU" sz="1400">
                <a:solidFill>
                  <a:srgbClr val="FF0000"/>
                </a:solidFill>
              </a:rPr>
              <a:t>previous &lt;END CKPT&gt; </a:t>
            </a:r>
            <a:r>
              <a:rPr lang="en-US" altLang="hu-HU" sz="1400"/>
              <a:t>record, </a:t>
            </a:r>
            <a:r>
              <a:rPr lang="en-US" altLang="hu-HU" sz="1400">
                <a:solidFill>
                  <a:srgbClr val="FF0000"/>
                </a:solidFill>
              </a:rPr>
              <a:t>find its matching</a:t>
            </a:r>
            <a:r>
              <a:rPr lang="hu-HU" altLang="hu-HU" sz="1400">
                <a:solidFill>
                  <a:srgbClr val="FF0000"/>
                </a:solidFill>
              </a:rPr>
              <a:t> </a:t>
            </a:r>
            <a:r>
              <a:rPr lang="en-US" altLang="hu-HU" sz="1400">
                <a:solidFill>
                  <a:srgbClr val="FF0000"/>
                </a:solidFill>
              </a:rPr>
              <a:t>&lt; START CKPT (T</a:t>
            </a:r>
            <a:r>
              <a:rPr lang="hu-HU" altLang="hu-HU" sz="1400">
                <a:solidFill>
                  <a:srgbClr val="FF0000"/>
                </a:solidFill>
              </a:rPr>
              <a:t>1</a:t>
            </a:r>
            <a:r>
              <a:rPr lang="en-US" altLang="hu-HU" sz="1400">
                <a:solidFill>
                  <a:srgbClr val="FF0000"/>
                </a:solidFill>
              </a:rPr>
              <a:t>,</a:t>
            </a:r>
            <a:r>
              <a:rPr lang="hu-HU" altLang="hu-HU" sz="1400">
                <a:solidFill>
                  <a:srgbClr val="FF0000"/>
                </a:solidFill>
              </a:rPr>
              <a:t> </a:t>
            </a:r>
            <a:r>
              <a:rPr lang="en-US" altLang="hu-HU" sz="1400">
                <a:solidFill>
                  <a:srgbClr val="FF0000"/>
                </a:solidFill>
              </a:rPr>
              <a:t>... , </a:t>
            </a:r>
            <a:r>
              <a:rPr lang="en-US" altLang="hu-HU" sz="1400" i="1">
                <a:solidFill>
                  <a:srgbClr val="FF0000"/>
                </a:solidFill>
              </a:rPr>
              <a:t>T</a:t>
            </a:r>
            <a:r>
              <a:rPr lang="hu-HU" altLang="hu-HU" sz="1400" i="1">
                <a:solidFill>
                  <a:srgbClr val="FF0000"/>
                </a:solidFill>
              </a:rPr>
              <a:t>k</a:t>
            </a:r>
            <a:r>
              <a:rPr lang="en-US" altLang="hu-HU" sz="1400" i="1">
                <a:solidFill>
                  <a:srgbClr val="FF0000"/>
                </a:solidFill>
              </a:rPr>
              <a:t>)&gt;</a:t>
            </a:r>
            <a:r>
              <a:rPr lang="hu-HU" altLang="hu-HU" sz="1400" i="1"/>
              <a:t>.</a:t>
            </a:r>
          </a:p>
          <a:p>
            <a:pPr marL="0" indent="0">
              <a:buFontTx/>
              <a:buNone/>
            </a:pPr>
            <a:endParaRPr lang="en-US" altLang="hu-HU" sz="20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2B052F-3BB0-4BE0-A464-92C9720B3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545" y="1438183"/>
            <a:ext cx="2681055" cy="487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altLang="hu-HU" sz="2000" kern="0"/>
              <a:t>&lt;START T1&gt;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&lt;T1, A, 5&gt;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&lt;START T2&gt;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&lt;COMMIT T1&gt;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&lt;T2, B, 10&gt;</a:t>
            </a:r>
          </a:p>
          <a:p>
            <a:pPr marL="0" indent="0">
              <a:buFontTx/>
              <a:buNone/>
            </a:pPr>
            <a:r>
              <a:rPr lang="fr-FR" altLang="hu-HU" sz="2000" kern="0">
                <a:highlight>
                  <a:srgbClr val="FFFF00"/>
                </a:highlight>
              </a:rPr>
              <a:t>&lt;START CKPT (T2)&gt;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&lt;T2, C, 15&gt;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&lt;START T3&gt;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&lt;T3, D, 20&gt;</a:t>
            </a:r>
          </a:p>
          <a:p>
            <a:pPr marL="0" indent="0">
              <a:buFontTx/>
              <a:buNone/>
            </a:pPr>
            <a:r>
              <a:rPr lang="fr-FR" altLang="hu-HU" sz="2000" kern="0">
                <a:highlight>
                  <a:srgbClr val="FFFF00"/>
                </a:highlight>
              </a:rPr>
              <a:t>&lt;END CKPT&gt;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&lt;C</a:t>
            </a:r>
            <a:r>
              <a:rPr lang="hu-HU" altLang="hu-HU" sz="2000" kern="0"/>
              <a:t>O</a:t>
            </a:r>
            <a:r>
              <a:rPr lang="fr-FR" altLang="hu-HU" sz="2000" kern="0"/>
              <a:t>MMIT T2&gt;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&lt;COMMIT T3&gt;</a:t>
            </a:r>
            <a:endParaRPr lang="en-US" altLang="hu-HU" sz="2000" ker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49EB7B-5BF0-41AF-AAF4-25DC1510843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>
                <a:solidFill>
                  <a:srgbClr val="FF0000"/>
                </a:solidFill>
              </a:rPr>
              <a:t>Example 2 </a:t>
            </a:r>
            <a:r>
              <a:rPr lang="en-US" altLang="hu-HU">
                <a:solidFill>
                  <a:srgbClr val="FF0000"/>
                </a:solidFill>
              </a:rPr>
              <a:t>    </a:t>
            </a:r>
            <a:r>
              <a:rPr lang="en-US" altLang="hu-HU"/>
              <a:t>Database should reflect				real world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600200" y="3733800"/>
            <a:ext cx="1600200" cy="1828800"/>
          </a:xfrm>
          <a:prstGeom prst="can">
            <a:avLst>
              <a:gd name="adj" fmla="val 2857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257800" y="3429000"/>
            <a:ext cx="2667000" cy="1981200"/>
          </a:xfrm>
          <a:prstGeom prst="irregularSeal2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Reality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3657600" y="4191000"/>
            <a:ext cx="1219200" cy="3048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19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Constraints</a:t>
            </a:r>
            <a:r>
              <a:rPr lang="en-US" altLang="hu-HU" sz="3600"/>
              <a:t> (</a:t>
            </a:r>
            <a:r>
              <a:rPr lang="en-US" altLang="hu-HU" sz="2800"/>
              <a:t>as we use here)</a:t>
            </a:r>
            <a:r>
              <a:rPr lang="en-US" altLang="hu-HU" sz="3600"/>
              <a:t> may </a:t>
            </a:r>
            <a:br>
              <a:rPr lang="en-US" altLang="hu-HU" sz="3600"/>
            </a:br>
            <a:r>
              <a:rPr lang="en-US" altLang="hu-HU" sz="3600"/>
              <a:t>	</a:t>
            </a:r>
            <a:r>
              <a:rPr lang="en-US" altLang="hu-HU" sz="3600" u="sng"/>
              <a:t>not </a:t>
            </a:r>
            <a:r>
              <a:rPr lang="en-US" altLang="hu-HU" sz="3600"/>
              <a:t>capture “full correctness”</a:t>
            </a:r>
            <a:endParaRPr lang="en-US" altLang="hu-HU" sz="3600" u="sng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2B80D-B938-4E8D-BBE4-AB63F4739C1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hu-HU" sz="14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7400925" cy="914400"/>
          </a:xfrm>
        </p:spPr>
        <p:txBody>
          <a:bodyPr/>
          <a:lstStyle/>
          <a:p>
            <a:pPr algn="l" eaLnBrk="1" hangingPunct="1"/>
            <a:r>
              <a:rPr lang="hu-HU" altLang="hu-HU" sz="3600"/>
              <a:t>When we scan the log backwards</a:t>
            </a:r>
            <a:endParaRPr lang="en-US" altLang="hu-HU" sz="3600" u="sng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318" y="1533524"/>
            <a:ext cx="4780395" cy="453880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u-HU" sz="1400">
                <a:solidFill>
                  <a:srgbClr val="FF0000"/>
                </a:solidFill>
              </a:rPr>
              <a:t>If we first meet </a:t>
            </a:r>
            <a:r>
              <a:rPr lang="en-US" altLang="hu-HU" sz="1400"/>
              <a:t>an </a:t>
            </a:r>
            <a:r>
              <a:rPr lang="en-US" altLang="hu-HU" sz="1400">
                <a:solidFill>
                  <a:srgbClr val="FF0000"/>
                </a:solidFill>
              </a:rPr>
              <a:t>&lt;END CKPT&gt; </a:t>
            </a:r>
            <a:r>
              <a:rPr lang="en-US" altLang="hu-HU" sz="1400"/>
              <a:t>record,</a:t>
            </a:r>
            <a:r>
              <a:rPr lang="hu-HU" altLang="hu-HU" sz="1400"/>
              <a:t> </a:t>
            </a:r>
            <a:r>
              <a:rPr lang="hu-HU" altLang="hu-HU" sz="1400" err="1"/>
              <a:t>we</a:t>
            </a:r>
            <a:r>
              <a:rPr lang="hu-HU" altLang="hu-HU" sz="1400"/>
              <a:t> </a:t>
            </a:r>
            <a:r>
              <a:rPr lang="en-US" altLang="hu-HU" sz="1400"/>
              <a:t>need </a:t>
            </a:r>
            <a:r>
              <a:rPr lang="hu-HU" altLang="hu-HU" sz="1400" err="1"/>
              <a:t>to</a:t>
            </a:r>
            <a:r>
              <a:rPr lang="hu-HU" altLang="hu-HU" sz="1400"/>
              <a:t> </a:t>
            </a:r>
            <a:r>
              <a:rPr lang="en-US" altLang="hu-HU" sz="1400"/>
              <a:t>scan no further back than the </a:t>
            </a:r>
            <a:r>
              <a:rPr lang="en-US" altLang="hu-HU" sz="1400">
                <a:solidFill>
                  <a:srgbClr val="FF0000"/>
                </a:solidFill>
              </a:rPr>
              <a:t>earliest of </a:t>
            </a:r>
            <a:r>
              <a:rPr lang="hu-HU" altLang="hu-HU" sz="1400">
                <a:solidFill>
                  <a:srgbClr val="FF0000"/>
                </a:solidFill>
              </a:rPr>
              <a:t>&lt;START </a:t>
            </a:r>
            <a:r>
              <a:rPr lang="en-US" altLang="hu-HU" sz="1400">
                <a:solidFill>
                  <a:srgbClr val="FF0000"/>
                </a:solidFill>
              </a:rPr>
              <a:t>T</a:t>
            </a:r>
            <a:r>
              <a:rPr lang="hu-HU" altLang="hu-HU" sz="1400">
                <a:solidFill>
                  <a:srgbClr val="FF0000"/>
                </a:solidFill>
              </a:rPr>
              <a:t>i&gt;</a:t>
            </a:r>
            <a:r>
              <a:rPr lang="en-US" altLang="hu-HU" sz="1400"/>
              <a:t> </a:t>
            </a:r>
            <a:r>
              <a:rPr lang="hu-HU" altLang="hu-HU" sz="1400" err="1"/>
              <a:t>records</a:t>
            </a:r>
            <a:r>
              <a:rPr lang="hu-HU" altLang="hu-HU" sz="1400"/>
              <a:t> (</a:t>
            </a:r>
            <a:r>
              <a:rPr lang="hu-HU" altLang="hu-HU" sz="1400" err="1"/>
              <a:t>among</a:t>
            </a:r>
            <a:r>
              <a:rPr lang="hu-HU" altLang="hu-HU" sz="1400"/>
              <a:t> </a:t>
            </a:r>
            <a:r>
              <a:rPr lang="hu-HU" altLang="hu-HU" sz="1400" err="1"/>
              <a:t>corresponding</a:t>
            </a:r>
            <a:r>
              <a:rPr lang="hu-HU" altLang="hu-HU" sz="1400"/>
              <a:t> &lt;START CKPT(T1, T2, … </a:t>
            </a:r>
            <a:r>
              <a:rPr lang="hu-HU" altLang="hu-HU" sz="1400" err="1"/>
              <a:t>Tk</a:t>
            </a:r>
            <a:r>
              <a:rPr lang="hu-HU" altLang="hu-HU" sz="1400"/>
              <a:t>)&gt;.</a:t>
            </a:r>
          </a:p>
          <a:p>
            <a:pPr marL="0" indent="0">
              <a:buFontTx/>
              <a:buNone/>
            </a:pPr>
            <a:endParaRPr lang="hu-HU" altLang="hu-HU" sz="1600"/>
          </a:p>
          <a:p>
            <a:pPr marL="0" indent="0">
              <a:buFontTx/>
              <a:buNone/>
            </a:pPr>
            <a:r>
              <a:rPr lang="en-US" altLang="hu-HU" sz="2000">
                <a:solidFill>
                  <a:srgbClr val="FF0000"/>
                </a:solidFill>
              </a:rPr>
              <a:t>If we first meet </a:t>
            </a:r>
            <a:r>
              <a:rPr lang="en-US" altLang="hu-HU" sz="2000"/>
              <a:t>a record </a:t>
            </a:r>
            <a:endParaRPr lang="hu-HU" altLang="hu-HU" sz="2000"/>
          </a:p>
          <a:p>
            <a:pPr marL="0" indent="0">
              <a:buFontTx/>
              <a:buNone/>
            </a:pPr>
            <a:r>
              <a:rPr lang="en-US" altLang="hu-HU" sz="2000">
                <a:solidFill>
                  <a:srgbClr val="FF0000"/>
                </a:solidFill>
                <a:highlight>
                  <a:srgbClr val="FFFF00"/>
                </a:highlight>
              </a:rPr>
              <a:t>&lt; START CKPT (T</a:t>
            </a:r>
            <a:r>
              <a:rPr lang="hu-HU" altLang="hu-HU" sz="200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en-US" altLang="hu-HU" sz="2000">
                <a:solidFill>
                  <a:srgbClr val="FF0000"/>
                </a:solidFill>
                <a:highlight>
                  <a:srgbClr val="FFFF00"/>
                </a:highlight>
              </a:rPr>
              <a:t>,</a:t>
            </a:r>
            <a:r>
              <a:rPr lang="hu-HU" altLang="hu-HU" sz="20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hu-HU" sz="2000">
                <a:solidFill>
                  <a:srgbClr val="FF0000"/>
                </a:solidFill>
                <a:highlight>
                  <a:srgbClr val="FFFF00"/>
                </a:highlight>
              </a:rPr>
              <a:t>... , </a:t>
            </a:r>
            <a:r>
              <a:rPr lang="en-US" altLang="hu-HU" sz="2000" i="1">
                <a:solidFill>
                  <a:srgbClr val="FF0000"/>
                </a:solidFill>
                <a:highlight>
                  <a:srgbClr val="FFFF00"/>
                </a:highlight>
              </a:rPr>
              <a:t>T</a:t>
            </a:r>
            <a:r>
              <a:rPr lang="hu-HU" altLang="hu-HU" sz="2000" i="1">
                <a:solidFill>
                  <a:srgbClr val="FF0000"/>
                </a:solidFill>
                <a:highlight>
                  <a:srgbClr val="FFFF00"/>
                </a:highlight>
              </a:rPr>
              <a:t>k</a:t>
            </a:r>
            <a:r>
              <a:rPr lang="en-US" altLang="hu-HU" sz="2000" i="1">
                <a:solidFill>
                  <a:srgbClr val="FF0000"/>
                </a:solidFill>
                <a:highlight>
                  <a:srgbClr val="FFFF00"/>
                </a:highlight>
              </a:rPr>
              <a:t>)&gt;</a:t>
            </a:r>
            <a:r>
              <a:rPr lang="en-US" altLang="hu-HU" sz="2000" i="1"/>
              <a:t>, </a:t>
            </a:r>
            <a:r>
              <a:rPr lang="en-US" altLang="hu-HU" sz="2000"/>
              <a:t>then the crash occurred</a:t>
            </a:r>
            <a:r>
              <a:rPr lang="hu-HU" altLang="hu-HU" sz="2000"/>
              <a:t> </a:t>
            </a:r>
            <a:r>
              <a:rPr lang="hu-HU" altLang="hu-HU" sz="2000" err="1"/>
              <a:t>during</a:t>
            </a:r>
            <a:r>
              <a:rPr lang="hu-HU" altLang="hu-HU" sz="2000"/>
              <a:t> </a:t>
            </a:r>
            <a:r>
              <a:rPr lang="hu-HU" altLang="hu-HU" sz="2000" err="1"/>
              <a:t>the</a:t>
            </a:r>
            <a:r>
              <a:rPr lang="hu-HU" altLang="hu-HU" sz="2000"/>
              <a:t> </a:t>
            </a:r>
            <a:r>
              <a:rPr lang="hu-HU" altLang="hu-HU" sz="2000" err="1"/>
              <a:t>checkpoint</a:t>
            </a:r>
            <a:r>
              <a:rPr lang="hu-HU" altLang="hu-HU" sz="2000"/>
              <a:t>.</a:t>
            </a:r>
          </a:p>
          <a:p>
            <a:pPr marL="0" indent="0">
              <a:buFontTx/>
              <a:buNone/>
            </a:pPr>
            <a:r>
              <a:rPr lang="en-US" altLang="hu-HU" sz="2000"/>
              <a:t>We cannot be sure that committed transactions prior to the start of this checkpoint</a:t>
            </a:r>
            <a:r>
              <a:rPr lang="hu-HU" altLang="hu-HU" sz="2000"/>
              <a:t> </a:t>
            </a:r>
            <a:r>
              <a:rPr lang="en-US" altLang="hu-HU" sz="2000"/>
              <a:t>had their changes written to disk.</a:t>
            </a:r>
            <a:endParaRPr lang="hu-HU" altLang="hu-HU" sz="2000"/>
          </a:p>
          <a:p>
            <a:pPr marL="0" indent="0">
              <a:buFontTx/>
              <a:buNone/>
            </a:pPr>
            <a:r>
              <a:rPr lang="en-US" altLang="hu-HU" sz="2000"/>
              <a:t>Thus, we must </a:t>
            </a:r>
            <a:r>
              <a:rPr lang="en-US" altLang="hu-HU" sz="2000">
                <a:solidFill>
                  <a:srgbClr val="FF0000"/>
                </a:solidFill>
              </a:rPr>
              <a:t>search back to the</a:t>
            </a:r>
            <a:r>
              <a:rPr lang="hu-HU" altLang="hu-HU" sz="2000">
                <a:solidFill>
                  <a:srgbClr val="FF0000"/>
                </a:solidFill>
              </a:rPr>
              <a:t> </a:t>
            </a:r>
            <a:r>
              <a:rPr lang="en-US" altLang="hu-HU" sz="2000">
                <a:solidFill>
                  <a:srgbClr val="FF0000"/>
                </a:solidFill>
              </a:rPr>
              <a:t>previous &lt;END CKPT&gt; </a:t>
            </a:r>
            <a:r>
              <a:rPr lang="en-US" altLang="hu-HU" sz="2000"/>
              <a:t>record, </a:t>
            </a:r>
            <a:r>
              <a:rPr lang="en-US" altLang="hu-HU" sz="2000">
                <a:solidFill>
                  <a:srgbClr val="FF0000"/>
                </a:solidFill>
              </a:rPr>
              <a:t>find its matching</a:t>
            </a:r>
            <a:r>
              <a:rPr lang="hu-HU" altLang="hu-HU" sz="2000">
                <a:solidFill>
                  <a:srgbClr val="FF0000"/>
                </a:solidFill>
              </a:rPr>
              <a:t> </a:t>
            </a:r>
            <a:r>
              <a:rPr lang="en-US" altLang="hu-HU" sz="2000">
                <a:solidFill>
                  <a:srgbClr val="FF0000"/>
                </a:solidFill>
              </a:rPr>
              <a:t>&lt; START CKPT (T</a:t>
            </a:r>
            <a:r>
              <a:rPr lang="hu-HU" altLang="hu-HU" sz="2000">
                <a:solidFill>
                  <a:srgbClr val="FF0000"/>
                </a:solidFill>
              </a:rPr>
              <a:t>1</a:t>
            </a:r>
            <a:r>
              <a:rPr lang="en-US" altLang="hu-HU" sz="2000">
                <a:solidFill>
                  <a:srgbClr val="FF0000"/>
                </a:solidFill>
              </a:rPr>
              <a:t>,</a:t>
            </a:r>
            <a:r>
              <a:rPr lang="hu-HU" altLang="hu-HU" sz="2000">
                <a:solidFill>
                  <a:srgbClr val="FF0000"/>
                </a:solidFill>
              </a:rPr>
              <a:t> </a:t>
            </a:r>
            <a:r>
              <a:rPr lang="en-US" altLang="hu-HU" sz="2000">
                <a:solidFill>
                  <a:srgbClr val="FF0000"/>
                </a:solidFill>
              </a:rPr>
              <a:t>... , </a:t>
            </a:r>
            <a:r>
              <a:rPr lang="en-US" altLang="hu-HU" sz="2000" i="1">
                <a:solidFill>
                  <a:srgbClr val="FF0000"/>
                </a:solidFill>
              </a:rPr>
              <a:t>T</a:t>
            </a:r>
            <a:r>
              <a:rPr lang="hu-HU" altLang="hu-HU" sz="2000" i="1">
                <a:solidFill>
                  <a:srgbClr val="FF0000"/>
                </a:solidFill>
              </a:rPr>
              <a:t>k</a:t>
            </a:r>
            <a:r>
              <a:rPr lang="en-US" altLang="hu-HU" sz="2000" i="1">
                <a:solidFill>
                  <a:srgbClr val="FF0000"/>
                </a:solidFill>
              </a:rPr>
              <a:t>)&gt;</a:t>
            </a:r>
            <a:r>
              <a:rPr lang="hu-HU" altLang="hu-HU" sz="2000" i="1"/>
              <a:t>.</a:t>
            </a:r>
          </a:p>
          <a:p>
            <a:pPr marL="0" indent="0">
              <a:buFontTx/>
              <a:buNone/>
            </a:pPr>
            <a:endParaRPr lang="en-US" altLang="hu-HU" sz="20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2B052F-3BB0-4BE0-A464-92C9720B3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47" y="1438183"/>
            <a:ext cx="2618911" cy="487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altLang="hu-HU" sz="2000" kern="0">
                <a:highlight>
                  <a:srgbClr val="FFFF00"/>
                </a:highlight>
              </a:rPr>
              <a:t>&lt;START CKPT (</a:t>
            </a:r>
            <a:r>
              <a:rPr lang="hu-HU" altLang="hu-HU" sz="2000" kern="0">
                <a:highlight>
                  <a:srgbClr val="FFFF00"/>
                </a:highlight>
              </a:rPr>
              <a:t>…</a:t>
            </a:r>
            <a:r>
              <a:rPr lang="fr-FR" altLang="hu-HU" sz="2000" kern="0">
                <a:highlight>
                  <a:srgbClr val="FFFF00"/>
                </a:highlight>
              </a:rPr>
              <a:t>)&gt;</a:t>
            </a:r>
          </a:p>
          <a:p>
            <a:pPr marL="0" indent="0">
              <a:buFontTx/>
              <a:buNone/>
            </a:pPr>
            <a:r>
              <a:rPr lang="hu-HU" altLang="hu-HU" sz="2000" kern="0"/>
              <a:t>…</a:t>
            </a:r>
          </a:p>
          <a:p>
            <a:pPr marL="0" indent="0">
              <a:buFontTx/>
              <a:buNone/>
            </a:pPr>
            <a:r>
              <a:rPr lang="hu-HU" altLang="hu-HU" sz="2000" kern="0">
                <a:highlight>
                  <a:srgbClr val="FFFF00"/>
                </a:highlight>
              </a:rPr>
              <a:t>&lt;END CKPT&gt;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&lt;START T1&gt;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&lt;T1, A, 5&gt;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&lt;START T2&gt;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&lt;COMMIT T1&gt;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&lt;T2, B, 10&gt;</a:t>
            </a:r>
          </a:p>
          <a:p>
            <a:pPr marL="0" indent="0">
              <a:buFontTx/>
              <a:buNone/>
            </a:pPr>
            <a:r>
              <a:rPr lang="fr-FR" altLang="hu-HU" sz="2000" kern="0">
                <a:highlight>
                  <a:srgbClr val="FFFF00"/>
                </a:highlight>
              </a:rPr>
              <a:t>&lt;START CKPT (T2)&gt;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&lt;T2, C, 15&gt;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&lt;START T3&gt;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&lt;T3, D, 20&gt;</a:t>
            </a:r>
          </a:p>
        </p:txBody>
      </p:sp>
    </p:spTree>
    <p:extLst>
      <p:ext uri="{BB962C8B-B14F-4D97-AF65-F5344CB8AC3E}">
        <p14:creationId xmlns:p14="http://schemas.microsoft.com/office/powerpoint/2010/main" val="35973788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02FFAB-708A-4AC2-8EB0-C7A356C6598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hu-HU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3635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Key </a:t>
            </a:r>
            <a:r>
              <a:rPr lang="en-US" altLang="hu-HU" sz="3600" u="sng">
                <a:solidFill>
                  <a:srgbClr val="FF0000"/>
                </a:solidFill>
              </a:rPr>
              <a:t>drawbacks</a:t>
            </a:r>
            <a:r>
              <a:rPr lang="en-US" altLang="hu-HU" sz="3600" u="sng"/>
              <a:t>: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706563"/>
            <a:ext cx="7772400" cy="2844800"/>
          </a:xfrm>
        </p:spPr>
        <p:txBody>
          <a:bodyPr/>
          <a:lstStyle/>
          <a:p>
            <a:pPr eaLnBrk="1" hangingPunct="1"/>
            <a:r>
              <a:rPr lang="en-US" altLang="hu-HU" i="1"/>
              <a:t>Undo logging:</a:t>
            </a:r>
            <a:r>
              <a:rPr lang="en-US" altLang="hu-HU"/>
              <a:t> </a:t>
            </a:r>
            <a:r>
              <a:rPr lang="hu-HU" altLang="hu-HU">
                <a:solidFill>
                  <a:srgbClr val="FF0000"/>
                </a:solidFill>
              </a:rPr>
              <a:t>need frequent disk writes</a:t>
            </a:r>
            <a:endParaRPr lang="en-US" altLang="hu-HU">
              <a:solidFill>
                <a:srgbClr val="FF0000"/>
              </a:solidFill>
            </a:endParaRPr>
          </a:p>
          <a:p>
            <a:pPr eaLnBrk="1" hangingPunct="1"/>
            <a:r>
              <a:rPr lang="en-US" altLang="hu-HU" i="1"/>
              <a:t>Redo logging:</a:t>
            </a:r>
            <a:r>
              <a:rPr lang="en-US" altLang="hu-HU"/>
              <a:t> </a:t>
            </a:r>
            <a:r>
              <a:rPr lang="en-US" altLang="hu-HU">
                <a:solidFill>
                  <a:srgbClr val="FF0000"/>
                </a:solidFill>
              </a:rPr>
              <a:t>need to keep all modified 				blocks in	memory </a:t>
            </a:r>
            <a:r>
              <a:rPr lang="en-US" altLang="hu-HU"/>
              <a:t>					until commit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3F5B2E-7D92-4A84-9AD3-ADD19A69CC1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hu-HU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Solution: </a:t>
            </a:r>
            <a:r>
              <a:rPr lang="en-US" altLang="hu-HU" sz="3600">
                <a:solidFill>
                  <a:srgbClr val="FF0000"/>
                </a:solidFill>
              </a:rPr>
              <a:t>undo/redo</a:t>
            </a:r>
            <a:r>
              <a:rPr lang="en-US" altLang="hu-HU" sz="3600"/>
              <a:t> logging!</a:t>
            </a:r>
            <a:endParaRPr lang="en-US" altLang="hu-HU" sz="3600" u="sng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922463"/>
            <a:ext cx="8177212" cy="1343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Update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 &lt;Ti, X, </a:t>
            </a:r>
            <a:r>
              <a:rPr lang="hu-HU" altLang="hu-HU">
                <a:solidFill>
                  <a:srgbClr val="FF0000"/>
                </a:solidFill>
              </a:rPr>
              <a:t>Old</a:t>
            </a:r>
            <a:r>
              <a:rPr lang="hu-HU" altLang="hu-HU"/>
              <a:t> X val, </a:t>
            </a:r>
            <a:r>
              <a:rPr lang="en-US" altLang="hu-HU">
                <a:solidFill>
                  <a:srgbClr val="FF0000"/>
                </a:solidFill>
              </a:rPr>
              <a:t>New</a:t>
            </a:r>
            <a:r>
              <a:rPr lang="en-US" altLang="hu-HU"/>
              <a:t> X val &gt;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C4A59B-DDA4-49B9-BA9B-CC4B8BC7AFB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hu-HU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49250"/>
            <a:ext cx="7772400" cy="78263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Rules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81100"/>
            <a:ext cx="7778750" cy="2235200"/>
          </a:xfrm>
        </p:spPr>
        <p:txBody>
          <a:bodyPr/>
          <a:lstStyle/>
          <a:p>
            <a:pPr eaLnBrk="1" hangingPunct="1"/>
            <a:r>
              <a:rPr lang="en-US" altLang="hu-HU" sz="2400" dirty="0"/>
              <a:t>Page X can be flushed </a:t>
            </a:r>
            <a:r>
              <a:rPr lang="en-US" altLang="hu-HU" sz="2400" dirty="0">
                <a:solidFill>
                  <a:srgbClr val="FF0000"/>
                </a:solidFill>
              </a:rPr>
              <a:t>before or			after </a:t>
            </a:r>
            <a:r>
              <a:rPr lang="en-US" altLang="hu-HU" sz="2400" dirty="0" err="1">
                <a:solidFill>
                  <a:srgbClr val="FF0000"/>
                </a:solidFill>
              </a:rPr>
              <a:t>Ti</a:t>
            </a:r>
            <a:r>
              <a:rPr lang="en-US" altLang="hu-HU" sz="2400" dirty="0">
                <a:solidFill>
                  <a:srgbClr val="FF0000"/>
                </a:solidFill>
              </a:rPr>
              <a:t> commit</a:t>
            </a:r>
          </a:p>
          <a:p>
            <a:pPr eaLnBrk="1" hangingPunct="1"/>
            <a:r>
              <a:rPr lang="en-US" altLang="hu-HU" sz="2400" dirty="0"/>
              <a:t>Log record flushed before corresponding updated page (WAL)</a:t>
            </a:r>
          </a:p>
          <a:p>
            <a:pPr eaLnBrk="1" hangingPunct="1"/>
            <a:r>
              <a:rPr lang="en-US" altLang="hu-HU" sz="2400" dirty="0"/>
              <a:t>Flush at commit (log only) </a:t>
            </a:r>
            <a:endParaRPr lang="hu-HU" altLang="hu-HU" sz="2400" dirty="0"/>
          </a:p>
          <a:p>
            <a:pPr>
              <a:buFontTx/>
              <a:buNone/>
            </a:pPr>
            <a:endParaRPr lang="hu-HU" altLang="hu-HU" dirty="0"/>
          </a:p>
          <a:p>
            <a:pPr>
              <a:buFontTx/>
              <a:buNone/>
            </a:pPr>
            <a:r>
              <a:rPr lang="en-US" altLang="hu-HU" sz="1800" i="1" dirty="0">
                <a:solidFill>
                  <a:srgbClr val="FF0000"/>
                </a:solidFill>
              </a:rPr>
              <a:t>UR</a:t>
            </a:r>
            <a:r>
              <a:rPr lang="hu-HU" altLang="hu-HU" sz="1800" i="1" dirty="0">
                <a:solidFill>
                  <a:srgbClr val="FF0000"/>
                </a:solidFill>
              </a:rPr>
              <a:t>1</a:t>
            </a:r>
            <a:r>
              <a:rPr lang="en-US" altLang="hu-HU" sz="1800" i="1" dirty="0"/>
              <a:t> </a:t>
            </a:r>
            <a:r>
              <a:rPr lang="hu-HU" altLang="hu-HU" sz="1800" i="1" dirty="0"/>
              <a:t> </a:t>
            </a:r>
            <a:r>
              <a:rPr lang="en-US" altLang="hu-HU" sz="1800" i="1" dirty="0"/>
              <a:t>Before modifying any database element X on disk because of</a:t>
            </a:r>
            <a:r>
              <a:rPr lang="hu-HU" altLang="hu-HU" sz="1800" i="1" dirty="0"/>
              <a:t> </a:t>
            </a:r>
            <a:br>
              <a:rPr lang="hu-HU" altLang="hu-HU" sz="1800" i="1" dirty="0"/>
            </a:br>
            <a:r>
              <a:rPr lang="hu-HU" altLang="hu-HU" sz="1800" i="1" dirty="0"/>
              <a:t>   </a:t>
            </a:r>
            <a:r>
              <a:rPr lang="en-US" altLang="hu-HU" sz="1800" i="1" dirty="0"/>
              <a:t>changes</a:t>
            </a:r>
            <a:r>
              <a:rPr lang="hu-HU" altLang="hu-HU" sz="1800" i="1" dirty="0"/>
              <a:t> </a:t>
            </a:r>
            <a:r>
              <a:rPr lang="en-US" altLang="hu-HU" sz="1800" dirty="0"/>
              <a:t>made by some transaction </a:t>
            </a:r>
            <a:r>
              <a:rPr lang="en-US" altLang="hu-HU" sz="1800" i="1"/>
              <a:t>T  </a:t>
            </a:r>
            <a:r>
              <a:rPr lang="en-US" altLang="hu-HU" sz="1800" i="1" dirty="0"/>
              <a:t>it is necessary that the</a:t>
            </a:r>
            <a:br>
              <a:rPr lang="hu-HU" altLang="hu-HU" sz="1800" i="1" dirty="0"/>
            </a:br>
            <a:r>
              <a:rPr lang="hu-HU" altLang="hu-HU" sz="1800" i="1" dirty="0"/>
              <a:t>   </a:t>
            </a:r>
            <a:r>
              <a:rPr lang="en-US" altLang="hu-HU" sz="1800" i="1" dirty="0"/>
              <a:t>update record</a:t>
            </a:r>
            <a:r>
              <a:rPr lang="hu-HU" altLang="hu-HU" sz="1800" i="1" dirty="0"/>
              <a:t> </a:t>
            </a:r>
            <a:r>
              <a:rPr lang="en-US" altLang="hu-HU" sz="1800" i="1" dirty="0"/>
              <a:t>&lt;T, X , v, w&gt; appear on disk.</a:t>
            </a:r>
            <a:endParaRPr lang="hu-HU" altLang="hu-HU" sz="1800" i="1" dirty="0"/>
          </a:p>
          <a:p>
            <a:pPr>
              <a:buFontTx/>
              <a:buNone/>
            </a:pPr>
            <a:endParaRPr lang="hu-HU" altLang="hu-HU" sz="1800" dirty="0"/>
          </a:p>
          <a:p>
            <a:pPr>
              <a:buFontTx/>
              <a:buNone/>
            </a:pPr>
            <a:r>
              <a:rPr lang="en-US" altLang="hu-HU" sz="1800" i="1" dirty="0">
                <a:solidFill>
                  <a:srgbClr val="FF0000"/>
                </a:solidFill>
              </a:rPr>
              <a:t>UR2</a:t>
            </a:r>
            <a:r>
              <a:rPr lang="en-US" altLang="hu-HU" sz="1800" i="1" dirty="0"/>
              <a:t> </a:t>
            </a:r>
            <a:r>
              <a:rPr lang="hu-HU" altLang="hu-HU" sz="1800" i="1" dirty="0"/>
              <a:t> </a:t>
            </a:r>
            <a:r>
              <a:rPr lang="en-US" altLang="hu-HU" sz="1800" i="1" dirty="0"/>
              <a:t>A &lt;C</a:t>
            </a:r>
            <a:r>
              <a:rPr lang="hu-HU" altLang="hu-HU" sz="1800" i="1" dirty="0"/>
              <a:t>O</a:t>
            </a:r>
            <a:r>
              <a:rPr lang="en-US" altLang="hu-HU" sz="1800" i="1" dirty="0"/>
              <a:t>MMIT T&gt; record must be flushed to disk as soon as it appears</a:t>
            </a:r>
            <a:r>
              <a:rPr lang="hu-HU" altLang="hu-HU" sz="1800" i="1" dirty="0"/>
              <a:t> </a:t>
            </a:r>
            <a:br>
              <a:rPr lang="hu-HU" altLang="hu-HU" sz="1800" i="1" dirty="0"/>
            </a:br>
            <a:r>
              <a:rPr lang="hu-HU" altLang="hu-HU" sz="1800" i="1" dirty="0"/>
              <a:t>   </a:t>
            </a:r>
            <a:r>
              <a:rPr lang="hu-HU" altLang="hu-HU" sz="1800" dirty="0"/>
              <a:t>in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log.</a:t>
            </a:r>
            <a:endParaRPr lang="en-US" altLang="hu-HU" sz="1800" dirty="0"/>
          </a:p>
          <a:p>
            <a:pPr lvl="1" eaLnBrk="1" hangingPunct="1"/>
            <a:endParaRPr lang="en-US" altLang="hu-HU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39A84B-8B0A-4253-8018-47BEE07B87C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hu-HU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508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 sz="3200"/>
              <a:t>Must </a:t>
            </a:r>
            <a:r>
              <a:rPr lang="en-US" altLang="hu-HU" sz="3200">
                <a:solidFill>
                  <a:srgbClr val="FF0000"/>
                </a:solidFill>
              </a:rPr>
              <a:t>write</a:t>
            </a:r>
            <a:r>
              <a:rPr lang="en-US" altLang="hu-HU" sz="3200"/>
              <a:t> to disk in the following </a:t>
            </a:r>
            <a:r>
              <a:rPr lang="en-US" altLang="hu-HU" sz="3200">
                <a:solidFill>
                  <a:srgbClr val="FF0000"/>
                </a:solidFill>
              </a:rPr>
              <a:t>order</a:t>
            </a:r>
            <a:br>
              <a:rPr lang="hu-HU" altLang="hu-HU" sz="3200"/>
            </a:br>
            <a:r>
              <a:rPr lang="hu-HU" altLang="hu-HU" sz="3200"/>
              <a:t>(</a:t>
            </a:r>
            <a:r>
              <a:rPr lang="hu-HU" altLang="hu-HU" sz="3200">
                <a:solidFill>
                  <a:srgbClr val="FF0000"/>
                </a:solidFill>
              </a:rPr>
              <a:t>UNDO/REDO LOG</a:t>
            </a:r>
            <a:r>
              <a:rPr lang="hu-HU" altLang="hu-HU" sz="3200"/>
              <a:t>)</a:t>
            </a:r>
            <a:endParaRPr lang="en-US" altLang="hu-HU" sz="320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489075"/>
            <a:ext cx="7772400" cy="4947236"/>
          </a:xfrm>
        </p:spPr>
        <p:txBody>
          <a:bodyPr/>
          <a:lstStyle/>
          <a:p>
            <a:pPr marL="0" indent="-457200" eaLnBrk="1" hangingPunct="1">
              <a:lnSpc>
                <a:spcPct val="90000"/>
              </a:lnSpc>
              <a:buFontTx/>
              <a:buNone/>
              <a:defRPr/>
            </a:pPr>
            <a:endParaRPr lang="hu-HU" altLang="hu-HU"/>
          </a:p>
          <a:p>
            <a:pPr marL="0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hu-HU"/>
              <a:t>1. The </a:t>
            </a:r>
            <a:r>
              <a:rPr lang="en-US" altLang="hu-HU">
                <a:solidFill>
                  <a:srgbClr val="FF0000"/>
                </a:solidFill>
              </a:rPr>
              <a:t>log records </a:t>
            </a:r>
            <a:r>
              <a:rPr lang="en-US" altLang="hu-HU"/>
              <a:t>indicating changed 	database elements</a:t>
            </a:r>
            <a:r>
              <a:rPr lang="hu-HU" altLang="hu-HU"/>
              <a:t>.</a:t>
            </a:r>
            <a:endParaRPr lang="en-US" altLang="hu-HU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hu-HU" altLang="hu-HU"/>
              <a:t>-</a:t>
            </a:r>
            <a:r>
              <a:rPr lang="en-US" altLang="hu-HU"/>
              <a:t> The </a:t>
            </a:r>
            <a:r>
              <a:rPr lang="en-US" altLang="hu-HU">
                <a:solidFill>
                  <a:srgbClr val="FF0000"/>
                </a:solidFill>
              </a:rPr>
              <a:t>COMMIT log </a:t>
            </a:r>
            <a:r>
              <a:rPr lang="en-US" altLang="hu-HU"/>
              <a:t>record</a:t>
            </a:r>
            <a:r>
              <a:rPr lang="hu-HU" altLang="hu-HU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hu-HU" altLang="hu-HU"/>
              <a:t>-</a:t>
            </a:r>
            <a:r>
              <a:rPr lang="en-US" altLang="hu-HU"/>
              <a:t> The changed </a:t>
            </a:r>
            <a:r>
              <a:rPr lang="en-US" altLang="hu-HU">
                <a:solidFill>
                  <a:srgbClr val="FF0000"/>
                </a:solidFill>
              </a:rPr>
              <a:t>database elements </a:t>
            </a:r>
            <a:r>
              <a:rPr lang="hu-HU" altLang="hu-HU"/>
              <a:t>	</a:t>
            </a:r>
            <a:r>
              <a:rPr lang="en-US" altLang="hu-HU"/>
              <a:t>themselves</a:t>
            </a:r>
            <a:r>
              <a:rPr lang="hu-HU" altLang="hu-HU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 sz="280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hu-HU" altLang="hu-HU" sz="2800">
                <a:solidFill>
                  <a:srgbClr val="00B050"/>
                </a:solidFill>
              </a:rPr>
              <a:t>Last 2 can be in any order!</a:t>
            </a:r>
            <a:endParaRPr lang="en-US" altLang="hu-H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64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2F1454-A601-45AB-8773-CEAE7C278F0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hu-HU" sz="140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Example: Undo/Redo logging</a:t>
            </a:r>
            <a:br>
              <a:rPr lang="en-US" altLang="hu-HU" sz="3600"/>
            </a:br>
            <a:r>
              <a:rPr lang="en-US" altLang="hu-HU" sz="3600"/>
              <a:t>              what to do at recovery?</a:t>
            </a:r>
            <a:endParaRPr lang="en-US" altLang="hu-HU" sz="3600" u="sng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706563"/>
            <a:ext cx="7772400" cy="2873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log (disk):</a:t>
            </a:r>
          </a:p>
        </p:txBody>
      </p:sp>
      <p:grpSp>
        <p:nvGrpSpPr>
          <p:cNvPr id="75781" name="Group 13"/>
          <p:cNvGrpSpPr>
            <a:grpSpLocks/>
          </p:cNvGrpSpPr>
          <p:nvPr/>
        </p:nvGrpSpPr>
        <p:grpSpPr bwMode="auto">
          <a:xfrm rot="-5400000">
            <a:off x="1053306" y="1872457"/>
            <a:ext cx="1995487" cy="3200400"/>
            <a:chOff x="624" y="1584"/>
            <a:chExt cx="1008" cy="2016"/>
          </a:xfrm>
        </p:grpSpPr>
        <p:sp>
          <p:nvSpPr>
            <p:cNvPr id="75799" name="Rectangle 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5800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&lt;checkpoint&gt;</a:t>
              </a:r>
              <a:endParaRPr lang="en-US" altLang="hu-HU" sz="2400"/>
            </a:p>
          </p:txBody>
        </p:sp>
        <p:sp>
          <p:nvSpPr>
            <p:cNvPr id="75801" name="Rectangle 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5802" name="Rectangle 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 A, 10, 15&gt;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75803" name="Rectangle 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 B, 20, 23&gt;</a:t>
              </a:r>
              <a:endParaRPr lang="en-US" altLang="hu-HU" sz="2400"/>
            </a:p>
          </p:txBody>
        </p:sp>
        <p:sp>
          <p:nvSpPr>
            <p:cNvPr id="75804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75782" name="Group 14"/>
          <p:cNvGrpSpPr>
            <a:grpSpLocks/>
          </p:cNvGrpSpPr>
          <p:nvPr/>
        </p:nvGrpSpPr>
        <p:grpSpPr bwMode="auto">
          <a:xfrm rot="-5400000">
            <a:off x="4215606" y="1872457"/>
            <a:ext cx="1995487" cy="3200400"/>
            <a:chOff x="624" y="1584"/>
            <a:chExt cx="1008" cy="2016"/>
          </a:xfrm>
        </p:grpSpPr>
        <p:sp>
          <p:nvSpPr>
            <p:cNvPr id="75793" name="Rectangle 1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5794" name="Rectangle 1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 commit&gt;</a:t>
              </a:r>
              <a:endParaRPr lang="en-US" altLang="hu-HU" sz="2400"/>
            </a:p>
          </p:txBody>
        </p:sp>
        <p:sp>
          <p:nvSpPr>
            <p:cNvPr id="75795" name="Rectangle 1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5796" name="Rectangle 1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 C, 30, 38&gt;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75797" name="Rectangle 1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 D, 40, 41&gt;</a:t>
              </a:r>
              <a:endParaRPr lang="en-US" altLang="hu-HU" sz="2400"/>
            </a:p>
          </p:txBody>
        </p:sp>
        <p:sp>
          <p:nvSpPr>
            <p:cNvPr id="75798" name="Rectangle 2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75783" name="Line 21"/>
          <p:cNvSpPr>
            <a:spLocks noChangeShapeType="1"/>
          </p:cNvSpPr>
          <p:nvPr/>
        </p:nvSpPr>
        <p:spPr bwMode="auto">
          <a:xfrm>
            <a:off x="6813550" y="24749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4" name="Line 22"/>
          <p:cNvSpPr>
            <a:spLocks noChangeShapeType="1"/>
          </p:cNvSpPr>
          <p:nvPr/>
        </p:nvSpPr>
        <p:spPr bwMode="auto">
          <a:xfrm>
            <a:off x="6831013" y="44608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5" name="Text Box 23"/>
          <p:cNvSpPr txBox="1">
            <a:spLocks noChangeArrowheads="1"/>
          </p:cNvSpPr>
          <p:nvPr/>
        </p:nvSpPr>
        <p:spPr bwMode="auto">
          <a:xfrm>
            <a:off x="7078663" y="3098800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Crash</a:t>
            </a:r>
          </a:p>
        </p:txBody>
      </p:sp>
      <p:sp>
        <p:nvSpPr>
          <p:cNvPr id="75786" name="Text Box 25"/>
          <p:cNvSpPr txBox="1">
            <a:spLocks noChangeArrowheads="1"/>
          </p:cNvSpPr>
          <p:nvPr/>
        </p:nvSpPr>
        <p:spPr bwMode="auto">
          <a:xfrm>
            <a:off x="525463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87" name="Text Box 26"/>
          <p:cNvSpPr txBox="1">
            <a:spLocks noChangeArrowheads="1"/>
          </p:cNvSpPr>
          <p:nvPr/>
        </p:nvSpPr>
        <p:spPr bwMode="auto">
          <a:xfrm>
            <a:off x="15557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88" name="Text Box 27"/>
          <p:cNvSpPr txBox="1">
            <a:spLocks noChangeArrowheads="1"/>
          </p:cNvSpPr>
          <p:nvPr/>
        </p:nvSpPr>
        <p:spPr bwMode="auto">
          <a:xfrm>
            <a:off x="26225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89" name="Text Box 28"/>
          <p:cNvSpPr txBox="1">
            <a:spLocks noChangeArrowheads="1"/>
          </p:cNvSpPr>
          <p:nvPr/>
        </p:nvSpPr>
        <p:spPr bwMode="auto">
          <a:xfrm>
            <a:off x="36893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90" name="Text Box 29"/>
          <p:cNvSpPr txBox="1">
            <a:spLocks noChangeArrowheads="1"/>
          </p:cNvSpPr>
          <p:nvPr/>
        </p:nvSpPr>
        <p:spPr bwMode="auto">
          <a:xfrm>
            <a:off x="4679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91" name="Text Box 30"/>
          <p:cNvSpPr txBox="1">
            <a:spLocks noChangeArrowheads="1"/>
          </p:cNvSpPr>
          <p:nvPr/>
        </p:nvSpPr>
        <p:spPr bwMode="auto">
          <a:xfrm>
            <a:off x="5822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92" name="Téglalap 29"/>
          <p:cNvSpPr>
            <a:spLocks noChangeArrowheads="1"/>
          </p:cNvSpPr>
          <p:nvPr/>
        </p:nvSpPr>
        <p:spPr bwMode="auto">
          <a:xfrm>
            <a:off x="254000" y="4889500"/>
            <a:ext cx="8382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The </a:t>
            </a:r>
            <a:r>
              <a:rPr lang="en-US" altLang="hu-HU" sz="2000">
                <a:solidFill>
                  <a:srgbClr val="FF0000"/>
                </a:solidFill>
              </a:rPr>
              <a:t>undo/redo recovery</a:t>
            </a:r>
            <a:r>
              <a:rPr lang="en-US" altLang="hu-HU" sz="2000"/>
              <a:t> policy is: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1. </a:t>
            </a:r>
            <a:r>
              <a:rPr lang="en-US" altLang="hu-HU" sz="2000">
                <a:solidFill>
                  <a:srgbClr val="FF0000"/>
                </a:solidFill>
              </a:rPr>
              <a:t>Redo</a:t>
            </a:r>
            <a:r>
              <a:rPr lang="en-US" altLang="hu-HU" sz="2000"/>
              <a:t> all the </a:t>
            </a:r>
            <a:r>
              <a:rPr lang="en-US" altLang="hu-HU" sz="2000">
                <a:solidFill>
                  <a:srgbClr val="FF0000"/>
                </a:solidFill>
              </a:rPr>
              <a:t>committed</a:t>
            </a:r>
            <a:r>
              <a:rPr lang="en-US" altLang="hu-HU" sz="2000"/>
              <a:t> transactions in the order </a:t>
            </a:r>
            <a:r>
              <a:rPr lang="en-US" altLang="hu-HU" sz="2000">
                <a:solidFill>
                  <a:srgbClr val="FF0000"/>
                </a:solidFill>
              </a:rPr>
              <a:t>earliest-first</a:t>
            </a:r>
            <a:r>
              <a:rPr lang="en-US" altLang="hu-HU" sz="2000"/>
              <a:t>,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2. </a:t>
            </a:r>
            <a:r>
              <a:rPr lang="en-US" altLang="hu-HU" sz="2000">
                <a:solidFill>
                  <a:srgbClr val="FF0000"/>
                </a:solidFill>
              </a:rPr>
              <a:t>Undo</a:t>
            </a:r>
            <a:r>
              <a:rPr lang="en-US" altLang="hu-HU" sz="2000"/>
              <a:t> all the </a:t>
            </a:r>
            <a:r>
              <a:rPr lang="en-US" altLang="hu-HU" sz="2000">
                <a:solidFill>
                  <a:srgbClr val="FF0000"/>
                </a:solidFill>
              </a:rPr>
              <a:t>incomplete</a:t>
            </a:r>
            <a:r>
              <a:rPr lang="en-US" altLang="hu-HU" sz="2000"/>
              <a:t> transactions in the order </a:t>
            </a:r>
            <a:r>
              <a:rPr lang="en-US" altLang="hu-HU" sz="2000">
                <a:solidFill>
                  <a:srgbClr val="FF0000"/>
                </a:solidFill>
              </a:rPr>
              <a:t>latest-first</a:t>
            </a:r>
            <a:r>
              <a:rPr lang="en-US" altLang="hu-HU" sz="2000"/>
              <a:t>.</a:t>
            </a:r>
            <a:endParaRPr lang="hu-HU" altLang="hu-HU" sz="2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051591-30E4-4AEB-9A80-6813FD65613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hu-HU" sz="14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5029200" cy="9144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Checkpoint     </a:t>
            </a:r>
            <a:endParaRPr lang="en-US" altLang="hu-HU" sz="3600" u="sng"/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933575"/>
            <a:ext cx="8077200" cy="4027486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hu-HU" altLang="hu-HU" sz="2400"/>
              <a:t>1. </a:t>
            </a:r>
            <a:r>
              <a:rPr lang="hu-HU" altLang="hu-HU" sz="2400" err="1"/>
              <a:t>Write</a:t>
            </a:r>
            <a:r>
              <a:rPr lang="hu-HU" altLang="hu-HU" sz="2400"/>
              <a:t> log </a:t>
            </a:r>
            <a:r>
              <a:rPr lang="hu-HU" altLang="hu-HU" sz="2400" err="1"/>
              <a:t>record</a:t>
            </a:r>
            <a:r>
              <a:rPr lang="hu-HU" altLang="hu-HU" sz="2400"/>
              <a:t> </a:t>
            </a:r>
            <a:r>
              <a:rPr lang="hu-HU" altLang="hu-HU" sz="2400">
                <a:solidFill>
                  <a:srgbClr val="FF0000"/>
                </a:solidFill>
              </a:rPr>
              <a:t>&lt;START CKPT(T1, …</a:t>
            </a:r>
            <a:r>
              <a:rPr lang="hu-HU" altLang="hu-HU" sz="2400" err="1">
                <a:solidFill>
                  <a:srgbClr val="FF0000"/>
                </a:solidFill>
              </a:rPr>
              <a:t>Tk</a:t>
            </a:r>
            <a:r>
              <a:rPr lang="hu-HU" altLang="hu-HU" sz="2400">
                <a:solidFill>
                  <a:srgbClr val="FF0000"/>
                </a:solidFill>
              </a:rPr>
              <a:t>)&gt;</a:t>
            </a:r>
          </a:p>
          <a:p>
            <a:pPr eaLnBrk="1" hangingPunct="1">
              <a:buFontTx/>
              <a:buNone/>
              <a:defRPr/>
            </a:pPr>
            <a:r>
              <a:rPr lang="hu-HU" altLang="hu-HU" sz="2400"/>
              <a:t>    T1 … </a:t>
            </a:r>
            <a:r>
              <a:rPr lang="hu-HU" altLang="hu-HU" sz="2400" err="1"/>
              <a:t>Tk</a:t>
            </a:r>
            <a:r>
              <a:rPr lang="hu-HU" altLang="hu-HU" sz="2400"/>
              <a:t> </a:t>
            </a:r>
            <a:r>
              <a:rPr lang="hu-HU" altLang="hu-HU" sz="2400" err="1"/>
              <a:t>are</a:t>
            </a:r>
            <a:r>
              <a:rPr lang="hu-HU" altLang="hu-HU" sz="2400"/>
              <a:t> </a:t>
            </a:r>
            <a:r>
              <a:rPr lang="hu-HU" altLang="hu-HU" sz="2400" err="1"/>
              <a:t>active</a:t>
            </a:r>
            <a:r>
              <a:rPr lang="hu-HU" altLang="hu-HU" sz="2400"/>
              <a:t> (</a:t>
            </a:r>
            <a:r>
              <a:rPr lang="hu-HU" altLang="hu-HU" sz="2400" err="1"/>
              <a:t>uncommitted</a:t>
            </a:r>
            <a:r>
              <a:rPr lang="hu-HU" altLang="hu-HU" sz="2400"/>
              <a:t>) </a:t>
            </a:r>
            <a:r>
              <a:rPr lang="hu-HU" altLang="hu-HU" sz="2400" err="1"/>
              <a:t>transactions</a:t>
            </a:r>
            <a:r>
              <a:rPr lang="hu-HU" altLang="hu-HU" sz="2400"/>
              <a:t>, and </a:t>
            </a:r>
            <a:r>
              <a:rPr lang="hu-HU" altLang="hu-HU" sz="2400" err="1"/>
              <a:t>flush</a:t>
            </a:r>
            <a:r>
              <a:rPr lang="hu-HU" altLang="hu-HU" sz="2400"/>
              <a:t> log.</a:t>
            </a:r>
          </a:p>
          <a:p>
            <a:pPr marL="0" indent="0">
              <a:buFontTx/>
              <a:buNone/>
              <a:defRPr/>
            </a:pPr>
            <a:r>
              <a:rPr lang="hu-HU" altLang="hu-HU" sz="2400"/>
              <a:t>2. </a:t>
            </a:r>
            <a:r>
              <a:rPr lang="en-US" sz="2400"/>
              <a:t>Write to disk all the buffers that are </a:t>
            </a:r>
            <a:r>
              <a:rPr lang="en-US" sz="2400" i="1"/>
              <a:t>dirty; </a:t>
            </a:r>
            <a:r>
              <a:rPr lang="en-US" sz="2400"/>
              <a:t>i.e., they </a:t>
            </a:r>
            <a:br>
              <a:rPr lang="hu-HU" sz="2400"/>
            </a:br>
            <a:r>
              <a:rPr lang="hu-HU" sz="2400"/>
              <a:t>    </a:t>
            </a:r>
            <a:r>
              <a:rPr lang="en-US" sz="2400"/>
              <a:t>contain one or more</a:t>
            </a:r>
            <a:r>
              <a:rPr lang="hu-HU" sz="2400"/>
              <a:t> </a:t>
            </a:r>
            <a:r>
              <a:rPr lang="en-US" sz="2400"/>
              <a:t>changed database elements. </a:t>
            </a:r>
            <a:br>
              <a:rPr lang="hu-HU" sz="2400"/>
            </a:br>
            <a:r>
              <a:rPr lang="hu-HU" sz="2400"/>
              <a:t>    </a:t>
            </a:r>
            <a:r>
              <a:rPr lang="en-US" sz="2400"/>
              <a:t>Unlike redo logging, we </a:t>
            </a:r>
            <a:r>
              <a:rPr lang="en-US" sz="2400">
                <a:solidFill>
                  <a:srgbClr val="FF0000"/>
                </a:solidFill>
              </a:rPr>
              <a:t>flush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all dirty buffers</a:t>
            </a:r>
            <a:r>
              <a:rPr lang="en-US" sz="2400"/>
              <a:t>,</a:t>
            </a:r>
            <a:r>
              <a:rPr lang="hu-HU" sz="2400"/>
              <a:t> </a:t>
            </a:r>
            <a:r>
              <a:rPr lang="en-US" sz="2400"/>
              <a:t>not just </a:t>
            </a:r>
            <a:br>
              <a:rPr lang="hu-HU" sz="2400"/>
            </a:br>
            <a:r>
              <a:rPr lang="hu-HU" sz="2400"/>
              <a:t>    </a:t>
            </a:r>
            <a:r>
              <a:rPr lang="en-US" sz="2400"/>
              <a:t>those written by committed transactions</a:t>
            </a:r>
            <a:r>
              <a:rPr lang="hu-HU" sz="2400"/>
              <a:t>.</a:t>
            </a:r>
            <a:endParaRPr lang="hu-HU" altLang="hu-HU" sz="2400"/>
          </a:p>
          <a:p>
            <a:pPr eaLnBrk="1" hangingPunct="1">
              <a:buFontTx/>
              <a:buNone/>
              <a:defRPr/>
            </a:pPr>
            <a:r>
              <a:rPr lang="hu-HU" altLang="hu-HU" sz="2400"/>
              <a:t>3. </a:t>
            </a:r>
            <a:r>
              <a:rPr lang="hu-HU" altLang="hu-HU" sz="2400" err="1"/>
              <a:t>Write</a:t>
            </a:r>
            <a:r>
              <a:rPr lang="hu-HU" altLang="hu-HU" sz="2400"/>
              <a:t> a log </a:t>
            </a:r>
            <a:r>
              <a:rPr lang="hu-HU" altLang="hu-HU" sz="2400" err="1"/>
              <a:t>record</a:t>
            </a:r>
            <a:r>
              <a:rPr lang="hu-HU" altLang="hu-HU" sz="2400"/>
              <a:t> </a:t>
            </a:r>
            <a:r>
              <a:rPr lang="hu-HU" altLang="hu-HU" sz="2400">
                <a:solidFill>
                  <a:srgbClr val="FF0000"/>
                </a:solidFill>
              </a:rPr>
              <a:t>&lt;END CKPT&gt; </a:t>
            </a:r>
            <a:r>
              <a:rPr lang="hu-HU" altLang="hu-HU" sz="2400"/>
              <a:t>and </a:t>
            </a:r>
            <a:r>
              <a:rPr lang="hu-HU" altLang="hu-HU" sz="2400" err="1"/>
              <a:t>flush</a:t>
            </a:r>
            <a:r>
              <a:rPr lang="hu-HU" altLang="hu-HU" sz="2400"/>
              <a:t> </a:t>
            </a:r>
            <a:r>
              <a:rPr lang="hu-HU" altLang="hu-HU" sz="2400" err="1"/>
              <a:t>the</a:t>
            </a:r>
            <a:r>
              <a:rPr lang="hu-HU" altLang="hu-HU" sz="2400"/>
              <a:t> log.</a:t>
            </a:r>
            <a:endParaRPr lang="en-US" altLang="hu-HU" sz="2400"/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197350" y="896938"/>
            <a:ext cx="3946525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>
                <a:solidFill>
                  <a:schemeClr val="tx2"/>
                </a:solidFill>
              </a:rPr>
              <a:t> </a:t>
            </a:r>
            <a:r>
              <a:rPr lang="en-US" altLang="hu-HU" sz="2400">
                <a:solidFill>
                  <a:srgbClr val="FF0000"/>
                </a:solidFill>
              </a:rPr>
              <a:t>non</a:t>
            </a:r>
            <a:r>
              <a:rPr lang="hu-HU" altLang="hu-HU" sz="2400">
                <a:solidFill>
                  <a:srgbClr val="FF0000"/>
                </a:solidFill>
              </a:rPr>
              <a:t>-</a:t>
            </a:r>
            <a:r>
              <a:rPr lang="en-US" altLang="hu-HU" sz="2400">
                <a:solidFill>
                  <a:srgbClr val="FF0000"/>
                </a:solidFill>
              </a:rPr>
              <a:t>quiescent </a:t>
            </a:r>
            <a:r>
              <a:rPr lang="en-US" altLang="hu-HU" sz="2400">
                <a:solidFill>
                  <a:schemeClr val="tx2"/>
                </a:solidFill>
              </a:rPr>
              <a:t>checkpoint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695D92-1EE1-44EC-9347-525C54B2E49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hu-HU" sz="14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92113"/>
            <a:ext cx="7772400" cy="9271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Non-</a:t>
            </a:r>
            <a:r>
              <a:rPr lang="en-US" altLang="hu-HU" sz="3600" u="sng" err="1"/>
              <a:t>quiesce</a:t>
            </a:r>
            <a:r>
              <a:rPr lang="hu-HU" altLang="hu-HU" sz="3600" u="sng" err="1"/>
              <a:t>nt</a:t>
            </a:r>
            <a:r>
              <a:rPr lang="en-US" altLang="hu-HU" sz="3600" u="sng"/>
              <a:t> checkpoint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77988"/>
            <a:ext cx="7772400" cy="4114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L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O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G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u-HU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   </a:t>
            </a:r>
            <a:r>
              <a:rPr lang="en-US" altLang="hu-HU">
                <a:solidFill>
                  <a:srgbClr val="FF0000"/>
                </a:solidFill>
              </a:rPr>
              <a:t>for</a:t>
            </a:r>
            <a:r>
              <a:rPr lang="hu-HU" altLang="hu-HU">
                <a:solidFill>
                  <a:srgbClr val="FF0000"/>
                </a:solidFill>
              </a:rPr>
              <a:t>            </a:t>
            </a:r>
            <a:r>
              <a:rPr lang="hu-HU" altLang="hu-HU" err="1">
                <a:solidFill>
                  <a:srgbClr val="00B050"/>
                </a:solidFill>
              </a:rPr>
              <a:t>for</a:t>
            </a:r>
            <a:r>
              <a:rPr lang="hu-HU" altLang="hu-HU">
                <a:solidFill>
                  <a:srgbClr val="00B050"/>
                </a:solidFill>
              </a:rPr>
              <a:t> </a:t>
            </a:r>
            <a:r>
              <a:rPr lang="hu-HU" altLang="hu-HU" err="1">
                <a:solidFill>
                  <a:srgbClr val="00B050"/>
                </a:solidFill>
              </a:rPr>
              <a:t>redo</a:t>
            </a:r>
            <a:endParaRPr lang="en-US" altLang="hu-HU">
              <a:solidFill>
                <a:srgbClr val="00B050"/>
              </a:solidFill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    undo</a:t>
            </a:r>
            <a:r>
              <a:rPr lang="en-US" altLang="hu-HU"/>
              <a:t>		dirty buffer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	pool pages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	flushed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2300288" y="1906588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Start-ckpt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active TR: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Ti,T2,...</a:t>
            </a:r>
            <a:endParaRPr lang="en-US" altLang="hu-HU" sz="2400"/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3595688" y="1906588"/>
            <a:ext cx="1143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auto">
          <a:xfrm>
            <a:off x="4738688" y="1906588"/>
            <a:ext cx="762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ckpt</a:t>
            </a:r>
          </a:p>
        </p:txBody>
      </p:sp>
      <p:sp>
        <p:nvSpPr>
          <p:cNvPr id="76808" name="Line 7"/>
          <p:cNvSpPr>
            <a:spLocks noChangeShapeType="1"/>
          </p:cNvSpPr>
          <p:nvPr/>
        </p:nvSpPr>
        <p:spPr bwMode="auto">
          <a:xfrm>
            <a:off x="5500688" y="19065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09" name="Line 8"/>
          <p:cNvSpPr>
            <a:spLocks noChangeShapeType="1"/>
          </p:cNvSpPr>
          <p:nvPr/>
        </p:nvSpPr>
        <p:spPr bwMode="auto">
          <a:xfrm>
            <a:off x="5424488" y="28209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0" name="Line 9"/>
          <p:cNvSpPr>
            <a:spLocks noChangeShapeType="1"/>
          </p:cNvSpPr>
          <p:nvPr/>
        </p:nvSpPr>
        <p:spPr bwMode="auto">
          <a:xfrm>
            <a:off x="1690688" y="19065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1" name="Line 10"/>
          <p:cNvSpPr>
            <a:spLocks noChangeShapeType="1"/>
          </p:cNvSpPr>
          <p:nvPr/>
        </p:nvSpPr>
        <p:spPr bwMode="auto">
          <a:xfrm>
            <a:off x="1614488" y="28209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2" name="Text Box 11"/>
          <p:cNvSpPr txBox="1">
            <a:spLocks noChangeArrowheads="1"/>
          </p:cNvSpPr>
          <p:nvPr/>
        </p:nvSpPr>
        <p:spPr bwMode="auto">
          <a:xfrm>
            <a:off x="5957888" y="2058988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3976688" y="2135188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6814" name="Text Box 13"/>
          <p:cNvSpPr txBox="1">
            <a:spLocks noChangeArrowheads="1"/>
          </p:cNvSpPr>
          <p:nvPr/>
        </p:nvSpPr>
        <p:spPr bwMode="auto">
          <a:xfrm>
            <a:off x="1538288" y="2135188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6815" name="Text Box 18"/>
          <p:cNvSpPr txBox="1">
            <a:spLocks noChangeArrowheads="1"/>
          </p:cNvSpPr>
          <p:nvPr/>
        </p:nvSpPr>
        <p:spPr bwMode="auto">
          <a:xfrm rot="-5400000">
            <a:off x="1384300" y="3051176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6816" name="Line 21"/>
          <p:cNvSpPr>
            <a:spLocks noChangeShapeType="1"/>
          </p:cNvSpPr>
          <p:nvPr/>
        </p:nvSpPr>
        <p:spPr bwMode="auto">
          <a:xfrm>
            <a:off x="3592513" y="3305175"/>
            <a:ext cx="1125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7" name="Freeform 22"/>
          <p:cNvSpPr>
            <a:spLocks/>
          </p:cNvSpPr>
          <p:nvPr/>
        </p:nvSpPr>
        <p:spPr bwMode="auto">
          <a:xfrm>
            <a:off x="1990725" y="2713038"/>
            <a:ext cx="673100" cy="273050"/>
          </a:xfrm>
          <a:custGeom>
            <a:avLst/>
            <a:gdLst>
              <a:gd name="T0" fmla="*/ 2147483647 w 424"/>
              <a:gd name="T1" fmla="*/ 2147483647 h 154"/>
              <a:gd name="T2" fmla="*/ 2147483647 w 424"/>
              <a:gd name="T3" fmla="*/ 2147483647 h 154"/>
              <a:gd name="T4" fmla="*/ 2147483647 w 424"/>
              <a:gd name="T5" fmla="*/ 2147483647 h 154"/>
              <a:gd name="T6" fmla="*/ 0 w 424"/>
              <a:gd name="T7" fmla="*/ 0 h 154"/>
              <a:gd name="T8" fmla="*/ 0 60000 65536"/>
              <a:gd name="T9" fmla="*/ 0 60000 65536"/>
              <a:gd name="T10" fmla="*/ 0 60000 65536"/>
              <a:gd name="T11" fmla="*/ 0 60000 65536"/>
              <a:gd name="T12" fmla="*/ 0 w 424"/>
              <a:gd name="T13" fmla="*/ 0 h 154"/>
              <a:gd name="T14" fmla="*/ 424 w 424"/>
              <a:gd name="T15" fmla="*/ 154 h 1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4" h="154">
                <a:moveTo>
                  <a:pt x="391" y="46"/>
                </a:moveTo>
                <a:cubicBezTo>
                  <a:pt x="407" y="65"/>
                  <a:pt x="424" y="85"/>
                  <a:pt x="391" y="100"/>
                </a:cubicBezTo>
                <a:cubicBezTo>
                  <a:pt x="358" y="115"/>
                  <a:pt x="256" y="154"/>
                  <a:pt x="191" y="137"/>
                </a:cubicBezTo>
                <a:cubicBezTo>
                  <a:pt x="126" y="120"/>
                  <a:pt x="63" y="6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8" name="Freeform 23"/>
          <p:cNvSpPr>
            <a:spLocks/>
          </p:cNvSpPr>
          <p:nvPr/>
        </p:nvSpPr>
        <p:spPr bwMode="auto">
          <a:xfrm>
            <a:off x="1485900" y="2713038"/>
            <a:ext cx="1457325" cy="428625"/>
          </a:xfrm>
          <a:custGeom>
            <a:avLst/>
            <a:gdLst>
              <a:gd name="T0" fmla="*/ 2147483647 w 918"/>
              <a:gd name="T1" fmla="*/ 2147483647 h 270"/>
              <a:gd name="T2" fmla="*/ 2147483647 w 918"/>
              <a:gd name="T3" fmla="*/ 2147483647 h 270"/>
              <a:gd name="T4" fmla="*/ 2147483647 w 918"/>
              <a:gd name="T5" fmla="*/ 2147483647 h 270"/>
              <a:gd name="T6" fmla="*/ 2147483647 w 918"/>
              <a:gd name="T7" fmla="*/ 2147483647 h 270"/>
              <a:gd name="T8" fmla="*/ 0 w 918"/>
              <a:gd name="T9" fmla="*/ 0 h 2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8"/>
              <a:gd name="T16" fmla="*/ 0 h 270"/>
              <a:gd name="T17" fmla="*/ 918 w 918"/>
              <a:gd name="T18" fmla="*/ 270 h 2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8" h="270">
                <a:moveTo>
                  <a:pt x="918" y="46"/>
                </a:moveTo>
                <a:cubicBezTo>
                  <a:pt x="911" y="83"/>
                  <a:pt x="904" y="120"/>
                  <a:pt x="855" y="155"/>
                </a:cubicBezTo>
                <a:cubicBezTo>
                  <a:pt x="806" y="190"/>
                  <a:pt x="725" y="243"/>
                  <a:pt x="627" y="255"/>
                </a:cubicBezTo>
                <a:cubicBezTo>
                  <a:pt x="529" y="267"/>
                  <a:pt x="369" y="270"/>
                  <a:pt x="264" y="227"/>
                </a:cubicBezTo>
                <a:cubicBezTo>
                  <a:pt x="159" y="184"/>
                  <a:pt x="79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57629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2B80D-B938-4E8D-BBE4-AB63F4739C1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hu-HU" sz="14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7400925" cy="914400"/>
          </a:xfrm>
        </p:spPr>
        <p:txBody>
          <a:bodyPr/>
          <a:lstStyle/>
          <a:p>
            <a:pPr algn="l" eaLnBrk="1" hangingPunct="1"/>
            <a:r>
              <a:rPr lang="hu-HU" altLang="hu-HU" sz="3600"/>
              <a:t>When we scan the log backwards</a:t>
            </a:r>
            <a:endParaRPr lang="en-US" altLang="hu-HU" sz="3600" u="sng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0664" y="1533524"/>
            <a:ext cx="4878049" cy="453880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u-HU" sz="2000">
                <a:solidFill>
                  <a:srgbClr val="FF0000"/>
                </a:solidFill>
              </a:rPr>
              <a:t>If we first meet </a:t>
            </a:r>
            <a:r>
              <a:rPr lang="en-US" altLang="hu-HU" sz="2000"/>
              <a:t>an </a:t>
            </a:r>
            <a:r>
              <a:rPr lang="en-US" altLang="hu-HU" sz="2000">
                <a:solidFill>
                  <a:srgbClr val="FF0000"/>
                </a:solidFill>
              </a:rPr>
              <a:t>&lt;END CKPT&gt; </a:t>
            </a:r>
            <a:r>
              <a:rPr lang="en-US" altLang="hu-HU" sz="2000"/>
              <a:t>record</a:t>
            </a:r>
            <a:r>
              <a:rPr lang="hu-HU" altLang="hu-HU" sz="2000"/>
              <a:t>:</a:t>
            </a:r>
          </a:p>
          <a:p>
            <a:pPr marL="0" indent="0">
              <a:buFontTx/>
              <a:buNone/>
            </a:pPr>
            <a:endParaRPr lang="hu-HU" altLang="hu-HU" sz="1600"/>
          </a:p>
          <a:p>
            <a:pPr marL="0" indent="0">
              <a:buFontTx/>
              <a:buNone/>
            </a:pPr>
            <a:r>
              <a:rPr lang="en-US" altLang="hu-HU" sz="2000">
                <a:highlight>
                  <a:srgbClr val="FFFF00"/>
                </a:highlight>
              </a:rPr>
              <a:t>When we </a:t>
            </a:r>
            <a:r>
              <a:rPr lang="en-US" altLang="hu-HU" sz="2000">
                <a:solidFill>
                  <a:srgbClr val="FF0000"/>
                </a:solidFill>
                <a:highlight>
                  <a:srgbClr val="FFFF00"/>
                </a:highlight>
              </a:rPr>
              <a:t>redo</a:t>
            </a:r>
            <a:r>
              <a:rPr lang="en-US" altLang="hu-HU" sz="2000">
                <a:highlight>
                  <a:srgbClr val="FFFF00"/>
                </a:highlight>
              </a:rPr>
              <a:t> a transaction</a:t>
            </a:r>
            <a:r>
              <a:rPr lang="en-US" altLang="hu-HU" sz="2000"/>
              <a:t>, we do not need to look prior to the </a:t>
            </a:r>
            <a:r>
              <a:rPr lang="en-US" altLang="hu-HU" sz="2000">
                <a:solidFill>
                  <a:srgbClr val="FF0000"/>
                </a:solidFill>
              </a:rPr>
              <a:t>&lt;START CKPT &gt;</a:t>
            </a:r>
            <a:r>
              <a:rPr lang="hu-HU" altLang="hu-HU" sz="2000">
                <a:solidFill>
                  <a:srgbClr val="FF0000"/>
                </a:solidFill>
              </a:rPr>
              <a:t> </a:t>
            </a:r>
            <a:r>
              <a:rPr lang="en-US" altLang="hu-HU" sz="2000"/>
              <a:t>record, because we know that changes prior to the start of the checkpoint were flushed to disk during the</a:t>
            </a:r>
            <a:r>
              <a:rPr lang="hu-HU" altLang="hu-HU" sz="2000"/>
              <a:t> </a:t>
            </a:r>
            <a:r>
              <a:rPr lang="en-US" altLang="hu-HU" sz="2000"/>
              <a:t>checkpoint.</a:t>
            </a:r>
            <a:endParaRPr lang="hu-HU" altLang="hu-HU" sz="2000"/>
          </a:p>
          <a:p>
            <a:pPr marL="0" indent="0">
              <a:buFontTx/>
              <a:buNone/>
            </a:pPr>
            <a:r>
              <a:rPr lang="hu-HU" altLang="hu-HU" sz="2000"/>
              <a:t>(</a:t>
            </a:r>
            <a:r>
              <a:rPr lang="hu-HU" altLang="hu-HU" sz="2000" err="1"/>
              <a:t>e.g</a:t>
            </a:r>
            <a:r>
              <a:rPr lang="hu-HU" altLang="hu-HU" sz="2000"/>
              <a:t>. T2)</a:t>
            </a:r>
          </a:p>
          <a:p>
            <a:pPr marL="0" indent="0">
              <a:buFontTx/>
              <a:buNone/>
            </a:pPr>
            <a:endParaRPr lang="hu-HU" altLang="hu-HU" sz="2000"/>
          </a:p>
          <a:p>
            <a:pPr marL="0" indent="0">
              <a:buNone/>
            </a:pPr>
            <a:r>
              <a:rPr lang="en-US" altLang="hu-HU" sz="2000">
                <a:solidFill>
                  <a:srgbClr val="FF0000"/>
                </a:solidFill>
              </a:rPr>
              <a:t>If we first meet </a:t>
            </a:r>
            <a:r>
              <a:rPr lang="hu-HU" altLang="hu-HU" sz="2000">
                <a:solidFill>
                  <a:srgbClr val="FF0000"/>
                </a:solidFill>
              </a:rPr>
              <a:t>a</a:t>
            </a:r>
            <a:r>
              <a:rPr lang="en-US" altLang="hu-HU" sz="2000"/>
              <a:t> </a:t>
            </a:r>
            <a:r>
              <a:rPr lang="en-US" altLang="hu-HU" sz="2000">
                <a:solidFill>
                  <a:srgbClr val="FF0000"/>
                </a:solidFill>
              </a:rPr>
              <a:t>&lt;</a:t>
            </a:r>
            <a:r>
              <a:rPr lang="hu-HU" altLang="hu-HU" sz="2000">
                <a:solidFill>
                  <a:srgbClr val="FF0000"/>
                </a:solidFill>
              </a:rPr>
              <a:t>START</a:t>
            </a:r>
            <a:r>
              <a:rPr lang="en-US" altLang="hu-HU" sz="2000">
                <a:solidFill>
                  <a:srgbClr val="FF0000"/>
                </a:solidFill>
              </a:rPr>
              <a:t> CKPT&gt; </a:t>
            </a:r>
            <a:r>
              <a:rPr lang="en-US" altLang="hu-HU" sz="2000"/>
              <a:t>record</a:t>
            </a:r>
            <a:r>
              <a:rPr lang="hu-HU" altLang="hu-HU" sz="2000"/>
              <a:t>:</a:t>
            </a:r>
          </a:p>
          <a:p>
            <a:pPr marL="0" indent="0">
              <a:buNone/>
            </a:pPr>
            <a:r>
              <a:rPr lang="hu-HU" altLang="hu-HU" sz="2000" err="1"/>
              <a:t>We</a:t>
            </a:r>
            <a:r>
              <a:rPr lang="hu-HU" altLang="hu-HU" sz="2000"/>
              <a:t> </a:t>
            </a:r>
            <a:r>
              <a:rPr lang="hu-HU" altLang="hu-HU" sz="2000" err="1"/>
              <a:t>simply</a:t>
            </a:r>
            <a:r>
              <a:rPr lang="hu-HU" altLang="hu-HU" sz="2000"/>
              <a:t> </a:t>
            </a:r>
            <a:r>
              <a:rPr lang="hu-HU" altLang="hu-HU" sz="2000" err="1"/>
              <a:t>ignore</a:t>
            </a:r>
            <a:r>
              <a:rPr lang="hu-HU" altLang="hu-HU" sz="2000"/>
              <a:t> it, find &lt;END CKPT&gt;.</a:t>
            </a:r>
          </a:p>
          <a:p>
            <a:pPr marL="0" indent="0">
              <a:buFontTx/>
              <a:buNone/>
            </a:pPr>
            <a:endParaRPr lang="en-US" altLang="hu-HU" sz="20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2B052F-3BB0-4BE0-A464-92C9720B3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545" y="1438183"/>
            <a:ext cx="2681055" cy="487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altLang="hu-HU" sz="2000" kern="0"/>
              <a:t>&lt;START T1&gt;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&lt;T1, A, </a:t>
            </a:r>
            <a:r>
              <a:rPr lang="hu-HU" altLang="hu-HU" sz="2000" kern="0"/>
              <a:t>4, </a:t>
            </a:r>
            <a:r>
              <a:rPr lang="fr-FR" altLang="hu-HU" sz="2000" kern="0"/>
              <a:t>5&gt;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&lt;START T2&gt;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&lt;COMMIT T1&gt;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&lt;T2, B, </a:t>
            </a:r>
            <a:r>
              <a:rPr lang="hu-HU" altLang="hu-HU" sz="2000" kern="0"/>
              <a:t>9, </a:t>
            </a:r>
            <a:r>
              <a:rPr lang="fr-FR" altLang="hu-HU" sz="2000" kern="0"/>
              <a:t>10&gt;</a:t>
            </a:r>
          </a:p>
          <a:p>
            <a:pPr marL="0" indent="0">
              <a:buFontTx/>
              <a:buNone/>
            </a:pPr>
            <a:r>
              <a:rPr lang="fr-FR" altLang="hu-HU" sz="2000" kern="0">
                <a:highlight>
                  <a:srgbClr val="FFFF00"/>
                </a:highlight>
              </a:rPr>
              <a:t>&lt;START CKPT (T2)&gt;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&lt;T2, C, </a:t>
            </a:r>
            <a:r>
              <a:rPr lang="hu-HU" altLang="hu-HU" sz="2000" kern="0"/>
              <a:t>14, </a:t>
            </a:r>
            <a:r>
              <a:rPr lang="fr-FR" altLang="hu-HU" sz="2000" kern="0"/>
              <a:t>15&gt;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&lt;START T3&gt;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&lt;T3, D, </a:t>
            </a:r>
            <a:r>
              <a:rPr lang="hu-HU" altLang="hu-HU" sz="2000" kern="0"/>
              <a:t>19, </a:t>
            </a:r>
            <a:r>
              <a:rPr lang="fr-FR" altLang="hu-HU" sz="2000" kern="0"/>
              <a:t>20&gt;</a:t>
            </a:r>
          </a:p>
          <a:p>
            <a:pPr marL="0" indent="0">
              <a:buFontTx/>
              <a:buNone/>
            </a:pPr>
            <a:r>
              <a:rPr lang="fr-FR" altLang="hu-HU" sz="2000" kern="0">
                <a:highlight>
                  <a:srgbClr val="FFFF00"/>
                </a:highlight>
              </a:rPr>
              <a:t>&lt;END CKPT&gt;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&lt;C</a:t>
            </a:r>
            <a:r>
              <a:rPr lang="hu-HU" altLang="hu-HU" sz="2000" kern="0"/>
              <a:t>O</a:t>
            </a:r>
            <a:r>
              <a:rPr lang="fr-FR" altLang="hu-HU" sz="2000" kern="0"/>
              <a:t>MMIT T2&gt;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&lt;COMMIT T3&gt;</a:t>
            </a:r>
            <a:endParaRPr lang="en-US" altLang="hu-HU" sz="2000" kern="0"/>
          </a:p>
        </p:txBody>
      </p:sp>
    </p:spTree>
    <p:extLst>
      <p:ext uri="{BB962C8B-B14F-4D97-AF65-F5344CB8AC3E}">
        <p14:creationId xmlns:p14="http://schemas.microsoft.com/office/powerpoint/2010/main" val="22561457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2B80D-B938-4E8D-BBE4-AB63F4739C1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hu-HU" sz="14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7400925" cy="914400"/>
          </a:xfrm>
        </p:spPr>
        <p:txBody>
          <a:bodyPr/>
          <a:lstStyle/>
          <a:p>
            <a:pPr algn="l" eaLnBrk="1" hangingPunct="1"/>
            <a:r>
              <a:rPr lang="hu-HU" altLang="hu-HU" sz="3600"/>
              <a:t>When we scan the log backwards</a:t>
            </a:r>
            <a:endParaRPr lang="en-US" altLang="hu-HU" sz="3600" u="sng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0664" y="1533524"/>
            <a:ext cx="4878049" cy="453880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u-HU" sz="2000">
                <a:solidFill>
                  <a:srgbClr val="FF0000"/>
                </a:solidFill>
              </a:rPr>
              <a:t>If we first meet </a:t>
            </a:r>
            <a:r>
              <a:rPr lang="en-US" altLang="hu-HU" sz="2000"/>
              <a:t>an </a:t>
            </a:r>
            <a:r>
              <a:rPr lang="en-US" altLang="hu-HU" sz="2000">
                <a:solidFill>
                  <a:srgbClr val="FF0000"/>
                </a:solidFill>
              </a:rPr>
              <a:t>&lt;END CKPT&gt; </a:t>
            </a:r>
            <a:r>
              <a:rPr lang="en-US" altLang="hu-HU" sz="2000"/>
              <a:t>record</a:t>
            </a:r>
            <a:r>
              <a:rPr lang="hu-HU" altLang="hu-HU" sz="2000"/>
              <a:t>:</a:t>
            </a:r>
          </a:p>
          <a:p>
            <a:pPr marL="0" indent="0">
              <a:buFontTx/>
              <a:buNone/>
            </a:pPr>
            <a:endParaRPr lang="hu-HU" altLang="hu-HU" sz="1600"/>
          </a:p>
          <a:p>
            <a:pPr marL="0" indent="0">
              <a:buFontTx/>
              <a:buNone/>
            </a:pPr>
            <a:r>
              <a:rPr lang="en-US" altLang="hu-HU" sz="2000"/>
              <a:t>However </a:t>
            </a:r>
            <a:r>
              <a:rPr lang="en-US" altLang="hu-HU" sz="2000">
                <a:highlight>
                  <a:srgbClr val="FFFF00"/>
                </a:highlight>
              </a:rPr>
              <a:t>when we </a:t>
            </a:r>
            <a:r>
              <a:rPr lang="en-US" altLang="hu-HU" sz="2000">
                <a:solidFill>
                  <a:srgbClr val="FF0000"/>
                </a:solidFill>
                <a:highlight>
                  <a:srgbClr val="FFFF00"/>
                </a:highlight>
              </a:rPr>
              <a:t>undo</a:t>
            </a:r>
            <a:r>
              <a:rPr lang="en-US" altLang="hu-HU" sz="2000">
                <a:highlight>
                  <a:srgbClr val="FFFF00"/>
                </a:highlight>
              </a:rPr>
              <a:t> a transaction</a:t>
            </a:r>
            <a:r>
              <a:rPr lang="en-US" altLang="hu-HU" sz="2000"/>
              <a:t>, we </a:t>
            </a:r>
            <a:r>
              <a:rPr lang="hu-HU" altLang="hu-HU" sz="2000" err="1"/>
              <a:t>have</a:t>
            </a:r>
            <a:r>
              <a:rPr lang="en-US" altLang="hu-HU" sz="2000"/>
              <a:t> to look </a:t>
            </a:r>
            <a:r>
              <a:rPr lang="en-US" altLang="hu-HU" sz="2000">
                <a:solidFill>
                  <a:srgbClr val="FF0000"/>
                </a:solidFill>
              </a:rPr>
              <a:t>prior to the </a:t>
            </a:r>
            <a:endParaRPr lang="hu-HU" altLang="hu-HU" sz="200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hu-HU" sz="2000">
                <a:solidFill>
                  <a:srgbClr val="FF0000"/>
                </a:solidFill>
              </a:rPr>
              <a:t>&lt;START-CKPT&gt; </a:t>
            </a:r>
            <a:r>
              <a:rPr lang="en-US" altLang="hu-HU" sz="2000"/>
              <a:t>record to find if there were actions that may have reached disk and need to be undone.</a:t>
            </a:r>
            <a:r>
              <a:rPr lang="hu-HU" altLang="hu-HU" sz="2000"/>
              <a:t> (</a:t>
            </a:r>
            <a:r>
              <a:rPr lang="hu-HU" altLang="hu-HU" sz="2000" err="1"/>
              <a:t>e.g</a:t>
            </a:r>
            <a:r>
              <a:rPr lang="hu-HU" altLang="hu-HU" sz="2000"/>
              <a:t>. T2)</a:t>
            </a:r>
          </a:p>
          <a:p>
            <a:pPr marL="0" indent="0">
              <a:buFontTx/>
              <a:buNone/>
            </a:pPr>
            <a:endParaRPr lang="hu-HU" altLang="hu-HU" sz="2000"/>
          </a:p>
          <a:p>
            <a:pPr marL="0" indent="0">
              <a:buNone/>
            </a:pPr>
            <a:r>
              <a:rPr lang="en-US" altLang="hu-HU" sz="2000">
                <a:solidFill>
                  <a:srgbClr val="FF0000"/>
                </a:solidFill>
              </a:rPr>
              <a:t>If we first meet </a:t>
            </a:r>
            <a:r>
              <a:rPr lang="hu-HU" altLang="hu-HU" sz="2000">
                <a:solidFill>
                  <a:srgbClr val="FF0000"/>
                </a:solidFill>
              </a:rPr>
              <a:t>a</a:t>
            </a:r>
            <a:r>
              <a:rPr lang="en-US" altLang="hu-HU" sz="2000"/>
              <a:t> </a:t>
            </a:r>
            <a:r>
              <a:rPr lang="en-US" altLang="hu-HU" sz="2000">
                <a:solidFill>
                  <a:srgbClr val="FF0000"/>
                </a:solidFill>
              </a:rPr>
              <a:t>&lt;</a:t>
            </a:r>
            <a:r>
              <a:rPr lang="hu-HU" altLang="hu-HU" sz="2000">
                <a:solidFill>
                  <a:srgbClr val="FF0000"/>
                </a:solidFill>
              </a:rPr>
              <a:t>START</a:t>
            </a:r>
            <a:r>
              <a:rPr lang="en-US" altLang="hu-HU" sz="2000">
                <a:solidFill>
                  <a:srgbClr val="FF0000"/>
                </a:solidFill>
              </a:rPr>
              <a:t> CKPT&gt; </a:t>
            </a:r>
            <a:r>
              <a:rPr lang="en-US" altLang="hu-HU" sz="2000"/>
              <a:t>record</a:t>
            </a:r>
            <a:r>
              <a:rPr lang="hu-HU" altLang="hu-HU" sz="2000"/>
              <a:t>:</a:t>
            </a:r>
          </a:p>
          <a:p>
            <a:pPr marL="0" indent="0">
              <a:buNone/>
            </a:pPr>
            <a:r>
              <a:rPr lang="hu-HU" altLang="hu-HU" sz="2000" err="1"/>
              <a:t>We</a:t>
            </a:r>
            <a:r>
              <a:rPr lang="hu-HU" altLang="hu-HU" sz="2000"/>
              <a:t> </a:t>
            </a:r>
            <a:r>
              <a:rPr lang="hu-HU" altLang="hu-HU" sz="2000" err="1"/>
              <a:t>simply</a:t>
            </a:r>
            <a:r>
              <a:rPr lang="hu-HU" altLang="hu-HU" sz="2000"/>
              <a:t> </a:t>
            </a:r>
            <a:r>
              <a:rPr lang="hu-HU" altLang="hu-HU" sz="2000" err="1"/>
              <a:t>ignore</a:t>
            </a:r>
            <a:r>
              <a:rPr lang="hu-HU" altLang="hu-HU" sz="2000"/>
              <a:t> it, find &lt;END CKPT&gt;.</a:t>
            </a:r>
          </a:p>
          <a:p>
            <a:pPr marL="0" indent="0">
              <a:buFontTx/>
              <a:buNone/>
            </a:pPr>
            <a:endParaRPr lang="en-US" altLang="hu-HU" sz="20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2B052F-3BB0-4BE0-A464-92C9720B3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545" y="1438183"/>
            <a:ext cx="2681055" cy="487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altLang="hu-HU" sz="2000" kern="0"/>
              <a:t>&lt;START T1&gt;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&lt;T1, A, </a:t>
            </a:r>
            <a:r>
              <a:rPr lang="hu-HU" altLang="hu-HU" sz="2000" kern="0"/>
              <a:t>4, </a:t>
            </a:r>
            <a:r>
              <a:rPr lang="fr-FR" altLang="hu-HU" sz="2000" kern="0"/>
              <a:t>5&gt;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&lt;START T2&gt;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&lt;COMMIT T1&gt;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&lt;T2, B, </a:t>
            </a:r>
            <a:r>
              <a:rPr lang="hu-HU" altLang="hu-HU" sz="2000" kern="0"/>
              <a:t>9, </a:t>
            </a:r>
            <a:r>
              <a:rPr lang="fr-FR" altLang="hu-HU" sz="2000" kern="0"/>
              <a:t>10&gt;</a:t>
            </a:r>
          </a:p>
          <a:p>
            <a:pPr marL="0" indent="0">
              <a:buFontTx/>
              <a:buNone/>
            </a:pPr>
            <a:r>
              <a:rPr lang="fr-FR" altLang="hu-HU" sz="2000" kern="0">
                <a:highlight>
                  <a:srgbClr val="FFFF00"/>
                </a:highlight>
              </a:rPr>
              <a:t>&lt;START CKPT (T2)&gt;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&lt;T2, C, </a:t>
            </a:r>
            <a:r>
              <a:rPr lang="hu-HU" altLang="hu-HU" sz="2000" kern="0"/>
              <a:t>14, </a:t>
            </a:r>
            <a:r>
              <a:rPr lang="fr-FR" altLang="hu-HU" sz="2000" kern="0"/>
              <a:t>15&gt;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&lt;START T3&gt;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&lt;T3, D, </a:t>
            </a:r>
            <a:r>
              <a:rPr lang="hu-HU" altLang="hu-HU" sz="2000" kern="0"/>
              <a:t>19, </a:t>
            </a:r>
            <a:r>
              <a:rPr lang="fr-FR" altLang="hu-HU" sz="2000" kern="0"/>
              <a:t>20&gt;</a:t>
            </a:r>
          </a:p>
          <a:p>
            <a:pPr marL="0" indent="0">
              <a:buFontTx/>
              <a:buNone/>
            </a:pPr>
            <a:r>
              <a:rPr lang="fr-FR" altLang="hu-HU" sz="2000" kern="0">
                <a:highlight>
                  <a:srgbClr val="FFFF00"/>
                </a:highlight>
              </a:rPr>
              <a:t>&lt;END CKPT&gt;</a:t>
            </a:r>
          </a:p>
          <a:p>
            <a:pPr marL="0" indent="0">
              <a:buFontTx/>
              <a:buNone/>
            </a:pPr>
            <a:r>
              <a:rPr lang="fr-FR" altLang="hu-HU" sz="2000" kern="0"/>
              <a:t>&lt;C</a:t>
            </a:r>
            <a:r>
              <a:rPr lang="hu-HU" altLang="hu-HU" sz="2000" kern="0"/>
              <a:t>O</a:t>
            </a:r>
            <a:r>
              <a:rPr lang="fr-FR" altLang="hu-HU" sz="2000" kern="0"/>
              <a:t>MMIT T</a:t>
            </a:r>
            <a:r>
              <a:rPr lang="hu-HU" altLang="hu-HU" sz="2000" kern="0"/>
              <a:t>3</a:t>
            </a:r>
            <a:r>
              <a:rPr lang="fr-FR" altLang="hu-HU" sz="2000" ker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423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44A84-2846-4FF9-A696-73B06439ECA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838200"/>
          </a:xfrm>
        </p:spPr>
        <p:txBody>
          <a:bodyPr/>
          <a:lstStyle/>
          <a:p>
            <a:pPr algn="l" eaLnBrk="1" hangingPunct="1"/>
            <a:r>
              <a:rPr lang="en-US" altLang="hu-HU">
                <a:sym typeface="Wingdings 2" panose="05020102010507070707" pitchFamily="18" charset="2"/>
              </a:rPr>
              <a:t></a:t>
            </a:r>
            <a:r>
              <a:rPr lang="en-US" altLang="hu-HU" sz="3200"/>
              <a:t>in any case, continue with constraints...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9035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Observation:</a:t>
            </a:r>
            <a:r>
              <a:rPr lang="en-US" altLang="hu-HU"/>
              <a:t>  </a:t>
            </a:r>
            <a:r>
              <a:rPr lang="en-US" altLang="hu-HU">
                <a:solidFill>
                  <a:srgbClr val="FF0000"/>
                </a:solidFill>
              </a:rPr>
              <a:t>DB </a:t>
            </a:r>
            <a:r>
              <a:rPr lang="en-US" altLang="hu-HU" u="sng">
                <a:solidFill>
                  <a:srgbClr val="FF0000"/>
                </a:solidFill>
              </a:rPr>
              <a:t>cannot</a:t>
            </a:r>
            <a:r>
              <a:rPr lang="en-US" altLang="hu-HU">
                <a:solidFill>
                  <a:srgbClr val="FF0000"/>
                </a:solidFill>
              </a:rPr>
              <a:t> be consistent 					always!</a:t>
            </a:r>
          </a:p>
          <a:p>
            <a:pPr eaLnBrk="1" hangingPunct="1">
              <a:buFontTx/>
              <a:buNone/>
            </a:pPr>
            <a:r>
              <a:rPr lang="en-US" altLang="hu-HU" u="sng"/>
              <a:t>Example:</a:t>
            </a:r>
            <a:r>
              <a:rPr lang="en-US" altLang="hu-HU"/>
              <a:t> a</a:t>
            </a:r>
            <a:r>
              <a:rPr lang="en-US" altLang="hu-HU" sz="2000"/>
              <a:t>1</a:t>
            </a:r>
            <a:r>
              <a:rPr lang="en-US" altLang="hu-HU"/>
              <a:t> + a</a:t>
            </a:r>
            <a:r>
              <a:rPr lang="en-US" altLang="hu-HU" sz="2000"/>
              <a:t>2</a:t>
            </a:r>
            <a:r>
              <a:rPr lang="en-US" altLang="hu-HU"/>
              <a:t> +…. a</a:t>
            </a:r>
            <a:r>
              <a:rPr lang="en-US" altLang="hu-HU" sz="2000"/>
              <a:t>n</a:t>
            </a:r>
            <a:r>
              <a:rPr lang="en-US" altLang="hu-HU"/>
              <a:t> = TOT (</a:t>
            </a:r>
            <a:r>
              <a:rPr lang="en-US" altLang="hu-HU" sz="2000"/>
              <a:t>constraint</a:t>
            </a:r>
            <a:r>
              <a:rPr lang="en-US" altLang="hu-HU"/>
              <a:t>)</a:t>
            </a:r>
            <a:endParaRPr lang="en-US" altLang="hu-HU" sz="2000"/>
          </a:p>
          <a:p>
            <a:pPr eaLnBrk="1" hangingPunct="1">
              <a:buFontTx/>
              <a:buNone/>
            </a:pPr>
            <a:r>
              <a:rPr lang="en-US" altLang="hu-HU" sz="2000"/>
              <a:t>	</a:t>
            </a:r>
            <a:r>
              <a:rPr lang="en-US" altLang="hu-HU" sz="2800"/>
              <a:t>Deposit $100 in </a:t>
            </a:r>
            <a:r>
              <a:rPr lang="en-US" altLang="hu-HU"/>
              <a:t>a</a:t>
            </a:r>
            <a:r>
              <a:rPr lang="en-US" altLang="hu-HU" sz="2000"/>
              <a:t>2</a:t>
            </a:r>
            <a:r>
              <a:rPr lang="en-US" altLang="hu-HU"/>
              <a:t>:   a</a:t>
            </a:r>
            <a:r>
              <a:rPr lang="en-US" altLang="hu-HU" sz="2000"/>
              <a:t>2</a:t>
            </a:r>
            <a:r>
              <a:rPr lang="en-US" altLang="hu-HU"/>
              <a:t> 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 a</a:t>
            </a:r>
            <a:r>
              <a:rPr lang="en-US" altLang="hu-HU" sz="2000"/>
              <a:t>2</a:t>
            </a:r>
            <a:r>
              <a:rPr lang="en-US" altLang="hu-HU"/>
              <a:t> + 100</a:t>
            </a:r>
          </a:p>
          <a:p>
            <a:pPr eaLnBrk="1" hangingPunct="1">
              <a:buFontTx/>
              <a:buNone/>
            </a:pPr>
            <a:r>
              <a:rPr lang="en-US" altLang="hu-HU"/>
              <a:t>					TOT 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 TOT + 100</a:t>
            </a:r>
          </a:p>
        </p:txBody>
      </p:sp>
      <p:sp>
        <p:nvSpPr>
          <p:cNvPr id="9221" name="AutoShape 6"/>
          <p:cNvSpPr>
            <a:spLocks/>
          </p:cNvSpPr>
          <p:nvPr/>
        </p:nvSpPr>
        <p:spPr bwMode="auto">
          <a:xfrm>
            <a:off x="4235450" y="32004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A977D6-519B-4610-A445-46F96E778EE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hu-HU" sz="14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70000"/>
              </a:lnSpc>
            </a:pPr>
            <a:r>
              <a:rPr lang="en-US" altLang="hu-HU" sz="3600" u="sng">
                <a:solidFill>
                  <a:srgbClr val="FF0000"/>
                </a:solidFill>
              </a:rPr>
              <a:t>Media failure</a:t>
            </a:r>
            <a:r>
              <a:rPr lang="en-US" altLang="hu-HU" sz="3600">
                <a:solidFill>
                  <a:srgbClr val="FF0000"/>
                </a:solidFill>
              </a:rPr>
              <a:t>  </a:t>
            </a:r>
            <a:r>
              <a:rPr lang="en-US" altLang="hu-HU" sz="3600"/>
              <a:t>(loss of non-volatile					storage)</a:t>
            </a:r>
            <a:endParaRPr lang="en-US" altLang="hu-HU" sz="3600" u="sng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      </a:t>
            </a:r>
          </a:p>
        </p:txBody>
      </p:sp>
      <p:sp>
        <p:nvSpPr>
          <p:cNvPr id="78853" name="AutoShape 4"/>
          <p:cNvSpPr>
            <a:spLocks noChangeArrowheads="1"/>
          </p:cNvSpPr>
          <p:nvPr/>
        </p:nvSpPr>
        <p:spPr bwMode="auto">
          <a:xfrm>
            <a:off x="2792413" y="2224088"/>
            <a:ext cx="2438400" cy="1981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16</a:t>
            </a:r>
            <a:endParaRPr lang="en-US" altLang="hu-HU" sz="2400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671513" y="4737100"/>
            <a:ext cx="7772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3600" u="sng">
                <a:solidFill>
                  <a:srgbClr val="00B050"/>
                </a:solidFill>
              </a:rPr>
              <a:t>Solution:</a:t>
            </a:r>
            <a:r>
              <a:rPr lang="en-US" altLang="hu-HU" sz="3600"/>
              <a:t>  Make copies of data!</a:t>
            </a:r>
            <a:endParaRPr lang="en-US" altLang="hu-H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EF9AD-0DC0-4056-BEC1-51C0F22AB76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hu-HU" sz="14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4365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 1</a:t>
            </a:r>
            <a:r>
              <a:rPr lang="en-US" altLang="hu-HU" sz="3600"/>
              <a:t>  </a:t>
            </a:r>
            <a:r>
              <a:rPr lang="en-US" altLang="hu-HU" sz="3200">
                <a:solidFill>
                  <a:srgbClr val="FF0000"/>
                </a:solidFill>
              </a:rPr>
              <a:t>Triple</a:t>
            </a:r>
            <a:r>
              <a:rPr lang="en-US" altLang="hu-HU" sz="3200"/>
              <a:t> modular </a:t>
            </a:r>
            <a:r>
              <a:rPr lang="en-US" altLang="hu-HU" sz="3200">
                <a:solidFill>
                  <a:srgbClr val="FF0000"/>
                </a:solidFill>
              </a:rPr>
              <a:t>redundancy</a:t>
            </a:r>
            <a:endParaRPr lang="en-US" altLang="hu-HU" sz="3600" u="sng">
              <a:solidFill>
                <a:srgbClr val="FF0000"/>
              </a:solidFill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637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>
                <a:solidFill>
                  <a:srgbClr val="FF0000"/>
                </a:solidFill>
              </a:rPr>
              <a:t>Keep 3 copies </a:t>
            </a:r>
            <a:r>
              <a:rPr lang="en-US" altLang="hu-HU"/>
              <a:t>on separate disks</a:t>
            </a:r>
          </a:p>
          <a:p>
            <a:pPr eaLnBrk="1" hangingPunct="1"/>
            <a:r>
              <a:rPr lang="en-US" altLang="hu-HU"/>
              <a:t>Output(X) --&gt; three outputs</a:t>
            </a:r>
          </a:p>
          <a:p>
            <a:pPr eaLnBrk="1" hangingPunct="1"/>
            <a:r>
              <a:rPr lang="en-US" altLang="hu-HU"/>
              <a:t>Input(X) --&gt; three inputs + vote</a:t>
            </a:r>
            <a:r>
              <a:rPr lang="hu-HU" altLang="hu-HU"/>
              <a:t> </a:t>
            </a:r>
            <a:r>
              <a:rPr lang="hu-HU" altLang="hu-HU" sz="1600"/>
              <a:t>(if different)</a:t>
            </a:r>
            <a:endParaRPr lang="en-US" altLang="hu-HU" sz="1600"/>
          </a:p>
        </p:txBody>
      </p:sp>
      <p:sp>
        <p:nvSpPr>
          <p:cNvPr id="79877" name="AutoShape 4"/>
          <p:cNvSpPr>
            <a:spLocks noChangeArrowheads="1"/>
          </p:cNvSpPr>
          <p:nvPr/>
        </p:nvSpPr>
        <p:spPr bwMode="auto">
          <a:xfrm>
            <a:off x="1752600" y="4025900"/>
            <a:ext cx="1371600" cy="1295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X1</a:t>
            </a:r>
          </a:p>
        </p:txBody>
      </p:sp>
      <p:sp>
        <p:nvSpPr>
          <p:cNvPr id="79878" name="AutoShape 6"/>
          <p:cNvSpPr>
            <a:spLocks noChangeArrowheads="1"/>
          </p:cNvSpPr>
          <p:nvPr/>
        </p:nvSpPr>
        <p:spPr bwMode="auto">
          <a:xfrm>
            <a:off x="3810000" y="4025900"/>
            <a:ext cx="1371600" cy="1295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X2</a:t>
            </a:r>
          </a:p>
        </p:txBody>
      </p:sp>
      <p:sp>
        <p:nvSpPr>
          <p:cNvPr id="79879" name="AutoShape 7"/>
          <p:cNvSpPr>
            <a:spLocks noChangeArrowheads="1"/>
          </p:cNvSpPr>
          <p:nvPr/>
        </p:nvSpPr>
        <p:spPr bwMode="auto">
          <a:xfrm>
            <a:off x="5867400" y="3949700"/>
            <a:ext cx="1371600" cy="1295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X3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7925A-BC40-4F4F-A19E-063CD6B0A78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hu-HU" sz="14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 #2</a:t>
            </a:r>
            <a:r>
              <a:rPr lang="en-US" altLang="hu-HU" sz="3600"/>
              <a:t>    Redundant writes,				  Single reads</a:t>
            </a:r>
            <a:endParaRPr lang="en-US" altLang="hu-HU" sz="3600" u="sng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8669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>
                <a:solidFill>
                  <a:srgbClr val="FF0000"/>
                </a:solidFill>
              </a:rPr>
              <a:t>Keep N copies </a:t>
            </a:r>
            <a:r>
              <a:rPr lang="en-US" altLang="hu-HU"/>
              <a:t>on separate disks</a:t>
            </a:r>
          </a:p>
          <a:p>
            <a:pPr eaLnBrk="1" hangingPunct="1"/>
            <a:r>
              <a:rPr lang="en-US" altLang="hu-HU"/>
              <a:t>Output(X) --&gt; N outputs</a:t>
            </a:r>
          </a:p>
          <a:p>
            <a:pPr eaLnBrk="1" hangingPunct="1"/>
            <a:r>
              <a:rPr lang="en-US" altLang="hu-HU"/>
              <a:t>Input(X) --&gt; Input one copy							- if ok, done</a:t>
            </a:r>
          </a:p>
          <a:p>
            <a:pPr lvl="2" eaLnBrk="1" hangingPunct="1">
              <a:buFontTx/>
              <a:buNone/>
            </a:pPr>
            <a:r>
              <a:rPr lang="en-US" altLang="hu-HU"/>
              <a:t>				</a:t>
            </a:r>
            <a:r>
              <a:rPr lang="en-US" altLang="hu-HU" sz="3200"/>
              <a:t>- else try another one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ZapfDingbats" pitchFamily="82" charset="2"/>
              </a:rPr>
              <a:t></a:t>
            </a:r>
            <a:r>
              <a:rPr lang="en-US" altLang="hu-HU"/>
              <a:t> Assumes bad data can be detected</a:t>
            </a:r>
          </a:p>
        </p:txBody>
      </p:sp>
      <p:sp>
        <p:nvSpPr>
          <p:cNvPr id="80901" name="AutoShape 4"/>
          <p:cNvSpPr>
            <a:spLocks/>
          </p:cNvSpPr>
          <p:nvPr/>
        </p:nvSpPr>
        <p:spPr bwMode="auto">
          <a:xfrm>
            <a:off x="3838575" y="3636963"/>
            <a:ext cx="390525" cy="981075"/>
          </a:xfrm>
          <a:prstGeom prst="leftBrace">
            <a:avLst>
              <a:gd name="adj1" fmla="val 2093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662C8C-1A6E-45FD-B692-D6B95EAADEA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hu-HU" sz="14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73113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 #3:</a:t>
            </a:r>
            <a:r>
              <a:rPr lang="en-US" altLang="hu-HU" sz="3600"/>
              <a:t> </a:t>
            </a:r>
            <a:r>
              <a:rPr lang="en-US" altLang="hu-HU" sz="3600">
                <a:solidFill>
                  <a:srgbClr val="FF0000"/>
                </a:solidFill>
              </a:rPr>
              <a:t>DB Dump + Log</a:t>
            </a:r>
            <a:endParaRPr lang="en-US" altLang="hu-HU">
              <a:solidFill>
                <a:srgbClr val="FF0000"/>
              </a:solidFill>
            </a:endParaRP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1154113" y="2216150"/>
            <a:ext cx="1466850" cy="1120775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backup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database</a:t>
            </a:r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5670550" y="2263775"/>
            <a:ext cx="1466850" cy="1120775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active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database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2571750"/>
            <a:ext cx="2054225" cy="473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3278188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3508375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3740150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3971925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4203700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4435475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667250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4899025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3746500" y="31654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1211263" y="4262349"/>
            <a:ext cx="65070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/>
              <a:t> If active database is lost,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u-HU" sz="2400"/>
              <a:t> restore active database from backup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u-HU" sz="2400"/>
              <a:t> bring up-to-date </a:t>
            </a:r>
            <a:r>
              <a:rPr lang="en-US" altLang="hu-HU" sz="2400">
                <a:solidFill>
                  <a:srgbClr val="FF0000"/>
                </a:solidFill>
              </a:rPr>
              <a:t>using redo entries in log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652463" y="406400"/>
            <a:ext cx="7772400" cy="584200"/>
          </a:xfrm>
        </p:spPr>
        <p:txBody>
          <a:bodyPr/>
          <a:lstStyle/>
          <a:p>
            <a:pPr algn="l"/>
            <a:r>
              <a:rPr lang="en-US" altLang="hu-HU" sz="3600" u="sng"/>
              <a:t>Backup Database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703263" y="1100138"/>
            <a:ext cx="7772400" cy="939800"/>
          </a:xfrm>
        </p:spPr>
        <p:txBody>
          <a:bodyPr/>
          <a:lstStyle/>
          <a:p>
            <a:r>
              <a:rPr lang="en-US" altLang="hu-HU" sz="2800">
                <a:solidFill>
                  <a:srgbClr val="FF0000"/>
                </a:solidFill>
              </a:rPr>
              <a:t>Just like checkpoint</a:t>
            </a:r>
            <a:r>
              <a:rPr lang="en-US" altLang="hu-HU" sz="2800"/>
              <a:t>,</a:t>
            </a:r>
            <a:br>
              <a:rPr lang="en-US" altLang="hu-HU" sz="2800"/>
            </a:br>
            <a:r>
              <a:rPr lang="en-US" altLang="hu-HU" sz="2800"/>
              <a:t>except that we write full database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60FFD9-D19D-454E-8023-D86528953BA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hu-HU" sz="1400"/>
          </a:p>
        </p:txBody>
      </p:sp>
      <p:grpSp>
        <p:nvGrpSpPr>
          <p:cNvPr id="82949" name="Group 15"/>
          <p:cNvGrpSpPr>
            <a:grpSpLocks/>
          </p:cNvGrpSpPr>
          <p:nvPr/>
        </p:nvGrpSpPr>
        <p:grpSpPr bwMode="auto">
          <a:xfrm>
            <a:off x="6475413" y="1973263"/>
            <a:ext cx="1306512" cy="2692400"/>
            <a:chOff x="5706533" y="1972733"/>
            <a:chExt cx="2262165" cy="4665663"/>
          </a:xfrm>
        </p:grpSpPr>
        <p:sp>
          <p:nvSpPr>
            <p:cNvPr id="82951" name="Rectangle 5"/>
            <p:cNvSpPr>
              <a:spLocks noChangeArrowheads="1"/>
            </p:cNvSpPr>
            <p:nvPr/>
          </p:nvSpPr>
          <p:spPr bwMode="auto">
            <a:xfrm>
              <a:off x="6231996" y="2472796"/>
              <a:ext cx="1193800" cy="4165600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cxnSp>
          <p:nvCxnSpPr>
            <p:cNvPr id="82952" name="Straight Connector 7"/>
            <p:cNvCxnSpPr>
              <a:cxnSpLocks noChangeShapeType="1"/>
            </p:cNvCxnSpPr>
            <p:nvPr/>
          </p:nvCxnSpPr>
          <p:spPr bwMode="auto">
            <a:xfrm>
              <a:off x="6239933" y="3056996"/>
              <a:ext cx="11858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3" name="Straight Connector 8"/>
            <p:cNvCxnSpPr>
              <a:cxnSpLocks noChangeShapeType="1"/>
            </p:cNvCxnSpPr>
            <p:nvPr/>
          </p:nvCxnSpPr>
          <p:spPr bwMode="auto">
            <a:xfrm>
              <a:off x="6247871" y="3691996"/>
              <a:ext cx="11858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4" name="Straight Connector 9"/>
            <p:cNvCxnSpPr>
              <a:cxnSpLocks noChangeShapeType="1"/>
            </p:cNvCxnSpPr>
            <p:nvPr/>
          </p:nvCxnSpPr>
          <p:spPr bwMode="auto">
            <a:xfrm>
              <a:off x="6257396" y="4352396"/>
              <a:ext cx="11842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5" name="Straight Connector 10"/>
            <p:cNvCxnSpPr>
              <a:cxnSpLocks noChangeShapeType="1"/>
            </p:cNvCxnSpPr>
            <p:nvPr/>
          </p:nvCxnSpPr>
          <p:spPr bwMode="auto">
            <a:xfrm>
              <a:off x="6222471" y="4969933"/>
              <a:ext cx="11858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6" name="Straight Connector 11"/>
            <p:cNvCxnSpPr>
              <a:cxnSpLocks noChangeShapeType="1"/>
            </p:cNvCxnSpPr>
            <p:nvPr/>
          </p:nvCxnSpPr>
          <p:spPr bwMode="auto">
            <a:xfrm>
              <a:off x="6231996" y="5596996"/>
              <a:ext cx="11842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7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5706533" y="3387196"/>
              <a:ext cx="439738" cy="7937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58" name="TextBox 16"/>
            <p:cNvSpPr txBox="1">
              <a:spLocks noChangeArrowheads="1"/>
            </p:cNvSpPr>
            <p:nvPr/>
          </p:nvSpPr>
          <p:spPr bwMode="auto">
            <a:xfrm>
              <a:off x="6231991" y="1972733"/>
              <a:ext cx="1736707" cy="586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database</a:t>
              </a:r>
            </a:p>
          </p:txBody>
        </p:sp>
      </p:grpSp>
      <p:sp>
        <p:nvSpPr>
          <p:cNvPr id="82950" name="TextBox 17"/>
          <p:cNvSpPr txBox="1">
            <a:spLocks noChangeArrowheads="1"/>
          </p:cNvSpPr>
          <p:nvPr/>
        </p:nvSpPr>
        <p:spPr bwMode="auto">
          <a:xfrm>
            <a:off x="1150938" y="2260600"/>
            <a:ext cx="510063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create backup database: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for </a:t>
            </a:r>
            <a:r>
              <a:rPr lang="en-US" altLang="hu-HU" sz="2400" err="1"/>
              <a:t>i</a:t>
            </a:r>
            <a:r>
              <a:rPr lang="en-US" altLang="hu-HU" sz="2400"/>
              <a:t> := 1 to </a:t>
            </a:r>
            <a:r>
              <a:rPr lang="en-US" altLang="hu-HU" sz="2400" err="1"/>
              <a:t>DB_Size</a:t>
            </a:r>
            <a:r>
              <a:rPr lang="en-US" altLang="hu-HU" sz="2400"/>
              <a:t>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  [read DB block </a:t>
            </a:r>
            <a:r>
              <a:rPr lang="en-US" altLang="hu-HU" sz="2400" err="1"/>
              <a:t>i</a:t>
            </a:r>
            <a:r>
              <a:rPr lang="en-US" altLang="hu-HU" sz="2400"/>
              <a:t>; write to backup]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[</a:t>
            </a:r>
            <a:r>
              <a:rPr lang="en-US" altLang="hu-HU" sz="2400">
                <a:solidFill>
                  <a:srgbClr val="FF0000"/>
                </a:solidFill>
              </a:rPr>
              <a:t>transactions run concurrently</a:t>
            </a:r>
            <a:r>
              <a:rPr lang="en-US" altLang="hu-HU" sz="2400"/>
              <a:t>]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652463" y="406400"/>
            <a:ext cx="7772400" cy="584200"/>
          </a:xfrm>
        </p:spPr>
        <p:txBody>
          <a:bodyPr/>
          <a:lstStyle/>
          <a:p>
            <a:pPr algn="l"/>
            <a:r>
              <a:rPr lang="en-US" altLang="hu-HU" sz="3600" u="sng"/>
              <a:t>Backup Database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703263" y="1100138"/>
            <a:ext cx="7772400" cy="939800"/>
          </a:xfrm>
        </p:spPr>
        <p:txBody>
          <a:bodyPr/>
          <a:lstStyle/>
          <a:p>
            <a:r>
              <a:rPr lang="en-US" altLang="hu-HU" sz="2800"/>
              <a:t>Just like checkpoint,</a:t>
            </a:r>
            <a:br>
              <a:rPr lang="en-US" altLang="hu-HU" sz="2800"/>
            </a:br>
            <a:r>
              <a:rPr lang="en-US" altLang="hu-HU" sz="2800"/>
              <a:t>except that we write full database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B70CB0-666E-4B48-88B4-1B280C48C3A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hu-HU" sz="1400"/>
          </a:p>
        </p:txBody>
      </p:sp>
      <p:grpSp>
        <p:nvGrpSpPr>
          <p:cNvPr id="83973" name="Group 15"/>
          <p:cNvGrpSpPr>
            <a:grpSpLocks/>
          </p:cNvGrpSpPr>
          <p:nvPr/>
        </p:nvGrpSpPr>
        <p:grpSpPr bwMode="auto">
          <a:xfrm>
            <a:off x="6475413" y="1973263"/>
            <a:ext cx="1306512" cy="2692400"/>
            <a:chOff x="5706533" y="1972733"/>
            <a:chExt cx="2262165" cy="4665663"/>
          </a:xfrm>
        </p:grpSpPr>
        <p:sp>
          <p:nvSpPr>
            <p:cNvPr id="83976" name="Rectangle 5"/>
            <p:cNvSpPr>
              <a:spLocks noChangeArrowheads="1"/>
            </p:cNvSpPr>
            <p:nvPr/>
          </p:nvSpPr>
          <p:spPr bwMode="auto">
            <a:xfrm>
              <a:off x="6231996" y="2472796"/>
              <a:ext cx="1193800" cy="4165600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cxnSp>
          <p:nvCxnSpPr>
            <p:cNvPr id="83977" name="Straight Connector 7"/>
            <p:cNvCxnSpPr>
              <a:cxnSpLocks noChangeShapeType="1"/>
            </p:cNvCxnSpPr>
            <p:nvPr/>
          </p:nvCxnSpPr>
          <p:spPr bwMode="auto">
            <a:xfrm>
              <a:off x="6239933" y="3056996"/>
              <a:ext cx="11858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78" name="Straight Connector 8"/>
            <p:cNvCxnSpPr>
              <a:cxnSpLocks noChangeShapeType="1"/>
            </p:cNvCxnSpPr>
            <p:nvPr/>
          </p:nvCxnSpPr>
          <p:spPr bwMode="auto">
            <a:xfrm>
              <a:off x="6247871" y="3691996"/>
              <a:ext cx="11858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79" name="Straight Connector 9"/>
            <p:cNvCxnSpPr>
              <a:cxnSpLocks noChangeShapeType="1"/>
            </p:cNvCxnSpPr>
            <p:nvPr/>
          </p:nvCxnSpPr>
          <p:spPr bwMode="auto">
            <a:xfrm>
              <a:off x="6257396" y="4352396"/>
              <a:ext cx="11842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0" name="Straight Connector 10"/>
            <p:cNvCxnSpPr>
              <a:cxnSpLocks noChangeShapeType="1"/>
            </p:cNvCxnSpPr>
            <p:nvPr/>
          </p:nvCxnSpPr>
          <p:spPr bwMode="auto">
            <a:xfrm>
              <a:off x="6222471" y="4969933"/>
              <a:ext cx="11858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1" name="Straight Connector 11"/>
            <p:cNvCxnSpPr>
              <a:cxnSpLocks noChangeShapeType="1"/>
            </p:cNvCxnSpPr>
            <p:nvPr/>
          </p:nvCxnSpPr>
          <p:spPr bwMode="auto">
            <a:xfrm>
              <a:off x="6231996" y="5596996"/>
              <a:ext cx="11842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2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5706533" y="3387196"/>
              <a:ext cx="439738" cy="7937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983" name="TextBox 16"/>
            <p:cNvSpPr txBox="1">
              <a:spLocks noChangeArrowheads="1"/>
            </p:cNvSpPr>
            <p:nvPr/>
          </p:nvSpPr>
          <p:spPr bwMode="auto">
            <a:xfrm>
              <a:off x="6231991" y="1972733"/>
              <a:ext cx="1736707" cy="586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database</a:t>
              </a:r>
            </a:p>
          </p:txBody>
        </p:sp>
      </p:grpSp>
      <p:sp>
        <p:nvSpPr>
          <p:cNvPr id="83974" name="TextBox 17"/>
          <p:cNvSpPr txBox="1">
            <a:spLocks noChangeArrowheads="1"/>
          </p:cNvSpPr>
          <p:nvPr/>
        </p:nvSpPr>
        <p:spPr bwMode="auto">
          <a:xfrm>
            <a:off x="1150938" y="2260600"/>
            <a:ext cx="510063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create backup database: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for </a:t>
            </a:r>
            <a:r>
              <a:rPr lang="en-US" altLang="hu-HU" sz="2400" err="1"/>
              <a:t>i</a:t>
            </a:r>
            <a:r>
              <a:rPr lang="en-US" altLang="hu-HU" sz="2400"/>
              <a:t> := 1 to </a:t>
            </a:r>
            <a:r>
              <a:rPr lang="en-US" altLang="hu-HU" sz="2400" err="1"/>
              <a:t>DB_Size</a:t>
            </a:r>
            <a:r>
              <a:rPr lang="en-US" altLang="hu-HU" sz="2400"/>
              <a:t>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  [read DB block </a:t>
            </a:r>
            <a:r>
              <a:rPr lang="en-US" altLang="hu-HU" sz="2400" err="1"/>
              <a:t>i</a:t>
            </a:r>
            <a:r>
              <a:rPr lang="en-US" altLang="hu-HU" sz="2400"/>
              <a:t>; write to backup]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[transactions run concurrently]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19138" y="4970463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solidFill>
                  <a:srgbClr val="FF0000"/>
                </a:solidFill>
                <a:latin typeface="+mn-lt"/>
              </a:rPr>
              <a:t>Restore</a:t>
            </a:r>
            <a:r>
              <a:rPr lang="en-US" sz="2800" kern="0">
                <a:latin typeface="+mn-lt"/>
              </a:rPr>
              <a:t> from backup DB and log:</a:t>
            </a:r>
            <a:br>
              <a:rPr lang="en-US" sz="2800" kern="0">
                <a:latin typeface="+mn-lt"/>
              </a:rPr>
            </a:br>
            <a:r>
              <a:rPr lang="en-US" sz="2800" kern="0">
                <a:solidFill>
                  <a:srgbClr val="FF0000"/>
                </a:solidFill>
                <a:latin typeface="+mn-lt"/>
              </a:rPr>
              <a:t>Similar to recovery from checkpoint and log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652463" y="406400"/>
            <a:ext cx="7275296" cy="584200"/>
          </a:xfrm>
        </p:spPr>
        <p:txBody>
          <a:bodyPr/>
          <a:lstStyle/>
          <a:p>
            <a:r>
              <a:rPr lang="hu-HU" altLang="hu-HU" sz="3200" u="sng" err="1"/>
              <a:t>Restore</a:t>
            </a:r>
            <a:r>
              <a:rPr lang="hu-HU" altLang="hu-HU" sz="3200" u="sng"/>
              <a:t> </a:t>
            </a:r>
            <a:r>
              <a:rPr lang="hu-HU" altLang="hu-HU" sz="3200" u="sng" err="1"/>
              <a:t>from</a:t>
            </a:r>
            <a:r>
              <a:rPr lang="hu-HU" altLang="hu-HU" sz="3200" u="sng"/>
              <a:t> b</a:t>
            </a:r>
            <a:r>
              <a:rPr lang="en-US" altLang="hu-HU" sz="3200" u="sng" err="1"/>
              <a:t>ackup</a:t>
            </a:r>
            <a:r>
              <a:rPr lang="en-US" altLang="hu-HU" sz="3200" u="sng"/>
              <a:t> </a:t>
            </a:r>
            <a:r>
              <a:rPr lang="hu-HU" altLang="hu-HU" sz="3200" u="sng"/>
              <a:t>(</a:t>
            </a:r>
            <a:r>
              <a:rPr lang="hu-HU" altLang="hu-HU" sz="3200" u="sng" err="1"/>
              <a:t>archive</a:t>
            </a:r>
            <a:r>
              <a:rPr lang="hu-HU" altLang="hu-HU" sz="3200" u="sng"/>
              <a:t>) and log</a:t>
            </a:r>
            <a:endParaRPr lang="en-US" altLang="hu-HU" sz="3200" u="sng"/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B70CB0-666E-4B48-88B4-1B280C48C3A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hu-HU" sz="140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C9EB9C-D17B-415A-9AAB-6B9EB1394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6" y="1554480"/>
            <a:ext cx="556260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51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75A92F-B78C-40EB-8007-8CF9318F285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hu-HU" sz="140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82600"/>
            <a:ext cx="7772400" cy="8778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When can log be discarded?</a:t>
            </a:r>
            <a:endParaRPr lang="en-US" altLang="hu-HU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008063" y="1968500"/>
            <a:ext cx="7569200" cy="692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7004050" y="1966913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8023225" y="1981200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3900488" y="1979613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3095625" y="1984375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7094538" y="1992313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check-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point</a:t>
            </a:r>
            <a:endParaRPr lang="en-US" altLang="hu-HU" sz="2400"/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117850" y="1993900"/>
            <a:ext cx="757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db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dump</a:t>
            </a:r>
            <a:endParaRPr lang="en-US" altLang="hu-HU" sz="2400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5794375" y="1981200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5035550" y="1995488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5053013" y="1947863"/>
            <a:ext cx="7604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last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needed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undo</a:t>
            </a:r>
            <a:endParaRPr lang="en-US" altLang="hu-HU" sz="2400"/>
          </a:p>
        </p:txBody>
      </p:sp>
      <p:sp>
        <p:nvSpPr>
          <p:cNvPr id="85006" name="Freeform 15"/>
          <p:cNvSpPr>
            <a:spLocks/>
          </p:cNvSpPr>
          <p:nvPr/>
        </p:nvSpPr>
        <p:spPr bwMode="auto">
          <a:xfrm>
            <a:off x="6588125" y="1728788"/>
            <a:ext cx="658813" cy="307975"/>
          </a:xfrm>
          <a:custGeom>
            <a:avLst/>
            <a:gdLst>
              <a:gd name="T0" fmla="*/ 2147483647 w 415"/>
              <a:gd name="T1" fmla="*/ 2147483647 h 194"/>
              <a:gd name="T2" fmla="*/ 2147483647 w 415"/>
              <a:gd name="T3" fmla="*/ 2147483647 h 194"/>
              <a:gd name="T4" fmla="*/ 2147483647 w 415"/>
              <a:gd name="T5" fmla="*/ 2147483647 h 194"/>
              <a:gd name="T6" fmla="*/ 0 w 415"/>
              <a:gd name="T7" fmla="*/ 2147483647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415"/>
              <a:gd name="T13" fmla="*/ 0 h 194"/>
              <a:gd name="T14" fmla="*/ 415 w 415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5" h="194">
                <a:moveTo>
                  <a:pt x="415" y="194"/>
                </a:moveTo>
                <a:cubicBezTo>
                  <a:pt x="378" y="93"/>
                  <a:pt x="245" y="29"/>
                  <a:pt x="146" y="5"/>
                </a:cubicBezTo>
                <a:cubicBezTo>
                  <a:pt x="78" y="11"/>
                  <a:pt x="62" y="0"/>
                  <a:pt x="29" y="49"/>
                </a:cubicBezTo>
                <a:cubicBezTo>
                  <a:pt x="17" y="86"/>
                  <a:pt x="0" y="109"/>
                  <a:pt x="0" y="1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7" name="Freeform 16"/>
          <p:cNvSpPr>
            <a:spLocks/>
          </p:cNvSpPr>
          <p:nvPr/>
        </p:nvSpPr>
        <p:spPr bwMode="auto">
          <a:xfrm>
            <a:off x="6172200" y="1760538"/>
            <a:ext cx="415925" cy="195262"/>
          </a:xfrm>
          <a:custGeom>
            <a:avLst/>
            <a:gdLst>
              <a:gd name="T0" fmla="*/ 2147483647 w 262"/>
              <a:gd name="T1" fmla="*/ 2147483647 h 123"/>
              <a:gd name="T2" fmla="*/ 2147483647 w 262"/>
              <a:gd name="T3" fmla="*/ 2147483647 h 123"/>
              <a:gd name="T4" fmla="*/ 2147483647 w 262"/>
              <a:gd name="T5" fmla="*/ 2147483647 h 123"/>
              <a:gd name="T6" fmla="*/ 2147483647 w 262"/>
              <a:gd name="T7" fmla="*/ 2147483647 h 123"/>
              <a:gd name="T8" fmla="*/ 0 w 262"/>
              <a:gd name="T9" fmla="*/ 214748364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"/>
              <a:gd name="T16" fmla="*/ 0 h 123"/>
              <a:gd name="T17" fmla="*/ 262 w 262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" h="123">
                <a:moveTo>
                  <a:pt x="262" y="123"/>
                </a:moveTo>
                <a:cubicBezTo>
                  <a:pt x="248" y="80"/>
                  <a:pt x="160" y="21"/>
                  <a:pt x="117" y="7"/>
                </a:cubicBezTo>
                <a:cubicBezTo>
                  <a:pt x="76" y="11"/>
                  <a:pt x="50" y="0"/>
                  <a:pt x="30" y="36"/>
                </a:cubicBezTo>
                <a:cubicBezTo>
                  <a:pt x="26" y="43"/>
                  <a:pt x="13" y="87"/>
                  <a:pt x="8" y="101"/>
                </a:cubicBezTo>
                <a:cubicBezTo>
                  <a:pt x="6" y="108"/>
                  <a:pt x="0" y="123"/>
                  <a:pt x="0" y="1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8" name="Freeform 17"/>
          <p:cNvSpPr>
            <a:spLocks/>
          </p:cNvSpPr>
          <p:nvPr/>
        </p:nvSpPr>
        <p:spPr bwMode="auto">
          <a:xfrm>
            <a:off x="5464175" y="1631950"/>
            <a:ext cx="708025" cy="334963"/>
          </a:xfrm>
          <a:custGeom>
            <a:avLst/>
            <a:gdLst>
              <a:gd name="T0" fmla="*/ 2147483647 w 446"/>
              <a:gd name="T1" fmla="*/ 2147483647 h 211"/>
              <a:gd name="T2" fmla="*/ 2147483647 w 446"/>
              <a:gd name="T3" fmla="*/ 2147483647 h 211"/>
              <a:gd name="T4" fmla="*/ 2147483647 w 446"/>
              <a:gd name="T5" fmla="*/ 2147483647 h 211"/>
              <a:gd name="T6" fmla="*/ 2147483647 w 446"/>
              <a:gd name="T7" fmla="*/ 2147483647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446"/>
              <a:gd name="T13" fmla="*/ 0 h 211"/>
              <a:gd name="T14" fmla="*/ 446 w 446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6" h="211">
                <a:moveTo>
                  <a:pt x="446" y="190"/>
                </a:moveTo>
                <a:cubicBezTo>
                  <a:pt x="414" y="90"/>
                  <a:pt x="264" y="38"/>
                  <a:pt x="170" y="15"/>
                </a:cubicBezTo>
                <a:cubicBezTo>
                  <a:pt x="83" y="20"/>
                  <a:pt x="58" y="0"/>
                  <a:pt x="17" y="59"/>
                </a:cubicBezTo>
                <a:cubicBezTo>
                  <a:pt x="0" y="128"/>
                  <a:pt x="10" y="78"/>
                  <a:pt x="1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9" name="Line 18"/>
          <p:cNvSpPr>
            <a:spLocks noChangeShapeType="1"/>
          </p:cNvSpPr>
          <p:nvPr/>
        </p:nvSpPr>
        <p:spPr bwMode="auto">
          <a:xfrm flipH="1">
            <a:off x="1636713" y="3819525"/>
            <a:ext cx="146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0" name="Text Box 19"/>
          <p:cNvSpPr txBox="1">
            <a:spLocks noChangeArrowheads="1"/>
          </p:cNvSpPr>
          <p:nvPr/>
        </p:nvSpPr>
        <p:spPr bwMode="auto">
          <a:xfrm>
            <a:off x="1303338" y="3862388"/>
            <a:ext cx="2036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not needed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>
                <a:solidFill>
                  <a:srgbClr val="FF0000"/>
                </a:solidFill>
              </a:rPr>
              <a:t>media recovery redo</a:t>
            </a:r>
            <a:endParaRPr lang="en-US" altLang="hu-HU" sz="2400">
              <a:solidFill>
                <a:srgbClr val="FF0000"/>
              </a:solidFill>
            </a:endParaRPr>
          </a:p>
        </p:txBody>
      </p:sp>
      <p:sp>
        <p:nvSpPr>
          <p:cNvPr id="85011" name="Line 20"/>
          <p:cNvSpPr>
            <a:spLocks noChangeShapeType="1"/>
          </p:cNvSpPr>
          <p:nvPr/>
        </p:nvSpPr>
        <p:spPr bwMode="auto">
          <a:xfrm flipH="1">
            <a:off x="1543050" y="4546600"/>
            <a:ext cx="347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2" name="Text Box 21"/>
          <p:cNvSpPr txBox="1">
            <a:spLocks noChangeArrowheads="1"/>
          </p:cNvSpPr>
          <p:nvPr/>
        </p:nvSpPr>
        <p:spPr bwMode="auto">
          <a:xfrm>
            <a:off x="2351088" y="4549775"/>
            <a:ext cx="2022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not needed for </a:t>
            </a:r>
            <a:r>
              <a:rPr lang="en-US" altLang="hu-HU" sz="1600">
                <a:solidFill>
                  <a:srgbClr val="FF0000"/>
                </a:solidFill>
              </a:rPr>
              <a:t>undo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after </a:t>
            </a:r>
            <a:r>
              <a:rPr lang="en-US" altLang="hu-HU" sz="1600">
                <a:solidFill>
                  <a:srgbClr val="FF0000"/>
                </a:solidFill>
              </a:rPr>
              <a:t>system failure</a:t>
            </a:r>
            <a:endParaRPr lang="en-US" altLang="hu-HU" sz="2400">
              <a:solidFill>
                <a:srgbClr val="FF0000"/>
              </a:solidFill>
            </a:endParaRPr>
          </a:p>
        </p:txBody>
      </p:sp>
      <p:sp>
        <p:nvSpPr>
          <p:cNvPr id="85013" name="Line 22"/>
          <p:cNvSpPr>
            <a:spLocks noChangeShapeType="1"/>
          </p:cNvSpPr>
          <p:nvPr/>
        </p:nvSpPr>
        <p:spPr bwMode="auto">
          <a:xfrm flipH="1">
            <a:off x="1531938" y="5326063"/>
            <a:ext cx="5472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4" name="Text Box 23"/>
          <p:cNvSpPr txBox="1">
            <a:spLocks noChangeArrowheads="1"/>
          </p:cNvSpPr>
          <p:nvPr/>
        </p:nvSpPr>
        <p:spPr bwMode="auto">
          <a:xfrm>
            <a:off x="3284538" y="5405438"/>
            <a:ext cx="2381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not needed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>
                <a:solidFill>
                  <a:srgbClr val="FF0000"/>
                </a:solidFill>
              </a:rPr>
              <a:t>redo</a:t>
            </a:r>
            <a:r>
              <a:rPr lang="en-US" altLang="hu-HU" sz="1600"/>
              <a:t> after </a:t>
            </a:r>
            <a:r>
              <a:rPr lang="en-US" altLang="hu-HU" sz="1600">
                <a:solidFill>
                  <a:srgbClr val="FF0000"/>
                </a:solidFill>
              </a:rPr>
              <a:t>system failure</a:t>
            </a:r>
            <a:endParaRPr lang="en-US" altLang="hu-HU" sz="2400">
              <a:solidFill>
                <a:srgbClr val="FF0000"/>
              </a:solidFill>
            </a:endParaRPr>
          </a:p>
        </p:txBody>
      </p:sp>
      <p:sp>
        <p:nvSpPr>
          <p:cNvPr id="85015" name="Line 24"/>
          <p:cNvSpPr>
            <a:spLocks noChangeShapeType="1"/>
          </p:cNvSpPr>
          <p:nvPr/>
        </p:nvSpPr>
        <p:spPr bwMode="auto">
          <a:xfrm flipH="1">
            <a:off x="3081338" y="2695575"/>
            <a:ext cx="9525" cy="1385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6" name="Line 25"/>
          <p:cNvSpPr>
            <a:spLocks noChangeShapeType="1"/>
          </p:cNvSpPr>
          <p:nvPr/>
        </p:nvSpPr>
        <p:spPr bwMode="auto">
          <a:xfrm>
            <a:off x="5030788" y="2660650"/>
            <a:ext cx="6350" cy="19796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7" name="Line 27"/>
          <p:cNvSpPr>
            <a:spLocks noChangeShapeType="1"/>
          </p:cNvSpPr>
          <p:nvPr/>
        </p:nvSpPr>
        <p:spPr bwMode="auto">
          <a:xfrm>
            <a:off x="7004050" y="2660650"/>
            <a:ext cx="6350" cy="2792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8" name="Text Box 28"/>
          <p:cNvSpPr txBox="1">
            <a:spLocks noChangeArrowheads="1"/>
          </p:cNvSpPr>
          <p:nvPr/>
        </p:nvSpPr>
        <p:spPr bwMode="auto">
          <a:xfrm>
            <a:off x="544513" y="2116138"/>
            <a:ext cx="52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log</a:t>
            </a:r>
            <a:endParaRPr lang="en-US" altLang="hu-HU" sz="2400"/>
          </a:p>
        </p:txBody>
      </p:sp>
      <p:sp>
        <p:nvSpPr>
          <p:cNvPr id="85019" name="Text Box 29"/>
          <p:cNvSpPr txBox="1">
            <a:spLocks noChangeArrowheads="1"/>
          </p:cNvSpPr>
          <p:nvPr/>
        </p:nvSpPr>
        <p:spPr bwMode="auto">
          <a:xfrm>
            <a:off x="7851775" y="2935288"/>
            <a:ext cx="67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time</a:t>
            </a:r>
            <a:endParaRPr lang="en-US" altLang="hu-HU" sz="2400"/>
          </a:p>
        </p:txBody>
      </p:sp>
      <p:sp>
        <p:nvSpPr>
          <p:cNvPr id="85020" name="Line 30"/>
          <p:cNvSpPr>
            <a:spLocks noChangeShapeType="1"/>
          </p:cNvSpPr>
          <p:nvPr/>
        </p:nvSpPr>
        <p:spPr bwMode="auto">
          <a:xfrm>
            <a:off x="7910513" y="3387725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cxnSp>
        <p:nvCxnSpPr>
          <p:cNvPr id="85021" name="Straight Connector 31"/>
          <p:cNvCxnSpPr>
            <a:cxnSpLocks noChangeShapeType="1"/>
          </p:cNvCxnSpPr>
          <p:nvPr/>
        </p:nvCxnSpPr>
        <p:spPr bwMode="auto">
          <a:xfrm rot="5400000">
            <a:off x="1464469" y="2302669"/>
            <a:ext cx="685800" cy="7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2" name="Text Box 13"/>
          <p:cNvSpPr txBox="1">
            <a:spLocks noChangeArrowheads="1"/>
          </p:cNvSpPr>
          <p:nvPr/>
        </p:nvSpPr>
        <p:spPr bwMode="auto">
          <a:xfrm>
            <a:off x="1809750" y="1947863"/>
            <a:ext cx="7604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last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needed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undo</a:t>
            </a:r>
            <a:endParaRPr lang="en-US" altLang="hu-HU" sz="2400"/>
          </a:p>
        </p:txBody>
      </p:sp>
      <p:cxnSp>
        <p:nvCxnSpPr>
          <p:cNvPr id="85023" name="Straight Connector 34"/>
          <p:cNvCxnSpPr>
            <a:cxnSpLocks noChangeShapeType="1"/>
          </p:cNvCxnSpPr>
          <p:nvPr/>
        </p:nvCxnSpPr>
        <p:spPr bwMode="auto">
          <a:xfrm rot="5400000">
            <a:off x="2189162" y="2324101"/>
            <a:ext cx="7016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4" name="Freeform 15"/>
          <p:cNvSpPr>
            <a:spLocks/>
          </p:cNvSpPr>
          <p:nvPr/>
        </p:nvSpPr>
        <p:spPr bwMode="auto">
          <a:xfrm>
            <a:off x="2844800" y="1703388"/>
            <a:ext cx="658813" cy="307975"/>
          </a:xfrm>
          <a:custGeom>
            <a:avLst/>
            <a:gdLst>
              <a:gd name="T0" fmla="*/ 2147483647 w 415"/>
              <a:gd name="T1" fmla="*/ 2147483647 h 194"/>
              <a:gd name="T2" fmla="*/ 2147483647 w 415"/>
              <a:gd name="T3" fmla="*/ 2147483647 h 194"/>
              <a:gd name="T4" fmla="*/ 2147483647 w 415"/>
              <a:gd name="T5" fmla="*/ 2147483647 h 194"/>
              <a:gd name="T6" fmla="*/ 0 w 415"/>
              <a:gd name="T7" fmla="*/ 2147483647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415"/>
              <a:gd name="T13" fmla="*/ 0 h 194"/>
              <a:gd name="T14" fmla="*/ 415 w 415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5" h="194">
                <a:moveTo>
                  <a:pt x="415" y="194"/>
                </a:moveTo>
                <a:cubicBezTo>
                  <a:pt x="378" y="93"/>
                  <a:pt x="245" y="29"/>
                  <a:pt x="146" y="5"/>
                </a:cubicBezTo>
                <a:cubicBezTo>
                  <a:pt x="78" y="11"/>
                  <a:pt x="62" y="0"/>
                  <a:pt x="29" y="49"/>
                </a:cubicBezTo>
                <a:cubicBezTo>
                  <a:pt x="17" y="86"/>
                  <a:pt x="0" y="109"/>
                  <a:pt x="0" y="1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25" name="Freeform 16"/>
          <p:cNvSpPr>
            <a:spLocks/>
          </p:cNvSpPr>
          <p:nvPr/>
        </p:nvSpPr>
        <p:spPr bwMode="auto">
          <a:xfrm>
            <a:off x="2413000" y="1743075"/>
            <a:ext cx="415925" cy="195263"/>
          </a:xfrm>
          <a:custGeom>
            <a:avLst/>
            <a:gdLst>
              <a:gd name="T0" fmla="*/ 2147483647 w 262"/>
              <a:gd name="T1" fmla="*/ 2147483647 h 123"/>
              <a:gd name="T2" fmla="*/ 2147483647 w 262"/>
              <a:gd name="T3" fmla="*/ 2147483647 h 123"/>
              <a:gd name="T4" fmla="*/ 2147483647 w 262"/>
              <a:gd name="T5" fmla="*/ 2147483647 h 123"/>
              <a:gd name="T6" fmla="*/ 2147483647 w 262"/>
              <a:gd name="T7" fmla="*/ 2147483647 h 123"/>
              <a:gd name="T8" fmla="*/ 0 w 262"/>
              <a:gd name="T9" fmla="*/ 214748364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"/>
              <a:gd name="T16" fmla="*/ 0 h 123"/>
              <a:gd name="T17" fmla="*/ 262 w 262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" h="123">
                <a:moveTo>
                  <a:pt x="262" y="123"/>
                </a:moveTo>
                <a:cubicBezTo>
                  <a:pt x="248" y="80"/>
                  <a:pt x="160" y="21"/>
                  <a:pt x="117" y="7"/>
                </a:cubicBezTo>
                <a:cubicBezTo>
                  <a:pt x="76" y="11"/>
                  <a:pt x="50" y="0"/>
                  <a:pt x="30" y="36"/>
                </a:cubicBezTo>
                <a:cubicBezTo>
                  <a:pt x="26" y="43"/>
                  <a:pt x="13" y="87"/>
                  <a:pt x="8" y="101"/>
                </a:cubicBezTo>
                <a:cubicBezTo>
                  <a:pt x="6" y="108"/>
                  <a:pt x="0" y="123"/>
                  <a:pt x="0" y="1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26" name="Line 24"/>
          <p:cNvSpPr>
            <a:spLocks noChangeShapeType="1"/>
          </p:cNvSpPr>
          <p:nvPr/>
        </p:nvSpPr>
        <p:spPr bwMode="auto">
          <a:xfrm flipH="1">
            <a:off x="1811338" y="26781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27" name="Line 18"/>
          <p:cNvSpPr>
            <a:spLocks noChangeShapeType="1"/>
          </p:cNvSpPr>
          <p:nvPr/>
        </p:nvSpPr>
        <p:spPr bwMode="auto">
          <a:xfrm flipH="1" flipV="1">
            <a:off x="820738" y="3081338"/>
            <a:ext cx="966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28" name="Text Box 19"/>
          <p:cNvSpPr txBox="1">
            <a:spLocks noChangeArrowheads="1"/>
          </p:cNvSpPr>
          <p:nvPr/>
        </p:nvSpPr>
        <p:spPr bwMode="auto">
          <a:xfrm>
            <a:off x="417513" y="3144838"/>
            <a:ext cx="1557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not needed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media recovery</a:t>
            </a:r>
            <a:endParaRPr lang="en-US" altLang="hu-HU" sz="2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06C7B-4AA5-4E52-98B0-41D1D9B3917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hu-HU" sz="14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5095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Summary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512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Consistency of data</a:t>
            </a:r>
          </a:p>
          <a:p>
            <a:pPr eaLnBrk="1" hangingPunct="1"/>
            <a:r>
              <a:rPr lang="en-US" altLang="hu-HU"/>
              <a:t>One source of problems: failures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	- Logging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	- Redundancy</a:t>
            </a:r>
          </a:p>
          <a:p>
            <a:pPr eaLnBrk="1" hangingPunct="1"/>
            <a:r>
              <a:rPr lang="en-US" altLang="hu-HU"/>
              <a:t>Another source of problems:</a:t>
            </a:r>
            <a:br>
              <a:rPr lang="en-US" altLang="hu-HU"/>
            </a:br>
            <a:r>
              <a:rPr lang="en-US" altLang="hu-HU"/>
              <a:t>          </a:t>
            </a:r>
            <a:r>
              <a:rPr lang="en-US" altLang="hu-HU">
                <a:solidFill>
                  <a:srgbClr val="FF0000"/>
                </a:solidFill>
              </a:rPr>
              <a:t>Data Sharing</a:t>
            </a:r>
            <a:r>
              <a:rPr lang="en-US" altLang="hu-HU"/>
              <a:t>..... </a:t>
            </a:r>
            <a:r>
              <a:rPr lang="en-US" altLang="hu-HU">
                <a:solidFill>
                  <a:srgbClr val="FF0000"/>
                </a:solidFill>
              </a:rPr>
              <a:t>next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6F8F1-4BAA-469B-B051-043A113273D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2471738"/>
            <a:ext cx="7772400" cy="345281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/>
              <a:t>    a</a:t>
            </a:r>
            <a:r>
              <a:rPr lang="en-US" altLang="hu-HU" sz="2000"/>
              <a:t>2</a:t>
            </a:r>
          </a:p>
          <a:p>
            <a:pPr eaLnBrk="1" hangingPunct="1">
              <a:buFontTx/>
              <a:buNone/>
            </a:pPr>
            <a:endParaRPr lang="en-US" altLang="hu-HU" sz="200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400"/>
              <a:t>     TOT</a:t>
            </a:r>
            <a:endParaRPr lang="en-US" altLang="hu-HU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966913" y="29289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66913" y="34623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00B050"/>
                </a:solidFill>
              </a:rPr>
              <a:t>50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966913" y="39957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966913" y="45291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00B050"/>
                </a:solidFill>
              </a:rPr>
              <a:t>1000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176713" y="29289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176713" y="34623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150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176713" y="39957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176713" y="45291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615113" y="29289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615113" y="34623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00B050"/>
                </a:solidFill>
              </a:rPr>
              <a:t>150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615113" y="39957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6615113" y="45291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00B050"/>
                </a:solidFill>
              </a:rPr>
              <a:t>1100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3490913" y="3919538"/>
            <a:ext cx="457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5853113" y="3995738"/>
            <a:ext cx="609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642938" y="585788"/>
            <a:ext cx="77724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>
                <a:solidFill>
                  <a:srgbClr val="00B050"/>
                </a:solidFill>
              </a:rPr>
              <a:t>Example</a:t>
            </a:r>
            <a:r>
              <a:rPr lang="en-US" altLang="hu-HU" u="sng"/>
              <a:t>:</a:t>
            </a:r>
            <a:r>
              <a:rPr lang="en-US" altLang="hu-HU"/>
              <a:t> a</a:t>
            </a:r>
            <a:r>
              <a:rPr lang="en-US" altLang="hu-HU" sz="2000"/>
              <a:t>1</a:t>
            </a:r>
            <a:r>
              <a:rPr lang="en-US" altLang="hu-HU"/>
              <a:t> + a</a:t>
            </a:r>
            <a:r>
              <a:rPr lang="en-US" altLang="hu-HU" sz="2000"/>
              <a:t>2</a:t>
            </a:r>
            <a:r>
              <a:rPr lang="en-US" altLang="hu-HU"/>
              <a:t> +…. a</a:t>
            </a:r>
            <a:r>
              <a:rPr lang="en-US" altLang="hu-HU" sz="2000"/>
              <a:t>n</a:t>
            </a:r>
            <a:r>
              <a:rPr lang="en-US" altLang="hu-HU"/>
              <a:t> = TOT (</a:t>
            </a:r>
            <a:r>
              <a:rPr lang="en-US" altLang="hu-HU" sz="2000">
                <a:solidFill>
                  <a:srgbClr val="00B050"/>
                </a:solidFill>
              </a:rPr>
              <a:t>constraint</a:t>
            </a:r>
            <a:r>
              <a:rPr lang="en-US" altLang="hu-HU"/>
              <a:t>)</a:t>
            </a:r>
            <a:endParaRPr lang="en-US" altLang="hu-HU" sz="2000"/>
          </a:p>
          <a:p>
            <a:pPr eaLnBrk="1" hangingPunct="1">
              <a:buFontTx/>
              <a:buNone/>
            </a:pPr>
            <a:r>
              <a:rPr lang="en-US" altLang="hu-HU" sz="2000"/>
              <a:t>	</a:t>
            </a:r>
            <a:r>
              <a:rPr lang="en-US" altLang="hu-HU" sz="2800"/>
              <a:t>Deposit $100 in </a:t>
            </a:r>
            <a:r>
              <a:rPr lang="en-US" altLang="hu-HU"/>
              <a:t>a</a:t>
            </a:r>
            <a:r>
              <a:rPr lang="en-US" altLang="hu-HU" sz="2000"/>
              <a:t>2</a:t>
            </a:r>
            <a:r>
              <a:rPr lang="en-US" altLang="hu-HU"/>
              <a:t>:   a</a:t>
            </a:r>
            <a:r>
              <a:rPr lang="en-US" altLang="hu-HU" sz="2000"/>
              <a:t>2</a:t>
            </a:r>
            <a:r>
              <a:rPr lang="en-US" altLang="hu-HU"/>
              <a:t> 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 a</a:t>
            </a:r>
            <a:r>
              <a:rPr lang="en-US" altLang="hu-HU" sz="2000"/>
              <a:t>2</a:t>
            </a:r>
            <a:r>
              <a:rPr lang="en-US" altLang="hu-HU"/>
              <a:t> + 100</a:t>
            </a:r>
          </a:p>
          <a:p>
            <a:pPr eaLnBrk="1" hangingPunct="1">
              <a:buFontTx/>
              <a:buNone/>
            </a:pPr>
            <a:r>
              <a:rPr lang="en-US" altLang="hu-HU"/>
              <a:t>					TOT 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 TOT + 100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18197</TotalTime>
  <Words>7591</Words>
  <Application>Microsoft Office PowerPoint</Application>
  <PresentationFormat>Diavetítés a képernyőre (4:3 oldalarány)</PresentationFormat>
  <Paragraphs>1015</Paragraphs>
  <Slides>88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88</vt:i4>
      </vt:variant>
    </vt:vector>
  </HeadingPairs>
  <TitlesOfParts>
    <vt:vector size="93" baseType="lpstr">
      <vt:lpstr>Courier New</vt:lpstr>
      <vt:lpstr>Symbol</vt:lpstr>
      <vt:lpstr>Tahoma</vt:lpstr>
      <vt:lpstr>Times New Roman</vt:lpstr>
      <vt:lpstr>Default Design</vt:lpstr>
      <vt:lpstr>Ullman et al. : Database System Principles  Notes 08: Failure Recovery</vt:lpstr>
      <vt:lpstr>Integrity or correctness of data</vt:lpstr>
      <vt:lpstr>Integrity or consistency constraints</vt:lpstr>
      <vt:lpstr>Definition:</vt:lpstr>
      <vt:lpstr>Constraints (as we use here) may   not capture “full correctness”</vt:lpstr>
      <vt:lpstr>PowerPoint-bemutató</vt:lpstr>
      <vt:lpstr>Constraints (as we use here) may   not capture “full correctness”</vt:lpstr>
      <vt:lpstr>in any case, continue with constraints...</vt:lpstr>
      <vt:lpstr>PowerPoint-bemutató</vt:lpstr>
      <vt:lpstr>Transaction:  collection of actions     that preserve consistency</vt:lpstr>
      <vt:lpstr>Big assumption:</vt:lpstr>
      <vt:lpstr>How can constraints be violated?</vt:lpstr>
      <vt:lpstr>Our failure model</vt:lpstr>
      <vt:lpstr>PowerPoint-bemutató</vt:lpstr>
      <vt:lpstr>PowerPoint-bemutató</vt:lpstr>
      <vt:lpstr>PowerPoint-bemutató</vt:lpstr>
      <vt:lpstr>Is this model reasonable?</vt:lpstr>
      <vt:lpstr>The primitive operations of Transactions</vt:lpstr>
      <vt:lpstr>PowerPoint-bemutató</vt:lpstr>
      <vt:lpstr>Operations:</vt:lpstr>
      <vt:lpstr>Our simple example transaction</vt:lpstr>
      <vt:lpstr>Steps of a transaction and its effect on memory and disk</vt:lpstr>
      <vt:lpstr>Key problem   Unfinished transaction</vt:lpstr>
      <vt:lpstr>PowerPoint-bemutató</vt:lpstr>
      <vt:lpstr>PowerPoint-bemutató</vt:lpstr>
      <vt:lpstr>PowerPoint-bemutató</vt:lpstr>
      <vt:lpstr>Steps of a transaction and its effect on memory and disk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One “complication”</vt:lpstr>
      <vt:lpstr>One “complication”</vt:lpstr>
      <vt:lpstr>One “complication”</vt:lpstr>
      <vt:lpstr>Undo logging rules</vt:lpstr>
      <vt:lpstr>Must write to disk in the following order (UNDO LOG)</vt:lpstr>
      <vt:lpstr>Order of steps and disk writes in case of UNDO log</vt:lpstr>
      <vt:lpstr>Recovery rules:         Undo logging</vt:lpstr>
      <vt:lpstr>Recovery rules:         Undo logging</vt:lpstr>
      <vt:lpstr>Recovery rules:         Undo logging</vt:lpstr>
      <vt:lpstr>PowerPoint-bemutató</vt:lpstr>
      <vt:lpstr>Recovery from Undo log</vt:lpstr>
      <vt:lpstr>Recovery from Undo log</vt:lpstr>
      <vt:lpstr>Recovery from Undo log</vt:lpstr>
      <vt:lpstr>Recovery from Undo log</vt:lpstr>
      <vt:lpstr>Recovery from Undo log</vt:lpstr>
      <vt:lpstr>Checkpoint     </vt:lpstr>
      <vt:lpstr>Checkpoint     </vt:lpstr>
      <vt:lpstr>Example: what to do at recovery?</vt:lpstr>
      <vt:lpstr>When we scan the log backwards</vt:lpstr>
      <vt:lpstr>To discuss:</vt:lpstr>
      <vt:lpstr>Redo logging  (deferred modification)</vt:lpstr>
      <vt:lpstr>Redo logging  (deferred modification)</vt:lpstr>
      <vt:lpstr>Redo logging  (deferred modification)</vt:lpstr>
      <vt:lpstr>Redo logging  (deferred modification)</vt:lpstr>
      <vt:lpstr>Redo logging rules</vt:lpstr>
      <vt:lpstr>Must write to disk in the following order (REDO LOG)</vt:lpstr>
      <vt:lpstr>REDO logging rules</vt:lpstr>
      <vt:lpstr>Recovery rules:         Redo logging</vt:lpstr>
      <vt:lpstr>Recovery rules:         Redo logging</vt:lpstr>
      <vt:lpstr>Modified REDO log </vt:lpstr>
      <vt:lpstr>Recovery rules:  Modified  Redo log</vt:lpstr>
      <vt:lpstr>Checkpoint     </vt:lpstr>
      <vt:lpstr>Example: what to do at recovery?</vt:lpstr>
      <vt:lpstr>When we scan the log backwards</vt:lpstr>
      <vt:lpstr>When we scan the log backwards</vt:lpstr>
      <vt:lpstr>Key drawbacks:</vt:lpstr>
      <vt:lpstr>Solution: undo/redo logging!</vt:lpstr>
      <vt:lpstr>Rules</vt:lpstr>
      <vt:lpstr>Must write to disk in the following order (UNDO/REDO LOG)</vt:lpstr>
      <vt:lpstr>Example: Undo/Redo logging               what to do at recovery?</vt:lpstr>
      <vt:lpstr>Checkpoint     </vt:lpstr>
      <vt:lpstr>Non-quiescent checkpoint</vt:lpstr>
      <vt:lpstr>When we scan the log backwards</vt:lpstr>
      <vt:lpstr>When we scan the log backwards</vt:lpstr>
      <vt:lpstr>Media failure  (loss of non-volatile     storage)</vt:lpstr>
      <vt:lpstr>Example 1  Triple modular redundancy</vt:lpstr>
      <vt:lpstr>Example #2    Redundant writes,      Single reads</vt:lpstr>
      <vt:lpstr>Example #3: DB Dump + Log</vt:lpstr>
      <vt:lpstr>Backup Database</vt:lpstr>
      <vt:lpstr>Backup Database</vt:lpstr>
      <vt:lpstr>Restore from backup (archive) and log</vt:lpstr>
      <vt:lpstr>When can log be discarded?</vt:lpstr>
      <vt:lpstr>Summary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Nikovits Tibor</cp:lastModifiedBy>
  <cp:revision>306</cp:revision>
  <cp:lastPrinted>2000-02-15T22:18:27Z</cp:lastPrinted>
  <dcterms:created xsi:type="dcterms:W3CDTF">1999-07-13T19:55:20Z</dcterms:created>
  <dcterms:modified xsi:type="dcterms:W3CDTF">2023-11-29T10:06:40Z</dcterms:modified>
</cp:coreProperties>
</file>