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2" r:id="rId6"/>
    <p:sldId id="263" r:id="rId7"/>
    <p:sldId id="265" r:id="rId8"/>
    <p:sldId id="261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4F32-B046-4996-8852-6EE4B6CA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6DED-C19B-4C30-8BAF-EF0F2FE4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B00A-FE54-4C39-B4FF-7CA571C8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1A1B-9D7C-4BE5-B0F2-49197DB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6083-0965-4F59-B5BE-E4560C7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3E5D-3FA5-4CEC-8800-951DB6C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C00AD-7A51-4948-8BA3-ADA53B90A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A3E1-BD2D-46E0-9697-8986652C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1963-E49C-4056-99C5-AA3351F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E72-6E9A-407C-99D0-DB7A1C6F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FCA1-FA45-409B-9A69-63C7D955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ECA7-9459-4544-BC32-B8607B34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A960-7F4B-4E11-81BF-0969B7C3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7EA8-9010-4391-BBE6-56024BBC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74FB-E2C7-4CEB-8DEC-3A15D8CE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FFC-97FA-4048-950C-BBC6664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3302-540F-4730-8513-1AE9B212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48E3-3AFB-42C9-AADB-0BB45360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2C04-E82A-418C-AA60-BEE81313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66EB-2E1E-4F0A-94C3-0311B0E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9CFA-EC3B-4580-B135-D297107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E161-5E36-49E1-9CF4-847B986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3EA6-3B89-4088-AB56-8875752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8D2A-7E0F-4969-B568-1D90AB1F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2398-979B-4B65-A97C-921D8DF5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C729-DAEF-4CCF-92BE-455BEAE3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D541-8737-4972-9C3B-7C643CD4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C8B8-EDED-4BE2-9E76-66DD6FA4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D3A9-6BEE-4744-B4DA-30BC379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F0B10-5154-429C-B931-6BE98BFC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3463-CA5D-4D47-A435-B7F7595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D42C-2DF8-4540-B29D-3C7BB96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9E35-9896-4C71-85AE-82AF82C8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1FBC-C448-41AF-815F-E4D28B01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B80CC-49F1-44DB-A61E-4CEC2F978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EF518-ABB8-4A8A-8618-2AE91389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A8325-C639-4B27-BE4C-A3393641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6EC7B-24B4-4977-88CA-C7AA7BF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18050-D067-4FD9-99AF-638ED9B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9F9-E9B5-4BBE-B028-D85E366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0CF86-B5F0-468B-817B-A1489120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598CB-0FDC-413C-A45A-1B57E37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4AB54-0F15-4BA6-B0D0-28023118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F359D-210E-4864-A767-48738862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13D75-066A-4542-B66D-284A960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A0A7C-638B-42D1-9AEF-55B220F9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C264-F858-4405-B482-F0199718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567F-A97B-4D98-A209-CFD776D0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F304-1849-4C9A-931F-7272FD58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83FA-A127-4349-8CF0-498EE89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BF93-8DEB-4D4E-B976-EAA5C036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43BE-E09A-4DEA-BBB5-749061E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676F-95DA-4666-AF3E-8F7B0A10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94632-8593-40D6-9C42-9C69ADFE4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4198-92DC-41F0-8D11-4EAECE88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2452-2172-4CCA-A565-ED3693E8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6837-176B-44E7-8C01-04533435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52EC-4222-4EA1-B79E-116D7BF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5FB88-B064-4CD0-918F-B236537C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D36B-0F92-40D8-9236-FF113A0A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F16D-7E7B-4B80-9318-6FDD4B71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89EE-3A8A-4FE9-B244-61D9FC96365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7598-0707-45E1-AC52-4B888B585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12AE-ACAB-49F8-9B50-54BB22F7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6590-2EE2-49DF-8C88-AE892E47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ructure and Function of the Heart">
            <a:extLst>
              <a:ext uri="{FF2B5EF4-FFF2-40B4-BE49-F238E27FC236}">
                <a16:creationId xmlns:a16="http://schemas.microsoft.com/office/drawing/2014/main" id="{9193F24D-9263-40F8-8F6B-3159C7F3E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C3395-7F36-47CA-8DD4-BD311471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CAC3-B0FB-44E8-9CAB-B415F485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Team: </a:t>
            </a:r>
          </a:p>
        </p:txBody>
      </p:sp>
    </p:spTree>
    <p:extLst>
      <p:ext uri="{BB962C8B-B14F-4D97-AF65-F5344CB8AC3E}">
        <p14:creationId xmlns:p14="http://schemas.microsoft.com/office/powerpoint/2010/main" val="1475900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Path winding through a grassy field">
            <a:extLst>
              <a:ext uri="{FF2B5EF4-FFF2-40B4-BE49-F238E27FC236}">
                <a16:creationId xmlns:a16="http://schemas.microsoft.com/office/drawing/2014/main" id="{BFA2E078-E095-4510-B9E5-A5EAE6602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" r="1387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Next Steps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1912F-2775-4C54-B694-0B8CC604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Look into separating into different dataset based on gender to possibly remove bias.</a:t>
            </a:r>
          </a:p>
          <a:p>
            <a:r>
              <a:rPr lang="en-US" sz="1700" dirty="0"/>
              <a:t>Explore other ML models. </a:t>
            </a:r>
          </a:p>
          <a:p>
            <a:r>
              <a:rPr lang="en-US" sz="1700" dirty="0"/>
              <a:t>Re-do the clustering by removing the outliers.</a:t>
            </a:r>
          </a:p>
          <a:p>
            <a:r>
              <a:rPr lang="en-US" sz="1700" dirty="0"/>
              <a:t>Keep in touch. </a:t>
            </a:r>
          </a:p>
        </p:txBody>
      </p:sp>
    </p:spTree>
    <p:extLst>
      <p:ext uri="{BB962C8B-B14F-4D97-AF65-F5344CB8AC3E}">
        <p14:creationId xmlns:p14="http://schemas.microsoft.com/office/powerpoint/2010/main" val="4132420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ructure and Function of the Heart">
            <a:extLst>
              <a:ext uri="{FF2B5EF4-FFF2-40B4-BE49-F238E27FC236}">
                <a16:creationId xmlns:a16="http://schemas.microsoft.com/office/drawing/2014/main" id="{3FA0F744-7EFE-4405-960A-58F87F8C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091" r="17880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307A-6187-4929-89A3-930E514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Goal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35F4E-49DF-4636-B322-B58F4E35E1A9}"/>
              </a:ext>
            </a:extLst>
          </p:cNvPr>
          <p:cNvSpPr txBox="1"/>
          <p:nvPr/>
        </p:nvSpPr>
        <p:spPr>
          <a:xfrm>
            <a:off x="371094" y="2759310"/>
            <a:ext cx="518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the most important features in heart failure/heart disease. Utilize machine learning and data visualization tools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57835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ackground with a monitor heartbeat, heart Stock Vector Image by ©Alkestida  #7935926">
            <a:extLst>
              <a:ext uri="{FF2B5EF4-FFF2-40B4-BE49-F238E27FC236}">
                <a16:creationId xmlns:a16="http://schemas.microsoft.com/office/drawing/2014/main" id="{82FE2C9E-7992-4879-9E01-3C283BF12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r="9090" b="38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Process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6930D-B92A-4F1D-932E-4D888A312957}"/>
              </a:ext>
            </a:extLst>
          </p:cNvPr>
          <p:cNvSpPr txBox="1"/>
          <p:nvPr/>
        </p:nvSpPr>
        <p:spPr>
          <a:xfrm>
            <a:off x="511728" y="2869035"/>
            <a:ext cx="7021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on the models of Supervised and Unsupervised ML: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KNN, 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conclusion based on these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cleaning, analysis and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29810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Background with a monitor heartbeat, heart Stock Vector Image by ©Alkestida  #7935926">
            <a:extLst>
              <a:ext uri="{FF2B5EF4-FFF2-40B4-BE49-F238E27FC236}">
                <a16:creationId xmlns:a16="http://schemas.microsoft.com/office/drawing/2014/main" id="{7BA8C8EC-85BD-4F73-9B0A-7CF539B54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r="9090" b="384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Findings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0AB87-890E-40E1-BF17-22477BBAF4B3}"/>
              </a:ext>
            </a:extLst>
          </p:cNvPr>
          <p:cNvSpPr txBox="1"/>
          <p:nvPr/>
        </p:nvSpPr>
        <p:spPr>
          <a:xfrm>
            <a:off x="612729" y="2637456"/>
            <a:ext cx="6987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55% of the patients have heart disease in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lack-Lato"/>
              </a:rPr>
              <a:t>Men are almost 2 and 1/2 times more likely have a heart disease than women.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lack-Lato"/>
              </a:rPr>
              <a:t>Person with ASY-Asymptomatic chest pain has almost 2 times more likely have a heart disease than person with TA -Typical Angina chest 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lack-Lato"/>
              </a:rPr>
              <a:t>Exercise-induced angina with 'Yes' almost 2.4 times more likely have a heart disease than exercise-induced angina with 'No’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correlated variables to hear diseases were: </a:t>
            </a:r>
            <a:r>
              <a:rPr lang="en-US" dirty="0" err="1"/>
              <a:t>OldPeak</a:t>
            </a:r>
            <a:r>
              <a:rPr lang="en-US" dirty="0"/>
              <a:t>, Chest Pain type and Exercise Angina.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Possibility of clustering – 3-5 groups can be formed to predict heart failure.</a:t>
            </a:r>
          </a:p>
        </p:txBody>
      </p:sp>
    </p:spTree>
    <p:extLst>
      <p:ext uri="{BB962C8B-B14F-4D97-AF65-F5344CB8AC3E}">
        <p14:creationId xmlns:p14="http://schemas.microsoft.com/office/powerpoint/2010/main" val="144402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tructure and Function of the Heart">
            <a:extLst>
              <a:ext uri="{FF2B5EF4-FFF2-40B4-BE49-F238E27FC236}">
                <a16:creationId xmlns:a16="http://schemas.microsoft.com/office/drawing/2014/main" id="{E36943A8-973D-486F-91A4-3E3A352FF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091" r="17880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7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Data Visualization</a:t>
            </a:r>
          </a:p>
        </p:txBody>
      </p:sp>
      <p:sp>
        <p:nvSpPr>
          <p:cNvPr id="3082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30F54-08C0-4A14-A56B-183B4084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61" y="1367411"/>
            <a:ext cx="6796338" cy="4959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098CEC-1F47-417A-8414-0797BCA4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35" y="2655996"/>
            <a:ext cx="4626629" cy="34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0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3619-3455-4C8A-B257-5EA98F1D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0ACE81A-663B-4A87-BA93-23E7F443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760" y="58362"/>
            <a:ext cx="7508240" cy="68794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1976B6-42A7-4121-A17B-03523C0F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1157918"/>
            <a:ext cx="4947721" cy="46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0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58C-8FDD-4F94-A0A0-2E4671E4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Resting Blood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3C708-51F3-4AEB-BD48-851AB4343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98" y="1928261"/>
            <a:ext cx="5437764" cy="46964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3E7BF-40DA-4A93-B2DC-6385C18E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88" y="1928261"/>
            <a:ext cx="5543914" cy="47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98EF-6849-4919-ABCB-2C844120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Findings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2">
            <a:extLst>
              <a:ext uri="{FF2B5EF4-FFF2-40B4-BE49-F238E27FC236}">
                <a16:creationId xmlns:a16="http://schemas.microsoft.com/office/drawing/2014/main" id="{0CF72167-F936-4F68-9567-414449C4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86" y="1056723"/>
            <a:ext cx="8721012" cy="52083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6697D-E184-4047-9E03-655614EA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6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758-14C4-4262-85C4-994F164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ML - Clustering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00AF1-B283-4C16-937E-F16481964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83" y="1825625"/>
            <a:ext cx="8058033" cy="4351338"/>
          </a:xfrm>
        </p:spPr>
      </p:pic>
    </p:spTree>
    <p:extLst>
      <p:ext uri="{BB962C8B-B14F-4D97-AF65-F5344CB8AC3E}">
        <p14:creationId xmlns:p14="http://schemas.microsoft.com/office/powerpoint/2010/main" val="401838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210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Heart Failure Prediction</vt:lpstr>
      <vt:lpstr>Goal</vt:lpstr>
      <vt:lpstr>Process</vt:lpstr>
      <vt:lpstr>Findings</vt:lpstr>
      <vt:lpstr>Data Visualization</vt:lpstr>
      <vt:lpstr>PowerPoint Presentation</vt:lpstr>
      <vt:lpstr>Resting Blood Pressure</vt:lpstr>
      <vt:lpstr>Findings</vt:lpstr>
      <vt:lpstr>Unsupervised ML - Clustering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Asel Connolly</dc:creator>
  <cp:lastModifiedBy>Asel Connolly</cp:lastModifiedBy>
  <cp:revision>21</cp:revision>
  <dcterms:created xsi:type="dcterms:W3CDTF">2021-11-12T00:41:06Z</dcterms:created>
  <dcterms:modified xsi:type="dcterms:W3CDTF">2021-11-13T14:50:31Z</dcterms:modified>
</cp:coreProperties>
</file>