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6"/>
  </p:notesMasterIdLst>
  <p:sldIdLst>
    <p:sldId id="256" r:id="rId2"/>
    <p:sldId id="318" r:id="rId3"/>
    <p:sldId id="259" r:id="rId4"/>
    <p:sldId id="317" r:id="rId5"/>
    <p:sldId id="279" r:id="rId6"/>
    <p:sldId id="274" r:id="rId7"/>
    <p:sldId id="272" r:id="rId8"/>
    <p:sldId id="271" r:id="rId9"/>
    <p:sldId id="319" r:id="rId10"/>
    <p:sldId id="298" r:id="rId11"/>
    <p:sldId id="300" r:id="rId12"/>
    <p:sldId id="273" r:id="rId13"/>
    <p:sldId id="299" r:id="rId14"/>
    <p:sldId id="301" r:id="rId15"/>
    <p:sldId id="304" r:id="rId16"/>
    <p:sldId id="303" r:id="rId17"/>
    <p:sldId id="261" r:id="rId18"/>
    <p:sldId id="305" r:id="rId19"/>
    <p:sldId id="307" r:id="rId20"/>
    <p:sldId id="377" r:id="rId21"/>
    <p:sldId id="308" r:id="rId22"/>
    <p:sldId id="265" r:id="rId23"/>
    <p:sldId id="309" r:id="rId24"/>
    <p:sldId id="310" r:id="rId25"/>
    <p:sldId id="268" r:id="rId26"/>
    <p:sldId id="311" r:id="rId27"/>
    <p:sldId id="313" r:id="rId28"/>
    <p:sldId id="314" r:id="rId29"/>
    <p:sldId id="315" r:id="rId30"/>
    <p:sldId id="316" r:id="rId31"/>
    <p:sldId id="312" r:id="rId32"/>
    <p:sldId id="276" r:id="rId33"/>
    <p:sldId id="278" r:id="rId34"/>
    <p:sldId id="277" r:id="rId35"/>
    <p:sldId id="280" r:id="rId36"/>
    <p:sldId id="281" r:id="rId37"/>
    <p:sldId id="284" r:id="rId38"/>
    <p:sldId id="283" r:id="rId39"/>
    <p:sldId id="288" r:id="rId40"/>
    <p:sldId id="286" r:id="rId41"/>
    <p:sldId id="290" r:id="rId42"/>
    <p:sldId id="291" r:id="rId43"/>
    <p:sldId id="293" r:id="rId44"/>
    <p:sldId id="378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72976" autoAdjust="0"/>
  </p:normalViewPr>
  <p:slideViewPr>
    <p:cSldViewPr snapToGrid="0">
      <p:cViewPr varScale="1">
        <p:scale>
          <a:sx n="95" d="100"/>
          <a:sy n="95" d="100"/>
        </p:scale>
        <p:origin x="20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B9C76-CDA5-45B7-8C43-2DE39A8C3910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DC3A4-F454-4C6F-922D-CBC3B64B1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25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DC3A4-F454-4C6F-922D-CBC3B64B17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8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DC3A4-F454-4C6F-922D-CBC3B64B17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14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DC3A4-F454-4C6F-922D-CBC3B64B17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78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DC3A4-F454-4C6F-922D-CBC3B64B17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88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DC3A4-F454-4C6F-922D-CBC3B64B174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40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DC3A4-F454-4C6F-922D-CBC3B64B174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95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DC3A4-F454-4C6F-922D-CBC3B64B174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11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DC3A4-F454-4C6F-922D-CBC3B64B17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750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DC3A4-F454-4C6F-922D-CBC3B64B17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62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DC3A4-F454-4C6F-922D-CBC3B64B17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46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DC3A4-F454-4C6F-922D-CBC3B64B17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48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DC3A4-F454-4C6F-922D-CBC3B64B17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61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DC3A4-F454-4C6F-922D-CBC3B64B17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72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DC3A4-F454-4C6F-922D-CBC3B64B17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7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DC3A4-F454-4C6F-922D-CBC3B64B17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04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DC3A4-F454-4C6F-922D-CBC3B64B17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56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DC3A4-F454-4C6F-922D-CBC3B64B17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51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7AC98A4-4124-4810-BADA-D24A413A9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A86B0A3-AD5E-4493-811C-0E76EF4B1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45F8-7DC2-4355-A446-F5BFAF830608}" type="datetime1">
              <a:rPr lang="en-US" smtClean="0"/>
              <a:t>3/29/2019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8BA71D98-0A8A-4C82-9A24-016703F23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Python. Lec:5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010B476-24BA-469B-A7A3-3D9CA4E9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ED6E209A-C23D-4B0B-A984-D9185C400F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6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DC12-A697-4DAD-852E-EBF14F23E458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Python. Lec:5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ED6E209A-C23D-4B0B-A984-D9185C400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0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3BA6A-EF57-4D3F-9322-2A257B7B0537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Python. Lec:5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ED6E209A-C23D-4B0B-A984-D9185C400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6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56F-2978-40B7-810A-80EF310F0C8F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Python. Lec:5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ED6E209A-C23D-4B0B-A984-D9185C400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3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C5FA-624E-4D53-B8BE-75159766A836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Python. Lec:5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ED6E209A-C23D-4B0B-A984-D9185C400F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05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A209-1F7D-47D5-AA63-5436773ABE8D}" type="datetime1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Python. Lec:5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ED6E209A-C23D-4B0B-A984-D9185C400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5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F1A8-3887-43DD-9A51-66F5B22D9369}" type="datetime1">
              <a:rPr lang="en-US" smtClean="0"/>
              <a:t>3/29/2019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Python. Lec:5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ED6E209A-C23D-4B0B-A984-D9185C400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5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790-38BE-4143-85FC-BC1DB252FA59}" type="datetime1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Python. Lec:5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ED6E209A-C23D-4B0B-A984-D9185C400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2631-B179-4920-A616-10159D63753A}" type="datetime1">
              <a:rPr lang="en-US" smtClean="0"/>
              <a:t>3/29/2019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Python. Lec:5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ED6E209A-C23D-4B0B-A984-D9185C400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9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9E9D48B-9D7B-4EA4-8985-3CBDF740BED7}" type="datetime1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Introduction to Python. Lec:5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6E209A-C23D-4B0B-A984-D9185C400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68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1347-62B2-44A3-864A-F1F9D3F56EEE}" type="datetime1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Python. Lec:5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ED6E209A-C23D-4B0B-A984-D9185C400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8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E931C03-3CFF-44D4-80FF-3585A709EE3A}" type="datetime1">
              <a:rPr lang="en-US" smtClean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Introduction to Python. Lec:5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A565924-6D69-46C1-B559-24E587347523}"/>
              </a:ext>
            </a:extLst>
          </p:cNvPr>
          <p:cNvSpPr txBox="1"/>
          <p:nvPr userDrawn="1"/>
        </p:nvSpPr>
        <p:spPr>
          <a:xfrm>
            <a:off x="6883879" y="6549869"/>
            <a:ext cx="1437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7535CE2-1DBA-4123-9C24-8374DB8475BB}" type="slidenum">
              <a:rPr lang="en-US" sz="900" smtClean="0">
                <a:solidFill>
                  <a:schemeClr val="bg1"/>
                </a:solidFill>
              </a:rPr>
              <a:pPr algn="r"/>
              <a:t>‹#›</a:t>
            </a:fld>
            <a:r>
              <a:rPr lang="en-US" sz="9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881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users/gridspec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57458-F936-4ECD-A06F-D57D0CE14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INTRODUCTION TO PYTHON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LECTURE 5: Numerical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6E2D0-D56B-42F8-ACAC-9EB7EE3F5B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Asem Elshimi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E92142-2D99-4A34-A6E9-A23AD515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en-US"/>
              <a:t>Introduction to Python. Lec:5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9CD2BA-0098-462C-8842-EABF57764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0DF08-8683-4C37-A07B-DF02A52FE3E1}" type="datetime1">
              <a:rPr lang="en-US" smtClean="0"/>
              <a:t>3/29/2019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714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04B0-0AAA-43FD-8FE8-B6292E1E4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NumPy </a:t>
            </a:r>
            <a:r>
              <a:rPr lang="en-US" dirty="0" err="1"/>
              <a:t>ndarray</a:t>
            </a:r>
            <a:r>
              <a:rPr lang="en-US" dirty="0"/>
              <a:t>: A Multidimensional Array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C80EB-83AF-469F-A565-A3B1D9107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Generate some random data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 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np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random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randn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it-IT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it-IT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data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shape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dtype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FD265-C29A-4F93-8992-9A327DBA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28AA-25A5-4A4E-A7D1-CAB8161892D3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DF450-3DBD-47A7-A237-998C7383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Python. Lec:5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2ED11E-1551-481F-AC38-F3D6100A0170}"/>
              </a:ext>
            </a:extLst>
          </p:cNvPr>
          <p:cNvSpPr/>
          <p:nvPr/>
        </p:nvSpPr>
        <p:spPr>
          <a:xfrm>
            <a:off x="4868426" y="2782669"/>
            <a:ext cx="363248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array([[-0.2047,  0.4789, -0.5194],</a:t>
            </a:r>
          </a:p>
          <a:p>
            <a:r>
              <a:rPr lang="en-US" dirty="0"/>
              <a:t>       [-0.5557,  1.9658,  1.3934]])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8701F1-97B0-45E3-802B-746F75ECE089}"/>
              </a:ext>
            </a:extLst>
          </p:cNvPr>
          <p:cNvSpPr/>
          <p:nvPr/>
        </p:nvSpPr>
        <p:spPr>
          <a:xfrm>
            <a:off x="4868426" y="3537373"/>
            <a:ext cx="363248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array([[-0.4094,  0.9579, -1.0389],</a:t>
            </a:r>
          </a:p>
          <a:p>
            <a:r>
              <a:rPr lang="en-US" dirty="0"/>
              <a:t>       [-1.1115,  3.9316,  2.7868]])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70FC3-D72A-47F4-BFB7-6DBA0D587135}"/>
              </a:ext>
            </a:extLst>
          </p:cNvPr>
          <p:cNvSpPr/>
          <p:nvPr/>
        </p:nvSpPr>
        <p:spPr>
          <a:xfrm>
            <a:off x="4868426" y="4606469"/>
            <a:ext cx="97971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(2, 3)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F15878-124A-49EE-B4B1-A486F10BD7EF}"/>
              </a:ext>
            </a:extLst>
          </p:cNvPr>
          <p:cNvSpPr/>
          <p:nvPr/>
        </p:nvSpPr>
        <p:spPr>
          <a:xfrm>
            <a:off x="4868426" y="5084174"/>
            <a:ext cx="97971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float64</a:t>
            </a:r>
          </a:p>
        </p:txBody>
      </p:sp>
    </p:spTree>
    <p:extLst>
      <p:ext uri="{BB962C8B-B14F-4D97-AF65-F5344CB8AC3E}">
        <p14:creationId xmlns:p14="http://schemas.microsoft.com/office/powerpoint/2010/main" val="335061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043" y="457200"/>
            <a:ext cx="8455914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2049" y="521208"/>
            <a:ext cx="8359902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BC679-987A-4E74-A32B-741E9480B4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960" y="6459785"/>
            <a:ext cx="185420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3A2AA8C-30BD-4CB6-94A7-A9DF45AEC24B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85510-E85E-4350-BC8F-85A18130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8" y="6459785"/>
            <a:ext cx="361710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Introduction to Python. Lec:5</a:t>
            </a:r>
          </a:p>
        </p:txBody>
      </p:sp>
      <p:pic>
        <p:nvPicPr>
          <p:cNvPr id="3074" name="Picture 2" descr="Image result for 3 dimensional matrix">
            <a:extLst>
              <a:ext uri="{FF2B5EF4-FFF2-40B4-BE49-F238E27FC236}">
                <a16:creationId xmlns:a16="http://schemas.microsoft.com/office/drawing/2014/main" id="{1ED17EF6-482E-471C-A903-42626C39F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49" y="1778558"/>
            <a:ext cx="7279473" cy="327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231410B8-79F0-425C-BE6C-077AF8CDEB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17" y="1390643"/>
            <a:ext cx="7752969" cy="407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82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D044-55F5-44FF-8323-B718BB9C9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arrays: from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84724-451A-4DA2-8520-0D47F1C94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data1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7.5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arr1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00F88-DABE-42D7-9502-72F07F24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4CDA-C19E-4E70-9293-4CEA7D2BBAC5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D8390-B721-49D8-8DEC-CD6E7701D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Python. Lec:5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5B6EC5-507A-46A2-B6CF-A48189D2CEA6}"/>
              </a:ext>
            </a:extLst>
          </p:cNvPr>
          <p:cNvSpPr/>
          <p:nvPr/>
        </p:nvSpPr>
        <p:spPr>
          <a:xfrm>
            <a:off x="4572000" y="4053593"/>
            <a:ext cx="1739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[6.  7.5 8.  0.  1. 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0E2113-D860-454B-A613-29DDA770C68A}"/>
              </a:ext>
            </a:extLst>
          </p:cNvPr>
          <p:cNvSpPr/>
          <p:nvPr/>
        </p:nvSpPr>
        <p:spPr>
          <a:xfrm>
            <a:off x="4572000" y="3575888"/>
            <a:ext cx="152798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[6, 7.5, 8, 0, 1]</a:t>
            </a:r>
          </a:p>
        </p:txBody>
      </p:sp>
    </p:spTree>
    <p:extLst>
      <p:ext uri="{BB962C8B-B14F-4D97-AF65-F5344CB8AC3E}">
        <p14:creationId xmlns:p14="http://schemas.microsoft.com/office/powerpoint/2010/main" val="30707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46F7-E2B8-4B1D-A6CF-04F197A99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arrays: 2D -- from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18928-178D-48A9-9D3A-03BE8E371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data2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]]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arr2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Arr2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ndim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shape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35AB6-3684-4F7C-9806-F2597116F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BFA0-7C51-4174-B1FC-5C04F2A6B334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9D563-1585-414D-AB67-80FB317AD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Python. Lec:5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94F822-2E7C-48D3-98DB-E71A07B1740F}"/>
              </a:ext>
            </a:extLst>
          </p:cNvPr>
          <p:cNvSpPr/>
          <p:nvPr/>
        </p:nvSpPr>
        <p:spPr>
          <a:xfrm>
            <a:off x="5354298" y="2866293"/>
            <a:ext cx="205488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array([[1, 2, 3, 4],</a:t>
            </a:r>
          </a:p>
          <a:p>
            <a:r>
              <a:rPr lang="en-US" dirty="0"/>
              <a:t>       [5, 6, 7, 8]])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6849A3-CF6C-44BD-B79F-01A8E9D88660}"/>
              </a:ext>
            </a:extLst>
          </p:cNvPr>
          <p:cNvSpPr/>
          <p:nvPr/>
        </p:nvSpPr>
        <p:spPr>
          <a:xfrm>
            <a:off x="5354298" y="4210017"/>
            <a:ext cx="150370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FB1044-E7ED-4BE3-A1B4-C7867962529A}"/>
              </a:ext>
            </a:extLst>
          </p:cNvPr>
          <p:cNvSpPr/>
          <p:nvPr/>
        </p:nvSpPr>
        <p:spPr>
          <a:xfrm>
            <a:off x="5354297" y="4687722"/>
            <a:ext cx="150370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(2, 4)</a:t>
            </a:r>
          </a:p>
        </p:txBody>
      </p:sp>
    </p:spTree>
    <p:extLst>
      <p:ext uri="{BB962C8B-B14F-4D97-AF65-F5344CB8AC3E}">
        <p14:creationId xmlns:p14="http://schemas.microsoft.com/office/powerpoint/2010/main" val="171970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63EB6-6356-48C7-AD19-5B8B80964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arrays: zeros and 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08EC6-76C9-4447-A869-F99EE48EA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zeros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ones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ones_like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endParaRPr lang="en-US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0572D-BEAB-44B2-8D00-FCAE5F64F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F625-34AD-4446-859F-4C2EF55CD98F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DA015-DDDD-466B-AEDE-613120C8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Python. Lec:5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F49416-8094-4226-BDF7-B88FE10CEDAD}"/>
              </a:ext>
            </a:extLst>
          </p:cNvPr>
          <p:cNvSpPr/>
          <p:nvPr/>
        </p:nvSpPr>
        <p:spPr>
          <a:xfrm>
            <a:off x="4680558" y="1958721"/>
            <a:ext cx="368620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array([0., 0., 0., 0., 0., 0., 0., 0., 0., 0.])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7521D5-ED29-470F-B53D-66D8E19D2E3B}"/>
              </a:ext>
            </a:extLst>
          </p:cNvPr>
          <p:cNvSpPr/>
          <p:nvPr/>
        </p:nvSpPr>
        <p:spPr>
          <a:xfrm>
            <a:off x="4680558" y="2505670"/>
            <a:ext cx="260257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array([[1., 1., 1., 1., 1., 1.],</a:t>
            </a:r>
          </a:p>
          <a:p>
            <a:r>
              <a:rPr lang="en-US" dirty="0"/>
              <a:t>       [1., 1., 1., 1., 1., 1.],</a:t>
            </a:r>
          </a:p>
          <a:p>
            <a:r>
              <a:rPr lang="en-US" dirty="0"/>
              <a:t>       [1., 1., 1., 1., 1., 1.]])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6493FF-5F59-4635-BF17-1AFB2E082074}"/>
              </a:ext>
            </a:extLst>
          </p:cNvPr>
          <p:cNvSpPr/>
          <p:nvPr/>
        </p:nvSpPr>
        <p:spPr>
          <a:xfrm>
            <a:off x="4680558" y="3696526"/>
            <a:ext cx="180107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array([[1, 1, 1, 1],</a:t>
            </a:r>
          </a:p>
          <a:p>
            <a:r>
              <a:rPr lang="en-US" dirty="0"/>
              <a:t>       [1, 1, 1, 1]])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A6260F-812C-4032-BAF4-511B1D59D012}"/>
              </a:ext>
            </a:extLst>
          </p:cNvPr>
          <p:cNvSpPr/>
          <p:nvPr/>
        </p:nvSpPr>
        <p:spPr>
          <a:xfrm>
            <a:off x="4680558" y="4592627"/>
            <a:ext cx="141635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array([[[5, 5],</a:t>
            </a:r>
          </a:p>
          <a:p>
            <a:r>
              <a:rPr lang="en-US" dirty="0"/>
              <a:t>        [5, 5],</a:t>
            </a:r>
          </a:p>
          <a:p>
            <a:r>
              <a:rPr lang="en-US" dirty="0"/>
              <a:t>        [5, 5]],</a:t>
            </a:r>
          </a:p>
          <a:p>
            <a:endParaRPr lang="en-US" dirty="0"/>
          </a:p>
          <a:p>
            <a:r>
              <a:rPr lang="en-US" dirty="0"/>
              <a:t>       [[5, 5],</a:t>
            </a:r>
          </a:p>
          <a:p>
            <a:r>
              <a:rPr lang="en-US" dirty="0"/>
              <a:t>        [5, 5],</a:t>
            </a:r>
          </a:p>
          <a:p>
            <a:r>
              <a:rPr lang="en-US" dirty="0"/>
              <a:t>        [5, 5]]])</a:t>
            </a:r>
          </a:p>
        </p:txBody>
      </p:sp>
    </p:spTree>
    <p:extLst>
      <p:ext uri="{BB962C8B-B14F-4D97-AF65-F5344CB8AC3E}">
        <p14:creationId xmlns:p14="http://schemas.microsoft.com/office/powerpoint/2010/main" val="126549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D2D517-BC35-4439-AC31-06DF764F2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34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DD3F846-0483-40F5-A881-0C1AD2A0C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51A740F-391B-4D2D-B2E5-4F31D80D0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058" y="2008063"/>
            <a:ext cx="7945883" cy="286051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EEE5A-DAD1-4E55-B929-1CC26E8EC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960" y="6459785"/>
            <a:ext cx="185420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0687D0C-82EE-49AA-9561-0DD06487EB02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9DA3D-F949-4041-AC4A-6F073FA0E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8" y="6459785"/>
            <a:ext cx="361710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latin typeface="+mn-lt"/>
                <a:ea typeface="+mn-ea"/>
                <a:cs typeface="+mn-cs"/>
              </a:rPr>
              <a:t>Introduction to Python. Lec:5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FDFA-5B41-450E-8C72-3C19A7CC4036}"/>
              </a:ext>
            </a:extLst>
          </p:cNvPr>
          <p:cNvSpPr/>
          <p:nvPr/>
        </p:nvSpPr>
        <p:spPr>
          <a:xfrm>
            <a:off x="599058" y="2944167"/>
            <a:ext cx="7771219" cy="40193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3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B60D8-360F-445D-B1B8-E4A385A9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arrays: arrange and </a:t>
            </a:r>
            <a:r>
              <a:rPr lang="en-US" dirty="0" err="1"/>
              <a:t>linspace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D4D89-EBBE-4FE2-B22C-5A8DD44BB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np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arange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np</a:t>
            </a:r>
            <a:r>
              <a:rPr lang="fr-F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linspace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5604E-6898-478B-9593-B327B23A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0BE2-9F14-4BD2-9C10-DD8F59283129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172E9-95D3-4136-B5DB-3A2113A18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Python. Lec:5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9B4B86-FA38-4804-BCDD-A315243B0427}"/>
              </a:ext>
            </a:extLst>
          </p:cNvPr>
          <p:cNvSpPr/>
          <p:nvPr/>
        </p:nvSpPr>
        <p:spPr>
          <a:xfrm>
            <a:off x="5006344" y="2328053"/>
            <a:ext cx="164339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[ 1 21 41 61 81]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94B7B6-6162-4EE7-897B-57958F8F0ECB}"/>
              </a:ext>
            </a:extLst>
          </p:cNvPr>
          <p:cNvSpPr/>
          <p:nvPr/>
        </p:nvSpPr>
        <p:spPr>
          <a:xfrm>
            <a:off x="5006344" y="3791284"/>
            <a:ext cx="36182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[  1.   17.5  34.   50.5  67.   83.5 100. 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D0C623-9BDC-417A-9E8A-25C8B132B723}"/>
              </a:ext>
            </a:extLst>
          </p:cNvPr>
          <p:cNvSpPr/>
          <p:nvPr/>
        </p:nvSpPr>
        <p:spPr>
          <a:xfrm>
            <a:off x="895645" y="4271296"/>
            <a:ext cx="3737987" cy="1893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arange</a:t>
            </a:r>
            <a:r>
              <a:rPr lang="en-US" dirty="0"/>
              <a:t>: step.</a:t>
            </a:r>
          </a:p>
          <a:p>
            <a:pPr algn="ctr"/>
            <a:r>
              <a:rPr lang="en-US" dirty="0" err="1"/>
              <a:t>linspace</a:t>
            </a:r>
            <a:r>
              <a:rPr lang="en-US" dirty="0"/>
              <a:t>: number of </a:t>
            </a:r>
            <a:r>
              <a:rPr lang="en-US" dirty="0" err="1"/>
              <a:t>steps.k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Q: endpoint of </a:t>
            </a:r>
            <a:r>
              <a:rPr lang="en-US" dirty="0" err="1"/>
              <a:t>linspace</a:t>
            </a:r>
            <a:r>
              <a:rPr lang="en-US" dirty="0"/>
              <a:t>?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Q: Multidimensional </a:t>
            </a:r>
            <a:r>
              <a:rPr lang="en-US" dirty="0" err="1"/>
              <a:t>arange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9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046EB-CFF6-49FA-949D-6BDD96072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[element wise]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B7EF5-942E-470D-A8D8-22E7D9658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([[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1.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2.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3.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4.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5.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6.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]])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arr2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([[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4.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1.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7.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2.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12.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]])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arr2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1E6CB-43E7-46BF-9CCA-6DDFB41BB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0401-658C-48EC-AA5F-E2FCF6C313A3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66A7A-7B02-4A95-88C3-E0368599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Python. Lec:5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E64CA2-0777-466F-9B57-2344C6755E4C}"/>
              </a:ext>
            </a:extLst>
          </p:cNvPr>
          <p:cNvSpPr/>
          <p:nvPr/>
        </p:nvSpPr>
        <p:spPr>
          <a:xfrm>
            <a:off x="4767944" y="3842194"/>
            <a:ext cx="369930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[[1.         0.5        0.33333333]</a:t>
            </a:r>
          </a:p>
          <a:p>
            <a:r>
              <a:rPr lang="en-US" dirty="0"/>
              <a:t>   [0.25       0.2        0.16666667]]</a:t>
            </a:r>
          </a:p>
          <a:p>
            <a:endParaRPr lang="en-US" dirty="0"/>
          </a:p>
          <a:p>
            <a:r>
              <a:rPr lang="en-US" dirty="0"/>
              <a:t>[[1.         1.41421356 1.73205081]</a:t>
            </a:r>
          </a:p>
          <a:p>
            <a:r>
              <a:rPr lang="en-US" dirty="0"/>
              <a:t>  [2.         2.23606798 2.44948974]]</a:t>
            </a:r>
          </a:p>
          <a:p>
            <a:endParaRPr lang="en-US" dirty="0"/>
          </a:p>
          <a:p>
            <a:r>
              <a:rPr lang="en-US" dirty="0"/>
              <a:t>[[False  True False]</a:t>
            </a:r>
          </a:p>
          <a:p>
            <a:r>
              <a:rPr lang="en-US" dirty="0"/>
              <a:t>  [ True False  True]]</a:t>
            </a:r>
          </a:p>
        </p:txBody>
      </p:sp>
    </p:spTree>
    <p:extLst>
      <p:ext uri="{BB962C8B-B14F-4D97-AF65-F5344CB8AC3E}">
        <p14:creationId xmlns:p14="http://schemas.microsoft.com/office/powerpoint/2010/main" val="24580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3887D-B17B-4186-BFCC-A5C43E3C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846D5-E350-4346-86AA-167037A66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440" y="2024213"/>
            <a:ext cx="3703320" cy="736282"/>
          </a:xfrm>
        </p:spPr>
        <p:txBody>
          <a:bodyPr/>
          <a:lstStyle/>
          <a:p>
            <a:r>
              <a:rPr lang="en-US" dirty="0" err="1"/>
              <a:t>ndarray</a:t>
            </a:r>
            <a:endParaRPr lang="en-US" dirty="0"/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7AB240-E808-4EE5-8359-7F6BFF512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0629" y="2592290"/>
            <a:ext cx="4271554" cy="3286760"/>
          </a:xfrm>
        </p:spPr>
        <p:txBody>
          <a:bodyPr/>
          <a:lstStyle/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np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diag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np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arange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B5959D7-42AC-4E53-A0BB-AD6C32492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1833067"/>
            <a:ext cx="3703320" cy="736282"/>
          </a:xfrm>
        </p:spPr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8756A2-2148-4C27-873D-5A029E27F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7382" y="2582334"/>
            <a:ext cx="4661431" cy="328676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ls1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=[[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]]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ls1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ls1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88798-D174-405F-8097-CADD3EF8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4144-2502-48DB-BE04-0065C7C6C959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05585-B237-4568-BDE1-8398EDD8D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Python. Lec:5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49BEF5-BC40-45A7-865A-2BA171FD77FE}"/>
              </a:ext>
            </a:extLst>
          </p:cNvPr>
          <p:cNvSpPr/>
          <p:nvPr/>
        </p:nvSpPr>
        <p:spPr>
          <a:xfrm>
            <a:off x="2888901" y="3449860"/>
            <a:ext cx="100985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[[0 0 0]</a:t>
            </a:r>
          </a:p>
          <a:p>
            <a:r>
              <a:rPr lang="en-US" dirty="0"/>
              <a:t> [0 1 0]</a:t>
            </a:r>
          </a:p>
          <a:p>
            <a:r>
              <a:rPr lang="en-US" dirty="0"/>
              <a:t> [0 0 2]]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7D0175-3C9E-4DCF-B116-0A93CD3ECDC2}"/>
              </a:ext>
            </a:extLst>
          </p:cNvPr>
          <p:cNvSpPr/>
          <p:nvPr/>
        </p:nvSpPr>
        <p:spPr>
          <a:xfrm>
            <a:off x="2888901" y="4740140"/>
            <a:ext cx="100985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A38AD3-B622-46C8-8D8C-FB4F0EEE55BE}"/>
              </a:ext>
            </a:extLst>
          </p:cNvPr>
          <p:cNvSpPr/>
          <p:nvPr/>
        </p:nvSpPr>
        <p:spPr>
          <a:xfrm>
            <a:off x="5931530" y="3856382"/>
            <a:ext cx="268695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[[0, 0, 0], [0, 1, 0], [0, 0, 2]]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4C45B5-9DE9-4297-A39F-45AF05158F83}"/>
              </a:ext>
            </a:extLst>
          </p:cNvPr>
          <p:cNvSpPr/>
          <p:nvPr/>
        </p:nvSpPr>
        <p:spPr>
          <a:xfrm>
            <a:off x="5936837" y="4897094"/>
            <a:ext cx="66619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995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animBg="1"/>
      <p:bldP spid="11" grpId="0" animBg="1"/>
      <p:bldP spid="12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84780E5-09D6-4ECE-9354-7E3D567C6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80C2B2-A0DF-4AED-A728-2AA2A73D9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E5FAB-174A-4E6A-9A95-E0FC027C6476}" type="datetime1">
              <a:rPr lang="en-US" smtClean="0"/>
              <a:t>3/29/2019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B7BB7A-701D-4B8C-BB15-C8D8FF0FE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Python. Lec:5</a:t>
            </a:r>
          </a:p>
        </p:txBody>
      </p:sp>
      <p:pic>
        <p:nvPicPr>
          <p:cNvPr id="7170" name="Picture 2" descr="../../_images/numpy_indexing.png">
            <a:extLst>
              <a:ext uri="{FF2B5EF4-FFF2-40B4-BE49-F238E27FC236}">
                <a16:creationId xmlns:a16="http://schemas.microsoft.com/office/drawing/2014/main" id="{377D9ECC-9287-4B91-A562-846A90040C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39" y="1846263"/>
            <a:ext cx="7050771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226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83CB-BA21-460F-AC6F-EFD0640E8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89C86-FFAF-4075-AA19-75AF89F91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Matplotlib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FF10D-8D0C-4FF4-88E2-167F095FD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71EC-204E-49BF-A0E8-F26386B6C2D9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89512-3A88-4249-8BA8-B0E619331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Python. Lec:5</a:t>
            </a:r>
          </a:p>
        </p:txBody>
      </p:sp>
    </p:spTree>
    <p:extLst>
      <p:ext uri="{BB962C8B-B14F-4D97-AF65-F5344CB8AC3E}">
        <p14:creationId xmlns:p14="http://schemas.microsoft.com/office/powerpoint/2010/main" val="2535048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03C70-6CE7-43A5-931A-D85808B6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cloning from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41D40-99D4-4DF2-972D-A79C2A247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list and copy every element using:</a:t>
            </a:r>
            <a:br>
              <a:rPr lang="en-US" dirty="0"/>
            </a:br>
            <a:endParaRPr lang="en-US" dirty="0"/>
          </a:p>
          <a:p>
            <a:pPr marL="201168" lvl="1" indent="0">
              <a:buNone/>
            </a:pPr>
            <a:r>
              <a:rPr lang="en-US" dirty="0"/>
              <a:t>			chill = cool[:]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85DD4-67F9-4278-A693-D6C340BD3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2359-ACC6-41B2-9307-53A5F0DD0144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1E280-DDAF-4E6E-B526-8E6A1F4F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Python. Lec:5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CCFA88-E632-48A7-885C-3D003E470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5347"/>
            <a:ext cx="90963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14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1C5CD-EB33-408C-AEEB-D095A32D2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Mutability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71E8FF-C165-43AD-B091-C9B138E75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23928E-8343-4810-A11B-D838AA9675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lst </a:t>
            </a:r>
            <a:r>
              <a:rPr lang="sv-S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sv-SE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sv-S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sv-S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sv-S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sv-S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sv-S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sv-S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sv-S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sv-S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  <a:r>
              <a:rPr lang="sv-S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9</a:t>
            </a:r>
            <a:r>
              <a:rPr lang="sv-S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lst2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lst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lst2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22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lst2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23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lst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6D0FED-E7C4-44DF-9F46-A8B4D7B19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ndarray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A007229-C26C-4CAB-BC4A-D2697ADECE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9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22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23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A96B1-8655-41C4-83AE-2CD0C5755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3F7B-2AD3-43D4-9D6E-F820891693A7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278CE-6FAA-4159-864A-7A7809CFC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Python. Lec:5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BA3DAF-086B-4171-8518-193DC4300DCC}"/>
              </a:ext>
            </a:extLst>
          </p:cNvPr>
          <p:cNvSpPr/>
          <p:nvPr/>
        </p:nvSpPr>
        <p:spPr>
          <a:xfrm>
            <a:off x="5691794" y="5499762"/>
            <a:ext cx="262924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[ 0  1 22 23  4  5  6  7  8  9]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05F768-D036-46DF-A34A-82586F7F8CD9}"/>
              </a:ext>
            </a:extLst>
          </p:cNvPr>
          <p:cNvSpPr/>
          <p:nvPr/>
        </p:nvSpPr>
        <p:spPr>
          <a:xfrm>
            <a:off x="1750062" y="5499762"/>
            <a:ext cx="24913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[0, 1, 2, 3, 4, 5, 6, 7, 8, 9]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DE51BCC-7452-4BE0-B544-955968D7B250}"/>
              </a:ext>
            </a:extLst>
          </p:cNvPr>
          <p:cNvSpPr txBox="1">
            <a:spLocks/>
          </p:cNvSpPr>
          <p:nvPr/>
        </p:nvSpPr>
        <p:spPr>
          <a:xfrm>
            <a:off x="4663440" y="2582334"/>
            <a:ext cx="3703320" cy="32867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9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].copy()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22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23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35E2CD-0999-4D16-BFF6-040DF7A8F76B}"/>
              </a:ext>
            </a:extLst>
          </p:cNvPr>
          <p:cNvSpPr/>
          <p:nvPr/>
        </p:nvSpPr>
        <p:spPr>
          <a:xfrm>
            <a:off x="5844194" y="5652162"/>
            <a:ext cx="234230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[ 0  1 2 3 4  5  6  7  8  9]</a:t>
            </a:r>
          </a:p>
        </p:txBody>
      </p:sp>
    </p:spTree>
    <p:extLst>
      <p:ext uri="{BB962C8B-B14F-4D97-AF65-F5344CB8AC3E}">
        <p14:creationId xmlns:p14="http://schemas.microsoft.com/office/powerpoint/2010/main" val="402213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E16D8-8616-41CB-A98C-9CA596E4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77F05-6482-4F29-8741-F4A88BB6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 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np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random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randn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it-IT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it-IT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boolmask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boolmask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endParaRPr lang="en-US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]=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40A5A-829C-4017-869F-C406E40F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86FE-91CA-4F64-AAFD-48EF89055076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068D6-9001-4FE2-BA7E-1F4A7A93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Python. Lec:5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9E9713-87FA-443E-8364-AF173A5199D4}"/>
              </a:ext>
            </a:extLst>
          </p:cNvPr>
          <p:cNvSpPr/>
          <p:nvPr/>
        </p:nvSpPr>
        <p:spPr>
          <a:xfrm>
            <a:off x="5400990" y="1886600"/>
            <a:ext cx="3592286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[[-1.66242323  0.97689833  1.63151977 -0.30667844]</a:t>
            </a:r>
          </a:p>
          <a:p>
            <a:r>
              <a:rPr lang="en-US" sz="1200" dirty="0"/>
              <a:t> [ 2.15915191  0.49681718  0.39358763 -2.15413683]</a:t>
            </a:r>
          </a:p>
          <a:p>
            <a:r>
              <a:rPr lang="en-US" sz="1200" dirty="0"/>
              <a:t> [ 0.464344    2.21659482 -2.59028366  0.59281529]</a:t>
            </a:r>
          </a:p>
          <a:p>
            <a:r>
              <a:rPr lang="en-US" sz="1200" dirty="0"/>
              <a:t> [ 0.2132683  -0.65344045 -0.1768013   1.05902399]</a:t>
            </a:r>
          </a:p>
          <a:p>
            <a:r>
              <a:rPr lang="en-US" sz="1200" dirty="0"/>
              <a:t> [-0.48605123  1.39963788  0.39012119 -1.23126857]</a:t>
            </a:r>
          </a:p>
          <a:p>
            <a:r>
              <a:rPr lang="en-US" sz="1200" dirty="0"/>
              <a:t> [ 1.23357431  0.45750964  1.77420339 -0.06870388]</a:t>
            </a:r>
          </a:p>
          <a:p>
            <a:r>
              <a:rPr lang="en-US" sz="1200" dirty="0"/>
              <a:t> [-2.2654817   0.63990272  0.54798449  3.26197398]]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3771E5-D6DC-468B-BA8B-A23320905ADC}"/>
              </a:ext>
            </a:extLst>
          </p:cNvPr>
          <p:cNvSpPr/>
          <p:nvPr/>
        </p:nvSpPr>
        <p:spPr>
          <a:xfrm>
            <a:off x="5400990" y="3312461"/>
            <a:ext cx="3592286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a-DK" sz="1200" dirty="0"/>
              <a:t>[[ True False False  True]</a:t>
            </a:r>
          </a:p>
          <a:p>
            <a:r>
              <a:rPr lang="da-DK" sz="1200" dirty="0"/>
              <a:t> [False False False  True]</a:t>
            </a:r>
          </a:p>
          <a:p>
            <a:r>
              <a:rPr lang="da-DK" sz="1200" dirty="0"/>
              <a:t> [False False  True False]</a:t>
            </a:r>
          </a:p>
          <a:p>
            <a:r>
              <a:rPr lang="da-DK" sz="1200" dirty="0"/>
              <a:t> [False  True  True False]</a:t>
            </a:r>
          </a:p>
          <a:p>
            <a:r>
              <a:rPr lang="da-DK" sz="1200" dirty="0"/>
              <a:t> [ True False False  True]</a:t>
            </a:r>
          </a:p>
          <a:p>
            <a:r>
              <a:rPr lang="da-DK" sz="1200" dirty="0"/>
              <a:t> [False False False  True]</a:t>
            </a:r>
          </a:p>
          <a:p>
            <a:r>
              <a:rPr lang="da-DK" sz="1200" dirty="0"/>
              <a:t> [ True False False False]]</a:t>
            </a:r>
            <a:endParaRPr lang="en-U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42CADD-D715-4D77-AA30-86D6A7344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541" y="4822727"/>
            <a:ext cx="3689736" cy="122263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0754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B53F-C33B-42E5-8105-A07C9243A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8F98A-E3A5-4335-9421-E204269A2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many applications.</a:t>
            </a:r>
          </a:p>
          <a:p>
            <a:r>
              <a:rPr lang="en-US" dirty="0"/>
              <a:t>Linear algebra:</a:t>
            </a:r>
          </a:p>
          <a:p>
            <a:pPr lvl="1"/>
            <a:r>
              <a:rPr lang="en-US" dirty="0"/>
              <a:t>Specially to solve optimization problems.</a:t>
            </a:r>
          </a:p>
          <a:p>
            <a:r>
              <a:rPr lang="en-US" dirty="0"/>
              <a:t>Loop vectorization.</a:t>
            </a:r>
          </a:p>
          <a:p>
            <a:r>
              <a:rPr lang="en-US" dirty="0"/>
              <a:t>Control systems and signal processing.</a:t>
            </a:r>
          </a:p>
          <a:p>
            <a:r>
              <a:rPr lang="en-US" dirty="0"/>
              <a:t>Data analysis [Pandas is much better.]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A34FA-B560-4618-B454-AE8FCB89B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412F-080D-4B11-9120-AC1912C42583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90781-F2EA-410F-A3BA-A54037BE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Python. Lec:5</a:t>
            </a:r>
          </a:p>
        </p:txBody>
      </p:sp>
    </p:spTree>
    <p:extLst>
      <p:ext uri="{BB962C8B-B14F-4D97-AF65-F5344CB8AC3E}">
        <p14:creationId xmlns:p14="http://schemas.microsoft.com/office/powerpoint/2010/main" val="69612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EA2D-8A30-43C7-8AA2-75F3DF530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algebra: scalar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46A26-6A86-41B9-9852-B538ACBF5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([-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9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dot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vdot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F664B-8F5D-4F42-B9A4-272F92EA9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BAA9-EE0C-4127-A193-57C342718583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37756-C770-424B-B4EF-C8740A19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Python. Lec:5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EED59F-36E7-48CE-B336-1944103BAE61}"/>
              </a:ext>
            </a:extLst>
          </p:cNvPr>
          <p:cNvSpPr/>
          <p:nvPr/>
        </p:nvSpPr>
        <p:spPr>
          <a:xfrm>
            <a:off x="5588546" y="3672747"/>
            <a:ext cx="93283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36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470AF7-DB4F-4738-B371-1A818CF99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4598492"/>
            <a:ext cx="3282073" cy="104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A12E4-9805-4904-89A4-6D6FBB184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operations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6A4D9-AA52-451E-BEF7-4741105F4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DE4C-D76F-4845-9A94-43F0B9B4EB32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D56F7-B6DC-4272-A751-4499BD899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Python. Lec:5</a:t>
            </a:r>
          </a:p>
        </p:txBody>
      </p:sp>
      <p:pic>
        <p:nvPicPr>
          <p:cNvPr id="9" name="Picture 2" descr="Image result for matrix">
            <a:extLst>
              <a:ext uri="{FF2B5EF4-FFF2-40B4-BE49-F238E27FC236}">
                <a16:creationId xmlns:a16="http://schemas.microsoft.com/office/drawing/2014/main" id="{BD465108-D939-4FC3-A787-7F1EC23CE8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872415"/>
            <a:ext cx="7543800" cy="397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32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A12E4-9805-4904-89A4-6D6FBB184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operations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6A4D9-AA52-451E-BEF7-4741105F4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1637-1631-49E1-B0FF-47E0F282D8CF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D56F7-B6DC-4272-A751-4499BD899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Python. Lec:5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56D77CF-E3DC-41F1-B183-8D1F7B6E4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490" y="1846263"/>
            <a:ext cx="717547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34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E9E65-3FA1-4516-8AAD-558C7A93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np.linalg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D6B45-289D-470D-B526-5329C738D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4784020" cy="3077958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([[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]])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linalg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matrix_rank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trace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linalg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linalg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inv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linalg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matrix_power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209F3-65B8-4D8A-B1D5-30913190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9F2F-5931-4A38-9485-CFD2B3EF78A7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11F1C-5AEC-49B7-9D86-21FCBA94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Python. Lec:5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FFB73F-D774-455F-9B20-B82F4CFCA26D}"/>
              </a:ext>
            </a:extLst>
          </p:cNvPr>
          <p:cNvSpPr/>
          <p:nvPr/>
        </p:nvSpPr>
        <p:spPr>
          <a:xfrm>
            <a:off x="5722536" y="2135689"/>
            <a:ext cx="3237077" cy="2893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3</a:t>
            </a:r>
          </a:p>
          <a:p>
            <a:endParaRPr lang="en-US" sz="1400" dirty="0"/>
          </a:p>
          <a:p>
            <a:r>
              <a:rPr lang="en-US" sz="1400" dirty="0"/>
              <a:t>11</a:t>
            </a:r>
          </a:p>
          <a:p>
            <a:endParaRPr lang="en-US" sz="1400" dirty="0"/>
          </a:p>
          <a:p>
            <a:r>
              <a:rPr lang="en-US" sz="1400" dirty="0"/>
              <a:t>-306.0</a:t>
            </a:r>
          </a:p>
          <a:p>
            <a:endParaRPr lang="ar-EG" sz="1400" dirty="0"/>
          </a:p>
          <a:p>
            <a:r>
              <a:rPr lang="en-US" sz="1400" dirty="0"/>
              <a:t> [[ 0.17647059 -0.00326797 -0.02287582]</a:t>
            </a:r>
          </a:p>
          <a:p>
            <a:r>
              <a:rPr lang="en-US" sz="1400" dirty="0"/>
              <a:t> [ 0.05882353 -0.13071895  0.08496732]</a:t>
            </a:r>
          </a:p>
          <a:p>
            <a:r>
              <a:rPr lang="en-US" sz="1400" dirty="0"/>
              <a:t> [-0.11764706  0.1503268   0.05228758]]</a:t>
            </a:r>
          </a:p>
          <a:p>
            <a:endParaRPr lang="ar-EG" sz="1400" dirty="0"/>
          </a:p>
          <a:p>
            <a:r>
              <a:rPr lang="en-US" sz="1400" dirty="0"/>
              <a:t> [[336 162 228]</a:t>
            </a:r>
          </a:p>
          <a:p>
            <a:r>
              <a:rPr lang="en-US" sz="1400" dirty="0"/>
              <a:t> [406 162 469]</a:t>
            </a:r>
          </a:p>
          <a:p>
            <a:r>
              <a:rPr lang="en-US" sz="1400" dirty="0"/>
              <a:t> [698 702 905]]</a:t>
            </a:r>
          </a:p>
        </p:txBody>
      </p:sp>
    </p:spTree>
    <p:extLst>
      <p:ext uri="{BB962C8B-B14F-4D97-AF65-F5344CB8AC3E}">
        <p14:creationId xmlns:p14="http://schemas.microsoft.com/office/powerpoint/2010/main" val="403436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4FAB9-F8AF-4519-A648-6AC2456F4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63F72-F910-49B3-BE95-C7B2CD135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np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diag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vects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linalg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eig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vects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465A1-F936-4045-A708-D91119F71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1508-8DFE-4CCD-8E72-6A2DED3B6168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BF068-E95D-436C-9057-F3970B19E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Python. Lec:5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D3AE9E-69DF-489A-9CD0-D5E1C8B28CE1}"/>
              </a:ext>
            </a:extLst>
          </p:cNvPr>
          <p:cNvSpPr/>
          <p:nvPr/>
        </p:nvSpPr>
        <p:spPr>
          <a:xfrm>
            <a:off x="6536453" y="2413337"/>
            <a:ext cx="1261068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[[1 0 0]</a:t>
            </a:r>
          </a:p>
          <a:p>
            <a:r>
              <a:rPr lang="en-US" dirty="0"/>
              <a:t> [0 2 0]</a:t>
            </a:r>
          </a:p>
          <a:p>
            <a:r>
              <a:rPr lang="en-US" dirty="0"/>
              <a:t> [0 0 3]]</a:t>
            </a:r>
          </a:p>
          <a:p>
            <a:endParaRPr lang="en-US" dirty="0"/>
          </a:p>
          <a:p>
            <a:r>
              <a:rPr lang="en-US" dirty="0"/>
              <a:t>[1. 2. 3.]</a:t>
            </a:r>
          </a:p>
          <a:p>
            <a:endParaRPr lang="en-US" dirty="0"/>
          </a:p>
          <a:p>
            <a:r>
              <a:rPr lang="en-US" dirty="0"/>
              <a:t>[[1. 0. 0.]</a:t>
            </a:r>
          </a:p>
          <a:p>
            <a:r>
              <a:rPr lang="en-US" dirty="0"/>
              <a:t> [0. 1. 0.]</a:t>
            </a:r>
          </a:p>
          <a:p>
            <a:r>
              <a:rPr lang="en-US" dirty="0"/>
              <a:t> [0. 0. 1.]]</a:t>
            </a:r>
          </a:p>
        </p:txBody>
      </p:sp>
    </p:spTree>
    <p:extLst>
      <p:ext uri="{BB962C8B-B14F-4D97-AF65-F5344CB8AC3E}">
        <p14:creationId xmlns:p14="http://schemas.microsoft.com/office/powerpoint/2010/main" val="86297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126C-16B2-4FF2-9B8F-4DC250AF5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E7DF9-8228-40BE-909F-A1E7F4847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x co-ordinates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np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arange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9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linearly generated sequence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s-ES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19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20.5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21.5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22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23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23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25.5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24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plot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y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'o'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show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045C7-7908-4CD3-80FE-A3471A7D1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EB69-1E02-4E84-AD16-3E7D3B575998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BF35A-ED68-4A88-9E51-5E74AD96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Python. Lec:5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BD72BA-0DB1-4DC2-B4A3-867F31295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59" y="3811194"/>
            <a:ext cx="3609975" cy="24193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8780C1D-EA9B-4AC9-A95C-E962CA6CB903}"/>
              </a:ext>
            </a:extLst>
          </p:cNvPr>
          <p:cNvSpPr/>
          <p:nvPr/>
        </p:nvSpPr>
        <p:spPr>
          <a:xfrm>
            <a:off x="777240" y="4133115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obtaining the parameters of regression line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np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array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([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np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ones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9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)])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np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linalg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lstsq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)[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plotting the line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line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regression line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plot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line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'r-'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plot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y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'o'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show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286CD2-585E-4AC5-92C4-C3892BF35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240" y="3726040"/>
            <a:ext cx="36195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4DE1E-2547-4740-8690-F10C78254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613" y="634946"/>
            <a:ext cx="2767693" cy="1450757"/>
          </a:xfrm>
        </p:spPr>
        <p:txBody>
          <a:bodyPr>
            <a:normAutofit/>
          </a:bodyPr>
          <a:lstStyle/>
          <a:p>
            <a:r>
              <a:rPr lang="en-US"/>
              <a:t>numpy</a:t>
            </a:r>
          </a:p>
        </p:txBody>
      </p:sp>
      <p:pic>
        <p:nvPicPr>
          <p:cNvPr id="3074" name="Picture 2" descr="Visualision of a Matrix using&#10; a Hinton diagram">
            <a:extLst>
              <a:ext uri="{FF2B5EF4-FFF2-40B4-BE49-F238E27FC236}">
                <a16:creationId xmlns:a16="http://schemas.microsoft.com/office/drawing/2014/main" id="{B3099A26-C3A8-46AA-BC01-5E422BB61D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6" r="18778" b="2"/>
          <a:stretch/>
        </p:blipFill>
        <p:spPr bwMode="auto">
          <a:xfrm>
            <a:off x="475499" y="640081"/>
            <a:ext cx="5182351" cy="531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19107" y="2085703"/>
            <a:ext cx="26746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6E3B0-5516-4F7C-9A8F-B591D16A7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613" y="2198913"/>
            <a:ext cx="2767693" cy="3755565"/>
          </a:xfrm>
        </p:spPr>
        <p:txBody>
          <a:bodyPr>
            <a:normAutofit/>
          </a:bodyPr>
          <a:lstStyle/>
          <a:p>
            <a:r>
              <a:rPr lang="en-US"/>
              <a:t>extension package to Python for multidimensional arrays</a:t>
            </a:r>
          </a:p>
          <a:p>
            <a:r>
              <a:rPr lang="en-US"/>
              <a:t>closer to hardware (efficiency)</a:t>
            </a:r>
          </a:p>
          <a:p>
            <a:r>
              <a:rPr lang="en-US"/>
              <a:t>designed for scientific computation (convenience)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329CBCE-21AE-419D-AC1F-8ACF510A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F2DA012-1414-493D-888F-5D99D0BDA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3CCDF-23D8-4DC2-BC89-D48D0AB60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960" y="6459785"/>
            <a:ext cx="18542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DBD4C34-B568-4D09-BA71-6B3ED666E5A4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1409F-C3D1-42AB-8AF4-5A423B084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8" y="6459785"/>
            <a:ext cx="36171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Introduction to Python. Lec:5</a:t>
            </a:r>
          </a:p>
        </p:txBody>
      </p:sp>
    </p:spTree>
    <p:extLst>
      <p:ext uri="{BB962C8B-B14F-4D97-AF65-F5344CB8AC3E}">
        <p14:creationId xmlns:p14="http://schemas.microsoft.com/office/powerpoint/2010/main" val="2527870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02FB8-9712-4771-9874-DF85E052C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FEE64-9982-4D2C-9B16-0C316F60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EA83-F486-49C8-A735-5455EB7013D4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DDD2A-9A47-4271-86DC-5CC88E744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Python. Lec:5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6ADF93-42BE-4A47-BEF4-5AEF74F12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74" y="1908953"/>
            <a:ext cx="1628775" cy="419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70ACF2-A460-41DD-94D5-97A696B5E8F1}"/>
              </a:ext>
            </a:extLst>
          </p:cNvPr>
          <p:cNvSpPr/>
          <p:nvPr/>
        </p:nvSpPr>
        <p:spPr>
          <a:xfrm>
            <a:off x="822960" y="2649065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poly1d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roots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linspace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plot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FC1C89-931F-43AD-A1DD-64E0E16F7220}"/>
              </a:ext>
            </a:extLst>
          </p:cNvPr>
          <p:cNvSpPr/>
          <p:nvPr/>
        </p:nvSpPr>
        <p:spPr>
          <a:xfrm>
            <a:off x="5724511" y="3073905"/>
            <a:ext cx="1854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poly1d([ 3,  2, -1])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5A2A5E-17DF-4A87-BC2D-848549FA383F}"/>
              </a:ext>
            </a:extLst>
          </p:cNvPr>
          <p:cNvSpPr/>
          <p:nvPr/>
        </p:nvSpPr>
        <p:spPr>
          <a:xfrm>
            <a:off x="5724511" y="3443237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-1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E92EC6-7DD7-4663-A291-2BB659829E93}"/>
              </a:ext>
            </a:extLst>
          </p:cNvPr>
          <p:cNvSpPr/>
          <p:nvPr/>
        </p:nvSpPr>
        <p:spPr>
          <a:xfrm>
            <a:off x="5724511" y="3812569"/>
            <a:ext cx="2886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array([-1.        ,  0.33333333])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66FB54-DBAA-4183-B462-02DED2AA0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568" y="4308770"/>
            <a:ext cx="36099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65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FEA7B-4636-4071-B62C-CEB6BF51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F12C6-6AE2-4C81-969D-DEECC1A3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1B8FC-DA07-4DC5-8A92-A530FDF517F7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90825-B7E9-45F3-A615-814C7649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Python. Lec:5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E6C91B-8F54-434C-883F-9AF2648E7066}"/>
              </a:ext>
            </a:extLst>
          </p:cNvPr>
          <p:cNvSpPr/>
          <p:nvPr/>
        </p:nvSpPr>
        <p:spPr>
          <a:xfrm>
            <a:off x="822960" y="1937550"/>
            <a:ext cx="600991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linspace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0.3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random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poly1d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polyfit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np</a:t>
            </a:r>
            <a:r>
              <a:rPr lang="fr-F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linspace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200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fr-F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plot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y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'o'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'-'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show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17ABF8-28B3-4456-9011-183CC48D1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891" y="3728671"/>
            <a:ext cx="35433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0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5A71-8FF9-4B3C-8C38-8A9D4460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13DC5-E5EA-486D-95EE-83EFDA936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Replaces </a:t>
            </a:r>
            <a:r>
              <a:rPr lang="en-US" dirty="0" err="1"/>
              <a:t>matlab</a:t>
            </a:r>
            <a:endParaRPr lang="en-US" dirty="0"/>
          </a:p>
          <a:p>
            <a:r>
              <a:rPr lang="en-US" dirty="0"/>
              <a:t>Generate scientific quality plots (more on this next lecture)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25A22-B7D4-415A-9476-C2D4D7E7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1955-E2BE-466B-A699-A2824D48531F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05DA5-2D1D-4F59-A69C-5ABB9D9E6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Python. Lec:5</a:t>
            </a:r>
          </a:p>
        </p:txBody>
      </p:sp>
      <p:pic>
        <p:nvPicPr>
          <p:cNvPr id="6146" name="Picture 2" descr="matplotlib">
            <a:extLst>
              <a:ext uri="{FF2B5EF4-FFF2-40B4-BE49-F238E27FC236}">
                <a16:creationId xmlns:a16="http://schemas.microsoft.com/office/drawing/2014/main" id="{EE0B1C01-C269-4A21-B29E-04CDC4C69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897" y="207989"/>
            <a:ext cx="51625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726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D3B60-53D8-4545-BB03-751DE8104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E96D8-768E-4254-AEA1-50F938989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872822"/>
            <a:ext cx="4047718" cy="2996272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numpy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np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matplotlib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pyplot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ax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gca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ax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plot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([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ax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legend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([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'A simple line’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show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CDBC5-0DC6-4D36-BD5E-065670BB3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8474-5B03-42DC-ACF1-9E00C54603BE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0CFC6-C3D9-4013-9917-2C34E644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Python. Lec:5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BD0FC-993C-4A65-8DA4-4601AF091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361" y="2657325"/>
            <a:ext cx="38481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8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0A19-CA3A-41B7-9A8A-DA1FB93E0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plot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6DA1C-5D0D-4234-A8E0-880BE34A4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B422-2966-4311-AE15-1713831FE6A7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06A21-F35D-4A67-A727-98B4F9805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Python. Lec:5</a:t>
            </a:r>
          </a:p>
        </p:txBody>
      </p:sp>
      <p:pic>
        <p:nvPicPr>
          <p:cNvPr id="7170" name="Picture 2" descr="https://nbviewer.jupyter.org/github/matplotlib/AnatomyOfMatplotlib/blob/master/images/figure_axes_axis_labeled.png">
            <a:extLst>
              <a:ext uri="{FF2B5EF4-FFF2-40B4-BE49-F238E27FC236}">
                <a16:creationId xmlns:a16="http://schemas.microsoft.com/office/drawing/2014/main" id="{1FD7665E-67BE-40BB-AF60-DBD68AF15A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693" y="2087211"/>
            <a:ext cx="3931067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B92F11-E28A-4F36-B02A-2D1DB5BE778C}"/>
              </a:ext>
            </a:extLst>
          </p:cNvPr>
          <p:cNvSpPr txBox="1">
            <a:spLocks/>
          </p:cNvSpPr>
          <p:nvPr/>
        </p:nvSpPr>
        <p:spPr>
          <a:xfrm>
            <a:off x="822959" y="2843684"/>
            <a:ext cx="3457639" cy="302541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Figure is the top-level container in this hierarchy.</a:t>
            </a:r>
          </a:p>
          <a:p>
            <a:r>
              <a:rPr lang="en-US" dirty="0"/>
              <a:t>Most plotting occurs on an Axes.</a:t>
            </a:r>
          </a:p>
          <a:p>
            <a:r>
              <a:rPr lang="en-US" dirty="0"/>
              <a:t>Axes and Subplot are almost synonymous.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965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7C21-CE11-4D74-81FE-578AD66B0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E0E3B-5BED-4DA0-92B6-20E7A769B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fig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figure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show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</a:p>
          <a:p>
            <a:endParaRPr lang="en-US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/>
              <a:t>You might need:</a:t>
            </a:r>
          </a:p>
          <a:p>
            <a:r>
              <a:rPr lang="en-US" dirty="0"/>
              <a:t>%matplotlib 		[Spyder]</a:t>
            </a:r>
          </a:p>
          <a:p>
            <a:r>
              <a:rPr lang="en-US" dirty="0"/>
              <a:t>Or %matplotlib inline 	[</a:t>
            </a:r>
            <a:r>
              <a:rPr lang="en-US" dirty="0" err="1"/>
              <a:t>Jupyter</a:t>
            </a:r>
            <a:r>
              <a:rPr lang="en-US" dirty="0"/>
              <a:t>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923C1-998D-469F-B048-8BB19ECE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DF78-4E48-4F6E-9820-905682AFDF0A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21933-5483-4F14-B078-52274BD87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Python. Lec:5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C1975-74B3-4E88-95DF-A57F5D6C8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281" y="1995276"/>
            <a:ext cx="41243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75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C48F-1B99-43DB-AB05-67CF9C463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figsize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width, height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EB7E1-4C65-4A98-87D0-31E0FC795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Twice as wide as it is tall: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fig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figure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figsize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figaspect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show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52300-8684-4878-8139-8D3F37C5B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328B-1A82-4CB7-A511-D76BFB12BCC2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491D1-D763-4A35-A387-9C38B4E9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Python. Lec:5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261BFC-12C2-4E19-9990-C80E2D918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693" y="3429000"/>
            <a:ext cx="3860322" cy="261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6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DCDA-15F7-406B-A471-19142140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A45EE-B9B4-47BD-8C71-F21CB93DD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936" y="2687990"/>
            <a:ext cx="4874456" cy="2084976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fig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figure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fig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add_subplot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111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ax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set_xlabel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'X-axis'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ax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set_ylabel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'Y-Axis'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ax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set_title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'An example Axes'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show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8B9C2-723A-4CA4-ADA5-04932FE29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8B01-424E-4497-8E53-2F9BF262A049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66C5D-D7D9-4C72-B275-93BEF813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Python. Lec:5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D8658E-662F-44DB-B7C0-A5B2CE02A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180" y="2001944"/>
            <a:ext cx="4305300" cy="38671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DA03827-B19B-48CB-BDF4-6F1AC1C4130F}"/>
              </a:ext>
            </a:extLst>
          </p:cNvPr>
          <p:cNvSpPr/>
          <p:nvPr/>
        </p:nvSpPr>
        <p:spPr>
          <a:xfrm>
            <a:off x="239936" y="2944167"/>
            <a:ext cx="3397567" cy="37178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06604C-0CCD-470F-AC37-560EAF34C47D}"/>
              </a:ext>
            </a:extLst>
          </p:cNvPr>
          <p:cNvSpPr/>
          <p:nvPr/>
        </p:nvSpPr>
        <p:spPr>
          <a:xfrm>
            <a:off x="968332" y="3630213"/>
            <a:ext cx="2267238" cy="37178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CD3F24-148A-456F-B070-AA3DDF4A34EC}"/>
              </a:ext>
            </a:extLst>
          </p:cNvPr>
          <p:cNvSpPr/>
          <p:nvPr/>
        </p:nvSpPr>
        <p:spPr>
          <a:xfrm>
            <a:off x="452175" y="5087223"/>
            <a:ext cx="3943559" cy="992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Exercise: explore tab completion with </a:t>
            </a:r>
            <a:r>
              <a:rPr lang="en-US" dirty="0" err="1"/>
              <a:t>ax.set</a:t>
            </a:r>
            <a:r>
              <a:rPr lang="en-US" dirty="0"/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259335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2E20-1104-48BD-8267-8D771C28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plotting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A53E8-CB6C-4C9F-98D4-168E8F245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</a:t>
            </a:r>
          </a:p>
          <a:p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xdata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=[</a:t>
            </a:r>
            <a:r>
              <a:rPr lang="it-IT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it-IT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ydata</a:t>
            </a:r>
            <a:r>
              <a:rPr lang="pl-PL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=[</a:t>
            </a:r>
            <a:r>
              <a:rPr lang="pl-PL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pl-PL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</a:t>
            </a:r>
            <a:r>
              <a:rPr lang="pl-PL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25</a:t>
            </a:r>
            <a:r>
              <a:rPr lang="pl-PL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30</a:t>
            </a:r>
            <a:r>
              <a:rPr lang="pl-PL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ax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plot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xdata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ydata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ax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scatter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xdata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ydata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marker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'x’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color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'r'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ax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set_xlim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4.5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show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4CD4C-38FB-45BB-9ED5-014281F31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1094-A6DD-40E7-BAB7-F4CB217270CC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480DC-E175-4ABD-827F-B5BA4A8B7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Python. Lec:5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318DBE-B95B-495F-A870-82AB6CE6D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911" y="564434"/>
            <a:ext cx="40195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2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2E20-1104-48BD-8267-8D771C28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Axes methods vs. </a:t>
            </a:r>
            <a:r>
              <a:rPr lang="en-US" dirty="0" err="1"/>
              <a:t>pyplot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A53E8-CB6C-4C9F-98D4-168E8F245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plot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xdata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ydata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=[implicitly calls]=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ax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plot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xdata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ydata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dirty="0">
              <a:highlight>
                <a:srgbClr val="FFFFFF"/>
              </a:highlight>
            </a:endParaRPr>
          </a:p>
          <a:p>
            <a:pPr algn="ctr"/>
            <a:endParaRPr lang="en-US" dirty="0">
              <a:highlight>
                <a:srgbClr val="FFFFFF"/>
              </a:highlight>
            </a:endParaRPr>
          </a:p>
          <a:p>
            <a:pPr algn="ctr"/>
            <a:r>
              <a:rPr lang="en-US" dirty="0">
                <a:highlight>
                  <a:srgbClr val="FFFFFF"/>
                </a:highlight>
              </a:rPr>
              <a:t>"The Zen of Python" says:</a:t>
            </a:r>
          </a:p>
          <a:p>
            <a:pPr algn="ctr"/>
            <a:r>
              <a:rPr lang="en-US" dirty="0">
                <a:highlight>
                  <a:srgbClr val="FFFFFF"/>
                </a:highlight>
              </a:rPr>
              <a:t>"Explicit is better than implicit"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4CD4C-38FB-45BB-9ED5-014281F31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8F33-3905-4A15-9F28-E4E8DD757AC5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480DC-E175-4ABD-827F-B5BA4A8B7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Python. Lec:5</a:t>
            </a:r>
          </a:p>
        </p:txBody>
      </p:sp>
    </p:spTree>
    <p:extLst>
      <p:ext uri="{BB962C8B-B14F-4D97-AF65-F5344CB8AC3E}">
        <p14:creationId xmlns:p14="http://schemas.microsoft.com/office/powerpoint/2010/main" val="212008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9FCC-C4F0-4AAC-9B6A-283F64E64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B93DD-85A2-445D-93E3-3EAFBEF3D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5059680"/>
            <a:ext cx="7543801" cy="809414"/>
          </a:xfrm>
        </p:spPr>
        <p:txBody>
          <a:bodyPr/>
          <a:lstStyle/>
          <a:p>
            <a:r>
              <a:rPr lang="en-US" dirty="0"/>
              <a:t>Notice different syntax for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3E7A2-3D0A-45CF-91D0-3EC808BAC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D574-05D2-4EA5-971E-E3F113332405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B9249-3DF9-40E7-B244-07F6F25E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Python. Lec:5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8185CC-BEDA-4C9F-95AE-A808CFFFAFB5}"/>
              </a:ext>
            </a:extLst>
          </p:cNvPr>
          <p:cNvSpPr/>
          <p:nvPr/>
        </p:nvSpPr>
        <p:spPr>
          <a:xfrm>
            <a:off x="2110740" y="2551281"/>
            <a:ext cx="492252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math 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decibel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20* math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log10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17.0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00008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36EC5D-4732-4ECC-AB17-AC340B1ADB59}"/>
              </a:ext>
            </a:extLst>
          </p:cNvPr>
          <p:cNvSpPr/>
          <p:nvPr/>
        </p:nvSpPr>
        <p:spPr>
          <a:xfrm>
            <a:off x="2110740" y="2217473"/>
            <a:ext cx="492252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matplotlib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pyplot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s-E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s-ES" dirty="0">
                <a:solidFill>
                  <a:srgbClr val="FF0000"/>
                </a:solidFill>
                <a:latin typeface="Courier New" panose="02070309020205020404" pitchFamily="49" charset="0"/>
              </a:rPr>
              <a:t>590</a:t>
            </a:r>
            <a:r>
              <a:rPr lang="es-E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s-ES" dirty="0">
                <a:solidFill>
                  <a:srgbClr val="FF0000"/>
                </a:solidFill>
                <a:latin typeface="Courier New" panose="02070309020205020404" pitchFamily="49" charset="0"/>
              </a:rPr>
              <a:t>540</a:t>
            </a:r>
            <a:r>
              <a:rPr lang="es-E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s-ES" dirty="0">
                <a:solidFill>
                  <a:srgbClr val="FF0000"/>
                </a:solidFill>
                <a:latin typeface="Courier New" panose="02070309020205020404" pitchFamily="49" charset="0"/>
              </a:rPr>
              <a:t>740</a:t>
            </a:r>
            <a:r>
              <a:rPr lang="es-E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s-ES" dirty="0">
                <a:solidFill>
                  <a:srgbClr val="FF0000"/>
                </a:solidFill>
                <a:latin typeface="Courier New" panose="02070309020205020404" pitchFamily="49" charset="0"/>
              </a:rPr>
              <a:t>130</a:t>
            </a:r>
            <a:r>
              <a:rPr lang="es-E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s-ES" dirty="0">
                <a:solidFill>
                  <a:srgbClr val="FF0000"/>
                </a:solidFill>
                <a:latin typeface="Courier New" panose="02070309020205020404" pitchFamily="49" charset="0"/>
              </a:rPr>
              <a:t>810</a:t>
            </a:r>
            <a:r>
              <a:rPr lang="es-E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s-ES" dirty="0">
                <a:solidFill>
                  <a:srgbClr val="FF0000"/>
                </a:solidFill>
                <a:latin typeface="Courier New" panose="02070309020205020404" pitchFamily="49" charset="0"/>
              </a:rPr>
              <a:t>300</a:t>
            </a:r>
            <a:r>
              <a:rPr lang="es-E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s-ES" dirty="0">
                <a:solidFill>
                  <a:srgbClr val="FF0000"/>
                </a:solidFill>
                <a:latin typeface="Courier New" panose="02070309020205020404" pitchFamily="49" charset="0"/>
              </a:rPr>
              <a:t>320</a:t>
            </a:r>
            <a:r>
              <a:rPr lang="es-ES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Y </a:t>
            </a:r>
            <a:r>
              <a:rPr lang="es-E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s-ES" dirty="0">
                <a:solidFill>
                  <a:srgbClr val="FF0000"/>
                </a:solidFill>
                <a:latin typeface="Courier New" panose="02070309020205020404" pitchFamily="49" charset="0"/>
              </a:rPr>
              <a:t>32</a:t>
            </a:r>
            <a:r>
              <a:rPr lang="es-E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s-ES" dirty="0">
                <a:solidFill>
                  <a:srgbClr val="FF0000"/>
                </a:solidFill>
                <a:latin typeface="Courier New" panose="02070309020205020404" pitchFamily="49" charset="0"/>
              </a:rPr>
              <a:t>36</a:t>
            </a:r>
            <a:r>
              <a:rPr lang="es-E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s-ES" dirty="0">
                <a:solidFill>
                  <a:srgbClr val="FF0000"/>
                </a:solidFill>
                <a:latin typeface="Courier New" panose="02070309020205020404" pitchFamily="49" charset="0"/>
              </a:rPr>
              <a:t>39</a:t>
            </a:r>
            <a:r>
              <a:rPr lang="es-E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s-ES" dirty="0">
                <a:solidFill>
                  <a:srgbClr val="FF0000"/>
                </a:solidFill>
                <a:latin typeface="Courier New" panose="02070309020205020404" pitchFamily="49" charset="0"/>
              </a:rPr>
              <a:t>52</a:t>
            </a:r>
            <a:r>
              <a:rPr lang="es-E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s-ES" dirty="0">
                <a:solidFill>
                  <a:srgbClr val="FF0000"/>
                </a:solidFill>
                <a:latin typeface="Courier New" panose="02070309020205020404" pitchFamily="49" charset="0"/>
              </a:rPr>
              <a:t>61</a:t>
            </a:r>
            <a:r>
              <a:rPr lang="es-E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s-ES" dirty="0">
                <a:solidFill>
                  <a:srgbClr val="FF0000"/>
                </a:solidFill>
                <a:latin typeface="Courier New" panose="02070309020205020404" pitchFamily="49" charset="0"/>
              </a:rPr>
              <a:t>72</a:t>
            </a:r>
            <a:r>
              <a:rPr lang="es-E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s-ES" dirty="0">
                <a:solidFill>
                  <a:srgbClr val="FF0000"/>
                </a:solidFill>
                <a:latin typeface="Courier New" panose="02070309020205020404" pitchFamily="49" charset="0"/>
              </a:rPr>
              <a:t>77</a:t>
            </a:r>
            <a:r>
              <a:rPr lang="es-ES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s-E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r>
              <a:rPr lang="es-E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scatter</a:t>
            </a:r>
            <a:r>
              <a:rPr lang="es-E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s-E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es-E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1BDE94-7911-4FD7-99D0-E22302747677}"/>
              </a:ext>
            </a:extLst>
          </p:cNvPr>
          <p:cNvSpPr/>
          <p:nvPr/>
        </p:nvSpPr>
        <p:spPr>
          <a:xfrm>
            <a:off x="2110740" y="2217473"/>
            <a:ext cx="492252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my_file1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* </a:t>
            </a:r>
          </a:p>
          <a:p>
            <a:endParaRPr lang="en-US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#my_file1 includes few functions: #sum3 and 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Is_even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etc</a:t>
            </a:r>
            <a:endParaRPr lang="en-US" dirty="0"/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sum3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Is_even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/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42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CF318-B776-46C7-9471-44819FD3A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axes in one figure: subplots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FFF8F-7C3D-4569-9A7A-CB71DEF5B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figure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fig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add_subplot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ax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set_title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'subplot(2,2,1)’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fig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add_subplot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ax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set_title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'subplot(2,2,2)’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fig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add_subplot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ax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set_title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'subplot(2,2,3)’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fig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add_subplot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ax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set_title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'subplot(2,2,4)'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show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7A143-DDC6-4092-945C-79EA5775F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AF7D-1D54-41E5-A278-CB0BFD2898EE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D3867-D21E-4A16-925C-F5AA0C995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Python. Lec:5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0432A3-8B87-44EE-ACE6-F2F1EDD08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046" y="1927365"/>
            <a:ext cx="4127390" cy="394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9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DF49-3E48-4DD8-8938-FAC4219D7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advanced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6677-69EC-407C-9140-06D3F12A9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Advanced is: </a:t>
            </a:r>
            <a:r>
              <a:rPr lang="en-US" dirty="0">
                <a:hlinkClick r:id="rId3"/>
              </a:rPr>
              <a:t>https://matplotlib.org/users/gridspec.html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plt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subplot2grid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CCD76-3C5B-4C2E-AE2A-097DCC46E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994A-EE5B-4587-8D67-954617FF35A4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AA162-B161-4B40-BB4E-6408A08E4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Python. Lec:5</a:t>
            </a:r>
          </a:p>
        </p:txBody>
      </p:sp>
    </p:spTree>
    <p:extLst>
      <p:ext uri="{BB962C8B-B14F-4D97-AF65-F5344CB8AC3E}">
        <p14:creationId xmlns:p14="http://schemas.microsoft.com/office/powerpoint/2010/main" val="2427028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06802-DB98-4F7C-94C9-716D5D39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Axes inside axes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7BCFF-EFB6-46BA-B8E1-0AF729C61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linspace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256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np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np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sin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figure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#[left, bottom, width, height]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ax1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axes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.8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.8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main axes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ax1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plot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color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"blue"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linewidth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2.5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ax1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set_title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'$Sin(x)$'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ax2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axes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.25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.25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# inset axes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ax2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plot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color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"red"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linewidth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2.5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ax2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set_title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'$Cos(x)$'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show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B0D52-7C35-45A6-8C47-EDB4D7EEC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77AF-5728-4375-9B91-F36783596D1C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C78B3-4A76-469A-89B1-DD2DDB5DF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Python. Lec:5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21EBC8-02FA-44AA-8F83-A7955179D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459" y="1845734"/>
            <a:ext cx="64008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DC11-3526-4CA2-AAA7-AF8330226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9CB1-F649-4DA1-BBDE-D6A3A9059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lecture: matplotlib anatomy</a:t>
            </a:r>
          </a:p>
          <a:p>
            <a:r>
              <a:rPr lang="en-US" dirty="0"/>
              <a:t>Next lecture: the art of creating beautiful graphs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4F675-7EA7-4B18-87C5-947AF3185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FC3EC-726F-4857-8714-5203955CB42F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58C19-4937-4546-B3B6-C88FB1F4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Python. Lec:5</a:t>
            </a:r>
          </a:p>
        </p:txBody>
      </p:sp>
    </p:spTree>
    <p:extLst>
      <p:ext uri="{BB962C8B-B14F-4D97-AF65-F5344CB8AC3E}">
        <p14:creationId xmlns:p14="http://schemas.microsoft.com/office/powerpoint/2010/main" val="11934376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57222F-F0D3-47DD-94E4-01333BA12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FD61C1-B1A6-45CB-AB11-0224BD7BC2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362A3-B002-4F91-92EA-3E2D0353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56F-2978-40B7-810A-80EF310F0C8F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F80DF-6818-43D0-AE67-F4A271A4D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Python. Lec:5</a:t>
            </a:r>
          </a:p>
        </p:txBody>
      </p:sp>
    </p:spTree>
    <p:extLst>
      <p:ext uri="{BB962C8B-B14F-4D97-AF65-F5344CB8AC3E}">
        <p14:creationId xmlns:p14="http://schemas.microsoft.com/office/powerpoint/2010/main" val="2620385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BCA08-1826-4756-9068-44577BCF3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Semi-standardized 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9FBEF-3111-4BEE-9DB7-82C3B5F3B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949380"/>
            <a:ext cx="7543801" cy="3919714"/>
          </a:xfrm>
        </p:spPr>
        <p:txBody>
          <a:bodyPr/>
          <a:lstStyle/>
          <a:p>
            <a:endParaRPr lang="en-US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numpy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np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matplotlib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pyplot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B011-8EE5-4CFD-8A0F-0E9DB0DC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5821-2E0F-4E37-91B9-F8DC42F7D100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EAB64-B449-4AA3-937C-E24710DB7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Python. Lec:5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5A122E-DDDF-42BD-B653-587C53FF29F0}"/>
              </a:ext>
            </a:extLst>
          </p:cNvPr>
          <p:cNvSpPr/>
          <p:nvPr/>
        </p:nvSpPr>
        <p:spPr>
          <a:xfrm>
            <a:off x="3557116" y="3285811"/>
            <a:ext cx="1145513" cy="42203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3E5AB-7C92-4698-B254-D576D8DAACC2}"/>
              </a:ext>
            </a:extLst>
          </p:cNvPr>
          <p:cNvSpPr txBox="1"/>
          <p:nvPr/>
        </p:nvSpPr>
        <p:spPr>
          <a:xfrm>
            <a:off x="3135085" y="3836869"/>
            <a:ext cx="2391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Interface for matplotlib to make it similar to MATLAB</a:t>
            </a:r>
          </a:p>
        </p:txBody>
      </p:sp>
    </p:spTree>
    <p:extLst>
      <p:ext uri="{BB962C8B-B14F-4D97-AF65-F5344CB8AC3E}">
        <p14:creationId xmlns:p14="http://schemas.microsoft.com/office/powerpoint/2010/main" val="51621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1016-372B-49B1-A597-E4CEB7AA3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based operations [without loops]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DF50B-9917-4E61-AD03-78D0CBA6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7F1B-1C2D-4C9B-A469-B8DC06F8E2E2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57B4A-B389-4691-86E1-963C66F4B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Python. Lec:5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D3531C1-DFD1-488B-B373-7C25EA792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#create a list with temperature values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cvalues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list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range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(-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#convert to a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numpy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array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cvalues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#convert to F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9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32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#Lists have to iterate!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fvalues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9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x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cvalues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fvalues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F3ABF1-0692-48BA-BE30-E7659D3AEC12}"/>
              </a:ext>
            </a:extLst>
          </p:cNvPr>
          <p:cNvSpPr/>
          <p:nvPr/>
        </p:nvSpPr>
        <p:spPr>
          <a:xfrm>
            <a:off x="5576033" y="3059668"/>
            <a:ext cx="26228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/>
              <a:t>[-40 -20   0  20  40  60  80]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36E507-3B30-4B30-A1FE-7CA3E752E9BA}"/>
              </a:ext>
            </a:extLst>
          </p:cNvPr>
          <p:cNvSpPr/>
          <p:nvPr/>
        </p:nvSpPr>
        <p:spPr>
          <a:xfrm>
            <a:off x="5524753" y="4275649"/>
            <a:ext cx="321915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/>
              <a:t>[-40.  -4.  32.  68. 104. 140. 176.]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E913E9-5980-43D0-BF11-16A56583F9C4}"/>
              </a:ext>
            </a:extLst>
          </p:cNvPr>
          <p:cNvSpPr/>
          <p:nvPr/>
        </p:nvSpPr>
        <p:spPr>
          <a:xfrm>
            <a:off x="4740057" y="5312990"/>
            <a:ext cx="422583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[-40.0, -4.0, 32.0, 68.0, 104.0, 140.0, 176.0]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31B8D6-F789-4D77-BB72-6BA9BB775240}"/>
              </a:ext>
            </a:extLst>
          </p:cNvPr>
          <p:cNvSpPr/>
          <p:nvPr/>
        </p:nvSpPr>
        <p:spPr>
          <a:xfrm>
            <a:off x="5581554" y="3452709"/>
            <a:ext cx="160037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numpy.ndarray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7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BD65A-2B05-482C-944A-5E23D6314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is faster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A6C13-301A-43C8-AB58-65ADE9E52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E65E-3D7F-43D0-BB5A-BA24C52C4222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FBB05-D296-41FD-9E5B-8A6284F9E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Python. Lec:5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661430A-255F-4B3D-BE87-14BDFB77A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8089" y="2572379"/>
            <a:ext cx="6547822" cy="236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41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1E252-D275-40FA-8F92-406B1CE1A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7B85C-D50F-4C7C-9B23-1A82E346E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949380"/>
            <a:ext cx="3316739" cy="1897079"/>
          </a:xfrm>
        </p:spPr>
        <p:txBody>
          <a:bodyPr/>
          <a:lstStyle/>
          <a:p>
            <a:r>
              <a:rPr lang="en-US" dirty="0"/>
              <a:t>Python list:</a:t>
            </a:r>
          </a:p>
          <a:p>
            <a:pPr lvl="1"/>
            <a:r>
              <a:rPr lang="en-US" dirty="0"/>
              <a:t>List info</a:t>
            </a:r>
          </a:p>
          <a:p>
            <a:pPr lvl="1"/>
            <a:r>
              <a:rPr lang="en-US" dirty="0"/>
              <a:t>n*pointer size</a:t>
            </a:r>
          </a:p>
          <a:p>
            <a:pPr lvl="1"/>
            <a:r>
              <a:rPr lang="en-US" dirty="0"/>
              <a:t>n*object size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1BDC8-BE4E-4CFF-98FE-02FE5FAE4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5EC6-7906-4122-A1F9-B95AF54A8D88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B04A0-D556-46B8-90BB-792B1A753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Python. Lec:5</a:t>
            </a:r>
          </a:p>
        </p:txBody>
      </p:sp>
      <p:pic>
        <p:nvPicPr>
          <p:cNvPr id="2050" name="Picture 2" descr="Python lists: internal memory structure">
            <a:extLst>
              <a:ext uri="{FF2B5EF4-FFF2-40B4-BE49-F238E27FC236}">
                <a16:creationId xmlns:a16="http://schemas.microsoft.com/office/drawing/2014/main" id="{8EBA27A1-A158-4087-AA1E-A7A44D855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742" y="1912024"/>
            <a:ext cx="4442879" cy="231301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umpy arrays: internal memory structure">
            <a:extLst>
              <a:ext uri="{FF2B5EF4-FFF2-40B4-BE49-F238E27FC236}">
                <a16:creationId xmlns:a16="http://schemas.microsoft.com/office/drawing/2014/main" id="{9E5AD9FE-342A-4D0D-9C5A-FDA87DAD6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743" y="4262488"/>
            <a:ext cx="4442880" cy="202263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83F5A0-231D-4BF6-9B44-A5E38ABBBE99}"/>
              </a:ext>
            </a:extLst>
          </p:cNvPr>
          <p:cNvSpPr txBox="1">
            <a:spLocks/>
          </p:cNvSpPr>
          <p:nvPr/>
        </p:nvSpPr>
        <p:spPr>
          <a:xfrm>
            <a:off x="822960" y="4350688"/>
            <a:ext cx="2754253" cy="18195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r>
              <a:rPr lang="en-US" dirty="0" err="1"/>
              <a:t>numpy</a:t>
            </a:r>
            <a:r>
              <a:rPr lang="en-US" dirty="0"/>
              <a:t> arrays:</a:t>
            </a:r>
          </a:p>
          <a:p>
            <a:pPr lvl="1"/>
            <a:r>
              <a:rPr lang="en-US" dirty="0"/>
              <a:t>Array info</a:t>
            </a:r>
          </a:p>
          <a:p>
            <a:pPr lvl="1"/>
            <a:r>
              <a:rPr lang="en-US" dirty="0"/>
              <a:t>n*object size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58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9B5D-E93D-4693-BD74-0EA7B13C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6A358-01A4-4AD4-9EF1-8C1ECBF33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</a:t>
            </a:r>
          </a:p>
          <a:p>
            <a:r>
              <a:rPr lang="en-US" dirty="0"/>
              <a:t>Creating arrays</a:t>
            </a:r>
          </a:p>
          <a:p>
            <a:r>
              <a:rPr lang="en-US" dirty="0"/>
              <a:t>Indexing &amp; slicing</a:t>
            </a:r>
          </a:p>
          <a:p>
            <a:r>
              <a:rPr lang="en-US" dirty="0"/>
              <a:t>Use cases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4CF2F-E4F5-41E8-B5CD-0CEC29DF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382B-E59D-4962-8515-01C0373F5B53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7F576-C080-4747-B817-55A583F97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Python. Lec:5</a:t>
            </a:r>
          </a:p>
        </p:txBody>
      </p:sp>
    </p:spTree>
    <p:extLst>
      <p:ext uri="{BB962C8B-B14F-4D97-AF65-F5344CB8AC3E}">
        <p14:creationId xmlns:p14="http://schemas.microsoft.com/office/powerpoint/2010/main" val="30884433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2738</Words>
  <Application>Microsoft Office PowerPoint</Application>
  <PresentationFormat>On-screen Show (4:3)</PresentationFormat>
  <Paragraphs>498</Paragraphs>
  <Slides>44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Retrospect</vt:lpstr>
      <vt:lpstr>INTRODUCTION TO PYTHON  LECTURE 5: Numerical Python</vt:lpstr>
      <vt:lpstr>Outline</vt:lpstr>
      <vt:lpstr>numpy</vt:lpstr>
      <vt:lpstr>Importing libraries</vt:lpstr>
      <vt:lpstr>Semi-standardized import</vt:lpstr>
      <vt:lpstr>Array based operations [without loops]</vt:lpstr>
      <vt:lpstr>Numpy is faster</vt:lpstr>
      <vt:lpstr>Memory usage</vt:lpstr>
      <vt:lpstr>Numpy syntax</vt:lpstr>
      <vt:lpstr>The NumPy ndarray: A Multidimensional Array Object</vt:lpstr>
      <vt:lpstr>PowerPoint Presentation</vt:lpstr>
      <vt:lpstr>Creating arrays: from lists</vt:lpstr>
      <vt:lpstr>Creating arrays: 2D -- from lists</vt:lpstr>
      <vt:lpstr>Creating arrays: zeros and ones</vt:lpstr>
      <vt:lpstr>PowerPoint Presentation</vt:lpstr>
      <vt:lpstr>Creating arrays: arrange and linspace</vt:lpstr>
      <vt:lpstr>Arithmetic [element wise]</vt:lpstr>
      <vt:lpstr>Indexing</vt:lpstr>
      <vt:lpstr>Slicing</vt:lpstr>
      <vt:lpstr>Recall cloning from lists</vt:lpstr>
      <vt:lpstr>Mutability</vt:lpstr>
      <vt:lpstr>Boolean indexing</vt:lpstr>
      <vt:lpstr>Using Numpy</vt:lpstr>
      <vt:lpstr>Linear algebra: scalar product</vt:lpstr>
      <vt:lpstr>Matrix operations</vt:lpstr>
      <vt:lpstr>Matrix operations</vt:lpstr>
      <vt:lpstr>np.linalg </vt:lpstr>
      <vt:lpstr>Eigen values</vt:lpstr>
      <vt:lpstr>Least squares</vt:lpstr>
      <vt:lpstr>Polynomials</vt:lpstr>
      <vt:lpstr>Polynomials</vt:lpstr>
      <vt:lpstr>Matplotlib</vt:lpstr>
      <vt:lpstr>A simple example</vt:lpstr>
      <vt:lpstr>Anatomy of a plot</vt:lpstr>
      <vt:lpstr>Figures</vt:lpstr>
      <vt:lpstr>figsize=(width, height)</vt:lpstr>
      <vt:lpstr>axes</vt:lpstr>
      <vt:lpstr>Basic plotting</vt:lpstr>
      <vt:lpstr>Axes methods vs. pyplot</vt:lpstr>
      <vt:lpstr>Multiple axes in one figure: subplots</vt:lpstr>
      <vt:lpstr>More advanced</vt:lpstr>
      <vt:lpstr>Axes inside axes</vt:lpstr>
      <vt:lpstr>Next lecture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 LECTURE 5: Numerical Python</dc:title>
  <dc:creator>Asem Elshimi</dc:creator>
  <cp:lastModifiedBy>Asem Elshimi</cp:lastModifiedBy>
  <cp:revision>14</cp:revision>
  <dcterms:created xsi:type="dcterms:W3CDTF">2019-02-25T22:39:40Z</dcterms:created>
  <dcterms:modified xsi:type="dcterms:W3CDTF">2019-03-29T16:25:56Z</dcterms:modified>
</cp:coreProperties>
</file>