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678" r:id="rId3"/>
    <p:sldId id="720" r:id="rId5"/>
    <p:sldId id="679" r:id="rId6"/>
    <p:sldId id="719" r:id="rId7"/>
  </p:sldIdLst>
  <p:sldSz cx="9144000" cy="6858000" type="screen4x3"/>
  <p:notesSz cx="6858000" cy="91440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80604020202020204" pitchFamily="34" charset="0"/>
        <a:ea typeface="Geneva" charset="0"/>
        <a:cs typeface="Geneva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80604020202020204" pitchFamily="34" charset="0"/>
        <a:ea typeface="Geneva" charset="0"/>
        <a:cs typeface="Geneva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80604020202020204" pitchFamily="34" charset="0"/>
        <a:ea typeface="Geneva" charset="0"/>
        <a:cs typeface="Geneva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80604020202020204" pitchFamily="34" charset="0"/>
        <a:ea typeface="Geneva" charset="0"/>
        <a:cs typeface="Geneva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80604020202020204" pitchFamily="34" charset="0"/>
        <a:ea typeface="Geneva" charset="0"/>
        <a:cs typeface="Geneva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anose="02080604020202020204" pitchFamily="34" charset="0"/>
        <a:ea typeface="Geneva" charset="0"/>
        <a:cs typeface="Geneva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anose="02080604020202020204" pitchFamily="34" charset="0"/>
        <a:ea typeface="Geneva" charset="0"/>
        <a:cs typeface="Geneva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anose="02080604020202020204" pitchFamily="34" charset="0"/>
        <a:ea typeface="Geneva" charset="0"/>
        <a:cs typeface="Geneva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anose="02080604020202020204" pitchFamily="34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A0"/>
    <a:srgbClr val="0A2D6E"/>
    <a:srgbClr val="B9B9B9"/>
    <a:srgbClr val="004175"/>
    <a:srgbClr val="D23264"/>
    <a:srgbClr val="B2CAE1"/>
    <a:srgbClr val="7FABCD"/>
    <a:srgbClr val="3379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102" y="810"/>
      </p:cViewPr>
      <p:guideLst>
        <p:guide orient="horz"/>
        <p:guide pos="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2FFFA80A-B63C-5143-A6DC-14D13289CA7A}" type="datetimeFigureOut">
              <a:rPr lang="de-DE"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7F0B71A-EFB1-B04E-BD20-1931E76F42B7}" type="slidenum">
              <a:rPr lang="de-DE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 noProof="0" smtClean="0"/>
              <a:t>Textmasterformate durch Klicken bearbeiten</a:t>
            </a:r>
            <a:endParaRPr lang="de-DE" noProof="0" smtClean="0"/>
          </a:p>
          <a:p>
            <a:pPr lvl="1"/>
            <a:r>
              <a:rPr lang="de-DE" noProof="0" smtClean="0"/>
              <a:t>Zweite Ebene</a:t>
            </a:r>
            <a:endParaRPr lang="de-DE" noProof="0" smtClean="0"/>
          </a:p>
          <a:p>
            <a:pPr lvl="2"/>
            <a:r>
              <a:rPr lang="de-DE" noProof="0" smtClean="0"/>
              <a:t>Dritte Ebene</a:t>
            </a:r>
            <a:endParaRPr lang="de-DE" noProof="0" smtClean="0"/>
          </a:p>
          <a:p>
            <a:pPr lvl="3"/>
            <a:r>
              <a:rPr lang="de-DE" noProof="0" smtClean="0"/>
              <a:t>Vierte Ebene</a:t>
            </a:r>
            <a:endParaRPr lang="de-DE" noProof="0" smtClean="0"/>
          </a:p>
          <a:p>
            <a:pPr lvl="4"/>
            <a:r>
              <a:rPr lang="de-DE" noProof="0" smtClean="0"/>
              <a:t>Fünfte Ebene</a:t>
            </a:r>
            <a:endParaRPr lang="de-DE" noProof="0" smtClean="0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05946BF2-A6D4-B447-BFB8-FFD7197E2028}" type="slidenum">
              <a:rPr lang="de-DE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Geneva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Genev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Genev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Genev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80604020202020204" pitchFamily="34" charset="0"/>
        <a:ea typeface="Geneva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  <a:p>
            <a:r>
              <a:rPr lang="en-US"/>
              <a:t>When a k-mer is identical to its reverse complement, both are canonical.</a:t>
            </a:r>
            <a:endParaRPr lang="en-US"/>
          </a:p>
          <a:p>
            <a:endParaRPr lang="en-US"/>
          </a:p>
          <a:p>
            <a:r>
              <a:rPr lang="en-US"/>
              <a:t>Index(['40μg/ml', '7h10_media_using_agar_proportion', '&gt;16 mg/l',</a:t>
            </a:r>
            <a:endParaRPr lang="en-US"/>
          </a:p>
          <a:p>
            <a:r>
              <a:rPr lang="en-US"/>
              <a:t>       'Agar proportion', 'BD Phoenix ad E-test', 'BD-Phoenix',</a:t>
            </a:r>
            <a:endParaRPr lang="en-US"/>
          </a:p>
          <a:p>
            <a:r>
              <a:rPr lang="en-US"/>
              <a:t>       'Disc Diffusion', 'Disk Diffusion', 'Disk diffusion', 'E-test', 'Etest',</a:t>
            </a:r>
            <a:endParaRPr lang="en-US"/>
          </a:p>
          <a:p>
            <a:r>
              <a:rPr lang="en-US"/>
              <a:t>       'Etest  on GC agar supplemented with 1% Vitox',</a:t>
            </a:r>
            <a:endParaRPr lang="en-US"/>
          </a:p>
          <a:p>
            <a:r>
              <a:rPr lang="en-US"/>
              <a:t>       'Kirby Bauer agar disc diffusion', 'Kirby Bauer disk diffusion',</a:t>
            </a:r>
            <a:endParaRPr lang="en-US"/>
          </a:p>
          <a:p>
            <a:r>
              <a:rPr lang="en-US"/>
              <a:t>       'Kirby-Bauer disk diffusion', 'Kirby-Bauer disk diffusion agar assay',</a:t>
            </a:r>
            <a:endParaRPr lang="en-US"/>
          </a:p>
          <a:p>
            <a:r>
              <a:rPr lang="en-US"/>
              <a:t>       'LJ proportion method', 'LJM', 'MGIT', 'MGIT 960', 'MGIT960', 'MIC',</a:t>
            </a:r>
            <a:endParaRPr lang="en-US"/>
          </a:p>
          <a:p>
            <a:r>
              <a:rPr lang="en-US"/>
              <a:t>       'MIC, broth microdilution', 'MIC:broth microdilution', 'MODS',</a:t>
            </a:r>
            <a:endParaRPr lang="en-US"/>
          </a:p>
          <a:p>
            <a:r>
              <a:rPr lang="en-US"/>
              <a:t>       'Middlebrooks 7H10 Agar', 'Müeller-Hinton agar dilution',</a:t>
            </a:r>
            <a:endParaRPr lang="en-US"/>
          </a:p>
          <a:p>
            <a:r>
              <a:rPr lang="en-US"/>
              <a:t>       'N206 card on the Vitek 2', 'Nitrate reductase assay',</a:t>
            </a:r>
            <a:endParaRPr lang="en-US"/>
          </a:p>
          <a:p>
            <a:r>
              <a:rPr lang="en-US"/>
              <a:t>       'Resistance ratio method on LJ slopes. Modified Marks biphasic method for pyrazinamide, with confirmation in MGIT 960',</a:t>
            </a:r>
            <a:endParaRPr lang="en-US"/>
          </a:p>
          <a:p>
            <a:r>
              <a:rPr lang="en-US"/>
              <a:t>       'Sensititer Automated Microbiology System', 'Sensititre', 'VITEK 2',</a:t>
            </a:r>
            <a:endParaRPr lang="en-US"/>
          </a:p>
          <a:p>
            <a:r>
              <a:rPr lang="en-US"/>
              <a:t>       'VITEK ®2', 'Vitek-2', 'Vitek2', 'agar diffusion with Etest',</a:t>
            </a:r>
            <a:endParaRPr lang="en-US"/>
          </a:p>
          <a:p>
            <a:r>
              <a:rPr lang="en-US"/>
              <a:t>       'agar dilution', 'agar dilution method or Etest',</a:t>
            </a:r>
            <a:endParaRPr lang="en-US"/>
          </a:p>
          <a:p>
            <a:r>
              <a:rPr lang="en-US"/>
              <a:t>       'agar dilution or Etest', 'agar dilution or broth microdilution',</a:t>
            </a:r>
            <a:endParaRPr lang="en-US"/>
          </a:p>
          <a:p>
            <a:r>
              <a:rPr lang="en-US"/>
              <a:t>       'agar dilution using Iso-sensitest agar or Muller Hinton agar',</a:t>
            </a:r>
            <a:endParaRPr lang="en-US"/>
          </a:p>
          <a:p>
            <a:r>
              <a:rPr lang="en-US"/>
              <a:t>       'agar-dilution (16 µg/m', 'agar-dilution (16 µg/ml )',</a:t>
            </a:r>
            <a:endParaRPr lang="en-US"/>
          </a:p>
          <a:p>
            <a:r>
              <a:rPr lang="en-US"/>
              <a:t>       'agar-dilution (8 µg/ml )', 'agar_dilution',</a:t>
            </a:r>
            <a:endParaRPr lang="en-US"/>
          </a:p>
          <a:p>
            <a:r>
              <a:rPr lang="en-US"/>
              <a:t>       'beckton,_dickinson_and_company', 'becton,_dickinson_and_company',</a:t>
            </a:r>
            <a:endParaRPr lang="en-US"/>
          </a:p>
          <a:p>
            <a:r>
              <a:rPr lang="en-US"/>
              <a:t>       'biomérieux', 'break-point technique on Lowenstein-Jensen medium',</a:t>
            </a:r>
            <a:endParaRPr lang="en-US"/>
          </a:p>
          <a:p>
            <a:r>
              <a:rPr lang="en-US"/>
              <a:t>       'breakpoint', 'british_society_for_antimicrobial_chemotherapy_(bsac)',</a:t>
            </a:r>
            <a:endParaRPr lang="en-US"/>
          </a:p>
          <a:p>
            <a:r>
              <a:rPr lang="en-US"/>
              <a:t>       'broth dilution', 'broth microdilution',</a:t>
            </a:r>
            <a:endParaRPr lang="en-US"/>
          </a:p>
          <a:p>
            <a:r>
              <a:rPr lang="en-US"/>
              <a:t>       'broth microdilution (MiCroSTREP plus)', 'broth_microdilution',</a:t>
            </a:r>
            <a:endParaRPr lang="en-US"/>
          </a:p>
          <a:p>
            <a:r>
              <a:rPr lang="en-US"/>
              <a:t>       'broth_microdilutionl', 'cdc', 'clsi', 'critical concentration',</a:t>
            </a:r>
            <a:endParaRPr lang="en-US"/>
          </a:p>
          <a:p>
            <a:r>
              <a:rPr lang="en-US"/>
              <a:t>       'disc diffusion on Müller - Hinton II Agar',</a:t>
            </a:r>
            <a:endParaRPr lang="en-US"/>
          </a:p>
          <a:p>
            <a:r>
              <a:rPr lang="en-US"/>
              <a:t>       'disc diffusion on Müller-Hinton II Agar', 'disc_diffusion',</a:t>
            </a:r>
            <a:endParaRPr lang="en-US"/>
          </a:p>
          <a:p>
            <a:r>
              <a:rPr lang="en-US"/>
              <a:t>       'disk diffusion', 'disk diffusion or Vitek2', 'disk-diffusion',</a:t>
            </a:r>
            <a:endParaRPr lang="en-US"/>
          </a:p>
          <a:p>
            <a:r>
              <a:rPr lang="en-US"/>
              <a:t>       'disk_diffusion', 'e-test', 'etest', 'forest_pharmaceuticals',</a:t>
            </a:r>
            <a:endParaRPr lang="en-US"/>
          </a:p>
          <a:p>
            <a:r>
              <a:rPr lang="en-US"/>
              <a:t>       'glaxosmith_kline_pharmaceuticals', 'kirby_bauer_disk_diffusion',</a:t>
            </a:r>
            <a:endParaRPr lang="en-US"/>
          </a:p>
          <a:p>
            <a:r>
              <a:rPr lang="en-US"/>
              <a:t>       'liofilchem', 'lowenstein-jensen_medium', 'mgit_960',</a:t>
            </a:r>
            <a:endParaRPr lang="en-US"/>
          </a:p>
          <a:p>
            <a:r>
              <a:rPr lang="en-US"/>
              <a:t>       'microdilution in cation-adjusted Muller-Hinton broth',</a:t>
            </a:r>
            <a:endParaRPr lang="en-US"/>
          </a:p>
          <a:p>
            <a:r>
              <a:rPr lang="en-US"/>
              <a:t>       'middlebrook_7h11_agar', 'millimeters', 'narms', 'oxoid',</a:t>
            </a:r>
            <a:endParaRPr lang="en-US"/>
          </a:p>
          <a:p>
            <a:r>
              <a:rPr lang="en-US"/>
              <a:t>       'pfizer_global_pharmaceuticals', 'thermofisher_scientific',</a:t>
            </a:r>
            <a:endParaRPr lang="en-US"/>
          </a:p>
          <a:p>
            <a:r>
              <a:rPr lang="en-US"/>
              <a:t>       'trek_diagnostic_systems,_thermo_fischer_scientific', 'vitek_2'],</a:t>
            </a:r>
            <a:endParaRPr lang="en-US"/>
          </a:p>
          <a:p>
            <a:r>
              <a:rPr lang="en-US"/>
              <a:t>      dtype='object', name='laboratory_typing_method')</a:t>
            </a:r>
            <a:endParaRPr lang="en-US"/>
          </a:p>
          <a:p>
            <a:endParaRPr lang="en-US"/>
          </a:p>
          <a:p>
            <a:r>
              <a:rPr lang="en-US"/>
              <a:t>Process finished with exit code 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05946BF2-A6D4-B447-BFB8-FFD7197E2028}" type="slidenum">
              <a:rPr lang="de-DE"/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  <a:p>
            <a:r>
              <a:rPr lang="en-US"/>
              <a:t>When a k-mer is identical to its reverse complement, both are canonical.</a:t>
            </a:r>
            <a:endParaRPr lang="en-US"/>
          </a:p>
          <a:p>
            <a:endParaRPr lang="en-US"/>
          </a:p>
          <a:p>
            <a:r>
              <a:rPr lang="en-US"/>
              <a:t>Index(['40μg/ml', '7h10_media_using_agar_proportion', '&gt;16 mg/l',</a:t>
            </a:r>
            <a:endParaRPr lang="en-US"/>
          </a:p>
          <a:p>
            <a:r>
              <a:rPr lang="en-US"/>
              <a:t>       'Agar proportion', 'BD Phoenix ad E-test', 'BD-Phoenix',</a:t>
            </a:r>
            <a:endParaRPr lang="en-US"/>
          </a:p>
          <a:p>
            <a:r>
              <a:rPr lang="en-US"/>
              <a:t>       'Disc Diffusion', 'Disk Diffusion', 'Disk diffusion', 'E-test', 'Etest',</a:t>
            </a:r>
            <a:endParaRPr lang="en-US"/>
          </a:p>
          <a:p>
            <a:r>
              <a:rPr lang="en-US"/>
              <a:t>       'Etest  on GC agar supplemented with 1% Vitox',</a:t>
            </a:r>
            <a:endParaRPr lang="en-US"/>
          </a:p>
          <a:p>
            <a:r>
              <a:rPr lang="en-US"/>
              <a:t>       'Kirby Bauer agar disc diffusion', 'Kirby Bauer disk diffusion',</a:t>
            </a:r>
            <a:endParaRPr lang="en-US"/>
          </a:p>
          <a:p>
            <a:r>
              <a:rPr lang="en-US"/>
              <a:t>       'Kirby-Bauer disk diffusion', 'Kirby-Bauer disk diffusion agar assay',</a:t>
            </a:r>
            <a:endParaRPr lang="en-US"/>
          </a:p>
          <a:p>
            <a:r>
              <a:rPr lang="en-US"/>
              <a:t>       'LJ proportion method', 'LJM', 'MGIT', 'MGIT 960', 'MGIT960', 'MIC',</a:t>
            </a:r>
            <a:endParaRPr lang="en-US"/>
          </a:p>
          <a:p>
            <a:r>
              <a:rPr lang="en-US"/>
              <a:t>       'MIC, broth microdilution', 'MIC:broth microdilution', 'MODS',</a:t>
            </a:r>
            <a:endParaRPr lang="en-US"/>
          </a:p>
          <a:p>
            <a:r>
              <a:rPr lang="en-US"/>
              <a:t>       'Middlebrooks 7H10 Agar', 'Müeller-Hinton agar dilution',</a:t>
            </a:r>
            <a:endParaRPr lang="en-US"/>
          </a:p>
          <a:p>
            <a:r>
              <a:rPr lang="en-US"/>
              <a:t>       'N206 card on the Vitek 2', 'Nitrate reductase assay',</a:t>
            </a:r>
            <a:endParaRPr lang="en-US"/>
          </a:p>
          <a:p>
            <a:r>
              <a:rPr lang="en-US"/>
              <a:t>       'Resistance ratio method on LJ slopes. Modified Marks biphasic method for pyrazinamide, with confirmation in MGIT 960',</a:t>
            </a:r>
            <a:endParaRPr lang="en-US"/>
          </a:p>
          <a:p>
            <a:r>
              <a:rPr lang="en-US"/>
              <a:t>       'Sensititer Automated Microbiology System', 'Sensititre', 'VITEK 2',</a:t>
            </a:r>
            <a:endParaRPr lang="en-US"/>
          </a:p>
          <a:p>
            <a:r>
              <a:rPr lang="en-US"/>
              <a:t>       'VITEK ®2', 'Vitek-2', 'Vitek2', 'agar diffusion with Etest',</a:t>
            </a:r>
            <a:endParaRPr lang="en-US"/>
          </a:p>
          <a:p>
            <a:r>
              <a:rPr lang="en-US"/>
              <a:t>       'agar dilution', 'agar dilution method or Etest',</a:t>
            </a:r>
            <a:endParaRPr lang="en-US"/>
          </a:p>
          <a:p>
            <a:r>
              <a:rPr lang="en-US"/>
              <a:t>       'agar dilution or Etest', 'agar dilution or broth microdilution',</a:t>
            </a:r>
            <a:endParaRPr lang="en-US"/>
          </a:p>
          <a:p>
            <a:r>
              <a:rPr lang="en-US"/>
              <a:t>       'agar dilution using Iso-sensitest agar or Muller Hinton agar',</a:t>
            </a:r>
            <a:endParaRPr lang="en-US"/>
          </a:p>
          <a:p>
            <a:r>
              <a:rPr lang="en-US"/>
              <a:t>       'agar-dilution (16 µg/m', 'agar-dilution (16 µg/ml )',</a:t>
            </a:r>
            <a:endParaRPr lang="en-US"/>
          </a:p>
          <a:p>
            <a:r>
              <a:rPr lang="en-US"/>
              <a:t>       'agar-dilution (8 µg/ml )', 'agar_dilution',</a:t>
            </a:r>
            <a:endParaRPr lang="en-US"/>
          </a:p>
          <a:p>
            <a:r>
              <a:rPr lang="en-US"/>
              <a:t>       'beckton,_dickinson_and_company', 'becton,_dickinson_and_company',</a:t>
            </a:r>
            <a:endParaRPr lang="en-US"/>
          </a:p>
          <a:p>
            <a:r>
              <a:rPr lang="en-US"/>
              <a:t>       'biomérieux', 'break-point technique on Lowenstein-Jensen medium',</a:t>
            </a:r>
            <a:endParaRPr lang="en-US"/>
          </a:p>
          <a:p>
            <a:r>
              <a:rPr lang="en-US"/>
              <a:t>       'breakpoint', 'british_society_for_antimicrobial_chemotherapy_(bsac)',</a:t>
            </a:r>
            <a:endParaRPr lang="en-US"/>
          </a:p>
          <a:p>
            <a:r>
              <a:rPr lang="en-US"/>
              <a:t>       'broth dilution', 'broth microdilution',</a:t>
            </a:r>
            <a:endParaRPr lang="en-US"/>
          </a:p>
          <a:p>
            <a:r>
              <a:rPr lang="en-US"/>
              <a:t>       'broth microdilution (MiCroSTREP plus)', 'broth_microdilution',</a:t>
            </a:r>
            <a:endParaRPr lang="en-US"/>
          </a:p>
          <a:p>
            <a:r>
              <a:rPr lang="en-US"/>
              <a:t>       'broth_microdilutionl', 'cdc', 'clsi', 'critical concentration',</a:t>
            </a:r>
            <a:endParaRPr lang="en-US"/>
          </a:p>
          <a:p>
            <a:r>
              <a:rPr lang="en-US"/>
              <a:t>       'disc diffusion on Müller - Hinton II Agar',</a:t>
            </a:r>
            <a:endParaRPr lang="en-US"/>
          </a:p>
          <a:p>
            <a:r>
              <a:rPr lang="en-US"/>
              <a:t>       'disc diffusion on Müller-Hinton II Agar', 'disc_diffusion',</a:t>
            </a:r>
            <a:endParaRPr lang="en-US"/>
          </a:p>
          <a:p>
            <a:r>
              <a:rPr lang="en-US"/>
              <a:t>       'disk diffusion', 'disk diffusion or Vitek2', 'disk-diffusion',</a:t>
            </a:r>
            <a:endParaRPr lang="en-US"/>
          </a:p>
          <a:p>
            <a:r>
              <a:rPr lang="en-US"/>
              <a:t>       'disk_diffusion', 'e-test', 'etest', 'forest_pharmaceuticals',</a:t>
            </a:r>
            <a:endParaRPr lang="en-US"/>
          </a:p>
          <a:p>
            <a:r>
              <a:rPr lang="en-US"/>
              <a:t>       'glaxosmith_kline_pharmaceuticals', 'kirby_bauer_disk_diffusion',</a:t>
            </a:r>
            <a:endParaRPr lang="en-US"/>
          </a:p>
          <a:p>
            <a:r>
              <a:rPr lang="en-US"/>
              <a:t>       'liofilchem', 'lowenstein-jensen_medium', 'mgit_960',</a:t>
            </a:r>
            <a:endParaRPr lang="en-US"/>
          </a:p>
          <a:p>
            <a:r>
              <a:rPr lang="en-US"/>
              <a:t>       'microdilution in cation-adjusted Muller-Hinton broth',</a:t>
            </a:r>
            <a:endParaRPr lang="en-US"/>
          </a:p>
          <a:p>
            <a:r>
              <a:rPr lang="en-US"/>
              <a:t>       'middlebrook_7h11_agar', 'millimeters', 'narms', 'oxoid',</a:t>
            </a:r>
            <a:endParaRPr lang="en-US"/>
          </a:p>
          <a:p>
            <a:r>
              <a:rPr lang="en-US"/>
              <a:t>       'pfizer_global_pharmaceuticals', 'thermofisher_scientific',</a:t>
            </a:r>
            <a:endParaRPr lang="en-US"/>
          </a:p>
          <a:p>
            <a:r>
              <a:rPr lang="en-US"/>
              <a:t>       'trek_diagnostic_systems,_thermo_fischer_scientific', 'vitek_2'],</a:t>
            </a:r>
            <a:endParaRPr lang="en-US"/>
          </a:p>
          <a:p>
            <a:r>
              <a:rPr lang="en-US"/>
              <a:t>      dtype='object', name='laboratory_typing_method')</a:t>
            </a:r>
            <a:endParaRPr lang="en-US"/>
          </a:p>
          <a:p>
            <a:endParaRPr lang="en-US"/>
          </a:p>
          <a:p>
            <a:r>
              <a:rPr lang="en-US"/>
              <a:t>Process finished with exit code 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05946BF2-A6D4-B447-BFB8-FFD7197E2028}" type="slidenum">
              <a:rPr lang="de-DE"/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  <a:p>
            <a:r>
              <a:rPr lang="en-US"/>
              <a:t>When a k-mer is identical to its reverse complement, both are canonical.</a:t>
            </a:r>
            <a:endParaRPr lang="en-US"/>
          </a:p>
          <a:p>
            <a:endParaRPr lang="en-US"/>
          </a:p>
          <a:p>
            <a:r>
              <a:rPr lang="en-US"/>
              <a:t>Index(['40μg/ml', '7h10_media_using_agar_proportion', '&gt;16 mg/l',</a:t>
            </a:r>
            <a:endParaRPr lang="en-US"/>
          </a:p>
          <a:p>
            <a:r>
              <a:rPr lang="en-US"/>
              <a:t>       'Agar proportion', 'BD Phoenix ad E-test', 'BD-Phoenix',</a:t>
            </a:r>
            <a:endParaRPr lang="en-US"/>
          </a:p>
          <a:p>
            <a:r>
              <a:rPr lang="en-US"/>
              <a:t>       'Disc Diffusion', 'Disk Diffusion', 'Disk diffusion', 'E-test', 'Etest',</a:t>
            </a:r>
            <a:endParaRPr lang="en-US"/>
          </a:p>
          <a:p>
            <a:r>
              <a:rPr lang="en-US"/>
              <a:t>       'Etest  on GC agar supplemented with 1% Vitox',</a:t>
            </a:r>
            <a:endParaRPr lang="en-US"/>
          </a:p>
          <a:p>
            <a:r>
              <a:rPr lang="en-US"/>
              <a:t>       'Kirby Bauer agar disc diffusion', 'Kirby Bauer disk diffusion',</a:t>
            </a:r>
            <a:endParaRPr lang="en-US"/>
          </a:p>
          <a:p>
            <a:r>
              <a:rPr lang="en-US"/>
              <a:t>       'Kirby-Bauer disk diffusion', 'Kirby-Bauer disk diffusion agar assay',</a:t>
            </a:r>
            <a:endParaRPr lang="en-US"/>
          </a:p>
          <a:p>
            <a:r>
              <a:rPr lang="en-US"/>
              <a:t>       'LJ proportion method', 'LJM', 'MGIT', 'MGIT 960', 'MGIT960', 'MIC',</a:t>
            </a:r>
            <a:endParaRPr lang="en-US"/>
          </a:p>
          <a:p>
            <a:r>
              <a:rPr lang="en-US"/>
              <a:t>       'MIC, broth microdilution', 'MIC:broth microdilution', 'MODS',</a:t>
            </a:r>
            <a:endParaRPr lang="en-US"/>
          </a:p>
          <a:p>
            <a:r>
              <a:rPr lang="en-US"/>
              <a:t>       'Middlebrooks 7H10 Agar', 'Müeller-Hinton agar dilution',</a:t>
            </a:r>
            <a:endParaRPr lang="en-US"/>
          </a:p>
          <a:p>
            <a:r>
              <a:rPr lang="en-US"/>
              <a:t>       'N206 card on the Vitek 2', 'Nitrate reductase assay',</a:t>
            </a:r>
            <a:endParaRPr lang="en-US"/>
          </a:p>
          <a:p>
            <a:r>
              <a:rPr lang="en-US"/>
              <a:t>       'Resistance ratio method on LJ slopes. Modified Marks biphasic method for pyrazinamide, with confirmation in MGIT 960',</a:t>
            </a:r>
            <a:endParaRPr lang="en-US"/>
          </a:p>
          <a:p>
            <a:r>
              <a:rPr lang="en-US"/>
              <a:t>       'Sensititer Automated Microbiology System', 'Sensititre', 'VITEK 2',</a:t>
            </a:r>
            <a:endParaRPr lang="en-US"/>
          </a:p>
          <a:p>
            <a:r>
              <a:rPr lang="en-US"/>
              <a:t>       'VITEK ®2', 'Vitek-2', 'Vitek2', 'agar diffusion with Etest',</a:t>
            </a:r>
            <a:endParaRPr lang="en-US"/>
          </a:p>
          <a:p>
            <a:r>
              <a:rPr lang="en-US"/>
              <a:t>       'agar dilution', 'agar dilution method or Etest',</a:t>
            </a:r>
            <a:endParaRPr lang="en-US"/>
          </a:p>
          <a:p>
            <a:r>
              <a:rPr lang="en-US"/>
              <a:t>       'agar dilution or Etest', 'agar dilution or broth microdilution',</a:t>
            </a:r>
            <a:endParaRPr lang="en-US"/>
          </a:p>
          <a:p>
            <a:r>
              <a:rPr lang="en-US"/>
              <a:t>       'agar dilution using Iso-sensitest agar or Muller Hinton agar',</a:t>
            </a:r>
            <a:endParaRPr lang="en-US"/>
          </a:p>
          <a:p>
            <a:r>
              <a:rPr lang="en-US"/>
              <a:t>       'agar-dilution (16 µg/m', 'agar-dilution (16 µg/ml )',</a:t>
            </a:r>
            <a:endParaRPr lang="en-US"/>
          </a:p>
          <a:p>
            <a:r>
              <a:rPr lang="en-US"/>
              <a:t>       'agar-dilution (8 µg/ml )', 'agar_dilution',</a:t>
            </a:r>
            <a:endParaRPr lang="en-US"/>
          </a:p>
          <a:p>
            <a:r>
              <a:rPr lang="en-US"/>
              <a:t>       'beckton,_dickinson_and_company', 'becton,_dickinson_and_company',</a:t>
            </a:r>
            <a:endParaRPr lang="en-US"/>
          </a:p>
          <a:p>
            <a:r>
              <a:rPr lang="en-US"/>
              <a:t>       'biomérieux', 'break-point technique on Lowenstein-Jensen medium',</a:t>
            </a:r>
            <a:endParaRPr lang="en-US"/>
          </a:p>
          <a:p>
            <a:r>
              <a:rPr lang="en-US"/>
              <a:t>       'breakpoint', 'british_society_for_antimicrobial_chemotherapy_(bsac)',</a:t>
            </a:r>
            <a:endParaRPr lang="en-US"/>
          </a:p>
          <a:p>
            <a:r>
              <a:rPr lang="en-US"/>
              <a:t>       'broth dilution', 'broth microdilution',</a:t>
            </a:r>
            <a:endParaRPr lang="en-US"/>
          </a:p>
          <a:p>
            <a:r>
              <a:rPr lang="en-US"/>
              <a:t>       'broth microdilution (MiCroSTREP plus)', 'broth_microdilution',</a:t>
            </a:r>
            <a:endParaRPr lang="en-US"/>
          </a:p>
          <a:p>
            <a:r>
              <a:rPr lang="en-US"/>
              <a:t>       'broth_microdilutionl', 'cdc', 'clsi', 'critical concentration',</a:t>
            </a:r>
            <a:endParaRPr lang="en-US"/>
          </a:p>
          <a:p>
            <a:r>
              <a:rPr lang="en-US"/>
              <a:t>       'disc diffusion on Müller - Hinton II Agar',</a:t>
            </a:r>
            <a:endParaRPr lang="en-US"/>
          </a:p>
          <a:p>
            <a:r>
              <a:rPr lang="en-US"/>
              <a:t>       'disc diffusion on Müller-Hinton II Agar', 'disc_diffusion',</a:t>
            </a:r>
            <a:endParaRPr lang="en-US"/>
          </a:p>
          <a:p>
            <a:r>
              <a:rPr lang="en-US"/>
              <a:t>       'disk diffusion', 'disk diffusion or Vitek2', 'disk-diffusion',</a:t>
            </a:r>
            <a:endParaRPr lang="en-US"/>
          </a:p>
          <a:p>
            <a:r>
              <a:rPr lang="en-US"/>
              <a:t>       'disk_diffusion', 'e-test', 'etest', 'forest_pharmaceuticals',</a:t>
            </a:r>
            <a:endParaRPr lang="en-US"/>
          </a:p>
          <a:p>
            <a:r>
              <a:rPr lang="en-US"/>
              <a:t>       'glaxosmith_kline_pharmaceuticals', 'kirby_bauer_disk_diffusion',</a:t>
            </a:r>
            <a:endParaRPr lang="en-US"/>
          </a:p>
          <a:p>
            <a:r>
              <a:rPr lang="en-US"/>
              <a:t>       'liofilchem', 'lowenstein-jensen_medium', 'mgit_960',</a:t>
            </a:r>
            <a:endParaRPr lang="en-US"/>
          </a:p>
          <a:p>
            <a:r>
              <a:rPr lang="en-US"/>
              <a:t>       'microdilution in cation-adjusted Muller-Hinton broth',</a:t>
            </a:r>
            <a:endParaRPr lang="en-US"/>
          </a:p>
          <a:p>
            <a:r>
              <a:rPr lang="en-US"/>
              <a:t>       'middlebrook_7h11_agar', 'millimeters', 'narms', 'oxoid',</a:t>
            </a:r>
            <a:endParaRPr lang="en-US"/>
          </a:p>
          <a:p>
            <a:r>
              <a:rPr lang="en-US"/>
              <a:t>       'pfizer_global_pharmaceuticals', 'thermofisher_scientific',</a:t>
            </a:r>
            <a:endParaRPr lang="en-US"/>
          </a:p>
          <a:p>
            <a:r>
              <a:rPr lang="en-US"/>
              <a:t>       'trek_diagnostic_systems,_thermo_fischer_scientific', 'vitek_2'],</a:t>
            </a:r>
            <a:endParaRPr lang="en-US"/>
          </a:p>
          <a:p>
            <a:r>
              <a:rPr lang="en-US"/>
              <a:t>      dtype='object', name='laboratory_typing_method')</a:t>
            </a:r>
            <a:endParaRPr lang="en-US"/>
          </a:p>
          <a:p>
            <a:endParaRPr lang="en-US"/>
          </a:p>
          <a:p>
            <a:r>
              <a:rPr lang="en-US"/>
              <a:t>Process finished with exit code 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05946BF2-A6D4-B447-BFB8-FFD7197E2028}" type="slidenum">
              <a:rPr lang="de-DE"/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  <a:p>
            <a:r>
              <a:rPr lang="en-US"/>
              <a:t>When a k-mer is identical to its reverse complement, both are canonical.</a:t>
            </a:r>
            <a:endParaRPr lang="en-US"/>
          </a:p>
          <a:p>
            <a:endParaRPr lang="en-US"/>
          </a:p>
          <a:p>
            <a:r>
              <a:rPr lang="en-US"/>
              <a:t>Index(['40μg/ml', '7h10_media_using_agar_proportion', '&gt;16 mg/l',</a:t>
            </a:r>
            <a:endParaRPr lang="en-US"/>
          </a:p>
          <a:p>
            <a:r>
              <a:rPr lang="en-US"/>
              <a:t>       'Agar proportion', 'BD Phoenix ad E-test', 'BD-Phoenix',</a:t>
            </a:r>
            <a:endParaRPr lang="en-US"/>
          </a:p>
          <a:p>
            <a:r>
              <a:rPr lang="en-US"/>
              <a:t>       'Disc Diffusion', 'Disk Diffusion', 'Disk diffusion', 'E-test', 'Etest',</a:t>
            </a:r>
            <a:endParaRPr lang="en-US"/>
          </a:p>
          <a:p>
            <a:r>
              <a:rPr lang="en-US"/>
              <a:t>       'Etest  on GC agar supplemented with 1% Vitox',</a:t>
            </a:r>
            <a:endParaRPr lang="en-US"/>
          </a:p>
          <a:p>
            <a:r>
              <a:rPr lang="en-US"/>
              <a:t>       'Kirby Bauer agar disc diffusion', 'Kirby Bauer disk diffusion',</a:t>
            </a:r>
            <a:endParaRPr lang="en-US"/>
          </a:p>
          <a:p>
            <a:r>
              <a:rPr lang="en-US"/>
              <a:t>       'Kirby-Bauer disk diffusion', 'Kirby-Bauer disk diffusion agar assay',</a:t>
            </a:r>
            <a:endParaRPr lang="en-US"/>
          </a:p>
          <a:p>
            <a:r>
              <a:rPr lang="en-US"/>
              <a:t>       'LJ proportion method', 'LJM', 'MGIT', 'MGIT 960', 'MGIT960', 'MIC',</a:t>
            </a:r>
            <a:endParaRPr lang="en-US"/>
          </a:p>
          <a:p>
            <a:r>
              <a:rPr lang="en-US"/>
              <a:t>       'MIC, broth microdilution', 'MIC:broth microdilution', 'MODS',</a:t>
            </a:r>
            <a:endParaRPr lang="en-US"/>
          </a:p>
          <a:p>
            <a:r>
              <a:rPr lang="en-US"/>
              <a:t>       'Middlebrooks 7H10 Agar', 'Müeller-Hinton agar dilution',</a:t>
            </a:r>
            <a:endParaRPr lang="en-US"/>
          </a:p>
          <a:p>
            <a:r>
              <a:rPr lang="en-US"/>
              <a:t>       'N206 card on the Vitek 2', 'Nitrate reductase assay',</a:t>
            </a:r>
            <a:endParaRPr lang="en-US"/>
          </a:p>
          <a:p>
            <a:r>
              <a:rPr lang="en-US"/>
              <a:t>       'Resistance ratio method on LJ slopes. Modified Marks biphasic method for pyrazinamide, with confirmation in MGIT 960',</a:t>
            </a:r>
            <a:endParaRPr lang="en-US"/>
          </a:p>
          <a:p>
            <a:r>
              <a:rPr lang="en-US"/>
              <a:t>       'Sensititer Automated Microbiology System', 'Sensititre', 'VITEK 2',</a:t>
            </a:r>
            <a:endParaRPr lang="en-US"/>
          </a:p>
          <a:p>
            <a:r>
              <a:rPr lang="en-US"/>
              <a:t>       'VITEK ®2', 'Vitek-2', 'Vitek2', 'agar diffusion with Etest',</a:t>
            </a:r>
            <a:endParaRPr lang="en-US"/>
          </a:p>
          <a:p>
            <a:r>
              <a:rPr lang="en-US"/>
              <a:t>       'agar dilution', 'agar dilution method or Etest',</a:t>
            </a:r>
            <a:endParaRPr lang="en-US"/>
          </a:p>
          <a:p>
            <a:r>
              <a:rPr lang="en-US"/>
              <a:t>       'agar dilution or Etest', 'agar dilution or broth microdilution',</a:t>
            </a:r>
            <a:endParaRPr lang="en-US"/>
          </a:p>
          <a:p>
            <a:r>
              <a:rPr lang="en-US"/>
              <a:t>       'agar dilution using Iso-sensitest agar or Muller Hinton agar',</a:t>
            </a:r>
            <a:endParaRPr lang="en-US"/>
          </a:p>
          <a:p>
            <a:r>
              <a:rPr lang="en-US"/>
              <a:t>       'agar-dilution (16 µg/m', 'agar-dilution (16 µg/ml )',</a:t>
            </a:r>
            <a:endParaRPr lang="en-US"/>
          </a:p>
          <a:p>
            <a:r>
              <a:rPr lang="en-US"/>
              <a:t>       'agar-dilution (8 µg/ml )', 'agar_dilution',</a:t>
            </a:r>
            <a:endParaRPr lang="en-US"/>
          </a:p>
          <a:p>
            <a:r>
              <a:rPr lang="en-US"/>
              <a:t>       'beckton,_dickinson_and_company', 'becton,_dickinson_and_company',</a:t>
            </a:r>
            <a:endParaRPr lang="en-US"/>
          </a:p>
          <a:p>
            <a:r>
              <a:rPr lang="en-US"/>
              <a:t>       'biomérieux', 'break-point technique on Lowenstein-Jensen medium',</a:t>
            </a:r>
            <a:endParaRPr lang="en-US"/>
          </a:p>
          <a:p>
            <a:r>
              <a:rPr lang="en-US"/>
              <a:t>       'breakpoint', 'british_society_for_antimicrobial_chemotherapy_(bsac)',</a:t>
            </a:r>
            <a:endParaRPr lang="en-US"/>
          </a:p>
          <a:p>
            <a:r>
              <a:rPr lang="en-US"/>
              <a:t>       'broth dilution', 'broth microdilution',</a:t>
            </a:r>
            <a:endParaRPr lang="en-US"/>
          </a:p>
          <a:p>
            <a:r>
              <a:rPr lang="en-US"/>
              <a:t>       'broth microdilution (MiCroSTREP plus)', 'broth_microdilution',</a:t>
            </a:r>
            <a:endParaRPr lang="en-US"/>
          </a:p>
          <a:p>
            <a:r>
              <a:rPr lang="en-US"/>
              <a:t>       'broth_microdilutionl', 'cdc', 'clsi', 'critical concentration',</a:t>
            </a:r>
            <a:endParaRPr lang="en-US"/>
          </a:p>
          <a:p>
            <a:r>
              <a:rPr lang="en-US"/>
              <a:t>       'disc diffusion on Müller - Hinton II Agar',</a:t>
            </a:r>
            <a:endParaRPr lang="en-US"/>
          </a:p>
          <a:p>
            <a:r>
              <a:rPr lang="en-US"/>
              <a:t>       'disc diffusion on Müller-Hinton II Agar', 'disc_diffusion',</a:t>
            </a:r>
            <a:endParaRPr lang="en-US"/>
          </a:p>
          <a:p>
            <a:r>
              <a:rPr lang="en-US"/>
              <a:t>       'disk diffusion', 'disk diffusion or Vitek2', 'disk-diffusion',</a:t>
            </a:r>
            <a:endParaRPr lang="en-US"/>
          </a:p>
          <a:p>
            <a:r>
              <a:rPr lang="en-US"/>
              <a:t>       'disk_diffusion', 'e-test', 'etest', 'forest_pharmaceuticals',</a:t>
            </a:r>
            <a:endParaRPr lang="en-US"/>
          </a:p>
          <a:p>
            <a:r>
              <a:rPr lang="en-US"/>
              <a:t>       'glaxosmith_kline_pharmaceuticals', 'kirby_bauer_disk_diffusion',</a:t>
            </a:r>
            <a:endParaRPr lang="en-US"/>
          </a:p>
          <a:p>
            <a:r>
              <a:rPr lang="en-US"/>
              <a:t>       'liofilchem', 'lowenstein-jensen_medium', 'mgit_960',</a:t>
            </a:r>
            <a:endParaRPr lang="en-US"/>
          </a:p>
          <a:p>
            <a:r>
              <a:rPr lang="en-US"/>
              <a:t>       'microdilution in cation-adjusted Muller-Hinton broth',</a:t>
            </a:r>
            <a:endParaRPr lang="en-US"/>
          </a:p>
          <a:p>
            <a:r>
              <a:rPr lang="en-US"/>
              <a:t>       'middlebrook_7h11_agar', 'millimeters', 'narms', 'oxoid',</a:t>
            </a:r>
            <a:endParaRPr lang="en-US"/>
          </a:p>
          <a:p>
            <a:r>
              <a:rPr lang="en-US"/>
              <a:t>       'pfizer_global_pharmaceuticals', 'thermofisher_scientific',</a:t>
            </a:r>
            <a:endParaRPr lang="en-US"/>
          </a:p>
          <a:p>
            <a:r>
              <a:rPr lang="en-US"/>
              <a:t>       'trek_diagnostic_systems,_thermo_fischer_scientific', 'vitek_2'],</a:t>
            </a:r>
            <a:endParaRPr lang="en-US"/>
          </a:p>
          <a:p>
            <a:r>
              <a:rPr lang="en-US"/>
              <a:t>      dtype='object', name='laboratory_typing_method')</a:t>
            </a:r>
            <a:endParaRPr lang="en-US"/>
          </a:p>
          <a:p>
            <a:endParaRPr lang="en-US"/>
          </a:p>
          <a:p>
            <a:r>
              <a:rPr lang="en-US"/>
              <a:t>Process finished with exit code 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05946BF2-A6D4-B447-BFB8-FFD7197E2028}" type="slidenum">
              <a:rPr lang="de-DE"/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7" descr="HZI_Balken_4_3 1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6118225" y="4608513"/>
            <a:ext cx="3025775" cy="115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 sz="1800">
              <a:cs typeface="+mn-cs"/>
            </a:endParaRPr>
          </a:p>
        </p:txBody>
      </p:sp>
      <p:pic>
        <p:nvPicPr>
          <p:cNvPr id="6" name="Bild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8" y="5688632"/>
            <a:ext cx="3042018" cy="126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5301208"/>
            <a:ext cx="7772400" cy="72018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5932488"/>
            <a:ext cx="5184775" cy="4318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  <a:endParaRPr lang="de-DE" noProof="0" smtClean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468EF1F8-D029-EE4B-8619-A96201B4732B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973763" y="414338"/>
            <a:ext cx="1838325" cy="503078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414338"/>
            <a:ext cx="5364163" cy="503078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B6AA94C2-D0BE-3249-8957-C1A251C572F6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14338"/>
            <a:ext cx="6130925" cy="9271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 hasCustomPrompt="1"/>
          </p:nvPr>
        </p:nvSpPr>
        <p:spPr>
          <a:xfrm>
            <a:off x="457200" y="1773238"/>
            <a:ext cx="7354888" cy="3671887"/>
          </a:xfrm>
        </p:spPr>
        <p:txBody>
          <a:bodyPr/>
          <a:lstStyle/>
          <a:p>
            <a:pPr lvl="0"/>
            <a:r>
              <a:rPr lang="de-DE" noProof="0" smtClean="0"/>
              <a:t>Diagramm durch Klicken auf Symbol hinzufügen</a:t>
            </a:r>
            <a:endParaRPr lang="de-DE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B72E4D9F-D329-0142-942F-2C7E17E5FEFD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58AE8126-63FE-F24B-80F9-5436A929BA33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997FED07-7AFC-4646-8F70-B2D0045269B9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773238"/>
            <a:ext cx="3600450" cy="3671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210050" y="1773238"/>
            <a:ext cx="3602038" cy="3671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EBB9A776-68BA-8147-B310-D6FF050BF5A2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E1073E3E-71F0-2B41-A6F1-33FAE7B94670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E46D99BB-0262-BF45-A910-80702CBB4AD9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95519FE1-1C3B-7645-AE93-85F572D3F402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F1792453-4956-E941-AAFF-0877EF4ECEE9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2DF6EE42-5DA6-514F-8C19-7A77B967E3DD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3.emf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d 5" descr="HZI_Balken_4_3 16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6183726"/>
            <a:ext cx="1946808" cy="811974"/>
          </a:xfrm>
          <a:prstGeom prst="rect">
            <a:avLst/>
          </a:prstGeom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4338"/>
            <a:ext cx="6130925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73238"/>
            <a:ext cx="7354888" cy="367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38213" y="6453188"/>
            <a:ext cx="2895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l">
              <a:defRPr sz="700">
                <a:solidFill>
                  <a:srgbClr val="005AA0"/>
                </a:solidFill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8313" y="6453188"/>
            <a:ext cx="503237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l">
              <a:defRPr sz="700">
                <a:solidFill>
                  <a:srgbClr val="005AA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de-DE"/>
              <a:t>Seite </a:t>
            </a:r>
            <a:fld id="{A69B8929-82BB-0F49-A7F3-9D0CB7A4DCA4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+mj-lt"/>
          <a:ea typeface="+mj-ea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80604020202020204" pitchFamily="34" charset="0"/>
          <a:ea typeface="Geneva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80604020202020204" pitchFamily="34" charset="0"/>
          <a:ea typeface="Geneva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80604020202020204" pitchFamily="34" charset="0"/>
          <a:ea typeface="Geneva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80604020202020204" pitchFamily="34" charset="0"/>
          <a:ea typeface="Geneva" charset="0"/>
          <a:cs typeface="Genev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80604020202020204" pitchFamily="34" charset="0"/>
          <a:ea typeface="Genev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80604020202020204" pitchFamily="34" charset="0"/>
          <a:ea typeface="Genev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80604020202020204" pitchFamily="34" charset="0"/>
          <a:ea typeface="Genev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80604020202020204" pitchFamily="34" charset="0"/>
          <a:ea typeface="Geneva" charset="0"/>
        </a:defRPr>
      </a:lvl9pPr>
    </p:titleStyle>
    <p:bodyStyle>
      <a:lvl1pPr marL="342900" indent="-342900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Geneva" charset="0"/>
        </a:defRPr>
      </a:lvl1pPr>
      <a:lvl2pPr marL="274955" indent="-273050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2pPr>
      <a:lvl3pPr marL="276225" indent="638175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3pPr>
      <a:lvl4pPr marL="525780" indent="-247650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527050" indent="1301750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5pPr>
      <a:lvl6pPr marL="984250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6pPr>
      <a:lvl7pPr marL="1441450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7pPr>
      <a:lvl8pPr marL="1898650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8pPr>
      <a:lvl9pPr marL="2355850" algn="l" rtl="0" eaLnBrk="1" fontAlgn="base" hangingPunct="1">
        <a:lnSpc>
          <a:spcPts val="2400"/>
        </a:lnSpc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4655"/>
            <a:ext cx="8195945" cy="927100"/>
          </a:xfrm>
        </p:spPr>
        <p:txBody>
          <a:bodyPr/>
          <a:p>
            <a:r>
              <a:rPr lang="en-US" altLang="en-US" dirty="0" smtClean="0">
                <a:cs typeface="+mj-cs"/>
                <a:sym typeface="+mn-ea"/>
              </a:rPr>
              <a:t>Data set </a:t>
            </a:r>
            <a:br>
              <a:rPr lang="en-US" altLang="en-US">
                <a:sym typeface="+mn-ea"/>
              </a:rPr>
            </a:br>
            <a:r>
              <a:rPr lang="en-US" altLang="en-US" sz="1400"/>
              <a:t>Genome data </a:t>
            </a:r>
            <a:r>
              <a:rPr lang="en-US" altLang="en-US" sz="1400">
                <a:sym typeface="+mn-ea"/>
              </a:rPr>
              <a:t>quality control-Version 1</a:t>
            </a:r>
            <a:endParaRPr lang="en-US" altLang="en-US" sz="14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0610"/>
            <a:ext cx="7392670" cy="5099685"/>
          </a:xfrm>
        </p:spPr>
        <p:txBody>
          <a:bodyPr/>
          <a:p>
            <a:pPr marL="0" indent="0">
              <a:buNone/>
            </a:pPr>
            <a:r>
              <a:rPr lang="en-US" altLang="en-US" sz="1200" b="1">
                <a:sym typeface="+mn-ea"/>
              </a:rPr>
              <a:t>                 </a:t>
            </a:r>
            <a:endParaRPr lang="en-US" altLang="en-US" sz="1000">
              <a:sym typeface="+mn-ea"/>
            </a:endParaRPr>
          </a:p>
          <a:p>
            <a:pPr marL="171450" indent="-1714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altLang="en-US" sz="1200">
                <a:sym typeface="+mn-ea"/>
              </a:rPr>
              <a:t>    genome status : not Plasmid</a:t>
            </a:r>
            <a:endParaRPr lang="en-US" altLang="en-US" sz="1200">
              <a:sym typeface="+mn-ea"/>
            </a:endParaRPr>
          </a:p>
          <a:p>
            <a:pPr marL="171450" indent="-1714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altLang="en-US" sz="1200">
                <a:sym typeface="+mn-ea"/>
              </a:rPr>
              <a:t>    genome_quality : Good</a:t>
            </a:r>
            <a:endParaRPr lang="en-US" altLang="en-US" sz="1200">
              <a:sym typeface="+mn-ea"/>
            </a:endParaRPr>
          </a:p>
          <a:p>
            <a:pPr marL="171450" indent="-1714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altLang="en-US" sz="1200">
                <a:sym typeface="+mn-ea"/>
              </a:rPr>
              <a:t>    contigs &lt;= 100</a:t>
            </a:r>
            <a:endParaRPr lang="en-US" altLang="en-US" sz="1200">
              <a:sym typeface="+mn-ea"/>
            </a:endParaRPr>
          </a:p>
          <a:p>
            <a:pPr marL="171450" indent="-1714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altLang="en-US" sz="1200">
                <a:sym typeface="+mn-ea"/>
              </a:rPr>
              <a:t>    fine_consistency&gt;= 97</a:t>
            </a:r>
            <a:endParaRPr lang="en-US" altLang="en-US" sz="1200">
              <a:sym typeface="+mn-ea"/>
            </a:endParaRPr>
          </a:p>
          <a:p>
            <a:pPr marL="171450" indent="-1714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altLang="en-US" sz="1200">
                <a:sym typeface="+mn-ea"/>
              </a:rPr>
              <a:t>    coarse_consistency &gt;= 98</a:t>
            </a:r>
            <a:endParaRPr lang="en-US" altLang="en-US" sz="1200">
              <a:sym typeface="+mn-ea"/>
            </a:endParaRPr>
          </a:p>
          <a:p>
            <a:pPr marL="171450" indent="-1714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altLang="en-US" sz="1200">
                <a:sym typeface="+mn-ea"/>
              </a:rPr>
              <a:t>    checkm_completeness &gt;= 98</a:t>
            </a:r>
            <a:endParaRPr lang="en-US" altLang="en-US" sz="1200">
              <a:sym typeface="+mn-ea"/>
            </a:endParaRPr>
          </a:p>
          <a:p>
            <a:pPr marL="171450" indent="-1714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altLang="en-US" sz="1200">
                <a:sym typeface="+mn-ea"/>
              </a:rPr>
              <a:t>    checkm_contamination &lt;= 2</a:t>
            </a:r>
            <a:endParaRPr lang="en-US" altLang="en-US" sz="1200">
              <a:sym typeface="+mn-ea"/>
            </a:endParaRPr>
          </a:p>
          <a:p>
            <a:pPr marL="171450" indent="-1714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altLang="en-US" sz="1200">
                <a:sym typeface="+mn-ea"/>
              </a:rPr>
              <a:t>    |genome length - mean length| &lt;= mean_length/20</a:t>
            </a:r>
            <a:endParaRPr lang="en-US" altLang="en-US" sz="1000">
              <a:sym typeface="+mn-ea"/>
            </a:endParaRPr>
          </a:p>
          <a:p>
            <a:pPr marL="0" indent="0">
              <a:buFont typeface="Arial" panose="02080604020202020204" pitchFamily="34" charset="0"/>
              <a:buNone/>
            </a:pPr>
            <a:endParaRPr lang="en-US" altLang="en-US" sz="1000">
              <a:sym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de-DE"/>
              <a:t>Seite </a:t>
            </a:r>
            <a:fld id="{58AE8126-63FE-F24B-80F9-5436A929BA33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233" y="3513455"/>
            <a:ext cx="6114415" cy="26568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4655"/>
            <a:ext cx="8195945" cy="927100"/>
          </a:xfrm>
        </p:spPr>
        <p:txBody>
          <a:bodyPr/>
          <a:p>
            <a:r>
              <a:rPr lang="en-US" altLang="en-US" dirty="0" smtClean="0">
                <a:cs typeface="+mj-cs"/>
                <a:sym typeface="+mn-ea"/>
              </a:rPr>
              <a:t>Data set </a:t>
            </a:r>
            <a:br>
              <a:rPr lang="en-US" altLang="en-US">
                <a:sym typeface="+mn-ea"/>
              </a:rPr>
            </a:br>
            <a:r>
              <a:rPr lang="en-US" altLang="en-US" sz="1400"/>
              <a:t>Genome data </a:t>
            </a:r>
            <a:r>
              <a:rPr lang="en-US" altLang="en-US" sz="1400">
                <a:sym typeface="+mn-ea"/>
              </a:rPr>
              <a:t>quality control-Version 1</a:t>
            </a:r>
            <a:endParaRPr lang="en-US" altLang="en-US" sz="14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0610"/>
            <a:ext cx="7392670" cy="5099685"/>
          </a:xfrm>
        </p:spPr>
        <p:txBody>
          <a:bodyPr/>
          <a:p>
            <a:pPr marL="0" indent="0">
              <a:buNone/>
            </a:pPr>
            <a:r>
              <a:rPr lang="en-US" altLang="en-US" sz="1200" b="1">
                <a:sym typeface="+mn-ea"/>
              </a:rPr>
              <a:t>                 </a:t>
            </a:r>
            <a:endParaRPr lang="en-US" altLang="en-US" sz="1000">
              <a:sym typeface="+mn-ea"/>
            </a:endParaRPr>
          </a:p>
          <a:p>
            <a:pPr marL="171450" indent="-1714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altLang="en-US" sz="1200">
                <a:sym typeface="+mn-ea"/>
              </a:rPr>
              <a:t>    genome status : not Plasmid</a:t>
            </a:r>
            <a:endParaRPr lang="en-US" altLang="en-US" sz="1200">
              <a:sym typeface="+mn-ea"/>
            </a:endParaRPr>
          </a:p>
          <a:p>
            <a:pPr marL="171450" indent="-1714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altLang="en-US" sz="1200">
                <a:sym typeface="+mn-ea"/>
              </a:rPr>
              <a:t>    genome_quality : Good</a:t>
            </a:r>
            <a:endParaRPr lang="en-US" altLang="en-US" sz="1200">
              <a:sym typeface="+mn-ea"/>
            </a:endParaRPr>
          </a:p>
          <a:p>
            <a:pPr marL="171450" indent="-1714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altLang="en-US" sz="1200">
                <a:sym typeface="+mn-ea"/>
              </a:rPr>
              <a:t>    contigs &lt;= 100</a:t>
            </a:r>
            <a:endParaRPr lang="en-US" altLang="en-US" sz="1200">
              <a:sym typeface="+mn-ea"/>
            </a:endParaRPr>
          </a:p>
          <a:p>
            <a:pPr marL="171450" indent="-1714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altLang="en-US" sz="1200">
                <a:sym typeface="+mn-ea"/>
              </a:rPr>
              <a:t>    fine_consistency&gt;= 97</a:t>
            </a:r>
            <a:endParaRPr lang="en-US" altLang="en-US" sz="1200">
              <a:sym typeface="+mn-ea"/>
            </a:endParaRPr>
          </a:p>
          <a:p>
            <a:pPr marL="171450" indent="-1714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altLang="en-US" sz="1200">
                <a:sym typeface="+mn-ea"/>
              </a:rPr>
              <a:t>    coarse_consistency &gt;= 98</a:t>
            </a:r>
            <a:endParaRPr lang="en-US" altLang="en-US" sz="1200">
              <a:sym typeface="+mn-ea"/>
            </a:endParaRPr>
          </a:p>
          <a:p>
            <a:pPr marL="171450" indent="-1714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altLang="en-US" sz="1200">
                <a:sym typeface="+mn-ea"/>
              </a:rPr>
              <a:t>    checkm_completeness &gt;= 98</a:t>
            </a:r>
            <a:endParaRPr lang="en-US" altLang="en-US" sz="1200">
              <a:sym typeface="+mn-ea"/>
            </a:endParaRPr>
          </a:p>
          <a:p>
            <a:pPr marL="171450" indent="-1714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altLang="en-US" sz="1200">
                <a:sym typeface="+mn-ea"/>
              </a:rPr>
              <a:t>    checkm_contamination &lt;= 2</a:t>
            </a:r>
            <a:endParaRPr lang="en-US" altLang="en-US" sz="1200">
              <a:sym typeface="+mn-ea"/>
            </a:endParaRPr>
          </a:p>
          <a:p>
            <a:pPr marL="171450" indent="-1714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altLang="en-US" sz="1200">
                <a:sym typeface="+mn-ea"/>
              </a:rPr>
              <a:t>    |genome length - mean length| &lt;= mean_length/20</a:t>
            </a:r>
            <a:endParaRPr lang="en-US" altLang="en-US" sz="1000">
              <a:sym typeface="+mn-ea"/>
            </a:endParaRPr>
          </a:p>
          <a:p>
            <a:pPr marL="0" indent="0">
              <a:buFont typeface="Arial" panose="02080604020202020204" pitchFamily="34" charset="0"/>
              <a:buNone/>
            </a:pPr>
            <a:endParaRPr lang="en-US" altLang="en-US" sz="1000">
              <a:sym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de-DE"/>
              <a:t>Seite </a:t>
            </a:r>
            <a:fld id="{58AE8126-63FE-F24B-80F9-5436A929BA33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3205480"/>
            <a:ext cx="7066915" cy="31902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4655"/>
            <a:ext cx="8195945" cy="927100"/>
          </a:xfrm>
        </p:spPr>
        <p:txBody>
          <a:bodyPr/>
          <a:p>
            <a:r>
              <a:rPr lang="en-US" altLang="en-US" dirty="0" smtClean="0">
                <a:cs typeface="+mj-cs"/>
                <a:sym typeface="+mn-ea"/>
              </a:rPr>
              <a:t>Data set </a:t>
            </a:r>
            <a:br>
              <a:rPr lang="en-US" altLang="en-US">
                <a:sym typeface="+mn-ea"/>
              </a:rPr>
            </a:br>
            <a:r>
              <a:rPr lang="en-US" altLang="en-US" sz="1400"/>
              <a:t>Genome data </a:t>
            </a:r>
            <a:r>
              <a:rPr lang="en-US" altLang="en-US" sz="1400">
                <a:sym typeface="+mn-ea"/>
              </a:rPr>
              <a:t>quality control-Version 2</a:t>
            </a:r>
            <a:endParaRPr lang="en-US" altLang="en-US" sz="14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0610"/>
            <a:ext cx="8411210" cy="5099685"/>
          </a:xfrm>
        </p:spPr>
        <p:txBody>
          <a:bodyPr/>
          <a:p>
            <a:pPr marL="0" indent="0">
              <a:buFont typeface="Arial" panose="02080604020202020204" pitchFamily="34" charset="0"/>
              <a:buNone/>
            </a:pPr>
            <a:r>
              <a:rPr lang="en-US" altLang="en-US" sz="1200" b="1">
                <a:sym typeface="+mn-ea"/>
              </a:rPr>
              <a:t>                  </a:t>
            </a:r>
            <a:endParaRPr lang="en-US" altLang="en-US" sz="1000">
              <a:sym typeface="+mn-ea"/>
            </a:endParaRPr>
          </a:p>
          <a:p>
            <a:pPr marL="171450" indent="-1714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altLang="en-US" sz="1200">
                <a:sym typeface="+mn-ea"/>
              </a:rPr>
              <a:t>    genome status : not Plasmid</a:t>
            </a:r>
            <a:endParaRPr lang="en-US" altLang="en-US" sz="1200">
              <a:sym typeface="+mn-ea"/>
            </a:endParaRPr>
          </a:p>
          <a:p>
            <a:pPr marL="171450" indent="-1714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altLang="en-US" sz="1200">
                <a:sym typeface="+mn-ea"/>
              </a:rPr>
              <a:t>    genome_quality : Good</a:t>
            </a:r>
            <a:endParaRPr lang="en-US" altLang="en-US" sz="1200">
              <a:sym typeface="+mn-ea"/>
            </a:endParaRPr>
          </a:p>
          <a:p>
            <a:pPr marL="171450" indent="-1714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altLang="en-US" sz="1200">
                <a:sym typeface="+mn-ea"/>
              </a:rPr>
              <a:t> </a:t>
            </a:r>
            <a:r>
              <a:rPr lang="en-US" altLang="en-US" sz="1200" b="1">
                <a:solidFill>
                  <a:schemeClr val="bg2"/>
                </a:solidFill>
                <a:sym typeface="+mn-ea"/>
              </a:rPr>
              <a:t>   contigs &lt;=  100 or 75% Quartile </a:t>
            </a:r>
            <a:r>
              <a:rPr lang="en-US" altLang="en-US" sz="1200">
                <a:solidFill>
                  <a:schemeClr val="bg2"/>
                </a:solidFill>
                <a:sym typeface="+mn-ea"/>
              </a:rPr>
              <a:t>(the one is chosen to include more strains, w.r.t. each species)</a:t>
            </a:r>
            <a:endParaRPr lang="en-US" altLang="en-US" sz="1200">
              <a:sym typeface="+mn-ea"/>
            </a:endParaRPr>
          </a:p>
          <a:p>
            <a:pPr marL="171450" indent="-1714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altLang="en-US" sz="1200">
                <a:sym typeface="+mn-ea"/>
              </a:rPr>
              <a:t>    fine_consistency&gt;= 97</a:t>
            </a:r>
            <a:endParaRPr lang="en-US" altLang="en-US" sz="1200">
              <a:sym typeface="+mn-ea"/>
            </a:endParaRPr>
          </a:p>
          <a:p>
            <a:pPr marL="171450" indent="-1714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altLang="en-US" sz="1200">
                <a:sym typeface="+mn-ea"/>
              </a:rPr>
              <a:t>    coarse_consistency &gt;= 98</a:t>
            </a:r>
            <a:endParaRPr lang="en-US" altLang="en-US" sz="1200">
              <a:sym typeface="+mn-ea"/>
            </a:endParaRPr>
          </a:p>
          <a:p>
            <a:pPr marL="171450" indent="-1714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altLang="en-US" sz="1200">
                <a:sym typeface="+mn-ea"/>
              </a:rPr>
              <a:t>    checkm_completeness &gt;= 98 and (missing value also accepted)</a:t>
            </a:r>
            <a:endParaRPr lang="en-US" altLang="en-US" sz="1200">
              <a:sym typeface="+mn-ea"/>
            </a:endParaRPr>
          </a:p>
          <a:p>
            <a:pPr marL="171450" indent="-1714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altLang="en-US" sz="1200">
                <a:sym typeface="+mn-ea"/>
              </a:rPr>
              <a:t>    checkm_contamination &lt;= 2  and  (missing value also accepted)</a:t>
            </a:r>
            <a:endParaRPr lang="en-US" altLang="en-US" sz="1200">
              <a:sym typeface="+mn-ea"/>
            </a:endParaRPr>
          </a:p>
          <a:p>
            <a:pPr marL="171450" indent="-1714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altLang="en-US" sz="1200">
                <a:sym typeface="+mn-ea"/>
              </a:rPr>
              <a:t>   |genome length - mean length| &lt;= mean_length/20</a:t>
            </a:r>
            <a:endParaRPr lang="en-US" altLang="en-US" sz="1000">
              <a:sym typeface="+mn-ea"/>
            </a:endParaRPr>
          </a:p>
          <a:p>
            <a:pPr marL="0" indent="0">
              <a:buFont typeface="Arial" panose="02080604020202020204" pitchFamily="34" charset="0"/>
              <a:buNone/>
            </a:pPr>
            <a:endParaRPr lang="en-US" altLang="en-US" sz="1000">
              <a:sym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de-DE"/>
              <a:t>Seite </a:t>
            </a:r>
            <a:fld id="{58AE8126-63FE-F24B-80F9-5436A929BA33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038" y="3348038"/>
            <a:ext cx="6114415" cy="29711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4655"/>
            <a:ext cx="8195945" cy="927100"/>
          </a:xfrm>
        </p:spPr>
        <p:txBody>
          <a:bodyPr/>
          <a:p>
            <a:r>
              <a:rPr lang="en-US" altLang="en-US" dirty="0" smtClean="0">
                <a:cs typeface="+mj-cs"/>
                <a:sym typeface="+mn-ea"/>
              </a:rPr>
              <a:t>Data set </a:t>
            </a:r>
            <a:br>
              <a:rPr lang="en-US" altLang="en-US">
                <a:sym typeface="+mn-ea"/>
              </a:rPr>
            </a:br>
            <a:r>
              <a:rPr lang="en-US" altLang="en-US" sz="1400"/>
              <a:t>Genome data </a:t>
            </a:r>
            <a:r>
              <a:rPr lang="en-US" altLang="en-US" sz="1400">
                <a:sym typeface="+mn-ea"/>
              </a:rPr>
              <a:t>quality control-Version 2</a:t>
            </a:r>
            <a:endParaRPr lang="en-US" altLang="en-US" sz="14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0610"/>
            <a:ext cx="8411210" cy="5099685"/>
          </a:xfrm>
        </p:spPr>
        <p:txBody>
          <a:bodyPr/>
          <a:p>
            <a:pPr marL="0" indent="0">
              <a:buFont typeface="Arial" panose="02080604020202020204" pitchFamily="34" charset="0"/>
              <a:buNone/>
            </a:pPr>
            <a:r>
              <a:rPr lang="en-US" altLang="en-US" sz="1200" b="1">
                <a:sym typeface="+mn-ea"/>
              </a:rPr>
              <a:t>                  </a:t>
            </a:r>
            <a:endParaRPr lang="en-US" altLang="en-US" sz="1000">
              <a:sym typeface="+mn-ea"/>
            </a:endParaRPr>
          </a:p>
          <a:p>
            <a:pPr marL="171450" indent="-1714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altLang="en-US" sz="1200">
                <a:sym typeface="+mn-ea"/>
              </a:rPr>
              <a:t>    genome status : not Plasmid</a:t>
            </a:r>
            <a:endParaRPr lang="en-US" altLang="en-US" sz="1200">
              <a:sym typeface="+mn-ea"/>
            </a:endParaRPr>
          </a:p>
          <a:p>
            <a:pPr marL="171450" indent="-1714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altLang="en-US" sz="1200">
                <a:sym typeface="+mn-ea"/>
              </a:rPr>
              <a:t>    genome_quality : Good</a:t>
            </a:r>
            <a:endParaRPr lang="en-US" altLang="en-US" sz="1200">
              <a:sym typeface="+mn-ea"/>
            </a:endParaRPr>
          </a:p>
          <a:p>
            <a:pPr marL="171450" indent="-1714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altLang="en-US" sz="1200">
                <a:sym typeface="+mn-ea"/>
              </a:rPr>
              <a:t> </a:t>
            </a:r>
            <a:r>
              <a:rPr lang="en-US" altLang="en-US" sz="1200" b="1">
                <a:solidFill>
                  <a:schemeClr val="bg2"/>
                </a:solidFill>
                <a:sym typeface="+mn-ea"/>
              </a:rPr>
              <a:t>   contigs &lt;=  100 or 75% Quartile </a:t>
            </a:r>
            <a:r>
              <a:rPr lang="en-US" altLang="en-US" sz="1200">
                <a:solidFill>
                  <a:schemeClr val="bg2"/>
                </a:solidFill>
                <a:sym typeface="+mn-ea"/>
              </a:rPr>
              <a:t>(the one is chosen to include more strains, w.r.t. each species)</a:t>
            </a:r>
            <a:endParaRPr lang="en-US" altLang="en-US" sz="1200">
              <a:sym typeface="+mn-ea"/>
            </a:endParaRPr>
          </a:p>
          <a:p>
            <a:pPr marL="171450" indent="-1714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altLang="en-US" sz="1200">
                <a:sym typeface="+mn-ea"/>
              </a:rPr>
              <a:t>    fine_consistency&gt;= 97</a:t>
            </a:r>
            <a:endParaRPr lang="en-US" altLang="en-US" sz="1200">
              <a:sym typeface="+mn-ea"/>
            </a:endParaRPr>
          </a:p>
          <a:p>
            <a:pPr marL="171450" indent="-1714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altLang="en-US" sz="1200">
                <a:sym typeface="+mn-ea"/>
              </a:rPr>
              <a:t>    coarse_consistency &gt;= 98</a:t>
            </a:r>
            <a:endParaRPr lang="en-US" altLang="en-US" sz="1200">
              <a:sym typeface="+mn-ea"/>
            </a:endParaRPr>
          </a:p>
          <a:p>
            <a:pPr marL="171450" indent="-1714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altLang="en-US" sz="1200">
                <a:sym typeface="+mn-ea"/>
              </a:rPr>
              <a:t>    checkm_completeness &gt;= 98 and (missing value also accepted)</a:t>
            </a:r>
            <a:endParaRPr lang="en-US" altLang="en-US" sz="1200">
              <a:sym typeface="+mn-ea"/>
            </a:endParaRPr>
          </a:p>
          <a:p>
            <a:pPr marL="171450" indent="-1714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altLang="en-US" sz="1200">
                <a:sym typeface="+mn-ea"/>
              </a:rPr>
              <a:t>    checkm_contamination &lt;= 2  and  (missing value also accepted)</a:t>
            </a:r>
            <a:endParaRPr lang="en-US" altLang="en-US" sz="1200">
              <a:sym typeface="+mn-ea"/>
            </a:endParaRPr>
          </a:p>
          <a:p>
            <a:pPr marL="171450" indent="-171450">
              <a:lnSpc>
                <a:spcPct val="100000"/>
              </a:lnSpc>
              <a:buFont typeface="Arial" panose="02080604020202020204" pitchFamily="34" charset="0"/>
              <a:buChar char="•"/>
            </a:pPr>
            <a:r>
              <a:rPr lang="en-US" altLang="en-US" sz="1200">
                <a:sym typeface="+mn-ea"/>
              </a:rPr>
              <a:t>   |genome length - mean length| &lt;= mean_length/20</a:t>
            </a:r>
            <a:endParaRPr lang="en-US" altLang="en-US" sz="1000">
              <a:sym typeface="+mn-ea"/>
            </a:endParaRPr>
          </a:p>
          <a:p>
            <a:pPr marL="0" indent="0">
              <a:buFont typeface="Arial" panose="02080604020202020204" pitchFamily="34" charset="0"/>
              <a:buNone/>
            </a:pPr>
            <a:endParaRPr lang="en-US" altLang="en-US" sz="1000">
              <a:sym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r>
              <a:rPr lang="de-DE"/>
              <a:t>Seite </a:t>
            </a:r>
            <a:fld id="{58AE8126-63FE-F24B-80F9-5436A929BA33}" type="slidenum">
              <a:rPr lang="de-DE"/>
            </a:fld>
            <a:r>
              <a:rPr lang="de-DE"/>
              <a:t> |</a:t>
            </a:r>
            <a:endParaRPr lang="de-DE"/>
          </a:p>
          <a:p>
            <a:pPr>
              <a:defRPr/>
            </a:pPr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9410" y="3203575"/>
            <a:ext cx="4608830" cy="31121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ZI_PP_4zu3_engl">
  <a:themeElements>
    <a:clrScheme name="Farbskala HZI 1">
      <a:dk1>
        <a:srgbClr val="000000"/>
      </a:dk1>
      <a:lt1>
        <a:srgbClr val="FFFFFF"/>
      </a:lt1>
      <a:dk2>
        <a:srgbClr val="0A2D6E"/>
      </a:dk2>
      <a:lt2>
        <a:srgbClr val="005AA0"/>
      </a:lt2>
      <a:accent1>
        <a:srgbClr val="515151"/>
      </a:accent1>
      <a:accent2>
        <a:srgbClr val="808080"/>
      </a:accent2>
      <a:accent3>
        <a:srgbClr val="C0C1BF"/>
      </a:accent3>
      <a:accent4>
        <a:srgbClr val="3379B0"/>
      </a:accent4>
      <a:accent5>
        <a:srgbClr val="7FABCD"/>
      </a:accent5>
      <a:accent6>
        <a:srgbClr val="D23264"/>
      </a:accent6>
      <a:hlink>
        <a:srgbClr val="D23264"/>
      </a:hlink>
      <a:folHlink>
        <a:srgbClr val="D23264"/>
      </a:folHlink>
    </a:clrScheme>
    <a:fontScheme name="Standarddesign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panose="02080604020202020204" pitchFamily="34" charset="0"/>
            <a:ea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panose="02080604020202020204" pitchFamily="34" charset="0"/>
            <a:ea typeface="Geneva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3E6E"/>
        </a:dk2>
        <a:lt2>
          <a:srgbClr val="00589C"/>
        </a:lt2>
        <a:accent1>
          <a:srgbClr val="515151"/>
        </a:accent1>
        <a:accent2>
          <a:srgbClr val="9C9C9C"/>
        </a:accent2>
        <a:accent3>
          <a:srgbClr val="FFFFFF"/>
        </a:accent3>
        <a:accent4>
          <a:srgbClr val="000000"/>
        </a:accent4>
        <a:accent5>
          <a:srgbClr val="B3B3B3"/>
        </a:accent5>
        <a:accent6>
          <a:srgbClr val="8D8D8D"/>
        </a:accent6>
        <a:hlink>
          <a:srgbClr val="B9B9B9"/>
        </a:hlink>
        <a:folHlink>
          <a:srgbClr val="D42D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1540</Words>
  <Application>WPS Presentation</Application>
  <PresentationFormat>Bildschirmpräsentation (4:3)</PresentationFormat>
  <Paragraphs>64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1" baseType="lpstr">
      <vt:lpstr>Arial</vt:lpstr>
      <vt:lpstr>SimSun</vt:lpstr>
      <vt:lpstr>Wingdings</vt:lpstr>
      <vt:lpstr>Geneva</vt:lpstr>
      <vt:lpstr>Wingdings</vt:lpstr>
      <vt:lpstr>Times New Roman</vt:lpstr>
      <vt:lpstr>Ubuntu</vt:lpstr>
      <vt:lpstr>DejaVu Sans</vt:lpstr>
      <vt:lpstr>微软雅黑</vt:lpstr>
      <vt:lpstr>Droid Sans Fallback</vt:lpstr>
      <vt:lpstr>Arial Unicode MS</vt:lpstr>
      <vt:lpstr>Abyssinica SIL</vt:lpstr>
      <vt:lpstr>Gubbi</vt:lpstr>
      <vt:lpstr>SimSun</vt:lpstr>
      <vt:lpstr>OpenSymbol</vt:lpstr>
      <vt:lpstr>Calibri</vt:lpstr>
      <vt:lpstr>HZI_PP_4zu3_engl</vt:lpstr>
      <vt:lpstr>Data set  Genome data quality control-Version 1</vt:lpstr>
      <vt:lpstr>Data set  Genome data quality control-Version 1</vt:lpstr>
      <vt:lpstr>Data set  Genome data quality control-Version 2</vt:lpstr>
      <vt:lpstr>Data set  Genome data quality control-Version 2</vt:lpstr>
    </vt:vector>
  </TitlesOfParts>
  <Company>Helmholtz-Zentrum für Infektionsforschung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</dc:title>
  <dc:creator>Fischer, Andreas</dc:creator>
  <cp:lastModifiedBy>khu</cp:lastModifiedBy>
  <cp:revision>1581</cp:revision>
  <cp:lastPrinted>2021-04-27T17:54:20Z</cp:lastPrinted>
  <dcterms:created xsi:type="dcterms:W3CDTF">2021-04-27T17:54:20Z</dcterms:created>
  <dcterms:modified xsi:type="dcterms:W3CDTF">2021-04-27T17:54:20Z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0x010100A9E7CC33766413479D7E694D71DAFDD2</vt:lpwstr>
  </property>
  <property fmtid="{D5CDD505-2E9C-101B-9397-08002B2CF9AE}" pid="3" name="KSOProductBuildVer">
    <vt:lpwstr>1033-10.1.0.6757</vt:lpwstr>
  </property>
</Properties>
</file>