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8" r:id="rId1"/>
  </p:sldMasterIdLst>
  <p:notesMasterIdLst>
    <p:notesMasterId r:id="rId8"/>
  </p:notesMasterIdLst>
  <p:handoutMasterIdLst>
    <p:handoutMasterId r:id="rId9"/>
  </p:handoutMasterIdLst>
  <p:sldIdLst>
    <p:sldId id="766" r:id="rId2"/>
    <p:sldId id="978" r:id="rId3"/>
    <p:sldId id="986" r:id="rId4"/>
    <p:sldId id="987" r:id="rId5"/>
    <p:sldId id="886" r:id="rId6"/>
    <p:sldId id="980" r:id="rId7"/>
  </p:sldIdLst>
  <p:sldSz cx="9906000" cy="6858000" type="A4"/>
  <p:notesSz cx="6797675" cy="9926638"/>
  <p:custDataLst>
    <p:tags r:id="rId10"/>
  </p:custDataLst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600" b="1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600" b="1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1600" b="1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1600" b="1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1600" b="1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AE1C6"/>
    <a:srgbClr val="FFCCFF"/>
    <a:srgbClr val="CCCCFF"/>
    <a:srgbClr val="FF99FF"/>
    <a:srgbClr val="0096EA"/>
    <a:srgbClr val="FF9999"/>
    <a:srgbClr val="FF99CC"/>
    <a:srgbClr val="0060AA"/>
    <a:srgbClr val="CCFF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30" autoAdjust="0"/>
    <p:restoredTop sz="86376" autoAdjust="0"/>
  </p:normalViewPr>
  <p:slideViewPr>
    <p:cSldViewPr>
      <p:cViewPr>
        <p:scale>
          <a:sx n="90" d="100"/>
          <a:sy n="90" d="100"/>
        </p:scale>
        <p:origin x="-930" y="72"/>
      </p:cViewPr>
      <p:guideLst>
        <p:guide orient="horz" pos="2682"/>
        <p:guide orient="horz" pos="2500"/>
        <p:guide orient="horz" pos="3906"/>
        <p:guide orient="horz" pos="1706"/>
        <p:guide orient="horz" pos="232"/>
        <p:guide orient="horz" pos="142"/>
        <p:guide pos="3071"/>
        <p:guide pos="3046"/>
        <p:guide pos="5233"/>
        <p:guide pos="6093"/>
        <p:guide pos="1008"/>
        <p:guide pos="909"/>
        <p:guide pos="147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8" d="100"/>
        <a:sy n="58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2568" y="-78"/>
      </p:cViewPr>
      <p:guideLst>
        <p:guide orient="horz" pos="3126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9" tIns="47764" rIns="95529" bIns="47764" numCol="1" anchor="t" anchorCtr="0" compatLnSpc="1">
            <a:prstTxWarp prst="textNoShape">
              <a:avLst/>
            </a:prstTxWarp>
          </a:bodyPr>
          <a:lstStyle>
            <a:lvl1pPr algn="l" defTabSz="955675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9" tIns="47764" rIns="95529" bIns="47764" numCol="1" anchor="t" anchorCtr="0" compatLnSpc="1">
            <a:prstTxWarp prst="textNoShape">
              <a:avLst/>
            </a:prstTxWarp>
          </a:bodyPr>
          <a:lstStyle>
            <a:lvl1pPr algn="r" defTabSz="955675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B455DDA-08AB-47D9-89CE-F839AA2CB8C2}" type="datetime1">
              <a:rPr lang="de-CH"/>
              <a:pPr>
                <a:defRPr/>
              </a:pPr>
              <a:t>2020-08-29</a:t>
            </a:fld>
            <a:endParaRPr lang="de-CH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9" tIns="47764" rIns="95529" bIns="47764" numCol="1" anchor="b" anchorCtr="0" compatLnSpc="1">
            <a:prstTxWarp prst="textNoShape">
              <a:avLst/>
            </a:prstTxWarp>
          </a:bodyPr>
          <a:lstStyle>
            <a:lvl1pPr algn="l" defTabSz="955675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9" tIns="47764" rIns="95529" bIns="47764" numCol="1" anchor="b" anchorCtr="0" compatLnSpc="1">
            <a:prstTxWarp prst="textNoShape">
              <a:avLst/>
            </a:prstTxWarp>
          </a:bodyPr>
          <a:lstStyle>
            <a:lvl1pPr algn="r" defTabSz="955675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917E8F3-527A-40AE-8402-9D00A1043EE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694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27075" y="280988"/>
            <a:ext cx="2946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55675">
              <a:spcBef>
                <a:spcPct val="0"/>
              </a:spcBef>
              <a:buClrTx/>
              <a:buSzTx/>
              <a:buFontTx/>
              <a:buNone/>
              <a:defRPr sz="10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81413" y="280988"/>
            <a:ext cx="2760662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955675">
              <a:spcBef>
                <a:spcPct val="0"/>
              </a:spcBef>
              <a:buClrTx/>
              <a:buSzTx/>
              <a:buFontTx/>
              <a:buNone/>
              <a:defRPr sz="10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7F7C5FF-30B3-4533-B763-C08BF14DDE6D}" type="datetime1">
              <a:rPr lang="de-CH"/>
              <a:pPr>
                <a:defRPr/>
              </a:pPr>
              <a:t>2020-08-29</a:t>
            </a:fld>
            <a:endParaRPr lang="de-CH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90538" y="561975"/>
            <a:ext cx="6170612" cy="42719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27075" y="5075238"/>
            <a:ext cx="5697538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smtClean="0"/>
              <a:t>Click to edit Master text styles</a:t>
            </a:r>
          </a:p>
          <a:p>
            <a:pPr lvl="1"/>
            <a:r>
              <a:rPr lang="de-CH" noProof="0" smtClean="0"/>
              <a:t>Second level</a:t>
            </a:r>
          </a:p>
          <a:p>
            <a:pPr lvl="2"/>
            <a:r>
              <a:rPr lang="de-CH" noProof="0" smtClean="0"/>
              <a:t>Third level</a:t>
            </a:r>
          </a:p>
          <a:p>
            <a:pPr lvl="3"/>
            <a:r>
              <a:rPr lang="de-CH" noProof="0" smtClean="0"/>
              <a:t>Fourth level</a:t>
            </a:r>
          </a:p>
          <a:p>
            <a:pPr lvl="4"/>
            <a:r>
              <a:rPr lang="de-CH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27075" y="9421813"/>
            <a:ext cx="2946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55675">
              <a:spcBef>
                <a:spcPct val="0"/>
              </a:spcBef>
              <a:buClrTx/>
              <a:buSzTx/>
              <a:buFontTx/>
              <a:buNone/>
              <a:defRPr sz="10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78238" y="9431338"/>
            <a:ext cx="27638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55675">
              <a:spcBef>
                <a:spcPct val="0"/>
              </a:spcBef>
              <a:buClrTx/>
              <a:buSzTx/>
              <a:buFontTx/>
              <a:buNone/>
              <a:defRPr sz="10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EBF1C1D-EF64-4C46-AAB2-C3BBF6C8A699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293605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lnSpc>
        <a:spcPct val="110000"/>
      </a:lnSpc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lnSpc>
        <a:spcPct val="110000"/>
      </a:lnSpc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lnSpc>
        <a:spcPct val="110000"/>
      </a:lnSpc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lnSpc>
        <a:spcPct val="110000"/>
      </a:lnSpc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lnSpc>
        <a:spcPct val="110000"/>
      </a:lnSpc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FFEE291-D2C0-4B6F-924A-5F801E537175}" type="slidenum">
              <a:rPr lang="en-US" altLang="en-GB" sz="1200" smtClean="0"/>
              <a:pPr/>
              <a:t>1</a:t>
            </a:fld>
            <a:endParaRPr lang="en-US" altLang="en-GB" sz="1200" dirty="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0538" y="561975"/>
            <a:ext cx="6170612" cy="4271963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2905838-7848-49B5-9588-7C95A63A2371}" type="slidenum">
              <a:rPr lang="en-US" altLang="en-GB" sz="1200" smtClean="0"/>
              <a:pPr/>
              <a:t>5</a:t>
            </a:fld>
            <a:endParaRPr lang="en-US" altLang="en-GB" sz="1200" dirty="0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0538" y="561975"/>
            <a:ext cx="6170612" cy="4271963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1668" y="1600200"/>
            <a:ext cx="3465381" cy="8382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1800"/>
            </a:lvl1pPr>
          </a:lstStyle>
          <a:p>
            <a:pPr lvl="0"/>
            <a:r>
              <a:rPr lang="de-DE" altLang="en-GB" noProof="0" smtClean="0"/>
              <a:t>Titelmasterformat durch Klicken bearbeiten</a:t>
            </a:r>
            <a:endParaRPr lang="en-US" altLang="en-GB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2540" y="2600908"/>
            <a:ext cx="3449902" cy="1176337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pPr lvl="0"/>
            <a:r>
              <a:rPr lang="de-DE" altLang="en-GB" noProof="0" smtClean="0"/>
              <a:t>Formatvorlage des Untertitelmasters durch Klicken bearbeiten</a:t>
            </a:r>
            <a:endParaRPr lang="en-US" altLang="en-GB" noProof="0" smtClean="0"/>
          </a:p>
        </p:txBody>
      </p:sp>
    </p:spTree>
    <p:extLst>
      <p:ext uri="{BB962C8B-B14F-4D97-AF65-F5344CB8AC3E}">
        <p14:creationId xmlns:p14="http://schemas.microsoft.com/office/powerpoint/2010/main" val="353836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324708" y="12675"/>
            <a:ext cx="7564338" cy="5984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ffectLst/>
          <a:extLst/>
        </p:spPr>
        <p:txBody>
          <a:bodyPr lIns="36000" tIns="46800" rIns="36000" bIns="46800" rtlCol="0" anchor="ctr">
            <a:noAutofit/>
          </a:bodyPr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450" y="6896"/>
            <a:ext cx="7564338" cy="598488"/>
          </a:xfrm>
          <a:ln>
            <a:noFill/>
          </a:ln>
        </p:spPr>
        <p:txBody>
          <a:bodyPr anchor="ctr" anchorCtr="0"/>
          <a:lstStyle>
            <a:lvl1pPr>
              <a:defRPr sz="1800">
                <a:solidFill>
                  <a:srgbClr val="C00000"/>
                </a:solidFill>
              </a:defRPr>
            </a:lvl1pPr>
          </a:lstStyle>
          <a:p>
            <a:endParaRPr lang="en-GB" noProof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12675"/>
            <a:ext cx="180022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274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2480" y="1495"/>
            <a:ext cx="9289033" cy="619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GB" dirty="0" smtClean="0"/>
              <a:t>Titelmasterformat durch Klicken bearbeiten</a:t>
            </a:r>
            <a:endParaRPr lang="en-US" altLang="en-GB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3477" y="914402"/>
            <a:ext cx="9339150" cy="535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GB" smtClean="0"/>
              <a:t>Textmasterformat bearbeiten</a:t>
            </a:r>
          </a:p>
          <a:p>
            <a:pPr lvl="1"/>
            <a:r>
              <a:rPr lang="de-DE" altLang="en-GB" smtClean="0"/>
              <a:t>Zweite Ebene</a:t>
            </a:r>
          </a:p>
          <a:p>
            <a:pPr lvl="2"/>
            <a:r>
              <a:rPr lang="de-DE" altLang="en-GB" smtClean="0"/>
              <a:t>Dritte Ebene</a:t>
            </a:r>
          </a:p>
          <a:p>
            <a:pPr lvl="3"/>
            <a:r>
              <a:rPr lang="de-DE" altLang="en-GB" smtClean="0"/>
              <a:t>Vierte Ebene</a:t>
            </a:r>
          </a:p>
          <a:p>
            <a:pPr lvl="4"/>
            <a:r>
              <a:rPr lang="de-DE" altLang="en-GB" smtClean="0"/>
              <a:t>Fünfte Ebene</a:t>
            </a:r>
            <a:endParaRPr lang="en-US" altLang="en-GB" dirty="0" smtClean="0"/>
          </a:p>
        </p:txBody>
      </p:sp>
      <p:sp>
        <p:nvSpPr>
          <p:cNvPr id="16" name="Rectangle 37"/>
          <p:cNvSpPr>
            <a:spLocks noChangeArrowheads="1"/>
          </p:cNvSpPr>
          <p:nvPr/>
        </p:nvSpPr>
        <p:spPr bwMode="auto">
          <a:xfrm>
            <a:off x="8687275" y="6620214"/>
            <a:ext cx="120738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en-GB" sz="1000" b="0" baseline="0" noProof="0" dirty="0" smtClean="0">
                <a:solidFill>
                  <a:srgbClr val="C00000"/>
                </a:solidFill>
              </a:rPr>
              <a:t>2020-08-29 </a:t>
            </a:r>
            <a:r>
              <a:rPr lang="en-US" altLang="en-GB" sz="1000" b="0" baseline="0" noProof="0" dirty="0" smtClean="0">
                <a:solidFill>
                  <a:srgbClr val="C00000"/>
                </a:solidFill>
              </a:rPr>
              <a:t>- </a:t>
            </a:r>
            <a:fld id="{4DD6E0A1-E3A5-4598-8AB6-849F3A40F76A}" type="slidenum">
              <a:rPr lang="en-US" altLang="en-GB" sz="1000" b="0" noProof="0" smtClean="0">
                <a:solidFill>
                  <a:srgbClr val="C00000"/>
                </a:solidFill>
              </a:rPr>
              <a:pPr algn="r"/>
              <a:t>‹Nr.›</a:t>
            </a:fld>
            <a:endParaRPr lang="en-US" altLang="en-GB" sz="1000" b="0" noProof="0" dirty="0">
              <a:solidFill>
                <a:srgbClr val="C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6" r:id="rId2"/>
  </p:sldLayoutIdLst>
  <p:txStyles>
    <p:titleStyle>
      <a:lvl1pPr algn="l" rtl="0" eaLnBrk="1" fontAlgn="base" hangingPunct="1">
        <a:spcBef>
          <a:spcPct val="0"/>
        </a:spcBef>
        <a:spcAft>
          <a:spcPct val="20000"/>
        </a:spcAft>
        <a:defRPr kumimoji="1"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20000"/>
        </a:spcAft>
        <a:defRPr kumimoji="1" sz="2000" b="1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20000"/>
        </a:spcAft>
        <a:defRPr kumimoji="1" sz="2000" b="1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20000"/>
        </a:spcAft>
        <a:defRPr kumimoji="1" sz="2000" b="1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20000"/>
        </a:spcAft>
        <a:defRPr kumimoji="1" sz="2000" b="1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20000"/>
        </a:spcAft>
        <a:defRPr kumimoji="1" sz="2000" b="1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20000"/>
        </a:spcAft>
        <a:defRPr kumimoji="1" sz="2000" b="1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20000"/>
        </a:spcAft>
        <a:defRPr kumimoji="1" sz="2000" b="1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20000"/>
        </a:spcAft>
        <a:defRPr kumimoji="1" sz="20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kumimoji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kumimoji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kumimoji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kumimoj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kumimoj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kumimoj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>
            <a:extLst>
              <a:ext uri="{FF2B5EF4-FFF2-40B4-BE49-F238E27FC236}">
                <a16:creationId xmlns:a16="http://schemas.microsoft.com/office/drawing/2014/main" xmlns="" id="{FA713570-D4E9-41BE-AD58-5A7B3115AF83}"/>
              </a:ext>
            </a:extLst>
          </p:cNvPr>
          <p:cNvSpPr/>
          <p:nvPr/>
        </p:nvSpPr>
        <p:spPr bwMode="auto">
          <a:xfrm>
            <a:off x="0" y="4653136"/>
            <a:ext cx="9885363" cy="22048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ffectLst/>
          <a:extLst/>
        </p:spPr>
        <p:txBody>
          <a:bodyPr lIns="36000" tIns="46800" rIns="36000" bIns="4680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" name="Rectangle 4"/>
          <p:cNvSpPr txBox="1">
            <a:spLocks noChangeArrowheads="1"/>
          </p:cNvSpPr>
          <p:nvPr/>
        </p:nvSpPr>
        <p:spPr bwMode="auto">
          <a:xfrm>
            <a:off x="269875" y="5427194"/>
            <a:ext cx="6553200" cy="1205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kumimoji="1"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kumimoj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kumimoj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kumimoj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4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altLang="en-US" sz="1400" b="1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spcBef>
                <a:spcPct val="4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en-US" sz="1400" b="1" dirty="0" smtClean="0">
                <a:solidFill>
                  <a:srgbClr val="C00000"/>
                </a:solidFill>
              </a:rPr>
              <a:t>Derrick Oswald, Herrmann </a:t>
            </a:r>
            <a:r>
              <a:rPr lang="en-US" altLang="en-US" sz="1400" b="1" dirty="0" err="1" smtClean="0">
                <a:solidFill>
                  <a:srgbClr val="C00000"/>
                </a:solidFill>
              </a:rPr>
              <a:t>Hueni</a:t>
            </a:r>
            <a:r>
              <a:rPr lang="en-US" altLang="en-US" sz="1400" b="1" dirty="0" smtClean="0">
                <a:solidFill>
                  <a:srgbClr val="C00000"/>
                </a:solidFill>
              </a:rPr>
              <a:t>, </a:t>
            </a:r>
            <a:r>
              <a:rPr lang="en-US" altLang="en-US" sz="1400" b="1" dirty="0" err="1" smtClean="0">
                <a:solidFill>
                  <a:srgbClr val="C00000"/>
                </a:solidFill>
              </a:rPr>
              <a:t>Angelos</a:t>
            </a:r>
            <a:r>
              <a:rPr lang="en-US" altLang="en-US" sz="1400" b="1" dirty="0" smtClean="0">
                <a:solidFill>
                  <a:srgbClr val="C00000"/>
                </a:solidFill>
              </a:rPr>
              <a:t> </a:t>
            </a:r>
            <a:r>
              <a:rPr lang="en-US" altLang="en-US" sz="1400" b="1" dirty="0" err="1" smtClean="0">
                <a:solidFill>
                  <a:srgbClr val="C00000"/>
                </a:solidFill>
              </a:rPr>
              <a:t>Selviaridis</a:t>
            </a:r>
            <a:r>
              <a:rPr lang="en-US" altLang="en-US" sz="1400" b="1" dirty="0" smtClean="0">
                <a:solidFill>
                  <a:srgbClr val="C00000"/>
                </a:solidFill>
              </a:rPr>
              <a:t>, Christos </a:t>
            </a:r>
            <a:r>
              <a:rPr lang="en-US" altLang="en-US" sz="1400" b="1" dirty="0" err="1" smtClean="0">
                <a:solidFill>
                  <a:srgbClr val="C00000"/>
                </a:solidFill>
              </a:rPr>
              <a:t>Konstantinopoulos</a:t>
            </a:r>
            <a:r>
              <a:rPr lang="en-US" altLang="en-US" sz="1400" b="1" dirty="0" smtClean="0">
                <a:solidFill>
                  <a:srgbClr val="C00000"/>
                </a:solidFill>
              </a:rPr>
              <a:t>,  Peter </a:t>
            </a:r>
            <a:r>
              <a:rPr lang="en-US" altLang="en-US" sz="1400" b="1" dirty="0" err="1" smtClean="0">
                <a:solidFill>
                  <a:srgbClr val="C00000"/>
                </a:solidFill>
              </a:rPr>
              <a:t>Zbinden</a:t>
            </a:r>
            <a:r>
              <a:rPr lang="en-US" altLang="en-US" sz="1400" b="1" dirty="0" smtClean="0">
                <a:solidFill>
                  <a:srgbClr val="C00000"/>
                </a:solidFill>
              </a:rPr>
              <a:t>, Moritz </a:t>
            </a:r>
            <a:r>
              <a:rPr lang="en-US" altLang="en-US" sz="1400" b="1" dirty="0" err="1" smtClean="0">
                <a:solidFill>
                  <a:srgbClr val="C00000"/>
                </a:solidFill>
              </a:rPr>
              <a:t>Bolli</a:t>
            </a:r>
            <a:r>
              <a:rPr lang="en-US" altLang="en-US" sz="1400" b="1" dirty="0" smtClean="0">
                <a:solidFill>
                  <a:srgbClr val="C00000"/>
                </a:solidFill>
              </a:rPr>
              <a:t>, Hubert Kirrmann</a:t>
            </a:r>
            <a:endParaRPr lang="en-US" altLang="en-US" sz="1400" b="1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spcBef>
                <a:spcPct val="4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altLang="en-US" sz="1400" b="1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spcBef>
                <a:spcPct val="4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en-US" sz="1400" b="1" dirty="0" smtClean="0">
                <a:solidFill>
                  <a:srgbClr val="C00000"/>
                </a:solidFill>
              </a:rPr>
              <a:t>29. August 2020</a:t>
            </a:r>
            <a:endParaRPr lang="en-US" altLang="en-US" sz="1400" b="1" dirty="0">
              <a:solidFill>
                <a:srgbClr val="C00000"/>
              </a:solidFill>
            </a:endParaRPr>
          </a:p>
        </p:txBody>
      </p:sp>
      <p:sp>
        <p:nvSpPr>
          <p:cNvPr id="22" name="Untertitel 1"/>
          <p:cNvSpPr txBox="1">
            <a:spLocks/>
          </p:cNvSpPr>
          <p:nvPr/>
        </p:nvSpPr>
        <p:spPr bwMode="auto">
          <a:xfrm>
            <a:off x="156184" y="2402340"/>
            <a:ext cx="3449902" cy="204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defRPr kumimoji="1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dirty="0" smtClean="0">
              <a:solidFill>
                <a:srgbClr val="0060AA"/>
              </a:solidFill>
            </a:endParaRP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562008" y="1982492"/>
            <a:ext cx="3449902" cy="2063732"/>
          </a:xfrm>
        </p:spPr>
        <p:txBody>
          <a:bodyPr/>
          <a:lstStyle/>
          <a:p>
            <a:r>
              <a:rPr lang="en-US" dirty="0" smtClean="0"/>
              <a:t>Challenge  #3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12540" y="2708920"/>
            <a:ext cx="3465381" cy="838200"/>
          </a:xfrm>
        </p:spPr>
        <p:txBody>
          <a:bodyPr/>
          <a:lstStyle/>
          <a:p>
            <a:r>
              <a:rPr lang="en-US" dirty="0" smtClean="0">
                <a:solidFill>
                  <a:srgbClr val="0060AA"/>
                </a:solidFill>
              </a:rPr>
              <a:t>Read your own Smart Meter</a:t>
            </a:r>
            <a:r>
              <a:rPr lang="en-US" dirty="0">
                <a:solidFill>
                  <a:srgbClr val="0060AA"/>
                </a:solidFill>
              </a:rPr>
              <a:t/>
            </a:r>
            <a:br>
              <a:rPr lang="en-US" dirty="0">
                <a:solidFill>
                  <a:srgbClr val="0060AA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95" y="296652"/>
            <a:ext cx="412432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055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Challenge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661043" y="797803"/>
            <a:ext cx="86769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Goal</a:t>
            </a:r>
            <a:endParaRPr lang="en-GB" b="0" dirty="0"/>
          </a:p>
          <a:p>
            <a:r>
              <a:rPr lang="en-GB" b="0" dirty="0"/>
              <a:t>Read your Smart Meter through the local </a:t>
            </a:r>
            <a:r>
              <a:rPr lang="en-GB" dirty="0"/>
              <a:t>Customer Information Interface</a:t>
            </a:r>
            <a:r>
              <a:rPr lang="en-GB" b="0" dirty="0"/>
              <a:t> (CII) and visualize your consumption. Design a dashboard with the most useful information</a:t>
            </a:r>
            <a:r>
              <a:rPr lang="en-GB" b="0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06" y="1664804"/>
            <a:ext cx="597217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feil nach unten 5"/>
          <p:cNvSpPr/>
          <p:nvPr/>
        </p:nvSpPr>
        <p:spPr bwMode="auto">
          <a:xfrm flipV="1">
            <a:off x="5385048" y="4437112"/>
            <a:ext cx="360040" cy="288032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04528" y="5135704"/>
            <a:ext cx="89289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Why</a:t>
            </a:r>
          </a:p>
          <a:p>
            <a:r>
              <a:rPr lang="en-GB" b="0" dirty="0"/>
              <a:t>I</a:t>
            </a:r>
            <a:r>
              <a:rPr lang="en-GB" b="0" dirty="0" smtClean="0"/>
              <a:t>n </a:t>
            </a:r>
            <a:r>
              <a:rPr lang="en-GB" b="0" dirty="0"/>
              <a:t>Switzerland, it is prescribed by law that all electricity Smart Meters installed by utilities must have a local interface (CII), so that customers can have access to their own data. </a:t>
            </a:r>
          </a:p>
          <a:p>
            <a:r>
              <a:rPr lang="en-GB" b="0" dirty="0"/>
              <a:t>Transparency is increased as individuals can manage their own data. Innovation is promoted, as precise data is available for free in real time.</a:t>
            </a:r>
          </a:p>
          <a:p>
            <a:r>
              <a:rPr lang="en-GB" sz="1400" b="0" dirty="0"/>
              <a:t>See also </a:t>
            </a:r>
            <a:r>
              <a:rPr lang="en-GB" sz="1400" b="0" dirty="0" smtClean="0"/>
              <a:t>Challenge: </a:t>
            </a:r>
            <a:r>
              <a:rPr lang="en-GB" sz="1400" b="0" dirty="0"/>
              <a:t>"Unleashing the Swiss </a:t>
            </a:r>
            <a:r>
              <a:rPr lang="en-GB" sz="1400" b="0" dirty="0" err="1"/>
              <a:t>Smartmeter</a:t>
            </a:r>
            <a:r>
              <a:rPr lang="en-GB" sz="1400" b="0" dirty="0"/>
              <a:t>'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8131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56456" y="1627960"/>
            <a:ext cx="3456383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Idea</a:t>
            </a:r>
            <a:r>
              <a:rPr lang="en-GB" dirty="0" smtClean="0"/>
              <a:t>:</a:t>
            </a:r>
            <a:br>
              <a:rPr lang="en-GB" dirty="0" smtClean="0"/>
            </a:br>
            <a:endParaRPr lang="en-GB" dirty="0"/>
          </a:p>
          <a:p>
            <a:r>
              <a:rPr lang="en-GB" b="0" dirty="0"/>
              <a:t>Two Smart Meters will be installed on-site and will be measuring the consumption of different devices. </a:t>
            </a:r>
            <a:r>
              <a:rPr lang="en-GB" b="0" dirty="0" smtClean="0"/>
              <a:t/>
            </a:r>
            <a:br>
              <a:rPr lang="en-GB" b="0" dirty="0" smtClean="0"/>
            </a:br>
            <a:r>
              <a:rPr lang="en-GB" b="0" dirty="0" smtClean="0"/>
              <a:t/>
            </a:r>
            <a:br>
              <a:rPr lang="en-GB" b="0" dirty="0" smtClean="0"/>
            </a:br>
            <a:r>
              <a:rPr lang="en-GB" b="0" dirty="0" smtClean="0"/>
              <a:t>The </a:t>
            </a:r>
            <a:r>
              <a:rPr lang="en-GB" b="0" dirty="0"/>
              <a:t>live consumption is to be displayed on a web-based dashboard. </a:t>
            </a:r>
            <a:endParaRPr lang="en-GB" b="0" dirty="0" smtClean="0"/>
          </a:p>
          <a:p>
            <a:endParaRPr lang="en-GB" b="0" dirty="0"/>
          </a:p>
          <a:p>
            <a:r>
              <a:rPr lang="en-GB" b="0" dirty="0" smtClean="0"/>
              <a:t>Live </a:t>
            </a:r>
            <a:r>
              <a:rPr lang="en-GB" b="0" dirty="0"/>
              <a:t>measurements are to be combined with historical data. </a:t>
            </a:r>
            <a:r>
              <a:rPr lang="en-GB" b="0" dirty="0" smtClean="0"/>
              <a:t/>
            </a:r>
            <a:br>
              <a:rPr lang="en-GB" b="0" dirty="0" smtClean="0"/>
            </a:br>
            <a:endParaRPr lang="en-GB" b="0" dirty="0" smtClean="0"/>
          </a:p>
          <a:p>
            <a:r>
              <a:rPr lang="en-GB" b="0" dirty="0" smtClean="0"/>
              <a:t>At </a:t>
            </a:r>
            <a:r>
              <a:rPr lang="en-GB" b="0" dirty="0"/>
              <a:t>the end, the dashboard will be able to display the most important information to an individual about their electricity consumption. </a:t>
            </a:r>
          </a:p>
          <a:p>
            <a:endParaRPr lang="en-GB" b="0" dirty="0" smtClean="0"/>
          </a:p>
          <a:p>
            <a:endParaRPr lang="en-GB" b="0" dirty="0" smtClean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</a:t>
            </a:r>
            <a:r>
              <a:rPr lang="en-US" baseline="0" dirty="0" smtClean="0"/>
              <a:t> Meter setup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834" y="944724"/>
            <a:ext cx="6480720" cy="486054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 bwMode="auto">
          <a:xfrm>
            <a:off x="8592820" y="6093296"/>
            <a:ext cx="13131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1800" b="0" dirty="0" err="1" smtClean="0"/>
              <a:t>rasperry</a:t>
            </a:r>
            <a:r>
              <a:rPr lang="en-US" sz="1800" b="0" dirty="0" smtClean="0"/>
              <a:t> PI</a:t>
            </a:r>
            <a:endParaRPr lang="en-US" sz="1800" b="0" dirty="0" smtClean="0"/>
          </a:p>
        </p:txBody>
      </p:sp>
      <p:cxnSp>
        <p:nvCxnSpPr>
          <p:cNvPr id="9" name="Gerade Verbindung mit Pfeil 8"/>
          <p:cNvCxnSpPr>
            <a:stCxn id="6" idx="0"/>
          </p:cNvCxnSpPr>
          <p:nvPr/>
        </p:nvCxnSpPr>
        <p:spPr bwMode="auto">
          <a:xfrm flipH="1" flipV="1">
            <a:off x="8653071" y="4365104"/>
            <a:ext cx="596339" cy="172819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feld 10"/>
          <p:cNvSpPr txBox="1"/>
          <p:nvPr/>
        </p:nvSpPr>
        <p:spPr bwMode="auto">
          <a:xfrm>
            <a:off x="7005228" y="5876364"/>
            <a:ext cx="11464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M-Bus</a:t>
            </a:r>
            <a:br>
              <a:rPr lang="en-US" sz="1800" b="0" dirty="0" smtClean="0"/>
            </a:br>
            <a:r>
              <a:rPr lang="en-US" sz="1800" b="0" dirty="0" smtClean="0"/>
              <a:t>converter</a:t>
            </a:r>
            <a:endParaRPr lang="en-US" sz="1800" b="0" dirty="0" smtClean="0"/>
          </a:p>
        </p:txBody>
      </p:sp>
      <p:cxnSp>
        <p:nvCxnSpPr>
          <p:cNvPr id="12" name="Gerade Verbindung mit Pfeil 11"/>
          <p:cNvCxnSpPr>
            <a:stCxn id="11" idx="0"/>
          </p:cNvCxnSpPr>
          <p:nvPr/>
        </p:nvCxnSpPr>
        <p:spPr bwMode="auto">
          <a:xfrm flipV="1">
            <a:off x="7578462" y="4149080"/>
            <a:ext cx="74839" cy="172728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feld 14"/>
          <p:cNvSpPr txBox="1"/>
          <p:nvPr/>
        </p:nvSpPr>
        <p:spPr bwMode="auto">
          <a:xfrm>
            <a:off x="4880992" y="6014863"/>
            <a:ext cx="14157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smart meter</a:t>
            </a:r>
            <a:endParaRPr lang="en-US" sz="1800" b="0" dirty="0" smtClean="0"/>
          </a:p>
        </p:txBody>
      </p:sp>
      <p:cxnSp>
        <p:nvCxnSpPr>
          <p:cNvPr id="18" name="Gerade Verbindung mit Pfeil 17"/>
          <p:cNvCxnSpPr/>
          <p:nvPr/>
        </p:nvCxnSpPr>
        <p:spPr bwMode="auto">
          <a:xfrm flipV="1">
            <a:off x="5745088" y="3643896"/>
            <a:ext cx="551676" cy="238486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1428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proceed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 bwMode="auto">
          <a:xfrm>
            <a:off x="416496" y="1052736"/>
            <a:ext cx="9489504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b="0" dirty="0" smtClean="0"/>
              <a:t>The CII data are stored in a CSV file in the raspberry PI microprocessor.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b="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0" dirty="0" smtClean="0"/>
              <a:t>Looked for </a:t>
            </a:r>
            <a:r>
              <a:rPr lang="en-US" sz="1800" b="0" dirty="0" smtClean="0"/>
              <a:t>a way to get the CSV information from the raspberry PI over the wireless link.</a:t>
            </a:r>
            <a:br>
              <a:rPr lang="en-US" sz="1800" b="0" dirty="0" smtClean="0"/>
            </a:br>
            <a:r>
              <a:rPr lang="en-US" sz="1800" b="0" dirty="0" smtClean="0"/>
              <a:t/>
            </a:r>
            <a:br>
              <a:rPr lang="en-US" sz="1800" b="0" dirty="0" smtClean="0"/>
            </a:br>
            <a:r>
              <a:rPr lang="en-US" sz="1800" b="0" dirty="0" smtClean="0"/>
              <a:t>Neede</a:t>
            </a:r>
            <a:r>
              <a:rPr lang="en-US" sz="1800" b="0" dirty="0" smtClean="0"/>
              <a:t>d for this a “broker” on the PI using </a:t>
            </a:r>
            <a:r>
              <a:rPr lang="en-US" sz="1800" b="0" dirty="0" err="1"/>
              <a:t>Mosquitto</a:t>
            </a:r>
            <a:r>
              <a:rPr lang="en-US" sz="1800" b="0" dirty="0"/>
              <a:t>, an open source interface for telemetry </a:t>
            </a:r>
            <a:r>
              <a:rPr lang="en-US" sz="1800" b="0" dirty="0" smtClean="0"/>
              <a:t>data (MQTT).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b="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0" dirty="0" smtClean="0"/>
              <a:t>Installed an MQTT broker on the PI and installed the MQTT client on the </a:t>
            </a:r>
            <a:r>
              <a:rPr lang="en-US" sz="1800" b="0" dirty="0" err="1" smtClean="0"/>
              <a:t>visualisation</a:t>
            </a:r>
            <a:r>
              <a:rPr lang="en-US" sz="1800" b="0" dirty="0" smtClean="0"/>
              <a:t> computer to feed it with CSV data, using a shell batch file.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b="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0" dirty="0" smtClean="0"/>
              <a:t>Used the Python MQTT client on the </a:t>
            </a:r>
            <a:r>
              <a:rPr lang="en-US" sz="1800" b="0" dirty="0" err="1" smtClean="0"/>
              <a:t>visualisation</a:t>
            </a:r>
            <a:r>
              <a:rPr lang="en-US" sz="1800" b="0" dirty="0" smtClean="0"/>
              <a:t> platform to read the data </a:t>
            </a:r>
            <a:endParaRPr lang="en-US" sz="1800" b="0" dirty="0"/>
          </a:p>
          <a:p>
            <a:pPr marL="285750" indent="-285750">
              <a:buFont typeface="Arial" pitchFamily="34" charset="0"/>
              <a:buChar char="•"/>
            </a:pPr>
            <a:endParaRPr lang="en-US" sz="1800" b="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0" dirty="0"/>
              <a:t>Did some trial with </a:t>
            </a:r>
            <a:r>
              <a:rPr lang="en-US" sz="1800" b="0" dirty="0" err="1"/>
              <a:t>Openhab</a:t>
            </a:r>
            <a:r>
              <a:rPr lang="en-US" sz="1800" b="0" dirty="0"/>
              <a:t> that </a:t>
            </a:r>
            <a:r>
              <a:rPr lang="en-US" sz="1800" b="0" dirty="0" smtClean="0"/>
              <a:t>worked unsatisfactorily.</a:t>
            </a:r>
            <a:br>
              <a:rPr lang="en-US" sz="1800" b="0" dirty="0" smtClean="0"/>
            </a:br>
            <a:endParaRPr lang="en-US" sz="1800" b="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0" dirty="0" smtClean="0"/>
              <a:t>Used a graphical interface (</a:t>
            </a:r>
            <a:r>
              <a:rPr lang="en-US" sz="1800" b="0" dirty="0" err="1" smtClean="0"/>
              <a:t>Grafana</a:t>
            </a:r>
            <a:r>
              <a:rPr lang="en-US" sz="1800" b="0" dirty="0" smtClean="0"/>
              <a:t>) that gets the data from the MQTT client using a few lines of Python code. </a:t>
            </a:r>
          </a:p>
          <a:p>
            <a:endParaRPr lang="en-US" sz="1800" b="0" dirty="0"/>
          </a:p>
          <a:p>
            <a:endParaRPr lang="en-US" sz="1800" b="0" dirty="0" smtClean="0"/>
          </a:p>
        </p:txBody>
      </p:sp>
    </p:spTree>
    <p:extLst>
      <p:ext uri="{BB962C8B-B14F-4D97-AF65-F5344CB8AC3E}">
        <p14:creationId xmlns:p14="http://schemas.microsoft.com/office/powerpoint/2010/main" val="45540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341662" y="0"/>
            <a:ext cx="7564338" cy="598488"/>
          </a:xfrm>
        </p:spPr>
        <p:txBody>
          <a:bodyPr/>
          <a:lstStyle/>
          <a:p>
            <a:r>
              <a:rPr lang="en-US" dirty="0" smtClean="0"/>
              <a:t>Landscape</a:t>
            </a:r>
          </a:p>
        </p:txBody>
      </p:sp>
      <p:sp>
        <p:nvSpPr>
          <p:cNvPr id="4" name="Rechteck 3"/>
          <p:cNvSpPr/>
          <p:nvPr/>
        </p:nvSpPr>
        <p:spPr bwMode="auto">
          <a:xfrm>
            <a:off x="2574411" y="1132739"/>
            <a:ext cx="972108" cy="6423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812540" y="728699"/>
            <a:ext cx="1404152" cy="15934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feld 5"/>
          <p:cNvSpPr txBox="1"/>
          <p:nvPr/>
        </p:nvSpPr>
        <p:spPr bwMode="auto">
          <a:xfrm>
            <a:off x="812540" y="733872"/>
            <a:ext cx="14542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smart</a:t>
            </a:r>
            <a:r>
              <a:rPr lang="en-US" sz="1800" b="0" baseline="0" dirty="0" smtClean="0"/>
              <a:t> meter</a:t>
            </a:r>
            <a:endParaRPr lang="en-US" sz="1800" b="0" dirty="0" smtClean="0"/>
          </a:p>
        </p:txBody>
      </p:sp>
      <p:sp>
        <p:nvSpPr>
          <p:cNvPr id="7" name="Ellipse 6"/>
          <p:cNvSpPr/>
          <p:nvPr/>
        </p:nvSpPr>
        <p:spPr bwMode="auto">
          <a:xfrm>
            <a:off x="884548" y="1736812"/>
            <a:ext cx="518140" cy="50405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DLMS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1316596" y="1291892"/>
            <a:ext cx="907142" cy="3240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M-Bus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952723" y="728700"/>
            <a:ext cx="5500777" cy="26282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Textfeld 9"/>
          <p:cNvSpPr txBox="1"/>
          <p:nvPr/>
        </p:nvSpPr>
        <p:spPr bwMode="auto">
          <a:xfrm>
            <a:off x="5995225" y="733872"/>
            <a:ext cx="1415772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 smtClean="0"/>
              <a:t>raspberry-pi</a:t>
            </a:r>
            <a:endParaRPr lang="en-US" sz="1800" b="0" dirty="0" smtClean="0"/>
          </a:p>
        </p:txBody>
      </p:sp>
      <p:sp>
        <p:nvSpPr>
          <p:cNvPr id="11" name="Rechteck 10"/>
          <p:cNvSpPr/>
          <p:nvPr/>
        </p:nvSpPr>
        <p:spPr bwMode="auto">
          <a:xfrm>
            <a:off x="3952724" y="1291892"/>
            <a:ext cx="727122" cy="3240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USB</a:t>
            </a:r>
          </a:p>
        </p:txBody>
      </p:sp>
      <p:sp>
        <p:nvSpPr>
          <p:cNvPr id="12" name="Rechteck 11"/>
          <p:cNvSpPr/>
          <p:nvPr/>
        </p:nvSpPr>
        <p:spPr bwMode="auto">
          <a:xfrm>
            <a:off x="3507879" y="1417910"/>
            <a:ext cx="72000" cy="7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2535771" y="1417910"/>
            <a:ext cx="72000" cy="7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 bwMode="auto">
          <a:xfrm>
            <a:off x="2616772" y="1182814"/>
            <a:ext cx="89110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0" dirty="0" smtClean="0"/>
              <a:t>USB-MBUS</a:t>
            </a:r>
            <a:r>
              <a:rPr lang="en-US" sz="1200" b="0" dirty="0" smtClean="0"/>
              <a:t/>
            </a:r>
            <a:br>
              <a:rPr lang="en-US" sz="1200" b="0" dirty="0" smtClean="0"/>
            </a:br>
            <a:r>
              <a:rPr lang="en-US" sz="1200" b="0" dirty="0" smtClean="0"/>
              <a:t>converter</a:t>
            </a:r>
            <a:br>
              <a:rPr lang="en-US" sz="1200" b="0" dirty="0" smtClean="0"/>
            </a:br>
            <a:r>
              <a:rPr lang="en-US" sz="1200" b="0" dirty="0" smtClean="0"/>
              <a:t>ETA</a:t>
            </a:r>
            <a:endParaRPr lang="en-US" sz="1200" b="0" dirty="0" smtClean="0"/>
          </a:p>
        </p:txBody>
      </p:sp>
      <p:sp>
        <p:nvSpPr>
          <p:cNvPr id="15" name="Sechseck 14"/>
          <p:cNvSpPr/>
          <p:nvPr/>
        </p:nvSpPr>
        <p:spPr bwMode="auto">
          <a:xfrm>
            <a:off x="4844988" y="1188381"/>
            <a:ext cx="720080" cy="531059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Zylinder 15"/>
          <p:cNvSpPr/>
          <p:nvPr/>
        </p:nvSpPr>
        <p:spPr bwMode="auto">
          <a:xfrm>
            <a:off x="5853100" y="1145626"/>
            <a:ext cx="576064" cy="616568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CSV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file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 bwMode="auto">
          <a:xfrm>
            <a:off x="4880992" y="1269244"/>
            <a:ext cx="671979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 smtClean="0"/>
              <a:t>Java</a:t>
            </a:r>
          </a:p>
        </p:txBody>
      </p:sp>
      <p:sp>
        <p:nvSpPr>
          <p:cNvPr id="18" name="Rechteck 17"/>
          <p:cNvSpPr/>
          <p:nvPr/>
        </p:nvSpPr>
        <p:spPr bwMode="auto">
          <a:xfrm>
            <a:off x="3950624" y="4074692"/>
            <a:ext cx="5502875" cy="25586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4076162" y="2456892"/>
            <a:ext cx="907142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MQTT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pub</a:t>
            </a:r>
          </a:p>
        </p:txBody>
      </p:sp>
      <p:sp>
        <p:nvSpPr>
          <p:cNvPr id="20" name="Rechteck 19"/>
          <p:cNvSpPr/>
          <p:nvPr/>
        </p:nvSpPr>
        <p:spPr bwMode="auto">
          <a:xfrm>
            <a:off x="5125978" y="4185084"/>
            <a:ext cx="907142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MQTT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client</a:t>
            </a:r>
          </a:p>
        </p:txBody>
      </p:sp>
      <p:cxnSp>
        <p:nvCxnSpPr>
          <p:cNvPr id="21" name="Gerade Verbindung 20"/>
          <p:cNvCxnSpPr>
            <a:stCxn id="37" idx="2"/>
            <a:endCxn id="20" idx="0"/>
          </p:cNvCxnSpPr>
          <p:nvPr/>
        </p:nvCxnSpPr>
        <p:spPr bwMode="auto">
          <a:xfrm>
            <a:off x="5579549" y="3104964"/>
            <a:ext cx="0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Rechteck 21"/>
          <p:cNvSpPr/>
          <p:nvPr/>
        </p:nvSpPr>
        <p:spPr bwMode="auto">
          <a:xfrm>
            <a:off x="2180692" y="1417910"/>
            <a:ext cx="72000" cy="7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3" name="Gewinkelte Verbindung 22"/>
          <p:cNvCxnSpPr>
            <a:stCxn id="25" idx="3"/>
            <a:endCxn id="19" idx="0"/>
          </p:cNvCxnSpPr>
          <p:nvPr/>
        </p:nvCxnSpPr>
        <p:spPr bwMode="auto">
          <a:xfrm rot="10800000" flipV="1">
            <a:off x="4529734" y="2137502"/>
            <a:ext cx="819311" cy="319389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Gerade Verbindung 23"/>
          <p:cNvCxnSpPr/>
          <p:nvPr/>
        </p:nvCxnSpPr>
        <p:spPr bwMode="auto">
          <a:xfrm flipV="1">
            <a:off x="5565068" y="1453910"/>
            <a:ext cx="288032" cy="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Sechseck 24"/>
          <p:cNvSpPr/>
          <p:nvPr/>
        </p:nvSpPr>
        <p:spPr bwMode="auto">
          <a:xfrm>
            <a:off x="5349044" y="1952837"/>
            <a:ext cx="1620179" cy="369332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 bwMode="auto">
          <a:xfrm>
            <a:off x="5458484" y="1952837"/>
            <a:ext cx="1428596" cy="369332"/>
          </a:xfrm>
          <a:prstGeom prst="rect">
            <a:avLst/>
          </a:prstGeom>
          <a:noFill/>
          <a:ln>
            <a:noFill/>
            <a:tailEnd type="arrow"/>
          </a:ln>
          <a:effectLst/>
          <a:extLst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 err="1" smtClean="0"/>
              <a:t>monitor_csv</a:t>
            </a:r>
            <a:endParaRPr lang="en-US" sz="1800" b="0" dirty="0" smtClean="0"/>
          </a:p>
        </p:txBody>
      </p:sp>
      <p:cxnSp>
        <p:nvCxnSpPr>
          <p:cNvPr id="27" name="Gerade Verbindung 26"/>
          <p:cNvCxnSpPr>
            <a:stCxn id="16" idx="3"/>
          </p:cNvCxnSpPr>
          <p:nvPr/>
        </p:nvCxnSpPr>
        <p:spPr bwMode="auto">
          <a:xfrm>
            <a:off x="6141132" y="1762194"/>
            <a:ext cx="5977" cy="19064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27"/>
          <p:cNvCxnSpPr>
            <a:stCxn id="11" idx="3"/>
            <a:endCxn id="17" idx="1"/>
          </p:cNvCxnSpPr>
          <p:nvPr/>
        </p:nvCxnSpPr>
        <p:spPr bwMode="auto">
          <a:xfrm>
            <a:off x="4679846" y="1453910"/>
            <a:ext cx="20114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Gerade Verbindung 28"/>
          <p:cNvCxnSpPr>
            <a:stCxn id="12" idx="3"/>
            <a:endCxn id="36" idx="1"/>
          </p:cNvCxnSpPr>
          <p:nvPr/>
        </p:nvCxnSpPr>
        <p:spPr bwMode="auto">
          <a:xfrm>
            <a:off x="3579879" y="1453910"/>
            <a:ext cx="33474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Gerade Verbindung 29"/>
          <p:cNvCxnSpPr>
            <a:stCxn id="22" idx="3"/>
            <a:endCxn id="13" idx="1"/>
          </p:cNvCxnSpPr>
          <p:nvPr/>
        </p:nvCxnSpPr>
        <p:spPr bwMode="auto">
          <a:xfrm>
            <a:off x="2252692" y="1453910"/>
            <a:ext cx="283079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Rechteck 30"/>
          <p:cNvSpPr/>
          <p:nvPr/>
        </p:nvSpPr>
        <p:spPr bwMode="auto">
          <a:xfrm>
            <a:off x="7300302" y="2465276"/>
            <a:ext cx="1044116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itchFamily="34" charset="0"/>
              </a:rPr>
              <a:t/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itchFamily="34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itchFamily="34" charset="0"/>
              </a:rPr>
              <a:t>OPENHAB</a:t>
            </a:r>
          </a:p>
        </p:txBody>
      </p:sp>
      <p:sp>
        <p:nvSpPr>
          <p:cNvPr id="32" name="Textfeld 31"/>
          <p:cNvSpPr txBox="1"/>
          <p:nvPr/>
        </p:nvSpPr>
        <p:spPr bwMode="auto">
          <a:xfrm>
            <a:off x="5458484" y="6264024"/>
            <a:ext cx="23734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visualization platform</a:t>
            </a:r>
          </a:p>
        </p:txBody>
      </p:sp>
      <p:cxnSp>
        <p:nvCxnSpPr>
          <p:cNvPr id="33" name="Gerade Verbindung 32"/>
          <p:cNvCxnSpPr>
            <a:stCxn id="19" idx="3"/>
            <a:endCxn id="37" idx="1"/>
          </p:cNvCxnSpPr>
          <p:nvPr/>
        </p:nvCxnSpPr>
        <p:spPr bwMode="auto">
          <a:xfrm>
            <a:off x="4983304" y="2780928"/>
            <a:ext cx="14267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Rechteck 33"/>
          <p:cNvSpPr/>
          <p:nvPr/>
        </p:nvSpPr>
        <p:spPr bwMode="auto">
          <a:xfrm>
            <a:off x="7300302" y="4185084"/>
            <a:ext cx="1044116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itchFamily="34" charset="0"/>
              </a:rPr>
              <a:t>browser</a:t>
            </a:r>
          </a:p>
        </p:txBody>
      </p:sp>
      <p:cxnSp>
        <p:nvCxnSpPr>
          <p:cNvPr id="35" name="Gerade Verbindung 34"/>
          <p:cNvCxnSpPr>
            <a:stCxn id="31" idx="2"/>
            <a:endCxn id="34" idx="0"/>
          </p:cNvCxnSpPr>
          <p:nvPr/>
        </p:nvCxnSpPr>
        <p:spPr bwMode="auto">
          <a:xfrm>
            <a:off x="7822360" y="3113348"/>
            <a:ext cx="0" cy="10717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Rechteck 35"/>
          <p:cNvSpPr/>
          <p:nvPr/>
        </p:nvSpPr>
        <p:spPr bwMode="auto">
          <a:xfrm>
            <a:off x="3914624" y="1417910"/>
            <a:ext cx="72000" cy="7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5125978" y="2456892"/>
            <a:ext cx="907142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MQTT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broker</a:t>
            </a:r>
          </a:p>
        </p:txBody>
      </p:sp>
      <p:sp>
        <p:nvSpPr>
          <p:cNvPr id="38" name="Rechteck 37"/>
          <p:cNvSpPr/>
          <p:nvPr/>
        </p:nvSpPr>
        <p:spPr bwMode="auto">
          <a:xfrm>
            <a:off x="6242102" y="2456892"/>
            <a:ext cx="907142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itchFamily="34" charset="0"/>
              </a:rPr>
              <a:t>MQTT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itchFamily="34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itchFamily="34" charset="0"/>
              </a:rPr>
              <a:t>sub</a:t>
            </a:r>
          </a:p>
        </p:txBody>
      </p:sp>
      <p:cxnSp>
        <p:nvCxnSpPr>
          <p:cNvPr id="39" name="Gerade Verbindung 38"/>
          <p:cNvCxnSpPr>
            <a:stCxn id="37" idx="3"/>
            <a:endCxn id="38" idx="1"/>
          </p:cNvCxnSpPr>
          <p:nvPr/>
        </p:nvCxnSpPr>
        <p:spPr bwMode="auto">
          <a:xfrm>
            <a:off x="6033120" y="2780928"/>
            <a:ext cx="20898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39"/>
          <p:cNvCxnSpPr>
            <a:stCxn id="38" idx="3"/>
            <a:endCxn id="31" idx="1"/>
          </p:cNvCxnSpPr>
          <p:nvPr/>
        </p:nvCxnSpPr>
        <p:spPr bwMode="auto">
          <a:xfrm>
            <a:off x="7149244" y="2780928"/>
            <a:ext cx="151058" cy="838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Wolke 41"/>
          <p:cNvSpPr/>
          <p:nvPr/>
        </p:nvSpPr>
        <p:spPr bwMode="auto">
          <a:xfrm>
            <a:off x="3950624" y="3465004"/>
            <a:ext cx="5502876" cy="468052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4" name="Sechseck 43"/>
          <p:cNvSpPr/>
          <p:nvPr/>
        </p:nvSpPr>
        <p:spPr bwMode="auto">
          <a:xfrm>
            <a:off x="6285955" y="4329101"/>
            <a:ext cx="852142" cy="369332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 bwMode="auto">
          <a:xfrm>
            <a:off x="6285955" y="4331982"/>
            <a:ext cx="852142" cy="338554"/>
          </a:xfrm>
          <a:prstGeom prst="rect">
            <a:avLst/>
          </a:prstGeom>
          <a:noFill/>
          <a:ln>
            <a:noFill/>
            <a:tailEnd type="arrow"/>
          </a:ln>
          <a:effectLst/>
          <a:extLst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/>
              <a:t>Python</a:t>
            </a:r>
            <a:endParaRPr lang="en-US" b="0" dirty="0" smtClean="0"/>
          </a:p>
        </p:txBody>
      </p:sp>
      <p:cxnSp>
        <p:nvCxnSpPr>
          <p:cNvPr id="46" name="Gerade Verbindung 45"/>
          <p:cNvCxnSpPr>
            <a:stCxn id="20" idx="3"/>
            <a:endCxn id="45" idx="1"/>
          </p:cNvCxnSpPr>
          <p:nvPr/>
        </p:nvCxnSpPr>
        <p:spPr bwMode="auto">
          <a:xfrm flipV="1">
            <a:off x="6033120" y="4501259"/>
            <a:ext cx="252835" cy="786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Rechteck 48"/>
          <p:cNvSpPr/>
          <p:nvPr/>
        </p:nvSpPr>
        <p:spPr bwMode="auto">
          <a:xfrm>
            <a:off x="6141132" y="5661248"/>
            <a:ext cx="1141789" cy="6027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Grafana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7" name="Zylinder 56"/>
          <p:cNvSpPr/>
          <p:nvPr/>
        </p:nvSpPr>
        <p:spPr bwMode="auto">
          <a:xfrm>
            <a:off x="6285955" y="5013175"/>
            <a:ext cx="852142" cy="432987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INFLUX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58" name="Gerade Verbindung 57"/>
          <p:cNvCxnSpPr>
            <a:stCxn id="57" idx="3"/>
            <a:endCxn id="49" idx="0"/>
          </p:cNvCxnSpPr>
          <p:nvPr/>
        </p:nvCxnSpPr>
        <p:spPr bwMode="auto">
          <a:xfrm>
            <a:off x="6712026" y="5446162"/>
            <a:ext cx="1" cy="21508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Gerade Verbindung 62"/>
          <p:cNvCxnSpPr>
            <a:endCxn id="57" idx="1"/>
          </p:cNvCxnSpPr>
          <p:nvPr/>
        </p:nvCxnSpPr>
        <p:spPr bwMode="auto">
          <a:xfrm>
            <a:off x="6687169" y="4698433"/>
            <a:ext cx="24857" cy="31474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feld 69"/>
          <p:cNvSpPr txBox="1"/>
          <p:nvPr/>
        </p:nvSpPr>
        <p:spPr bwMode="auto">
          <a:xfrm>
            <a:off x="5599452" y="3514364"/>
            <a:ext cx="1659430" cy="369332"/>
          </a:xfrm>
          <a:prstGeom prst="rect">
            <a:avLst/>
          </a:prstGeom>
          <a:noFill/>
          <a:ln>
            <a:noFill/>
            <a:tailEnd type="arrow"/>
          </a:ln>
          <a:effectLst/>
          <a:extLst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 smtClean="0"/>
              <a:t>wireless 802.1</a:t>
            </a:r>
            <a:endParaRPr lang="en-US" sz="1800" b="0" dirty="0" smtClean="0"/>
          </a:p>
        </p:txBody>
      </p:sp>
      <p:sp>
        <p:nvSpPr>
          <p:cNvPr id="71" name="Rechteck 70"/>
          <p:cNvSpPr/>
          <p:nvPr/>
        </p:nvSpPr>
        <p:spPr bwMode="auto">
          <a:xfrm>
            <a:off x="8592294" y="2465673"/>
            <a:ext cx="684077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lang="en-US" sz="1100" b="0" dirty="0" err="1" smtClean="0">
                <a:solidFill>
                  <a:schemeClr val="tx1"/>
                </a:solidFill>
              </a:rPr>
              <a:t>cmd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2" name="Rechteck 71"/>
          <p:cNvSpPr/>
          <p:nvPr/>
        </p:nvSpPr>
        <p:spPr bwMode="auto">
          <a:xfrm>
            <a:off x="8625407" y="4192214"/>
            <a:ext cx="684077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lang="en-US" sz="1100" b="0" dirty="0" smtClean="0">
                <a:solidFill>
                  <a:schemeClr val="tx1"/>
                </a:solidFill>
              </a:rPr>
              <a:t>putty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73" name="Gerade Verbindung 72"/>
          <p:cNvCxnSpPr>
            <a:stCxn id="72" idx="0"/>
          </p:cNvCxnSpPr>
          <p:nvPr/>
        </p:nvCxnSpPr>
        <p:spPr bwMode="auto">
          <a:xfrm flipV="1">
            <a:off x="8967446" y="3077742"/>
            <a:ext cx="5752" cy="111447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Abgerundetes Rechteck 4103"/>
          <p:cNvSpPr/>
          <p:nvPr/>
        </p:nvSpPr>
        <p:spPr bwMode="auto">
          <a:xfrm>
            <a:off x="4983304" y="4139570"/>
            <a:ext cx="2241469" cy="76559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5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Results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08" y="584685"/>
            <a:ext cx="8014427" cy="6273316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 bwMode="auto">
          <a:xfrm>
            <a:off x="3980892" y="1664804"/>
            <a:ext cx="877163" cy="3693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r>
              <a:rPr lang="en-GB" sz="1800" dirty="0" smtClean="0">
                <a:solidFill>
                  <a:schemeClr val="bg1"/>
                </a:solidFill>
              </a:rPr>
              <a:t>Power</a:t>
            </a:r>
            <a:endParaRPr lang="en-GB" sz="1800" b="0" dirty="0" smtClean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 bwMode="auto">
          <a:xfrm>
            <a:off x="4151990" y="3352011"/>
            <a:ext cx="1001108" cy="3693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r>
              <a:rPr lang="en-GB" sz="1800" dirty="0" smtClean="0">
                <a:solidFill>
                  <a:schemeClr val="bg1"/>
                </a:solidFill>
              </a:rPr>
              <a:t>Voltage</a:t>
            </a:r>
            <a:endParaRPr lang="en-GB" sz="1800" b="0" dirty="0" smtClean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 bwMode="auto">
          <a:xfrm>
            <a:off x="3656856" y="5085184"/>
            <a:ext cx="2528256" cy="3693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r>
              <a:rPr lang="en-GB" sz="1800" dirty="0" smtClean="0">
                <a:solidFill>
                  <a:schemeClr val="bg1"/>
                </a:solidFill>
              </a:rPr>
              <a:t>Power factor (</a:t>
            </a:r>
            <a:r>
              <a:rPr lang="en-GB" sz="1800" dirty="0" err="1" smtClean="0">
                <a:solidFill>
                  <a:schemeClr val="bg1"/>
                </a:solidFill>
              </a:rPr>
              <a:t>cos</a:t>
            </a:r>
            <a:r>
              <a:rPr lang="en-GB" sz="1800" dirty="0" smtClean="0">
                <a:solidFill>
                  <a:schemeClr val="bg1"/>
                </a:solidFill>
              </a:rPr>
              <a:t> (</a:t>
            </a:r>
            <a:r>
              <a:rPr lang="el-GR" sz="1800" dirty="0" smtClean="0">
                <a:solidFill>
                  <a:schemeClr val="bg1"/>
                </a:solidFill>
              </a:rPr>
              <a:t>Φ</a:t>
            </a:r>
            <a:r>
              <a:rPr lang="de-CH" sz="1800" dirty="0" smtClean="0">
                <a:solidFill>
                  <a:schemeClr val="bg1"/>
                </a:solidFill>
              </a:rPr>
              <a:t>)</a:t>
            </a:r>
            <a:endParaRPr lang="en-GB" sz="1800" b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8134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COLOR" val="SPREcolor_red"/>
  <p:tag name="VARPPTTYPE" val="SPREpotSPRE"/>
  <p:tag name="VARPPTLANGSEL" val="SPREEnglish"/>
  <p:tag name="VARGRIDMODE" val="SPREgrid_none_value"/>
  <p:tag name="VARPOTVERSION" val="SPRE1.53"/>
  <p:tag name="VARLOGOSCHINDLER" val="SPRE-1"/>
  <p:tag name="VARLOGOATLAS" val="SPRE0"/>
  <p:tag name="VARLOGOASIA" val="SPRE"/>
  <p:tag name="VARPPTLANG" val="SPREEnglish"/>
  <p:tag name="VARPPTEDITORS_NAME" val="SPREStephanie Graf"/>
  <p:tag name="VARPPTKG" val="SPREMAN"/>
  <p:tag name="VARPPTDIVISION" val="SPRECorporate Communications"/>
  <p:tag name="VARPPTPLACE" val="SPREEbikon"/>
  <p:tag name="VARPPTDATE_CREATION" val="SPREMarch 11, 2008"/>
  <p:tag name="VARPPTPRESENTATION_ID" val="SPRE"/>
  <p:tag name="VARPPTSHOWPAGE_NUMBER" val="SPRE-1"/>
  <p:tag name="VARPPTCLOSING_TEXT" val="SPREThank you for your attention."/>
  <p:tag name="VARPPTSETUPPERFORMED" val="SPRETRUE"/>
  <p:tag name="ARTICULATE_PROJECT_OPEN" val="0"/>
</p:tagLst>
</file>

<file path=ppt/theme/theme1.xml><?xml version="1.0" encoding="utf-8"?>
<a:theme xmlns:a="http://schemas.openxmlformats.org/drawingml/2006/main" name="Solutil">
  <a:themeElements>
    <a:clrScheme name="ABB_template 2">
      <a:dk1>
        <a:srgbClr val="000000"/>
      </a:dk1>
      <a:lt1>
        <a:srgbClr val="FFFFFF"/>
      </a:lt1>
      <a:dk2>
        <a:srgbClr val="000000"/>
      </a:dk2>
      <a:lt2>
        <a:srgbClr val="999999"/>
      </a:lt2>
      <a:accent1>
        <a:srgbClr val="5C65C2"/>
      </a:accent1>
      <a:accent2>
        <a:srgbClr val="97B8E1"/>
      </a:accent2>
      <a:accent3>
        <a:srgbClr val="FFFFFF"/>
      </a:accent3>
      <a:accent4>
        <a:srgbClr val="000000"/>
      </a:accent4>
      <a:accent5>
        <a:srgbClr val="B5B8DD"/>
      </a:accent5>
      <a:accent6>
        <a:srgbClr val="88A6CC"/>
      </a:accent6>
      <a:hlink>
        <a:srgbClr val="7F96D2"/>
      </a:hlink>
      <a:folHlink>
        <a:srgbClr val="6B82D7"/>
      </a:folHlink>
    </a:clrScheme>
    <a:fontScheme name="ABB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rtlCol="0">
        <a:spAutoFit/>
      </a:bodyPr>
      <a:lstStyle>
        <a:defPPr>
          <a:defRPr sz="1800" b="0" smtClean="0"/>
        </a:defPPr>
      </a:lstStyle>
    </a:txDef>
  </a:objectDefaults>
  <a:extraClrSchemeLst>
    <a:extraClrScheme>
      <a:clrScheme name="ABB_template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B_template 2">
        <a:dk1>
          <a:srgbClr val="000000"/>
        </a:dk1>
        <a:lt1>
          <a:srgbClr val="FFFFFF"/>
        </a:lt1>
        <a:dk2>
          <a:srgbClr val="000000"/>
        </a:dk2>
        <a:lt2>
          <a:srgbClr val="999999"/>
        </a:lt2>
        <a:accent1>
          <a:srgbClr val="5C65C2"/>
        </a:accent1>
        <a:accent2>
          <a:srgbClr val="97B8E1"/>
        </a:accent2>
        <a:accent3>
          <a:srgbClr val="FFFFFF"/>
        </a:accent3>
        <a:accent4>
          <a:srgbClr val="000000"/>
        </a:accent4>
        <a:accent5>
          <a:srgbClr val="B5B8DD"/>
        </a:accent5>
        <a:accent6>
          <a:srgbClr val="88A6CC"/>
        </a:accent6>
        <a:hlink>
          <a:srgbClr val="7F96D2"/>
        </a:hlink>
        <a:folHlink>
          <a:srgbClr val="6B82D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B_template 3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822DDC"/>
        </a:accent1>
        <a:accent2>
          <a:srgbClr val="A691EE"/>
        </a:accent2>
        <a:accent3>
          <a:srgbClr val="FFFFFF"/>
        </a:accent3>
        <a:accent4>
          <a:srgbClr val="000000"/>
        </a:accent4>
        <a:accent5>
          <a:srgbClr val="C1ADEB"/>
        </a:accent5>
        <a:accent6>
          <a:srgbClr val="9683D8"/>
        </a:accent6>
        <a:hlink>
          <a:srgbClr val="9B7BEA"/>
        </a:hlink>
        <a:folHlink>
          <a:srgbClr val="754F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B_template 4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CB3974"/>
        </a:accent1>
        <a:accent2>
          <a:srgbClr val="DE8CAE"/>
        </a:accent2>
        <a:accent3>
          <a:srgbClr val="FFFFFF"/>
        </a:accent3>
        <a:accent4>
          <a:srgbClr val="000000"/>
        </a:accent4>
        <a:accent5>
          <a:srgbClr val="E2AEBC"/>
        </a:accent5>
        <a:accent6>
          <a:srgbClr val="C97E9D"/>
        </a:accent6>
        <a:hlink>
          <a:srgbClr val="DA779F"/>
        </a:hlink>
        <a:folHlink>
          <a:srgbClr val="D463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B_template 5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24983C"/>
        </a:accent1>
        <a:accent2>
          <a:srgbClr val="75DC75"/>
        </a:accent2>
        <a:accent3>
          <a:srgbClr val="FFFFFF"/>
        </a:accent3>
        <a:accent4>
          <a:srgbClr val="000000"/>
        </a:accent4>
        <a:accent5>
          <a:srgbClr val="ACCAAF"/>
        </a:accent5>
        <a:accent6>
          <a:srgbClr val="69C769"/>
        </a:accent6>
        <a:hlink>
          <a:srgbClr val="52D544"/>
        </a:hlink>
        <a:folHlink>
          <a:srgbClr val="45B02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B_template 6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EB9E0C"/>
        </a:accent1>
        <a:accent2>
          <a:srgbClr val="F3DC97"/>
        </a:accent2>
        <a:accent3>
          <a:srgbClr val="FFFFFF"/>
        </a:accent3>
        <a:accent4>
          <a:srgbClr val="000000"/>
        </a:accent4>
        <a:accent5>
          <a:srgbClr val="F3CCAA"/>
        </a:accent5>
        <a:accent6>
          <a:srgbClr val="DCC788"/>
        </a:accent6>
        <a:hlink>
          <a:srgbClr val="E7C76F"/>
        </a:hlink>
        <a:folHlink>
          <a:srgbClr val="E3B5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Solutil</Template>
  <TotalTime>0</TotalTime>
  <Words>214</Words>
  <Application>Microsoft Office PowerPoint</Application>
  <PresentationFormat>A4-Papier (210x297 mm)</PresentationFormat>
  <Paragraphs>62</Paragraphs>
  <Slides>6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Solutil</vt:lpstr>
      <vt:lpstr>Read your own Smart Meter  </vt:lpstr>
      <vt:lpstr>Challenge</vt:lpstr>
      <vt:lpstr>Smart Meter setup</vt:lpstr>
      <vt:lpstr>How did we proceed</vt:lpstr>
      <vt:lpstr>Landscape</vt:lpstr>
      <vt:lpstr>Results</vt:lpstr>
    </vt:vector>
  </TitlesOfParts>
  <Manager>Ernst Scholz</Manager>
  <Company>ABB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Synchronization Protocols</dc:title>
  <dc:subject>IEEE 1588 Workshop</dc:subject>
  <dc:creator>Hubert Kirrmann</dc:creator>
  <cp:keywords>IEEE1588, IEEE C37.238, 802.1AS</cp:keywords>
  <cp:lastModifiedBy>Hubert Kirrmann</cp:lastModifiedBy>
  <cp:revision>1016</cp:revision>
  <cp:lastPrinted>2008-04-24T12:01:34Z</cp:lastPrinted>
  <dcterms:created xsi:type="dcterms:W3CDTF">2009-05-11T12:35:50Z</dcterms:created>
  <dcterms:modified xsi:type="dcterms:W3CDTF">2020-08-29T11:56:49Z</dcterms:modified>
</cp:coreProperties>
</file>