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4" r:id="rId3"/>
    <p:sldId id="257" r:id="rId4"/>
    <p:sldId id="258" r:id="rId5"/>
    <p:sldId id="259" r:id="rId6"/>
    <p:sldId id="260" r:id="rId7"/>
    <p:sldId id="261" r:id="rId8"/>
    <p:sldId id="262"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90" autoAdjust="0"/>
  </p:normalViewPr>
  <p:slideViewPr>
    <p:cSldViewPr snapToGrid="0">
      <p:cViewPr varScale="1">
        <p:scale>
          <a:sx n="60" d="100"/>
          <a:sy n="60" d="100"/>
        </p:scale>
        <p:origin x="8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B894-92E9-4BEF-907F-EF90753EB729}" type="datetimeFigureOut">
              <a:rPr lang="en-US" smtClean="0"/>
              <a:t>7/31/2016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A7D75-1CB3-4035-AF73-C4213432E6A1}" type="slidenum">
              <a:rPr lang="en-US" smtClean="0"/>
              <a:t>‹#›</a:t>
            </a:fld>
            <a:endParaRPr lang="en-US"/>
          </a:p>
        </p:txBody>
      </p:sp>
    </p:spTree>
    <p:extLst>
      <p:ext uri="{BB962C8B-B14F-4D97-AF65-F5344CB8AC3E}">
        <p14:creationId xmlns:p14="http://schemas.microsoft.com/office/powerpoint/2010/main" val="207965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a:t>
            </a:r>
            <a:r>
              <a:rPr lang="en-US" baseline="0" dirty="0" smtClean="0"/>
              <a:t> evaluation and review technique</a:t>
            </a:r>
            <a:endParaRPr lang="en-US" dirty="0"/>
          </a:p>
        </p:txBody>
      </p:sp>
      <p:sp>
        <p:nvSpPr>
          <p:cNvPr id="4" name="Slide Number Placeholder 3"/>
          <p:cNvSpPr>
            <a:spLocks noGrp="1"/>
          </p:cNvSpPr>
          <p:nvPr>
            <p:ph type="sldNum" sz="quarter" idx="10"/>
          </p:nvPr>
        </p:nvSpPr>
        <p:spPr/>
        <p:txBody>
          <a:bodyPr/>
          <a:lstStyle/>
          <a:p>
            <a:fld id="{0AAA7D75-1CB3-4035-AF73-C4213432E6A1}" type="slidenum">
              <a:rPr lang="en-US" smtClean="0"/>
              <a:t>2</a:t>
            </a:fld>
            <a:endParaRPr lang="en-US"/>
          </a:p>
        </p:txBody>
      </p:sp>
    </p:spTree>
    <p:extLst>
      <p:ext uri="{BB962C8B-B14F-4D97-AF65-F5344CB8AC3E}">
        <p14:creationId xmlns:p14="http://schemas.microsoft.com/office/powerpoint/2010/main" val="156049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r" rtl="1">
              <a:buAutoNum type="arabicPeriod"/>
            </a:pPr>
            <a:r>
              <a:rPr lang="fa-IR" dirty="0" smtClean="0"/>
              <a:t>مدیری که </a:t>
            </a:r>
            <a:r>
              <a:rPr lang="fa-IR" sz="1200" b="0" i="0" kern="1200" dirty="0" smtClean="0">
                <a:solidFill>
                  <a:schemeClr val="tx1"/>
                </a:solidFill>
                <a:effectLst/>
                <a:latin typeface="+mn-lt"/>
                <a:ea typeface="+mn-ea"/>
                <a:cs typeface="+mn-cs"/>
              </a:rPr>
              <a:t>که هم می‌خواهد جلسات برون‌سازمانی را با دقت و کیفیت خوب برگزار کند. هم اصرار دارد که بازدیدهای منظم و دوره‌ای در داخل شرکت داشته باشد. هم علاقمند است برای همسر و فرزندانش وقت بگذارد و از سوی دیگر، از دانش و تکنولوژی روز هم عقب نماند.</a:t>
            </a:r>
          </a:p>
          <a:p>
            <a:pPr algn="r" rtl="1"/>
            <a:r>
              <a:rPr lang="fa-IR" sz="1200" b="0" i="0" kern="1200" dirty="0" smtClean="0">
                <a:solidFill>
                  <a:schemeClr val="tx1"/>
                </a:solidFill>
                <a:effectLst/>
                <a:latin typeface="+mn-lt"/>
                <a:ea typeface="+mn-ea"/>
                <a:cs typeface="+mn-cs"/>
              </a:rPr>
              <a:t>یا آیا شده است که نامه‌ای را برای تایپ به همکار خود بدهید و ببینید که مدت زمانی که صرف ویرایش و غلط گیری نامه می‌شود بیشتر از زمانی است که خودتان برای تایپ نامه صرف می‌کنید؟</a:t>
            </a:r>
          </a:p>
          <a:p>
            <a:pPr algn="r" rtl="1"/>
            <a:r>
              <a:rPr lang="fa-IR" sz="1200" b="0" i="0" kern="1200" dirty="0" smtClean="0">
                <a:solidFill>
                  <a:schemeClr val="tx1"/>
                </a:solidFill>
                <a:effectLst/>
                <a:latin typeface="+mn-lt"/>
                <a:ea typeface="+mn-ea"/>
                <a:cs typeface="+mn-cs"/>
              </a:rPr>
              <a:t>3. کمال طلب‌ها یا </a:t>
            </a:r>
            <a:r>
              <a:rPr lang="en-US" sz="1200" b="0" i="0" kern="1200" dirty="0" smtClean="0">
                <a:solidFill>
                  <a:schemeClr val="tx1"/>
                </a:solidFill>
                <a:effectLst/>
                <a:latin typeface="+mn-lt"/>
                <a:ea typeface="+mn-ea"/>
                <a:cs typeface="+mn-cs"/>
              </a:rPr>
              <a:t>Perfectionist </a:t>
            </a:r>
            <a:r>
              <a:rPr lang="fa-IR" sz="1200" b="0" i="0" kern="1200" dirty="0" smtClean="0">
                <a:solidFill>
                  <a:schemeClr val="tx1"/>
                </a:solidFill>
                <a:effectLst/>
                <a:latin typeface="+mn-lt"/>
                <a:ea typeface="+mn-ea"/>
                <a:cs typeface="+mn-cs"/>
              </a:rPr>
              <a:t>ها، کسانی هستند که برای هیچ کاری،‌ استاندارد ۹۰ یا ۹۵ از صد را نمی‌پذیرند. آنها استاندارد ۱۰۰ از ۱۰۰ را می‌خواهند. به همین دلیل هر کاری توسط آنها، بیش از زمان معمول طول می‌کشد. نامه‌ای که می‌تواند در پنج دقیقه نوشته شود، پنج بار مرور و ویرایش می‌شود و پس از سی دقیقه، با نارضایتی ارسال می‌شود.</a:t>
            </a:r>
          </a:p>
          <a:p>
            <a:pPr algn="r" rtl="1"/>
            <a:r>
              <a:rPr lang="fa-IR" dirty="0" smtClean="0"/>
              <a:t/>
            </a:r>
            <a:br>
              <a:rPr lang="fa-IR" dirty="0" smtClean="0"/>
            </a:br>
            <a:endParaRPr lang="fa-IR" sz="1200" b="0" i="0" kern="1200" dirty="0" smtClean="0">
              <a:solidFill>
                <a:schemeClr val="tx1"/>
              </a:solidFill>
              <a:effectLst/>
              <a:latin typeface="+mn-lt"/>
              <a:ea typeface="+mn-ea"/>
              <a:cs typeface="+mn-cs"/>
            </a:endParaRPr>
          </a:p>
          <a:p>
            <a:pPr algn="r" rtl="1"/>
            <a:r>
              <a:rPr lang="fa-IR" dirty="0" smtClean="0"/>
              <a:t/>
            </a:r>
            <a:br>
              <a:rPr lang="fa-IR" dirty="0" smtClean="0"/>
            </a:br>
            <a:endParaRPr lang="en-US" dirty="0"/>
          </a:p>
        </p:txBody>
      </p:sp>
      <p:sp>
        <p:nvSpPr>
          <p:cNvPr id="4" name="Slide Number Placeholder 3"/>
          <p:cNvSpPr>
            <a:spLocks noGrp="1"/>
          </p:cNvSpPr>
          <p:nvPr>
            <p:ph type="sldNum" sz="quarter" idx="10"/>
          </p:nvPr>
        </p:nvSpPr>
        <p:spPr/>
        <p:txBody>
          <a:bodyPr/>
          <a:lstStyle/>
          <a:p>
            <a:fld id="{0AAA7D75-1CB3-4035-AF73-C4213432E6A1}" type="slidenum">
              <a:rPr lang="en-US" smtClean="0"/>
              <a:t>3</a:t>
            </a:fld>
            <a:endParaRPr lang="en-US"/>
          </a:p>
        </p:txBody>
      </p:sp>
    </p:spTree>
    <p:extLst>
      <p:ext uri="{BB962C8B-B14F-4D97-AF65-F5344CB8AC3E}">
        <p14:creationId xmlns:p14="http://schemas.microsoft.com/office/powerpoint/2010/main" val="355543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بخشنامه ها در  یک تایم ثابت مدیریتی،</a:t>
            </a:r>
            <a:r>
              <a:rPr lang="fa-IR" baseline="0" dirty="0" smtClean="0"/>
              <a:t> فعالیت ها و برنامه های وسیع تر و بیشنری  را از مدیریت مدرسه انتظار دارند</a:t>
            </a:r>
          </a:p>
          <a:p>
            <a:pPr algn="r" rtl="1"/>
            <a:r>
              <a:rPr lang="fa-IR" baseline="0" dirty="0" smtClean="0"/>
              <a:t>راه حل: به روز رسانی و آپدیت شدن مدیران با فناوری</a:t>
            </a:r>
            <a:endParaRPr lang="en-US" baseline="0" dirty="0" smtClean="0"/>
          </a:p>
          <a:p>
            <a:pPr algn="r" rtl="1"/>
            <a:r>
              <a:rPr lang="fa-IR" baseline="0" dirty="0" smtClean="0"/>
              <a:t>تربیت: پرورش – با آوردن – آموزش و تعلیم – آموزش . پرورش – تغیییر رفتار، جامعه پذیری</a:t>
            </a:r>
          </a:p>
          <a:p>
            <a:pPr algn="r" rtl="1"/>
            <a:r>
              <a:rPr lang="fa-IR" baseline="0" dirty="0" smtClean="0"/>
              <a:t>تربیت: اداره و هدایت جریان ارتقایی  و رشد بشر به منظور جهت دادن به سوی کمال بی نهایت</a:t>
            </a:r>
            <a:endParaRPr lang="en-US" dirty="0"/>
          </a:p>
        </p:txBody>
      </p:sp>
      <p:sp>
        <p:nvSpPr>
          <p:cNvPr id="4" name="Slide Number Placeholder 3"/>
          <p:cNvSpPr>
            <a:spLocks noGrp="1"/>
          </p:cNvSpPr>
          <p:nvPr>
            <p:ph type="sldNum" sz="quarter" idx="10"/>
          </p:nvPr>
        </p:nvSpPr>
        <p:spPr/>
        <p:txBody>
          <a:bodyPr/>
          <a:lstStyle/>
          <a:p>
            <a:fld id="{0AAA7D75-1CB3-4035-AF73-C4213432E6A1}" type="slidenum">
              <a:rPr lang="en-US" smtClean="0"/>
              <a:t>5</a:t>
            </a:fld>
            <a:endParaRPr lang="en-US"/>
          </a:p>
        </p:txBody>
      </p:sp>
    </p:spTree>
    <p:extLst>
      <p:ext uri="{BB962C8B-B14F-4D97-AF65-F5344CB8AC3E}">
        <p14:creationId xmlns:p14="http://schemas.microsoft.com/office/powerpoint/2010/main" val="296670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A7D75-1CB3-4035-AF73-C4213432E6A1}" type="slidenum">
              <a:rPr lang="en-US" smtClean="0"/>
              <a:t>6</a:t>
            </a:fld>
            <a:endParaRPr lang="en-US"/>
          </a:p>
        </p:txBody>
      </p:sp>
    </p:spTree>
    <p:extLst>
      <p:ext uri="{BB962C8B-B14F-4D97-AF65-F5344CB8AC3E}">
        <p14:creationId xmlns:p14="http://schemas.microsoft.com/office/powerpoint/2010/main" val="1953739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A7D75-1CB3-4035-AF73-C4213432E6A1}" type="slidenum">
              <a:rPr lang="en-US" smtClean="0"/>
              <a:t>8</a:t>
            </a:fld>
            <a:endParaRPr lang="en-US"/>
          </a:p>
        </p:txBody>
      </p:sp>
    </p:spTree>
    <p:extLst>
      <p:ext uri="{BB962C8B-B14F-4D97-AF65-F5344CB8AC3E}">
        <p14:creationId xmlns:p14="http://schemas.microsoft.com/office/powerpoint/2010/main" val="4048235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1112583-165D-4BB2-A0C6-A4E61AEDB01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569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68C95-3EAE-4C32-ADD3-971E2D0020C9}"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12583-165D-4BB2-A0C6-A4E61AEDB018}" type="slidenum">
              <a:rPr lang="en-US" smtClean="0"/>
              <a:t>‹#›</a:t>
            </a:fld>
            <a:endParaRPr lang="en-US"/>
          </a:p>
        </p:txBody>
      </p:sp>
    </p:spTree>
    <p:extLst>
      <p:ext uri="{BB962C8B-B14F-4D97-AF65-F5344CB8AC3E}">
        <p14:creationId xmlns:p14="http://schemas.microsoft.com/office/powerpoint/2010/main" val="544618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617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38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spTree>
    <p:extLst>
      <p:ext uri="{BB962C8B-B14F-4D97-AF65-F5344CB8AC3E}">
        <p14:creationId xmlns:p14="http://schemas.microsoft.com/office/powerpoint/2010/main" val="1950177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59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271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594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36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spTree>
    <p:extLst>
      <p:ext uri="{BB962C8B-B14F-4D97-AF65-F5344CB8AC3E}">
        <p14:creationId xmlns:p14="http://schemas.microsoft.com/office/powerpoint/2010/main" val="1302853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68C95-3EAE-4C32-ADD3-971E2D0020C9}" type="datetimeFigureOut">
              <a:rPr lang="en-US" smtClean="0"/>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112583-165D-4BB2-A0C6-A4E61AEDB01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04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268C95-3EAE-4C32-ADD3-971E2D0020C9}"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12583-165D-4BB2-A0C6-A4E61AEDB018}"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777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268C95-3EAE-4C32-ADD3-971E2D0020C9}" type="datetimeFigureOut">
              <a:rPr lang="en-US" smtClean="0"/>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112583-165D-4BB2-A0C6-A4E61AEDB01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89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268C95-3EAE-4C32-ADD3-971E2D0020C9}" type="datetimeFigureOut">
              <a:rPr lang="en-US" smtClean="0"/>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112583-165D-4BB2-A0C6-A4E61AEDB01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72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68C95-3EAE-4C32-ADD3-971E2D0020C9}" type="datetimeFigureOut">
              <a:rPr lang="en-US" smtClean="0"/>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112583-165D-4BB2-A0C6-A4E61AEDB018}" type="slidenum">
              <a:rPr lang="en-US" smtClean="0"/>
              <a:t>‹#›</a:t>
            </a:fld>
            <a:endParaRPr lang="en-US"/>
          </a:p>
        </p:txBody>
      </p:sp>
    </p:spTree>
    <p:extLst>
      <p:ext uri="{BB962C8B-B14F-4D97-AF65-F5344CB8AC3E}">
        <p14:creationId xmlns:p14="http://schemas.microsoft.com/office/powerpoint/2010/main" val="222058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68C95-3EAE-4C32-ADD3-971E2D0020C9}"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12583-165D-4BB2-A0C6-A4E61AEDB01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78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68C95-3EAE-4C32-ADD3-971E2D0020C9}" type="datetimeFigureOut">
              <a:rPr lang="en-US" smtClean="0"/>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112583-165D-4BB2-A0C6-A4E61AEDB018}" type="slidenum">
              <a:rPr lang="en-US" smtClean="0"/>
              <a:t>‹#›</a:t>
            </a:fld>
            <a:endParaRPr lang="en-US"/>
          </a:p>
        </p:txBody>
      </p:sp>
    </p:spTree>
    <p:extLst>
      <p:ext uri="{BB962C8B-B14F-4D97-AF65-F5344CB8AC3E}">
        <p14:creationId xmlns:p14="http://schemas.microsoft.com/office/powerpoint/2010/main" val="259411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268C95-3EAE-4C32-ADD3-971E2D0020C9}" type="datetimeFigureOut">
              <a:rPr lang="en-US" smtClean="0"/>
              <a:t>7/31/2016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112583-165D-4BB2-A0C6-A4E61AEDB018}" type="slidenum">
              <a:rPr lang="en-US" smtClean="0"/>
              <a:t>‹#›</a:t>
            </a:fld>
            <a:endParaRPr lang="en-US"/>
          </a:p>
        </p:txBody>
      </p:sp>
    </p:spTree>
    <p:extLst>
      <p:ext uri="{BB962C8B-B14F-4D97-AF65-F5344CB8AC3E}">
        <p14:creationId xmlns:p14="http://schemas.microsoft.com/office/powerpoint/2010/main" val="29984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7276"/>
            <a:ext cx="9144000" cy="1885880"/>
          </a:xfrm>
        </p:spPr>
        <p:txBody>
          <a:bodyPr>
            <a:normAutofit fontScale="90000"/>
          </a:bodyPr>
          <a:lstStyle/>
          <a:p>
            <a:pPr lvl="0">
              <a:spcBef>
                <a:spcPts val="1000"/>
              </a:spcBef>
            </a:pPr>
            <a:r>
              <a:rPr lang="fa-IR" b="1" dirty="0" smtClean="0">
                <a:cs typeface="B Zar" panose="00000400000000000000" pitchFamily="2" charset="-78"/>
              </a:rPr>
              <a:t>مدیریت زمان</a:t>
            </a:r>
            <a:r>
              <a:rPr lang="fa-IR" dirty="0" smtClean="0"/>
              <a:t/>
            </a:r>
            <a:br>
              <a:rPr lang="fa-IR" dirty="0" smtClean="0"/>
            </a:br>
            <a:r>
              <a:rPr lang="en-US" sz="2400" b="1" dirty="0">
                <a:solidFill>
                  <a:prstClr val="black"/>
                </a:solidFill>
                <a:latin typeface="Calibri" panose="020F0502020204030204"/>
              </a:rPr>
              <a:t>Time management</a:t>
            </a:r>
            <a:r>
              <a:rPr lang="en-US" sz="2400" dirty="0">
                <a:solidFill>
                  <a:prstClr val="black"/>
                </a:solidFill>
                <a:latin typeface="Calibri" panose="020F0502020204030204"/>
              </a:rPr>
              <a:t/>
            </a:r>
            <a:br>
              <a:rPr lang="en-US" sz="2400" dirty="0">
                <a:solidFill>
                  <a:prstClr val="black"/>
                </a:solidFill>
                <a:latin typeface="Calibri" panose="020F0502020204030204"/>
              </a:rPr>
            </a:br>
            <a:endParaRPr lang="en-US" dirty="0"/>
          </a:p>
        </p:txBody>
      </p:sp>
      <p:sp>
        <p:nvSpPr>
          <p:cNvPr id="3" name="Subtitle 2"/>
          <p:cNvSpPr>
            <a:spLocks noGrp="1"/>
          </p:cNvSpPr>
          <p:nvPr>
            <p:ph type="subTitle" idx="1"/>
          </p:nvPr>
        </p:nvSpPr>
        <p:spPr>
          <a:xfrm>
            <a:off x="1524000" y="3061083"/>
            <a:ext cx="9144000" cy="1655762"/>
          </a:xfrm>
        </p:spPr>
        <p:txBody>
          <a:bodyPr/>
          <a:lstStyle/>
          <a:p>
            <a:pPr rtl="1"/>
            <a:r>
              <a:rPr lang="fa-IR" b="1" dirty="0" smtClean="0">
                <a:cs typeface="B Zar" panose="00000400000000000000" pitchFamily="2" charset="-78"/>
              </a:rPr>
              <a:t> نشست مدیران و معاونان آموزشی متوسطه </a:t>
            </a:r>
            <a:r>
              <a:rPr lang="fa-IR" b="1" dirty="0" smtClean="0">
                <a:cs typeface="B Zar" panose="00000400000000000000" pitchFamily="2" charset="-78"/>
              </a:rPr>
              <a:t>دوم</a:t>
            </a:r>
            <a:endParaRPr lang="fa-IR" b="1" dirty="0" smtClean="0">
              <a:cs typeface="B Zar" panose="00000400000000000000" pitchFamily="2" charset="-78"/>
            </a:endParaRPr>
          </a:p>
          <a:p>
            <a:pPr rtl="1"/>
            <a:r>
              <a:rPr lang="fa-IR" b="1" dirty="0" smtClean="0">
                <a:cs typeface="B Zar" panose="00000400000000000000" pitchFamily="2" charset="-78"/>
              </a:rPr>
              <a:t>شهرستان مریوان</a:t>
            </a:r>
          </a:p>
          <a:p>
            <a:pPr rtl="1"/>
            <a:r>
              <a:rPr lang="fa-IR" b="1" dirty="0" smtClean="0">
                <a:cs typeface="B Zar" panose="00000400000000000000" pitchFamily="2" charset="-78"/>
              </a:rPr>
              <a:t>10مرداد </a:t>
            </a:r>
            <a:r>
              <a:rPr lang="fa-IR" b="1" dirty="0" smtClean="0">
                <a:cs typeface="B Zar" panose="00000400000000000000" pitchFamily="2" charset="-78"/>
              </a:rPr>
              <a:t>-1395</a:t>
            </a:r>
            <a:endParaRPr lang="en-US" b="1" dirty="0">
              <a:cs typeface="B Zar" panose="00000400000000000000" pitchFamily="2" charset="-78"/>
            </a:endParaRPr>
          </a:p>
        </p:txBody>
      </p:sp>
      <p:pic>
        <p:nvPicPr>
          <p:cNvPr id="4" name="Picture 3"/>
          <p:cNvPicPr>
            <a:picLocks noChangeAspect="1"/>
          </p:cNvPicPr>
          <p:nvPr/>
        </p:nvPicPr>
        <p:blipFill>
          <a:blip r:embed="rId2"/>
          <a:stretch>
            <a:fillRect/>
          </a:stretch>
        </p:blipFill>
        <p:spPr>
          <a:xfrm>
            <a:off x="2478543" y="3621253"/>
            <a:ext cx="2440299" cy="1628440"/>
          </a:xfrm>
          <a:prstGeom prst="rect">
            <a:avLst/>
          </a:prstGeom>
        </p:spPr>
      </p:pic>
    </p:spTree>
    <p:extLst>
      <p:ext uri="{BB962C8B-B14F-4D97-AF65-F5344CB8AC3E}">
        <p14:creationId xmlns:p14="http://schemas.microsoft.com/office/powerpoint/2010/main" val="968731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مدیریت زمان با تکنیک </a:t>
            </a:r>
            <a:r>
              <a:rPr lang="en-US" dirty="0" smtClean="0"/>
              <a:t>PERT</a:t>
            </a:r>
            <a:endParaRPr lang="en-US" dirty="0"/>
          </a:p>
        </p:txBody>
      </p:sp>
      <p:sp>
        <p:nvSpPr>
          <p:cNvPr id="4" name="Oval 3"/>
          <p:cNvSpPr/>
          <p:nvPr/>
        </p:nvSpPr>
        <p:spPr>
          <a:xfrm>
            <a:off x="1295402" y="258554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98627" y="3452644"/>
            <a:ext cx="1213945" cy="11193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smtClean="0"/>
              <a:t>جشنواره </a:t>
            </a:r>
            <a:r>
              <a:rPr lang="fa-IR" sz="1400" smtClean="0"/>
              <a:t>جوان </a:t>
            </a:r>
            <a:r>
              <a:rPr lang="fa-IR" sz="1400" dirty="0" smtClean="0"/>
              <a:t>خوارزمی</a:t>
            </a:r>
            <a:endParaRPr lang="en-US" sz="1400" dirty="0"/>
          </a:p>
        </p:txBody>
      </p:sp>
      <p:sp>
        <p:nvSpPr>
          <p:cNvPr id="6" name="Oval 5"/>
          <p:cNvSpPr/>
          <p:nvPr/>
        </p:nvSpPr>
        <p:spPr>
          <a:xfrm>
            <a:off x="3677307" y="3725916"/>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2</a:t>
            </a:r>
            <a:endParaRPr lang="en-US" dirty="0"/>
          </a:p>
        </p:txBody>
      </p:sp>
      <p:sp>
        <p:nvSpPr>
          <p:cNvPr id="7" name="Oval 6"/>
          <p:cNvSpPr/>
          <p:nvPr/>
        </p:nvSpPr>
        <p:spPr>
          <a:xfrm>
            <a:off x="2662398" y="3725916"/>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1</a:t>
            </a:r>
            <a:endParaRPr lang="en-US" dirty="0"/>
          </a:p>
        </p:txBody>
      </p:sp>
      <p:sp>
        <p:nvSpPr>
          <p:cNvPr id="11" name="Oval 10"/>
          <p:cNvSpPr/>
          <p:nvPr/>
        </p:nvSpPr>
        <p:spPr>
          <a:xfrm>
            <a:off x="4706003" y="3725916"/>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3</a:t>
            </a:r>
            <a:endParaRPr lang="en-US" dirty="0"/>
          </a:p>
        </p:txBody>
      </p:sp>
      <p:sp>
        <p:nvSpPr>
          <p:cNvPr id="12" name="Oval 11"/>
          <p:cNvSpPr/>
          <p:nvPr/>
        </p:nvSpPr>
        <p:spPr>
          <a:xfrm>
            <a:off x="5724195" y="3725916"/>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4</a:t>
            </a:r>
            <a:endParaRPr lang="en-US" dirty="0"/>
          </a:p>
        </p:txBody>
      </p:sp>
      <p:sp>
        <p:nvSpPr>
          <p:cNvPr id="13" name="Oval 12"/>
          <p:cNvSpPr/>
          <p:nvPr/>
        </p:nvSpPr>
        <p:spPr>
          <a:xfrm>
            <a:off x="6641222" y="4285592"/>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6</a:t>
            </a:r>
            <a:endParaRPr lang="en-US" dirty="0"/>
          </a:p>
        </p:txBody>
      </p:sp>
      <p:sp>
        <p:nvSpPr>
          <p:cNvPr id="14" name="Oval 13"/>
          <p:cNvSpPr/>
          <p:nvPr/>
        </p:nvSpPr>
        <p:spPr>
          <a:xfrm>
            <a:off x="6588668" y="3086099"/>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5</a:t>
            </a:r>
            <a:endParaRPr lang="en-US" dirty="0"/>
          </a:p>
        </p:txBody>
      </p:sp>
      <p:sp>
        <p:nvSpPr>
          <p:cNvPr id="15" name="Oval 14"/>
          <p:cNvSpPr/>
          <p:nvPr/>
        </p:nvSpPr>
        <p:spPr>
          <a:xfrm>
            <a:off x="8035155" y="3627382"/>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7</a:t>
            </a:r>
            <a:endParaRPr lang="en-US" dirty="0"/>
          </a:p>
        </p:txBody>
      </p:sp>
      <p:sp>
        <p:nvSpPr>
          <p:cNvPr id="16" name="Oval 15"/>
          <p:cNvSpPr/>
          <p:nvPr/>
        </p:nvSpPr>
        <p:spPr>
          <a:xfrm>
            <a:off x="9183411" y="3627382"/>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8</a:t>
            </a:r>
            <a:endParaRPr lang="en-US" dirty="0"/>
          </a:p>
        </p:txBody>
      </p:sp>
      <p:sp>
        <p:nvSpPr>
          <p:cNvPr id="17" name="Oval 16"/>
          <p:cNvSpPr/>
          <p:nvPr/>
        </p:nvSpPr>
        <p:spPr>
          <a:xfrm>
            <a:off x="10376335" y="3628696"/>
            <a:ext cx="551794" cy="55967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a-IR" dirty="0" smtClean="0"/>
              <a:t>9</a:t>
            </a:r>
            <a:endParaRPr lang="en-US" dirty="0"/>
          </a:p>
        </p:txBody>
      </p:sp>
      <p:cxnSp>
        <p:nvCxnSpPr>
          <p:cNvPr id="19" name="Straight Arrow Connector 18"/>
          <p:cNvCxnSpPr>
            <a:stCxn id="5" idx="6"/>
            <a:endCxn id="7" idx="2"/>
          </p:cNvCxnSpPr>
          <p:nvPr/>
        </p:nvCxnSpPr>
        <p:spPr>
          <a:xfrm flipV="1">
            <a:off x="2112572" y="4005754"/>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V="1">
            <a:off x="3148506" y="4012320"/>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13" idx="2"/>
          </p:cNvCxnSpPr>
          <p:nvPr/>
        </p:nvCxnSpPr>
        <p:spPr>
          <a:xfrm>
            <a:off x="6176792" y="4202820"/>
            <a:ext cx="464430" cy="3626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14" idx="2"/>
          </p:cNvCxnSpPr>
          <p:nvPr/>
        </p:nvCxnSpPr>
        <p:spPr>
          <a:xfrm flipV="1">
            <a:off x="6096650" y="3365937"/>
            <a:ext cx="492018" cy="3665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4273765" y="3989988"/>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V="1">
            <a:off x="5184873" y="3984071"/>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8611252" y="3915096"/>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9771983" y="3908530"/>
            <a:ext cx="549826" cy="6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5" idx="3"/>
          </p:cNvCxnSpPr>
          <p:nvPr/>
        </p:nvCxnSpPr>
        <p:spPr>
          <a:xfrm flipV="1">
            <a:off x="7198924" y="4105095"/>
            <a:ext cx="917039" cy="4734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15" idx="2"/>
          </p:cNvCxnSpPr>
          <p:nvPr/>
        </p:nvCxnSpPr>
        <p:spPr>
          <a:xfrm>
            <a:off x="7135852" y="3363308"/>
            <a:ext cx="899303" cy="543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6969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اهداف نشست</a:t>
            </a:r>
            <a:endParaRPr lang="en-US" dirty="0"/>
          </a:p>
        </p:txBody>
      </p:sp>
      <p:sp>
        <p:nvSpPr>
          <p:cNvPr id="3" name="Content Placeholder 2"/>
          <p:cNvSpPr>
            <a:spLocks noGrp="1"/>
          </p:cNvSpPr>
          <p:nvPr>
            <p:ph idx="1"/>
          </p:nvPr>
        </p:nvSpPr>
        <p:spPr>
          <a:xfrm>
            <a:off x="977462" y="2556932"/>
            <a:ext cx="9919135" cy="3318936"/>
          </a:xfrm>
        </p:spPr>
        <p:txBody>
          <a:bodyPr/>
          <a:lstStyle/>
          <a:p>
            <a:pPr algn="r" rtl="1">
              <a:lnSpc>
                <a:spcPct val="150000"/>
              </a:lnSpc>
            </a:pPr>
            <a:r>
              <a:rPr lang="fa-IR" dirty="0" smtClean="0"/>
              <a:t>تعیین مبنایی برای برنامه ریزی استفاده از زمان در محیط آموزش</a:t>
            </a:r>
          </a:p>
          <a:p>
            <a:pPr algn="r" rtl="1">
              <a:lnSpc>
                <a:spcPct val="150000"/>
              </a:lnSpc>
            </a:pPr>
            <a:r>
              <a:rPr lang="fa-IR" dirty="0" smtClean="0"/>
              <a:t>بررسی نقش فناوری های نوین در مدیریت آموزشی</a:t>
            </a:r>
          </a:p>
          <a:p>
            <a:pPr algn="r" rtl="1">
              <a:lnSpc>
                <a:spcPct val="150000"/>
              </a:lnSpc>
            </a:pPr>
            <a:r>
              <a:rPr lang="fa-IR" dirty="0" smtClean="0"/>
              <a:t>نرم افزارهای مدیریت زمان</a:t>
            </a:r>
          </a:p>
          <a:p>
            <a:pPr algn="r" rtl="1">
              <a:lnSpc>
                <a:spcPct val="150000"/>
              </a:lnSpc>
            </a:pPr>
            <a:r>
              <a:rPr lang="fa-IR" dirty="0" smtClean="0"/>
              <a:t>مدیریت زمان با روش </a:t>
            </a:r>
            <a:r>
              <a:rPr lang="en-US" dirty="0" smtClean="0"/>
              <a:t>PERT</a:t>
            </a:r>
            <a:endParaRPr lang="en-US" dirty="0"/>
          </a:p>
        </p:txBody>
      </p:sp>
      <p:pic>
        <p:nvPicPr>
          <p:cNvPr id="4" name="Picture 3"/>
          <p:cNvPicPr>
            <a:picLocks noChangeAspect="1"/>
          </p:cNvPicPr>
          <p:nvPr/>
        </p:nvPicPr>
        <p:blipFill>
          <a:blip r:embed="rId3"/>
          <a:stretch>
            <a:fillRect/>
          </a:stretch>
        </p:blipFill>
        <p:spPr>
          <a:xfrm>
            <a:off x="766599" y="3203083"/>
            <a:ext cx="4266258" cy="2943718"/>
          </a:xfrm>
          <a:prstGeom prst="rect">
            <a:avLst/>
          </a:prstGeom>
        </p:spPr>
      </p:pic>
    </p:spTree>
    <p:extLst>
      <p:ext uri="{BB962C8B-B14F-4D97-AF65-F5344CB8AC3E}">
        <p14:creationId xmlns:p14="http://schemas.microsoft.com/office/powerpoint/2010/main" val="3238051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4791" y="765855"/>
            <a:ext cx="10515600" cy="1325563"/>
          </a:xfrm>
        </p:spPr>
        <p:txBody>
          <a:bodyPr/>
          <a:lstStyle/>
          <a:p>
            <a:pPr rtl="1"/>
            <a:r>
              <a:rPr lang="fa-IR" b="1" dirty="0" smtClean="0"/>
              <a:t>چالش های مدیریت زمان</a:t>
            </a:r>
            <a:endParaRPr lang="en-US" b="1" dirty="0"/>
          </a:p>
        </p:txBody>
      </p:sp>
      <p:pic>
        <p:nvPicPr>
          <p:cNvPr id="13" name="Picture 12"/>
          <p:cNvPicPr>
            <a:picLocks noChangeAspect="1"/>
          </p:cNvPicPr>
          <p:nvPr/>
        </p:nvPicPr>
        <p:blipFill>
          <a:blip r:embed="rId4"/>
          <a:stretch>
            <a:fillRect/>
          </a:stretch>
        </p:blipFill>
        <p:spPr>
          <a:xfrm>
            <a:off x="757068" y="3815255"/>
            <a:ext cx="2291076" cy="2367445"/>
          </a:xfrm>
          <a:prstGeom prst="rect">
            <a:avLst/>
          </a:prstGeom>
        </p:spPr>
      </p:pic>
      <p:sp>
        <p:nvSpPr>
          <p:cNvPr id="14" name="TextBox 13"/>
          <p:cNvSpPr txBox="1"/>
          <p:nvPr/>
        </p:nvSpPr>
        <p:spPr>
          <a:xfrm>
            <a:off x="4150559" y="2447182"/>
            <a:ext cx="7197146" cy="3270126"/>
          </a:xfrm>
          <a:prstGeom prst="rect">
            <a:avLst/>
          </a:prstGeom>
          <a:noFill/>
        </p:spPr>
        <p:txBody>
          <a:bodyPr wrap="square" rtlCol="0">
            <a:spAutoFit/>
          </a:bodyPr>
          <a:lstStyle/>
          <a:p>
            <a:pPr marL="285750" indent="-285750" algn="r" rtl="1">
              <a:lnSpc>
                <a:spcPct val="150000"/>
              </a:lnSpc>
              <a:buFont typeface="Wingdings" panose="05000000000000000000" pitchFamily="2" charset="2"/>
              <a:buChar char="ü"/>
            </a:pPr>
            <a:r>
              <a:rPr lang="fa-IR" sz="2800" dirty="0" smtClean="0">
                <a:solidFill>
                  <a:srgbClr val="002060"/>
                </a:solidFill>
              </a:rPr>
              <a:t>ضعف  در مهارت تصمیم گیری  و اولویت بندی</a:t>
            </a:r>
          </a:p>
          <a:p>
            <a:pPr marL="285750" indent="-285750" algn="r" rtl="1">
              <a:lnSpc>
                <a:spcPct val="150000"/>
              </a:lnSpc>
              <a:buFont typeface="Wingdings" panose="05000000000000000000" pitchFamily="2" charset="2"/>
              <a:buChar char="ü"/>
            </a:pPr>
            <a:r>
              <a:rPr lang="fa-IR" sz="2800" dirty="0" smtClean="0">
                <a:solidFill>
                  <a:srgbClr val="002060"/>
                </a:solidFill>
              </a:rPr>
              <a:t>ضعف در تفویض اختیار</a:t>
            </a:r>
          </a:p>
          <a:p>
            <a:pPr marL="285750" indent="-285750" algn="r" rtl="1">
              <a:lnSpc>
                <a:spcPct val="150000"/>
              </a:lnSpc>
              <a:buFont typeface="Wingdings" panose="05000000000000000000" pitchFamily="2" charset="2"/>
              <a:buChar char="ü"/>
            </a:pPr>
            <a:r>
              <a:rPr lang="fa-IR" sz="2800" dirty="0" smtClean="0">
                <a:solidFill>
                  <a:srgbClr val="002060"/>
                </a:solidFill>
              </a:rPr>
              <a:t>کمال طلبی</a:t>
            </a:r>
          </a:p>
          <a:p>
            <a:pPr marL="285750" indent="-285750" algn="r" rtl="1">
              <a:lnSpc>
                <a:spcPct val="150000"/>
              </a:lnSpc>
              <a:buFont typeface="Wingdings" panose="05000000000000000000" pitchFamily="2" charset="2"/>
              <a:buChar char="ü"/>
            </a:pPr>
            <a:r>
              <a:rPr lang="fa-IR" sz="2800" dirty="0" smtClean="0">
                <a:solidFill>
                  <a:srgbClr val="002060"/>
                </a:solidFill>
                <a:hlinkClick r:id="rId5" action="ppaction://hlinksldjump"/>
              </a:rPr>
              <a:t>ضعف در هنر حل مسئله </a:t>
            </a:r>
            <a:endParaRPr lang="fa-IR" sz="2800" dirty="0" smtClean="0">
              <a:solidFill>
                <a:srgbClr val="002060"/>
              </a:solidFill>
            </a:endParaRPr>
          </a:p>
          <a:p>
            <a:pPr marL="285750" indent="-285750" algn="r" rtl="1">
              <a:lnSpc>
                <a:spcPct val="150000"/>
              </a:lnSpc>
              <a:buFont typeface="Wingdings" panose="05000000000000000000" pitchFamily="2" charset="2"/>
              <a:buChar char="ü"/>
            </a:pPr>
            <a:r>
              <a:rPr lang="fa-IR" sz="2800" dirty="0">
                <a:solidFill>
                  <a:srgbClr val="002060"/>
                </a:solidFill>
              </a:rPr>
              <a:t> </a:t>
            </a:r>
            <a:r>
              <a:rPr lang="fa-IR" sz="2800" dirty="0" smtClean="0">
                <a:solidFill>
                  <a:srgbClr val="002060"/>
                </a:solidFill>
              </a:rPr>
              <a:t>اهمال کاری</a:t>
            </a:r>
            <a:endParaRPr lang="en-US" sz="2800" dirty="0">
              <a:solidFill>
                <a:srgbClr val="002060"/>
              </a:solidFill>
            </a:endParaRPr>
          </a:p>
        </p:txBody>
      </p:sp>
    </p:spTree>
    <p:extLst>
      <p:ext uri="{BB962C8B-B14F-4D97-AF65-F5344CB8AC3E}">
        <p14:creationId xmlns:p14="http://schemas.microsoft.com/office/powerpoint/2010/main" val="409142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مشکل در مدیریت زمان به دلیل حل موردی مسائ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665" y="1024765"/>
            <a:ext cx="4668668"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41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dirty="0" smtClean="0"/>
              <a:t>بیان مسئله</a:t>
            </a:r>
            <a:endParaRPr lang="en-US" b="1" dirty="0"/>
          </a:p>
        </p:txBody>
      </p:sp>
      <p:sp>
        <p:nvSpPr>
          <p:cNvPr id="3" name="Content Placeholder 2"/>
          <p:cNvSpPr>
            <a:spLocks noGrp="1"/>
          </p:cNvSpPr>
          <p:nvPr>
            <p:ph idx="1"/>
          </p:nvPr>
        </p:nvSpPr>
        <p:spPr>
          <a:xfrm>
            <a:off x="772510" y="2556932"/>
            <a:ext cx="10689021" cy="3318936"/>
          </a:xfrm>
        </p:spPr>
        <p:txBody>
          <a:bodyPr>
            <a:normAutofit lnSpcReduction="10000"/>
          </a:bodyPr>
          <a:lstStyle/>
          <a:p>
            <a:pPr algn="r" rtl="1"/>
            <a:r>
              <a:rPr lang="fa-IR" sz="3200" dirty="0" smtClean="0"/>
              <a:t>مدیریت زمان بر مبنای اهداف </a:t>
            </a:r>
          </a:p>
          <a:p>
            <a:pPr algn="r" rtl="1"/>
            <a:endParaRPr lang="fa-IR" sz="3200" dirty="0"/>
          </a:p>
          <a:p>
            <a:pPr algn="r" rtl="1"/>
            <a:endParaRPr lang="fa-IR" sz="3200" dirty="0" smtClean="0"/>
          </a:p>
          <a:p>
            <a:pPr algn="r" rtl="1">
              <a:lnSpc>
                <a:spcPct val="150000"/>
              </a:lnSpc>
            </a:pPr>
            <a:r>
              <a:rPr lang="fa-IR" sz="3200" dirty="0" smtClean="0"/>
              <a:t> چالش حاضر مدیریت مدارس: </a:t>
            </a:r>
            <a:r>
              <a:rPr lang="fa-IR" sz="3200" dirty="0" smtClean="0">
                <a:solidFill>
                  <a:srgbClr val="C00000"/>
                </a:solidFill>
              </a:rPr>
              <a:t>بخشنامه ها و دستورالعمل های سازمانی</a:t>
            </a:r>
            <a:r>
              <a:rPr lang="fa-IR" sz="3200" dirty="0" smtClean="0"/>
              <a:t>؛ مانع یا مُسهل</a:t>
            </a:r>
            <a:endParaRPr lang="en-US" sz="3200" dirty="0"/>
          </a:p>
        </p:txBody>
      </p:sp>
      <p:sp>
        <p:nvSpPr>
          <p:cNvPr id="4" name="Rectangle 3"/>
          <p:cNvSpPr/>
          <p:nvPr/>
        </p:nvSpPr>
        <p:spPr>
          <a:xfrm rot="19114707">
            <a:off x="629748" y="1625908"/>
            <a:ext cx="3175869" cy="1862048"/>
          </a:xfrm>
          <a:prstGeom prst="rect">
            <a:avLst/>
          </a:prstGeom>
          <a:noFill/>
        </p:spPr>
        <p:txBody>
          <a:bodyPr wrap="none" lIns="91440" tIns="45720" rIns="91440" bIns="45720">
            <a:spAutoFit/>
          </a:bodyPr>
          <a:lstStyle/>
          <a:p>
            <a:pPr algn="ctr"/>
            <a:r>
              <a:rPr lang="fa-IR" sz="115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تربیت</a:t>
            </a:r>
            <a:endParaRPr lang="en-US" sz="11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85988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additive="base">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b="1" dirty="0" smtClean="0"/>
              <a:t>کدام شاخص ها ی تربیتی در حیطه برنامه ریزی مستقیم مدیر مدرسه و معاون آموزشی قرار دارند؟</a:t>
            </a:r>
            <a:endParaRPr lang="en-US" b="1" dirty="0"/>
          </a:p>
        </p:txBody>
      </p:sp>
      <p:sp>
        <p:nvSpPr>
          <p:cNvPr id="3" name="Content Placeholder 2"/>
          <p:cNvSpPr>
            <a:spLocks noGrp="1"/>
          </p:cNvSpPr>
          <p:nvPr>
            <p:ph idx="1"/>
          </p:nvPr>
        </p:nvSpPr>
        <p:spPr/>
        <p:txBody>
          <a:bodyPr>
            <a:normAutofit lnSpcReduction="10000"/>
          </a:bodyPr>
          <a:lstStyle/>
          <a:p>
            <a:pPr algn="r" rtl="1"/>
            <a:r>
              <a:rPr lang="fa-IR" dirty="0" smtClean="0"/>
              <a:t>شاخص های مربوط به ذات فراگیر</a:t>
            </a:r>
          </a:p>
          <a:p>
            <a:pPr algn="r" rtl="1"/>
            <a:r>
              <a:rPr lang="fa-IR" dirty="0" smtClean="0"/>
              <a:t>شاخص های مربوط به خانواده</a:t>
            </a:r>
          </a:p>
          <a:p>
            <a:pPr algn="r" rtl="1"/>
            <a:r>
              <a:rPr lang="fa-IR" dirty="0" smtClean="0"/>
              <a:t>شاخص های مربوط به یاددهنده</a:t>
            </a:r>
          </a:p>
          <a:p>
            <a:pPr algn="r" rtl="1"/>
            <a:r>
              <a:rPr lang="fa-IR" dirty="0" smtClean="0"/>
              <a:t>شاخص های مربوط به مدرسه</a:t>
            </a:r>
          </a:p>
          <a:p>
            <a:pPr algn="r" rtl="1"/>
            <a:r>
              <a:rPr lang="fa-IR" dirty="0" smtClean="0"/>
              <a:t>شاخص های مربوط به نظام</a:t>
            </a:r>
            <a:r>
              <a:rPr lang="fa-IR" dirty="0"/>
              <a:t> </a:t>
            </a:r>
            <a:r>
              <a:rPr lang="fa-IR" dirty="0" smtClean="0"/>
              <a:t>آموزش</a:t>
            </a:r>
          </a:p>
          <a:p>
            <a:pPr algn="r" rtl="1"/>
            <a:r>
              <a:rPr lang="fa-IR" dirty="0" smtClean="0"/>
              <a:t>شاخص های مربوط به مسائل اجتکاعی، اقتصادی، سیاسی، جمعیتی، علم و محتوا(ملکی، 1394)</a:t>
            </a:r>
          </a:p>
        </p:txBody>
      </p:sp>
    </p:spTree>
    <p:extLst>
      <p:ext uri="{BB962C8B-B14F-4D97-AF65-F5344CB8AC3E}">
        <p14:creationId xmlns:p14="http://schemas.microsoft.com/office/powerpoint/2010/main" val="45388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b="1" dirty="0" smtClean="0"/>
              <a:t>شاخص های تربیت در ارتباط با جو و محیط مدرسه</a:t>
            </a:r>
            <a:endParaRPr lang="en-US" b="1" dirty="0"/>
          </a:p>
        </p:txBody>
      </p:sp>
      <p:sp>
        <p:nvSpPr>
          <p:cNvPr id="3" name="Content Placeholder 2"/>
          <p:cNvSpPr>
            <a:spLocks noGrp="1"/>
          </p:cNvSpPr>
          <p:nvPr>
            <p:ph idx="1"/>
          </p:nvPr>
        </p:nvSpPr>
        <p:spPr>
          <a:xfrm>
            <a:off x="1295401" y="2459421"/>
            <a:ext cx="9601195" cy="3416447"/>
          </a:xfrm>
        </p:spPr>
        <p:txBody>
          <a:bodyPr/>
          <a:lstStyle/>
          <a:p>
            <a:pPr algn="just" rtl="1">
              <a:lnSpc>
                <a:spcPct val="150000"/>
              </a:lnSpc>
            </a:pPr>
            <a:r>
              <a:rPr lang="fa-IR" dirty="0" smtClean="0"/>
              <a:t>1.بهداشت، 2.مشاوره، 3.تجهیزات، 4.انتخاب معلمان، 5.شیوه های تدریس در مدرسه، 6.کلاس بندی و ترکیب فراگیران، 7.نحوه ارزشیابی در مدرسه، 8.فعالیت های تربیتی اجتماعی، 9.جوروانی در مدرسه، 10.تعداد فراگیران، 11.جذابیت مدرسه، 12.نگهداری و حفظ فراگیران در مدرسه، 13.شیوه تنظیم برنامه درسی مدرسه، 14.پایبندی به اصول دموکراسی در مدرسه</a:t>
            </a:r>
            <a:r>
              <a:rPr lang="fa-IR" sz="2000" dirty="0" smtClean="0">
                <a:solidFill>
                  <a:srgbClr val="FF0000"/>
                </a:solidFill>
              </a:rPr>
              <a:t>(ملکی،1394)</a:t>
            </a:r>
            <a:r>
              <a:rPr lang="fa-IR" dirty="0" smtClean="0"/>
              <a:t>.</a:t>
            </a:r>
            <a:endParaRPr lang="en-US" dirty="0"/>
          </a:p>
        </p:txBody>
      </p:sp>
    </p:spTree>
    <p:extLst>
      <p:ext uri="{BB962C8B-B14F-4D97-AF65-F5344CB8AC3E}">
        <p14:creationId xmlns:p14="http://schemas.microsoft.com/office/powerpoint/2010/main" val="3094126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t>مدیریت با تکیه بر فناوری</a:t>
            </a:r>
            <a:endParaRPr lang="en-US" b="1" dirty="0"/>
          </a:p>
        </p:txBody>
      </p:sp>
      <p:sp>
        <p:nvSpPr>
          <p:cNvPr id="3" name="Content Placeholder 2"/>
          <p:cNvSpPr>
            <a:spLocks noGrp="1"/>
          </p:cNvSpPr>
          <p:nvPr>
            <p:ph idx="1"/>
          </p:nvPr>
        </p:nvSpPr>
        <p:spPr>
          <a:xfrm>
            <a:off x="945931" y="2556932"/>
            <a:ext cx="9950666" cy="3318936"/>
          </a:xfrm>
        </p:spPr>
        <p:txBody>
          <a:bodyPr>
            <a:normAutofit/>
          </a:bodyPr>
          <a:lstStyle/>
          <a:p>
            <a:pPr algn="r" rtl="1">
              <a:lnSpc>
                <a:spcPct val="150000"/>
              </a:lnSpc>
            </a:pPr>
            <a:r>
              <a:rPr lang="fa-IR" sz="2800" dirty="0" smtClean="0"/>
              <a:t>نقش فناوری در آموزش عصر حاضر</a:t>
            </a:r>
            <a:endParaRPr lang="en-US" sz="2800" dirty="0" smtClean="0"/>
          </a:p>
          <a:p>
            <a:pPr algn="r" rtl="1">
              <a:lnSpc>
                <a:spcPct val="150000"/>
              </a:lnSpc>
            </a:pPr>
            <a:r>
              <a:rPr lang="fa-IR" sz="2800" dirty="0" smtClean="0"/>
              <a:t>نظریه پرنسکی </a:t>
            </a:r>
          </a:p>
          <a:p>
            <a:pPr algn="r" rtl="1">
              <a:lnSpc>
                <a:spcPct val="150000"/>
              </a:lnSpc>
            </a:pPr>
            <a:r>
              <a:rPr lang="fa-IR" sz="2800" dirty="0" smtClean="0"/>
              <a:t>نتایج تحقیقات در مورد تاثیر استفاده از فناوری  در مدیریت آموزشگاهی</a:t>
            </a:r>
          </a:p>
          <a:p>
            <a:pPr algn="r" rtl="1">
              <a:lnSpc>
                <a:spcPct val="150000"/>
              </a:lnSpc>
            </a:pPr>
            <a:endParaRPr lang="en-US" sz="2800" dirty="0"/>
          </a:p>
        </p:txBody>
      </p:sp>
    </p:spTree>
    <p:extLst>
      <p:ext uri="{BB962C8B-B14F-4D97-AF65-F5344CB8AC3E}">
        <p14:creationId xmlns:p14="http://schemas.microsoft.com/office/powerpoint/2010/main" val="3772807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نرم افزارهای مدیریت زمان</a:t>
            </a:r>
            <a:endParaRPr lang="en-US" dirty="0"/>
          </a:p>
        </p:txBody>
      </p:sp>
      <p:sp>
        <p:nvSpPr>
          <p:cNvPr id="3" name="Content Placeholder 2"/>
          <p:cNvSpPr>
            <a:spLocks noGrp="1"/>
          </p:cNvSpPr>
          <p:nvPr>
            <p:ph idx="1"/>
          </p:nvPr>
        </p:nvSpPr>
        <p:spPr/>
        <p:txBody>
          <a:bodyPr>
            <a:normAutofit/>
          </a:bodyPr>
          <a:lstStyle/>
          <a:p>
            <a:pPr algn="r" rtl="1"/>
            <a:r>
              <a:rPr lang="en-US" sz="3200" b="1" dirty="0" smtClean="0"/>
              <a:t>End note</a:t>
            </a:r>
            <a:endParaRPr lang="fa-IR" sz="3200" b="1" dirty="0" smtClean="0"/>
          </a:p>
          <a:p>
            <a:pPr algn="r" rtl="1"/>
            <a:r>
              <a:rPr lang="fa-IR" sz="3200" dirty="0" smtClean="0"/>
              <a:t>اپلیکیشن های گوشی های هوشمند</a:t>
            </a:r>
          </a:p>
          <a:p>
            <a:pPr algn="r" rtl="1"/>
            <a:r>
              <a:rPr lang="fa-IR" sz="3200" dirty="0" smtClean="0"/>
              <a:t>تکنیک </a:t>
            </a:r>
            <a:r>
              <a:rPr lang="en-US" sz="3200" dirty="0" smtClean="0"/>
              <a:t>PERT</a:t>
            </a:r>
            <a:endParaRPr lang="fa-IR" sz="3200" dirty="0" smtClean="0"/>
          </a:p>
          <a:p>
            <a:pPr algn="r" rtl="1"/>
            <a:r>
              <a:rPr lang="fa-IR" sz="3200" dirty="0" smtClean="0"/>
              <a:t>روش </a:t>
            </a:r>
            <a:r>
              <a:rPr lang="en-US" sz="3200" b="1" dirty="0" smtClean="0"/>
              <a:t>CPM</a:t>
            </a:r>
          </a:p>
          <a:p>
            <a:pPr algn="r" rtl="1"/>
            <a:endParaRPr lang="en-US" sz="3200" dirty="0"/>
          </a:p>
        </p:txBody>
      </p:sp>
    </p:spTree>
    <p:extLst>
      <p:ext uri="{BB962C8B-B14F-4D97-AF65-F5344CB8AC3E}">
        <p14:creationId xmlns:p14="http://schemas.microsoft.com/office/powerpoint/2010/main" val="757803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ustom 2">
      <a:majorFont>
        <a:latin typeface="Calibri Light"/>
        <a:ea typeface=""/>
        <a:cs typeface="B Nazanin"/>
      </a:majorFont>
      <a:minorFont>
        <a:latin typeface="Calibri"/>
        <a:ea typeface=""/>
        <a:cs typeface="B Titr"/>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493</TotalTime>
  <Words>533</Words>
  <Application>Microsoft Office PowerPoint</Application>
  <PresentationFormat>Widescreen</PresentationFormat>
  <Paragraphs>65</Paragraphs>
  <Slides>10</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 Nazanin</vt:lpstr>
      <vt:lpstr>B Titr</vt:lpstr>
      <vt:lpstr>B Zar</vt:lpstr>
      <vt:lpstr>Calibri</vt:lpstr>
      <vt:lpstr>Calibri Light</vt:lpstr>
      <vt:lpstr>Wingdings</vt:lpstr>
      <vt:lpstr>Organic</vt:lpstr>
      <vt:lpstr>مدیریت زمان Time management </vt:lpstr>
      <vt:lpstr>اهداف نشست</vt:lpstr>
      <vt:lpstr>چالش های مدیریت زمان</vt:lpstr>
      <vt:lpstr>PowerPoint Presentation</vt:lpstr>
      <vt:lpstr>بیان مسئله</vt:lpstr>
      <vt:lpstr>کدام شاخص ها ی تربیتی در حیطه برنامه ریزی مستقیم مدیر مدرسه و معاون آموزشی قرار دارند؟</vt:lpstr>
      <vt:lpstr>شاخص های تربیت در ارتباط با جو و محیط مدرسه</vt:lpstr>
      <vt:lpstr>مدیریت با تکیه بر فناوری</vt:lpstr>
      <vt:lpstr>نرم افزارهای مدیریت زمان</vt:lpstr>
      <vt:lpstr>مدیریت زمان با تکنیک PERT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مدیریت زمان Time management </dc:title>
  <dc:creator>nori barari</dc:creator>
  <cp:lastModifiedBy>nori barari</cp:lastModifiedBy>
  <cp:revision>31</cp:revision>
  <dcterms:created xsi:type="dcterms:W3CDTF">2016-07-25T14:40:18Z</dcterms:created>
  <dcterms:modified xsi:type="dcterms:W3CDTF">2016-07-31T18:34:00Z</dcterms:modified>
</cp:coreProperties>
</file>