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6" r:id="rId6"/>
    <p:sldId id="289" r:id="rId7"/>
    <p:sldId id="288" r:id="rId8"/>
    <p:sldId id="293" r:id="rId9"/>
    <p:sldId id="294" r:id="rId10"/>
    <p:sldId id="295" r:id="rId11"/>
    <p:sldId id="297" r:id="rId12"/>
    <p:sldId id="299" r:id="rId13"/>
    <p:sldId id="298" r:id="rId14"/>
    <p:sldId id="300" r:id="rId15"/>
    <p:sldId id="290" r:id="rId16"/>
    <p:sldId id="296" r:id="rId17"/>
    <p:sldId id="302" r:id="rId18"/>
    <p:sldId id="283" r:id="rId19"/>
    <p:sldId id="277" r:id="rId20"/>
    <p:sldId id="304" r:id="rId21"/>
    <p:sldId id="281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560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7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3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5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9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9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4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9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9806-CCD3-4DA1-B87D-D6406BFA9DBB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9C40-CF44-4DA2-BF67-680854E6CFD9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B04C-965E-497A-8BA7-B5F9FF8EE001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43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361D-38C8-46A2-ADDD-0D1F6ACE4405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656-945F-4D26-AA96-9C9A888C4DE0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7154-666E-4E89-8C6A-C60082324517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FAD6-1D4F-40AC-A02F-1DD40AD372CC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D49F-B685-4D7E-8357-CB1E436F570A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66DC-0CF6-4344-883E-AFA1D16ADC19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E6CB-B44A-4CF4-BD3F-80FA4373C153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71B7-D633-451B-8A10-9262C7D62F4F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5D40-D0C3-4CAC-88DA-DF6B29E41C29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997196"/>
          </a:xfrm>
        </p:spPr>
        <p:txBody>
          <a:bodyPr lIns="0" tIns="0" rIns="0" bIns="0" anchor="t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cs typeface="B Zar" panose="00000400000000000000" pitchFamily="2" charset="-78"/>
              </a:rPr>
              <a:t>MFG 598 ENGINEERING COMPUTING WITH PYTHON FINAL PROJECT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6380" y="599853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9319" y="132792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6D07-7A80-2E85-3A5F-FBEE5728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1B3A5-2B4C-C915-C1F6-8910E58D2480}"/>
              </a:ext>
            </a:extLst>
          </p:cNvPr>
          <p:cNvSpPr txBox="1"/>
          <p:nvPr/>
        </p:nvSpPr>
        <p:spPr>
          <a:xfrm>
            <a:off x="3817620" y="5612130"/>
            <a:ext cx="393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ASEMAN ERFANI JAZI 1231818200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A6491-06E2-FE1E-3805-9586F3C53C0E}"/>
              </a:ext>
            </a:extLst>
          </p:cNvPr>
          <p:cNvSpPr txBox="1"/>
          <p:nvPr/>
        </p:nvSpPr>
        <p:spPr>
          <a:xfrm>
            <a:off x="3532137" y="3840491"/>
            <a:ext cx="48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COMPANY SUBSCRIBER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59153" y="522898"/>
            <a:ext cx="42328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192467" y="190500"/>
            <a:ext cx="12155867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Pre-processing</a:t>
            </a: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(outlier management)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46622" y="522898"/>
            <a:ext cx="42328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DA26611-E974-E8F2-5281-A0F38ADC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68" y="909527"/>
            <a:ext cx="8846682" cy="2327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F1BB2-0BA4-B160-9B23-E9194C69D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" y="4694436"/>
            <a:ext cx="8254264" cy="2199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D5ECE8-4641-51DC-DF4E-8F2E96632AC8}"/>
              </a:ext>
            </a:extLst>
          </p:cNvPr>
          <p:cNvSpPr txBox="1"/>
          <p:nvPr/>
        </p:nvSpPr>
        <p:spPr>
          <a:xfrm>
            <a:off x="21538" y="3222318"/>
            <a:ext cx="11830031" cy="118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first examine the distribution of each feature, and since they have an abnormal distribution, we use the IQR method and </a:t>
            </a:r>
          </a:p>
          <a:p>
            <a:pPr rt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boxplot diagram to manage the outlier data</a:t>
            </a:r>
            <a:r>
              <a:rPr lang="en-US" sz="1400" dirty="0">
                <a:effectLst/>
              </a:rPr>
              <a:t> .</a:t>
            </a:r>
            <a:r>
              <a:rPr lang="ar-SA" sz="1400" b="1" dirty="0">
                <a:latin typeface="Calibri" panose="020F0502020204030204" pitchFamily="34" charset="0"/>
                <a:cs typeface="B Zar" panose="00000400000000000000" pitchFamily="2" charset="-78"/>
              </a:rPr>
              <a:t> </a:t>
            </a:r>
            <a:endParaRPr lang="fa-IR" sz="1400" b="1" dirty="0">
              <a:latin typeface="Calibri" panose="020F0502020204030204" pitchFamily="34" charset="0"/>
              <a:cs typeface="B Zar" panose="00000400000000000000" pitchFamily="2" charset="-78"/>
            </a:endParaRPr>
          </a:p>
          <a:p>
            <a:pPr algn="just" rtl="1"/>
            <a:endParaRPr lang="en-US" sz="1200" dirty="0">
              <a:latin typeface="Calibri" panose="020F0502020204030204" pitchFamily="34" charset="0"/>
              <a:cs typeface="B Zar" panose="00000400000000000000" pitchFamily="2" charset="-78"/>
            </a:endParaRPr>
          </a:p>
          <a:p>
            <a:pPr marL="0" marR="0" indent="1803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replace the out-of-bounds data in the chart with a value of Q3 + (1.5 * IQR) and those before the low limit position in the</a:t>
            </a:r>
            <a:r>
              <a:rPr lang="en-US" sz="1400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 with a value of Q1- (1.5 * IQR). There is also </a:t>
            </a:r>
            <a:r>
              <a:rPr lang="en-US" sz="14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missing data </a:t>
            </a:r>
            <a:r>
              <a:rPr lang="en-US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dataset. </a:t>
            </a:r>
            <a:endParaRPr lang="fa-IR" sz="120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9C000-59F3-E82B-20FF-C93C4A3EEFF9}"/>
              </a:ext>
            </a:extLst>
          </p:cNvPr>
          <p:cNvSpPr txBox="1"/>
          <p:nvPr/>
        </p:nvSpPr>
        <p:spPr>
          <a:xfrm>
            <a:off x="217233" y="1605077"/>
            <a:ext cx="241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B Zar" panose="00000400000000000000" pitchFamily="2" charset="-78"/>
              </a:rPr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B3725-F6AF-9148-74C7-2B4CF7069852}"/>
              </a:ext>
            </a:extLst>
          </p:cNvPr>
          <p:cNvSpPr txBox="1"/>
          <p:nvPr/>
        </p:nvSpPr>
        <p:spPr>
          <a:xfrm>
            <a:off x="9177478" y="5257882"/>
            <a:ext cx="254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cs typeface="B Zar" panose="00000400000000000000" pitchFamily="2" charset="-78"/>
              </a:rPr>
              <a:t>Sample of box plot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AAC3EF-8CDC-6D33-1DAB-17ECF97BFE22}"/>
              </a:ext>
            </a:extLst>
          </p:cNvPr>
          <p:cNvCxnSpPr>
            <a:cxnSpLocks/>
          </p:cNvCxnSpPr>
          <p:nvPr/>
        </p:nvCxnSpPr>
        <p:spPr>
          <a:xfrm>
            <a:off x="2259065" y="2042121"/>
            <a:ext cx="629710" cy="5593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C692D73-9A64-32DB-82A6-893518E2EF5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7554" y="5695658"/>
            <a:ext cx="797181" cy="527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0D47F2-F3AC-6F65-DBEC-1A37FDB8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Pre-processing</a:t>
            </a:r>
          </a:p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(duplicate data removing)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D31208-2B18-BC38-F6AF-965F7109A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3032295"/>
            <a:ext cx="7545938" cy="3485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23B9A-0366-E745-0909-1DE8C3E549CC}"/>
              </a:ext>
            </a:extLst>
          </p:cNvPr>
          <p:cNvSpPr txBox="1"/>
          <p:nvPr/>
        </p:nvSpPr>
        <p:spPr>
          <a:xfrm>
            <a:off x="407437" y="1187696"/>
            <a:ext cx="5467739" cy="1976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03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we proceed to delete duplicate data. At this point, by examining the dataset in terms of duplicate instances, </a:t>
            </a:r>
            <a:r>
              <a:rPr lang="en-US" sz="18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find that we have 31132 duplicate instances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since we know our case is balanced, we remove the duplicate data.</a:t>
            </a:r>
          </a:p>
          <a:p>
            <a:pPr marL="0" marR="0" indent="18034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81B68-91E6-5449-5BFB-A0B12FE2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B8748-7501-BEEC-7F86-2A5D87E2B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337" y="1187696"/>
            <a:ext cx="4095911" cy="15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dataset features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466B2CE-2679-43D8-96B0-8C24CBF8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91284"/>
            <a:ext cx="5943600" cy="5299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74DFC-7225-F170-65C0-5C9787E7710D}"/>
              </a:ext>
            </a:extLst>
          </p:cNvPr>
          <p:cNvSpPr txBox="1"/>
          <p:nvPr/>
        </p:nvSpPr>
        <p:spPr>
          <a:xfrm>
            <a:off x="228600" y="1029619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Figure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shows the correlation between the features and the target feature after performing the preprocessing steps.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64348-543B-B92E-AD22-E0380A92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7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Normalization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515BD7-567E-DFA3-1103-C768271A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2" y="4548479"/>
            <a:ext cx="10698877" cy="1786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BDD49-5159-2892-CEC4-E41B83C7B484}"/>
              </a:ext>
            </a:extLst>
          </p:cNvPr>
          <p:cNvSpPr txBox="1"/>
          <p:nvPr/>
        </p:nvSpPr>
        <p:spPr>
          <a:xfrm>
            <a:off x="324705" y="869409"/>
            <a:ext cx="7175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separated the target feature and split the data at a ratio of 70% and 30% for training and testing data, respectively. </a:t>
            </a:r>
          </a:p>
          <a:p>
            <a:pPr rt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normalized the training and test data with the help of a min max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scalar so that the range of values ​​of all features is between 0 and 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88CA9-4A0E-313B-6B90-A5A750643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173" y="975574"/>
            <a:ext cx="3327108" cy="33271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4980C-4D50-3314-8CA4-02B7220A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مدل سازی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ECC458-F4E8-1D44-154A-14FA1BD1A195}"/>
              </a:ext>
            </a:extLst>
          </p:cNvPr>
          <p:cNvSpPr txBox="1"/>
          <p:nvPr/>
        </p:nvSpPr>
        <p:spPr>
          <a:xfrm>
            <a:off x="638077" y="966097"/>
            <a:ext cx="505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>
                <a:cs typeface="B Zar" panose="00000400000000000000" pitchFamily="2" charset="-78"/>
              </a:rPr>
              <a:t>In order to implement the selected classification algorithms, we divided the data into 2 training and testing parts, </a:t>
            </a:r>
            <a:r>
              <a:rPr lang="en-US" dirty="0">
                <a:highlight>
                  <a:srgbClr val="008080"/>
                </a:highlight>
                <a:cs typeface="B Zar" panose="00000400000000000000" pitchFamily="2" charset="-78"/>
              </a:rPr>
              <a:t>and our target feature is Cluster_4k</a:t>
            </a:r>
            <a:r>
              <a:rPr lang="en-US" dirty="0">
                <a:cs typeface="B Zar" panose="00000400000000000000" pitchFamily="2" charset="-78"/>
              </a:rPr>
              <a:t>, which contains the labels obtained from the clustering results and has 4 classes.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BFFC4-093F-CE7D-9003-801744A8D1BA}"/>
              </a:ext>
            </a:extLst>
          </p:cNvPr>
          <p:cNvSpPr txBox="1"/>
          <p:nvPr/>
        </p:nvSpPr>
        <p:spPr>
          <a:xfrm>
            <a:off x="7636106" y="4160986"/>
            <a:ext cx="3937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samples in each cluster in the Cluster_4k column, which is our target attribute, is as follows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endParaRPr lang="en-US" dirty="0">
              <a:cs typeface="B Zar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9C0686-F788-1A45-E857-18DF81A0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90" y="944848"/>
            <a:ext cx="4391430" cy="279418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265FBA8-EC8F-A66D-E8A8-8E2F8866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6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72331" y="2822154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True Positive (TP)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852692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False Negative (FN)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2912559" y="506563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False Positive (FP)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5096177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True Negative (TN)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EF33E-05DC-772B-5454-A25838B1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C964D0-21DF-4465-84D4-C43F22FF0153}"/>
              </a:ext>
            </a:extLst>
          </p:cNvPr>
          <p:cNvSpPr/>
          <p:nvPr/>
        </p:nvSpPr>
        <p:spPr>
          <a:xfrm rot="16200000">
            <a:off x="-1774058" y="3971088"/>
            <a:ext cx="4078516" cy="34548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ACTUAL 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5F50F-DD62-EEA4-4760-2C36EB6D91F4}"/>
              </a:ext>
            </a:extLst>
          </p:cNvPr>
          <p:cNvSpPr/>
          <p:nvPr/>
        </p:nvSpPr>
        <p:spPr>
          <a:xfrm>
            <a:off x="1211942" y="978680"/>
            <a:ext cx="10051153" cy="293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A63956-70A7-0941-9F94-6604FC8FF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8" b="1330"/>
          <a:stretch/>
        </p:blipFill>
        <p:spPr bwMode="auto">
          <a:xfrm>
            <a:off x="5800298" y="1165356"/>
            <a:ext cx="5451954" cy="5190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85970-3280-8409-B385-4C1AB9E428AF}"/>
              </a:ext>
            </a:extLst>
          </p:cNvPr>
          <p:cNvSpPr txBox="1"/>
          <p:nvPr/>
        </p:nvSpPr>
        <p:spPr>
          <a:xfrm>
            <a:off x="228600" y="1163294"/>
            <a:ext cx="4758612" cy="434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8034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 the </a:t>
            </a:r>
            <a:r>
              <a:rPr lang="en-US" sz="18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-measure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metrics to evaluate the constructed models. These metrics can be easily understood and calculated using the confusion matrix. Figure</a:t>
            </a:r>
            <a:r>
              <a:rPr lang="en-US" sz="18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an image of the confusion matrix. As shown, there are metrics in the cells of this matrix, each of which has its meaning (in this case, the problem is a binary case with two classes of positive and negative)</a:t>
            </a:r>
          </a:p>
          <a:p>
            <a:pPr rt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algn="just" rt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algn="just" rt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algn="just" rt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AF38D-8500-ED77-FC5E-F485FBA1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 </a:t>
            </a:r>
            <a:r>
              <a:rPr lang="en-US" sz="24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</a:t>
            </a:r>
            <a:endParaRPr lang="fa-IR" sz="3600" b="1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6526" y="2851435"/>
            <a:ext cx="5170485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85284" y="2789476"/>
            <a:ext cx="5046567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52082" y="2789476"/>
            <a:ext cx="5046567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97832" y="2768428"/>
            <a:ext cx="5088663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233333" y="2965924"/>
            <a:ext cx="1371600" cy="283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Zar" panose="00000400000000000000" pitchFamily="2" charset="-78"/>
              </a:rPr>
              <a:t>Accuracy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469223" y="2923880"/>
            <a:ext cx="1371600" cy="281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B Zar" panose="00000400000000000000" pitchFamily="2" charset="-78"/>
              </a:rPr>
              <a:t>Precision</a:t>
            </a:r>
            <a:endParaRPr lang="fa-IR" sz="18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38193" y="2928305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Recall</a:t>
            </a:r>
            <a:endParaRPr lang="fa-I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844277" y="292388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F-measure</a:t>
            </a:r>
            <a:endParaRPr lang="fa-I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C8CF1-009A-3CF8-13B9-31246D12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631961"/>
            <a:ext cx="1752042" cy="42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617F0-930E-720B-39A2-137E5DCF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307" y="3559698"/>
            <a:ext cx="1454516" cy="462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A7899-B237-F58A-1168-026D4722B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659" y="3613426"/>
            <a:ext cx="1181265" cy="46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F117E-89F7-22F9-7295-DD4F91442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209" y="3617795"/>
            <a:ext cx="1827323" cy="3459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424464B-3649-5A7D-F127-66679704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647" y="6023951"/>
            <a:ext cx="2743200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%98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5CD9281-13D0-6F77-2CEA-73747A418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967" y="910696"/>
            <a:ext cx="10514986" cy="4047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2F9311-11B2-2102-D8F3-29031F74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515" y="3852906"/>
            <a:ext cx="491438" cy="45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E3F98-B665-5437-FD6D-81B84C3F4C6F}"/>
              </a:ext>
            </a:extLst>
          </p:cNvPr>
          <p:cNvSpPr txBox="1"/>
          <p:nvPr/>
        </p:nvSpPr>
        <p:spPr>
          <a:xfrm>
            <a:off x="3154436" y="5346524"/>
            <a:ext cx="6103620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034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Stacking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exhibited the highest training and test accuracy, reaching 99% and 98%, respectively. Thus, it was chosen as the final model for this project.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553"/>
            <a:ext cx="9144000" cy="10248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cs typeface="B Zar" panose="00000400000000000000" pitchFamily="2" charset="-78"/>
              </a:rPr>
              <a:t>THE END</a:t>
            </a:r>
            <a:endParaRPr lang="en-US" sz="7200" dirty="0">
              <a:solidFill>
                <a:schemeClr val="accent4"/>
              </a:solidFill>
              <a:cs typeface="B Zar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4AB17-B8EF-6482-2543-8EECA0D3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  <a:cs typeface="B Zar" panose="00000400000000000000" pitchFamily="2" charset="-78"/>
              </a:rPr>
              <a:t>Python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6270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B Zar" panose="00000400000000000000" pitchFamily="2" charset="-78"/>
              </a:rPr>
              <a:t>Evaluation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7494" y="5062901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B Zar" panose="00000400000000000000" pitchFamily="2" charset="-78"/>
              </a:rPr>
              <a:t>Results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cs typeface="B Zar" panose="00000400000000000000" pitchFamily="2" charset="-78"/>
              </a:rPr>
              <a:t>Machine Learning Algorithms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6230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dirty="0">
                <a:cs typeface="B Zar" panose="00000400000000000000" pitchFamily="2" charset="-78"/>
              </a:rPr>
              <a:t>Classification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787285" y="35323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738712" y="535896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B Zar" panose="00000400000000000000" pitchFamily="2" charset="-78"/>
            </a:endParaRPr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6991192" y="536280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72A467-5116-9DE0-A45B-B6735EFB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26782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B Zar" panose="00000400000000000000" pitchFamily="2" charset="-78"/>
              </a:rPr>
              <a:t>Data Understanding and Pre-processing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9E78CB-D5AB-6976-42D4-1650F9A1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2445" y="321595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grpSp>
        <p:nvGrpSpPr>
          <p:cNvPr id="45" name="Group 44" descr="Icon of human being and gear. ">
            <a:extLst>
              <a:ext uri="{FF2B5EF4-FFF2-40B4-BE49-F238E27FC236}">
                <a16:creationId xmlns:a16="http://schemas.microsoft.com/office/drawing/2014/main" id="{F49FBDDB-E37D-6B6B-B447-159D3C9ABB24}"/>
              </a:ext>
            </a:extLst>
          </p:cNvPr>
          <p:cNvGrpSpPr/>
          <p:nvPr/>
        </p:nvGrpSpPr>
        <p:grpSpPr>
          <a:xfrm>
            <a:off x="4133309" y="351585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6" name="Freeform 3673">
              <a:extLst>
                <a:ext uri="{FF2B5EF4-FFF2-40B4-BE49-F238E27FC236}">
                  <a16:creationId xmlns:a16="http://schemas.microsoft.com/office/drawing/2014/main" id="{1C7C645B-BB03-9B23-7639-D5D956BD2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47" name="Freeform 3674">
              <a:extLst>
                <a:ext uri="{FF2B5EF4-FFF2-40B4-BE49-F238E27FC236}">
                  <a16:creationId xmlns:a16="http://schemas.microsoft.com/office/drawing/2014/main" id="{4BCAF474-3C5D-375B-F9A6-F65DB4A15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748E6-A12E-733D-3065-638243D8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767D279-A852-2FEC-CBDA-D8CB01AEC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5463" r="-141" b="17129"/>
          <a:stretch/>
        </p:blipFill>
        <p:spPr bwMode="auto">
          <a:xfrm>
            <a:off x="5650003" y="1154237"/>
            <a:ext cx="5703797" cy="4549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D8B26-F906-7137-B366-4A385349E3C1}"/>
              </a:ext>
            </a:extLst>
          </p:cNvPr>
          <p:cNvSpPr txBox="1"/>
          <p:nvPr/>
        </p:nvSpPr>
        <p:spPr>
          <a:xfrm>
            <a:off x="625833" y="1140050"/>
            <a:ext cx="4752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Tehran is the most populated city in Iran, which can make the supply of </a:t>
            </a:r>
            <a:r>
              <a:rPr lang="en-US" sz="18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sufficient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water resources for this city face a crisis.</a:t>
            </a:r>
          </a:p>
          <a:p>
            <a:pPr rtl="1"/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this case, the management of regional water resources faces challenges, such as water shortage and the increasing growth of water demand.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008080"/>
                </a:highligh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this Project  focuses on investigating the behavior of subscribers to support the planning and management of water resources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 this way, by using the available data, these models classify the subscribers in terms of consumption. Machine learning methods are used to build these classification models.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D524D-0959-64D7-AC31-BDD9C047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3825" y="18986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Proposed model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 descr="arrows sequence to the right">
            <a:extLst>
              <a:ext uri="{FF2B5EF4-FFF2-40B4-BE49-F238E27FC236}">
                <a16:creationId xmlns:a16="http://schemas.microsoft.com/office/drawing/2014/main" id="{A768B1F7-D2A5-69D8-D545-0B3E364CA5BA}"/>
              </a:ext>
            </a:extLst>
          </p:cNvPr>
          <p:cNvGrpSpPr/>
          <p:nvPr/>
        </p:nvGrpSpPr>
        <p:grpSpPr>
          <a:xfrm>
            <a:off x="3442912" y="2007621"/>
            <a:ext cx="6577773" cy="2629693"/>
            <a:chOff x="528638" y="6762751"/>
            <a:chExt cx="2833687" cy="771524"/>
          </a:xfrm>
        </p:grpSpPr>
        <p:sp>
          <p:nvSpPr>
            <p:cNvPr id="3" name="Freeform 12">
              <a:extLst>
                <a:ext uri="{FF2B5EF4-FFF2-40B4-BE49-F238E27FC236}">
                  <a16:creationId xmlns:a16="http://schemas.microsoft.com/office/drawing/2014/main" id="{901E5C1F-888C-8B73-D63F-BCF5A176D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a-IR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  <a:p>
              <a:pPr algn="ctr"/>
              <a:endParaRPr lang="fa-IR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cs typeface="B Zar" panose="00000400000000000000" pitchFamily="2" charset="-78"/>
                </a:rPr>
                <a:t>Evaluation</a:t>
              </a:r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C79531B2-42C7-6A18-9BA9-EC789993C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a-IR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  <a:p>
              <a:pPr algn="ctr"/>
              <a:endParaRPr lang="fa-IR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cs typeface="B Zar" panose="00000400000000000000" pitchFamily="2" charset="-78"/>
                </a:rPr>
                <a:t>   </a:t>
              </a:r>
              <a:r>
                <a:rPr lang="en-US" dirty="0">
                  <a:solidFill>
                    <a:schemeClr val="bg1"/>
                  </a:solidFill>
                  <a:cs typeface="B Zar" panose="00000400000000000000" pitchFamily="2" charset="-78"/>
                </a:rPr>
                <a:t>Modeling</a:t>
              </a:r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BD5A5D11-684B-D890-49A8-9F41C2A6E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253E87D2-18C8-A482-D3A6-9CC8DA1B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A06D458-74DF-8B48-2D07-C859AC4A7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83635B89-67A1-BBE8-F9C6-2B96B5D84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ACCA2E6-3978-6456-23CF-717671A82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8F82230C-FD81-7C7D-07A4-DE08B5F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7EDA3428-B0BE-809B-44B1-BEEEA4870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139E9117-1835-378E-3648-AF552916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67CF937E-1F5F-A914-605D-9C396E787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38" name="Freeform 87">
              <a:extLst>
                <a:ext uri="{FF2B5EF4-FFF2-40B4-BE49-F238E27FC236}">
                  <a16:creationId xmlns:a16="http://schemas.microsoft.com/office/drawing/2014/main" id="{6120497E-C04A-000A-6D46-6CD06CBF9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F5480515-A19D-9010-9A7E-9734C7ADC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7146926"/>
              <a:ext cx="755650" cy="377825"/>
            </a:xfrm>
            <a:custGeom>
              <a:avLst/>
              <a:gdLst>
                <a:gd name="T0" fmla="*/ 476 w 476"/>
                <a:gd name="T1" fmla="*/ 0 h 238"/>
                <a:gd name="T2" fmla="*/ 113 w 476"/>
                <a:gd name="T3" fmla="*/ 0 h 238"/>
                <a:gd name="T4" fmla="*/ 0 w 476"/>
                <a:gd name="T5" fmla="*/ 238 h 238"/>
                <a:gd name="T6" fmla="*/ 365 w 476"/>
                <a:gd name="T7" fmla="*/ 238 h 238"/>
                <a:gd name="T8" fmla="*/ 476 w 476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238">
                  <a:moveTo>
                    <a:pt x="476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365" y="238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48" name="Freeform 92">
              <a:extLst>
                <a:ext uri="{FF2B5EF4-FFF2-40B4-BE49-F238E27FC236}">
                  <a16:creationId xmlns:a16="http://schemas.microsoft.com/office/drawing/2014/main" id="{9122A0C6-CD11-B568-9CC9-C8F073E23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49" name="Freeform 93">
              <a:extLst>
                <a:ext uri="{FF2B5EF4-FFF2-40B4-BE49-F238E27FC236}">
                  <a16:creationId xmlns:a16="http://schemas.microsoft.com/office/drawing/2014/main" id="{95B1BBFE-C587-B9C5-B57E-1BA7E920E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50" name="Freeform 95">
              <a:extLst>
                <a:ext uri="{FF2B5EF4-FFF2-40B4-BE49-F238E27FC236}">
                  <a16:creationId xmlns:a16="http://schemas.microsoft.com/office/drawing/2014/main" id="{80FA720C-2684-5022-EF35-3A081FE5F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7146926"/>
              <a:ext cx="752475" cy="377825"/>
            </a:xfrm>
            <a:custGeom>
              <a:avLst/>
              <a:gdLst>
                <a:gd name="T0" fmla="*/ 474 w 474"/>
                <a:gd name="T1" fmla="*/ 0 h 238"/>
                <a:gd name="T2" fmla="*/ 115 w 474"/>
                <a:gd name="T3" fmla="*/ 0 h 238"/>
                <a:gd name="T4" fmla="*/ 0 w 474"/>
                <a:gd name="T5" fmla="*/ 238 h 238"/>
                <a:gd name="T6" fmla="*/ 361 w 474"/>
                <a:gd name="T7" fmla="*/ 238 h 238"/>
                <a:gd name="T8" fmla="*/ 474 w 474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38">
                  <a:moveTo>
                    <a:pt x="474" y="0"/>
                  </a:moveTo>
                  <a:lnTo>
                    <a:pt x="115" y="0"/>
                  </a:lnTo>
                  <a:lnTo>
                    <a:pt x="0" y="238"/>
                  </a:lnTo>
                  <a:lnTo>
                    <a:pt x="361" y="238"/>
                  </a:lnTo>
                  <a:lnTo>
                    <a:pt x="4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51" name="Freeform 98">
              <a:extLst>
                <a:ext uri="{FF2B5EF4-FFF2-40B4-BE49-F238E27FC236}">
                  <a16:creationId xmlns:a16="http://schemas.microsoft.com/office/drawing/2014/main" id="{E1D3AE7E-1F3D-4F24-4126-B7428614E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52" name="Freeform 99">
              <a:extLst>
                <a:ext uri="{FF2B5EF4-FFF2-40B4-BE49-F238E27FC236}">
                  <a16:creationId xmlns:a16="http://schemas.microsoft.com/office/drawing/2014/main" id="{82F4F8DF-DD7A-DE68-B83E-B81BAA0B7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53" name="Freeform 101">
              <a:extLst>
                <a:ext uri="{FF2B5EF4-FFF2-40B4-BE49-F238E27FC236}">
                  <a16:creationId xmlns:a16="http://schemas.microsoft.com/office/drawing/2014/main" id="{71A7B51B-3F69-9BF7-DC52-DF916ABF0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8" y="7146926"/>
              <a:ext cx="825500" cy="377825"/>
            </a:xfrm>
            <a:custGeom>
              <a:avLst/>
              <a:gdLst>
                <a:gd name="T0" fmla="*/ 520 w 520"/>
                <a:gd name="T1" fmla="*/ 0 h 238"/>
                <a:gd name="T2" fmla="*/ 0 w 520"/>
                <a:gd name="T3" fmla="*/ 0 h 238"/>
                <a:gd name="T4" fmla="*/ 0 w 520"/>
                <a:gd name="T5" fmla="*/ 238 h 238"/>
                <a:gd name="T6" fmla="*/ 408 w 520"/>
                <a:gd name="T7" fmla="*/ 238 h 238"/>
                <a:gd name="T8" fmla="*/ 520 w 520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38">
                  <a:moveTo>
                    <a:pt x="520" y="0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408" y="238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  <p:sp>
          <p:nvSpPr>
            <p:cNvPr id="54" name="Freeform 187">
              <a:extLst>
                <a:ext uri="{FF2B5EF4-FFF2-40B4-BE49-F238E27FC236}">
                  <a16:creationId xmlns:a16="http://schemas.microsoft.com/office/drawing/2014/main" id="{AAA61126-FCB3-7A6E-9D2D-1E186C5E8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" y="7151688"/>
              <a:ext cx="2832100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moveTo>
                    <a:pt x="1784" y="0"/>
                  </a:moveTo>
                  <a:lnTo>
                    <a:pt x="17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/>
                </a:solidFill>
                <a:cs typeface="B Zar" panose="00000400000000000000" pitchFamily="2" charset="-78"/>
              </a:endParaRPr>
            </a:p>
          </p:txBody>
        </p:sp>
      </p:grpSp>
      <p:grpSp>
        <p:nvGrpSpPr>
          <p:cNvPr id="57" name="Group 56" descr="arrows sequence to the right">
            <a:extLst>
              <a:ext uri="{FF2B5EF4-FFF2-40B4-BE49-F238E27FC236}">
                <a16:creationId xmlns:a16="http://schemas.microsoft.com/office/drawing/2014/main" id="{E0B506B8-909B-E86F-DCF8-12AB8653BC5D}"/>
              </a:ext>
            </a:extLst>
          </p:cNvPr>
          <p:cNvGrpSpPr/>
          <p:nvPr/>
        </p:nvGrpSpPr>
        <p:grpSpPr>
          <a:xfrm>
            <a:off x="808779" y="2007620"/>
            <a:ext cx="6303187" cy="2650411"/>
            <a:chOff x="528638" y="6757890"/>
            <a:chExt cx="2839772" cy="776385"/>
          </a:xfrm>
        </p:grpSpPr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3F2B02FB-A17D-4B18-4AC7-FD0ECE7B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622" y="676187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a-IR" dirty="0">
                <a:cs typeface="B Zar" panose="00000400000000000000" pitchFamily="2" charset="-78"/>
              </a:endParaRPr>
            </a:p>
            <a:p>
              <a:pPr algn="ctr"/>
              <a:endParaRPr lang="fa-IR" sz="2400" dirty="0">
                <a:cs typeface="B Zar" panose="00000400000000000000" pitchFamily="2" charset="-78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cs typeface="B Zar" panose="00000400000000000000" pitchFamily="2" charset="-78"/>
                </a:rPr>
                <a:t>Feature Engineering</a:t>
              </a: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A781498-632D-7F9C-B10E-BDB83E23D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193" y="6757890"/>
              <a:ext cx="820858" cy="766861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fa-IR" sz="2400" dirty="0">
                <a:cs typeface="B Zar" panose="00000400000000000000" pitchFamily="2" charset="-78"/>
              </a:endParaRPr>
            </a:p>
            <a:p>
              <a:pPr algn="r"/>
              <a:endParaRPr lang="fa-IR" sz="2400" dirty="0">
                <a:cs typeface="B Zar" panose="00000400000000000000" pitchFamily="2" charset="-78"/>
              </a:endParaRPr>
            </a:p>
            <a:p>
              <a:pPr algn="r"/>
              <a:r>
                <a:rPr lang="en-US" dirty="0">
                  <a:solidFill>
                    <a:schemeClr val="bg1"/>
                  </a:solidFill>
                  <a:cs typeface="B Zar" panose="00000400000000000000" pitchFamily="2" charset="-78"/>
                </a:rPr>
                <a:t>Pre-processing</a:t>
              </a:r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CE109DEA-AA25-3FDA-C963-8CAD638F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6762751"/>
              <a:ext cx="839788" cy="768350"/>
            </a:xfrm>
            <a:custGeom>
              <a:avLst/>
              <a:gdLst>
                <a:gd name="T0" fmla="*/ 414 w 529"/>
                <a:gd name="T1" fmla="*/ 484 h 484"/>
                <a:gd name="T2" fmla="*/ 0 w 529"/>
                <a:gd name="T3" fmla="*/ 484 h 484"/>
                <a:gd name="T4" fmla="*/ 0 w 529"/>
                <a:gd name="T5" fmla="*/ 0 h 484"/>
                <a:gd name="T6" fmla="*/ 414 w 529"/>
                <a:gd name="T7" fmla="*/ 0 h 484"/>
                <a:gd name="T8" fmla="*/ 529 w 529"/>
                <a:gd name="T9" fmla="*/ 242 h 484"/>
                <a:gd name="T10" fmla="*/ 414 w 529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9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234F5BA6-32C5-02A8-5658-039E3ECC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close/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3A5FBFC8-40CC-AE4B-EAEC-85183C60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6772276"/>
              <a:ext cx="250825" cy="752475"/>
            </a:xfrm>
            <a:custGeom>
              <a:avLst/>
              <a:gdLst>
                <a:gd name="T0" fmla="*/ 43 w 158"/>
                <a:gd name="T1" fmla="*/ 474 h 474"/>
                <a:gd name="T2" fmla="*/ 0 w 158"/>
                <a:gd name="T3" fmla="*/ 474 h 474"/>
                <a:gd name="T4" fmla="*/ 0 w 158"/>
                <a:gd name="T5" fmla="*/ 474 h 474"/>
                <a:gd name="T6" fmla="*/ 43 w 158"/>
                <a:gd name="T7" fmla="*/ 474 h 474"/>
                <a:gd name="T8" fmla="*/ 43 w 158"/>
                <a:gd name="T9" fmla="*/ 474 h 474"/>
                <a:gd name="T10" fmla="*/ 43 w 158"/>
                <a:gd name="T11" fmla="*/ 0 h 474"/>
                <a:gd name="T12" fmla="*/ 0 w 158"/>
                <a:gd name="T13" fmla="*/ 0 h 474"/>
                <a:gd name="T14" fmla="*/ 111 w 158"/>
                <a:gd name="T15" fmla="*/ 236 h 474"/>
                <a:gd name="T16" fmla="*/ 158 w 158"/>
                <a:gd name="T17" fmla="*/ 236 h 474"/>
                <a:gd name="T18" fmla="*/ 43 w 158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74">
                  <a:moveTo>
                    <a:pt x="43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3" y="474"/>
                  </a:lnTo>
                  <a:lnTo>
                    <a:pt x="43" y="474"/>
                  </a:lnTo>
                  <a:moveTo>
                    <a:pt x="43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8" y="236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B7D066BD-A328-2488-D3E6-41EBE543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1" y="6762751"/>
              <a:ext cx="838200" cy="768350"/>
            </a:xfrm>
            <a:custGeom>
              <a:avLst/>
              <a:gdLst>
                <a:gd name="T0" fmla="*/ 415 w 528"/>
                <a:gd name="T1" fmla="*/ 484 h 484"/>
                <a:gd name="T2" fmla="*/ 0 w 528"/>
                <a:gd name="T3" fmla="*/ 484 h 484"/>
                <a:gd name="T4" fmla="*/ 0 w 528"/>
                <a:gd name="T5" fmla="*/ 0 h 484"/>
                <a:gd name="T6" fmla="*/ 415 w 528"/>
                <a:gd name="T7" fmla="*/ 0 h 484"/>
                <a:gd name="T8" fmla="*/ 528 w 528"/>
                <a:gd name="T9" fmla="*/ 242 h 484"/>
                <a:gd name="T10" fmla="*/ 415 w 528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8" h="484">
                  <a:moveTo>
                    <a:pt x="415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5" y="0"/>
                  </a:lnTo>
                  <a:lnTo>
                    <a:pt x="528" y="242"/>
                  </a:lnTo>
                  <a:lnTo>
                    <a:pt x="415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3D6615EF-637C-BA29-B819-B11E6606D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7EC4EBC2-A109-A4CE-F8CA-059907482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376" y="6772276"/>
              <a:ext cx="246063" cy="752475"/>
            </a:xfrm>
            <a:custGeom>
              <a:avLst/>
              <a:gdLst>
                <a:gd name="T0" fmla="*/ 42 w 155"/>
                <a:gd name="T1" fmla="*/ 474 h 474"/>
                <a:gd name="T2" fmla="*/ 0 w 155"/>
                <a:gd name="T3" fmla="*/ 474 h 474"/>
                <a:gd name="T4" fmla="*/ 0 w 155"/>
                <a:gd name="T5" fmla="*/ 474 h 474"/>
                <a:gd name="T6" fmla="*/ 42 w 155"/>
                <a:gd name="T7" fmla="*/ 474 h 474"/>
                <a:gd name="T8" fmla="*/ 42 w 155"/>
                <a:gd name="T9" fmla="*/ 474 h 474"/>
                <a:gd name="T10" fmla="*/ 42 w 155"/>
                <a:gd name="T11" fmla="*/ 0 h 474"/>
                <a:gd name="T12" fmla="*/ 0 w 155"/>
                <a:gd name="T13" fmla="*/ 0 h 474"/>
                <a:gd name="T14" fmla="*/ 111 w 155"/>
                <a:gd name="T15" fmla="*/ 236 h 474"/>
                <a:gd name="T16" fmla="*/ 155 w 155"/>
                <a:gd name="T17" fmla="*/ 236 h 474"/>
                <a:gd name="T18" fmla="*/ 42 w 155"/>
                <a:gd name="T1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474">
                  <a:moveTo>
                    <a:pt x="42" y="474"/>
                  </a:moveTo>
                  <a:lnTo>
                    <a:pt x="0" y="474"/>
                  </a:lnTo>
                  <a:lnTo>
                    <a:pt x="0" y="474"/>
                  </a:lnTo>
                  <a:lnTo>
                    <a:pt x="42" y="474"/>
                  </a:lnTo>
                  <a:lnTo>
                    <a:pt x="42" y="474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111" y="236"/>
                  </a:lnTo>
                  <a:lnTo>
                    <a:pt x="155" y="236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E7005DD3-5584-9F4D-6C79-4C82830AA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863" y="6762751"/>
              <a:ext cx="841375" cy="768350"/>
            </a:xfrm>
            <a:custGeom>
              <a:avLst/>
              <a:gdLst>
                <a:gd name="T0" fmla="*/ 417 w 530"/>
                <a:gd name="T1" fmla="*/ 484 h 484"/>
                <a:gd name="T2" fmla="*/ 0 w 530"/>
                <a:gd name="T3" fmla="*/ 484 h 484"/>
                <a:gd name="T4" fmla="*/ 0 w 530"/>
                <a:gd name="T5" fmla="*/ 0 h 484"/>
                <a:gd name="T6" fmla="*/ 417 w 530"/>
                <a:gd name="T7" fmla="*/ 0 h 484"/>
                <a:gd name="T8" fmla="*/ 530 w 530"/>
                <a:gd name="T9" fmla="*/ 242 h 484"/>
                <a:gd name="T10" fmla="*/ 417 w 530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0" h="484">
                  <a:moveTo>
                    <a:pt x="417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7" y="0"/>
                  </a:lnTo>
                  <a:lnTo>
                    <a:pt x="530" y="242"/>
                  </a:lnTo>
                  <a:lnTo>
                    <a:pt x="417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992587F6-3E4F-A200-D02B-AAB09856E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8" y="6762751"/>
              <a:ext cx="836613" cy="768350"/>
            </a:xfrm>
            <a:custGeom>
              <a:avLst/>
              <a:gdLst>
                <a:gd name="T0" fmla="*/ 414 w 527"/>
                <a:gd name="T1" fmla="*/ 484 h 484"/>
                <a:gd name="T2" fmla="*/ 0 w 527"/>
                <a:gd name="T3" fmla="*/ 484 h 484"/>
                <a:gd name="T4" fmla="*/ 0 w 527"/>
                <a:gd name="T5" fmla="*/ 0 h 484"/>
                <a:gd name="T6" fmla="*/ 414 w 527"/>
                <a:gd name="T7" fmla="*/ 0 h 484"/>
                <a:gd name="T8" fmla="*/ 527 w 527"/>
                <a:gd name="T9" fmla="*/ 242 h 484"/>
                <a:gd name="T10" fmla="*/ 414 w 527"/>
                <a:gd name="T11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484">
                  <a:moveTo>
                    <a:pt x="414" y="484"/>
                  </a:moveTo>
                  <a:lnTo>
                    <a:pt x="0" y="484"/>
                  </a:lnTo>
                  <a:lnTo>
                    <a:pt x="0" y="0"/>
                  </a:lnTo>
                  <a:lnTo>
                    <a:pt x="414" y="0"/>
                  </a:lnTo>
                  <a:lnTo>
                    <a:pt x="527" y="242"/>
                  </a:lnTo>
                  <a:lnTo>
                    <a:pt x="414" y="48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69" name="Freeform 86">
              <a:extLst>
                <a:ext uri="{FF2B5EF4-FFF2-40B4-BE49-F238E27FC236}">
                  <a16:creationId xmlns:a16="http://schemas.microsoft.com/office/drawing/2014/main" id="{29187155-81C7-C20D-FAAD-D03CA510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0" name="Freeform 87">
              <a:extLst>
                <a:ext uri="{FF2B5EF4-FFF2-40B4-BE49-F238E27FC236}">
                  <a16:creationId xmlns:a16="http://schemas.microsoft.com/office/drawing/2014/main" id="{35C2FD68-142E-FB20-00E9-59973DFC9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7146926"/>
              <a:ext cx="250825" cy="377825"/>
            </a:xfrm>
            <a:custGeom>
              <a:avLst/>
              <a:gdLst>
                <a:gd name="T0" fmla="*/ 158 w 158"/>
                <a:gd name="T1" fmla="*/ 0 h 238"/>
                <a:gd name="T2" fmla="*/ 111 w 158"/>
                <a:gd name="T3" fmla="*/ 0 h 238"/>
                <a:gd name="T4" fmla="*/ 0 w 158"/>
                <a:gd name="T5" fmla="*/ 238 h 238"/>
                <a:gd name="T6" fmla="*/ 43 w 158"/>
                <a:gd name="T7" fmla="*/ 238 h 238"/>
                <a:gd name="T8" fmla="*/ 158 w 158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38">
                  <a:moveTo>
                    <a:pt x="158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3" y="238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1" name="Freeform 89">
              <a:extLst>
                <a:ext uri="{FF2B5EF4-FFF2-40B4-BE49-F238E27FC236}">
                  <a16:creationId xmlns:a16="http://schemas.microsoft.com/office/drawing/2014/main" id="{612A6BB7-3A56-6664-CCFE-91A25E8B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051" y="7146926"/>
              <a:ext cx="755650" cy="371771"/>
            </a:xfrm>
            <a:custGeom>
              <a:avLst/>
              <a:gdLst>
                <a:gd name="T0" fmla="*/ 476 w 476"/>
                <a:gd name="T1" fmla="*/ 0 h 238"/>
                <a:gd name="T2" fmla="*/ 113 w 476"/>
                <a:gd name="T3" fmla="*/ 0 h 238"/>
                <a:gd name="T4" fmla="*/ 0 w 476"/>
                <a:gd name="T5" fmla="*/ 238 h 238"/>
                <a:gd name="T6" fmla="*/ 365 w 476"/>
                <a:gd name="T7" fmla="*/ 238 h 238"/>
                <a:gd name="T8" fmla="*/ 476 w 476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238">
                  <a:moveTo>
                    <a:pt x="476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365" y="238"/>
                  </a:lnTo>
                  <a:lnTo>
                    <a:pt x="4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2" name="Freeform 92">
              <a:extLst>
                <a:ext uri="{FF2B5EF4-FFF2-40B4-BE49-F238E27FC236}">
                  <a16:creationId xmlns:a16="http://schemas.microsoft.com/office/drawing/2014/main" id="{52C7D917-18AB-DABA-AD6C-CDDEFA6F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3" name="Freeform 93">
              <a:extLst>
                <a:ext uri="{FF2B5EF4-FFF2-40B4-BE49-F238E27FC236}">
                  <a16:creationId xmlns:a16="http://schemas.microsoft.com/office/drawing/2014/main" id="{6694D33E-582A-D874-4973-E94E074DD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376" y="7146926"/>
              <a:ext cx="246063" cy="377825"/>
            </a:xfrm>
            <a:custGeom>
              <a:avLst/>
              <a:gdLst>
                <a:gd name="T0" fmla="*/ 155 w 155"/>
                <a:gd name="T1" fmla="*/ 0 h 238"/>
                <a:gd name="T2" fmla="*/ 111 w 155"/>
                <a:gd name="T3" fmla="*/ 0 h 238"/>
                <a:gd name="T4" fmla="*/ 0 w 155"/>
                <a:gd name="T5" fmla="*/ 238 h 238"/>
                <a:gd name="T6" fmla="*/ 42 w 155"/>
                <a:gd name="T7" fmla="*/ 238 h 238"/>
                <a:gd name="T8" fmla="*/ 155 w 155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238">
                  <a:moveTo>
                    <a:pt x="155" y="0"/>
                  </a:moveTo>
                  <a:lnTo>
                    <a:pt x="111" y="0"/>
                  </a:lnTo>
                  <a:lnTo>
                    <a:pt x="0" y="238"/>
                  </a:lnTo>
                  <a:lnTo>
                    <a:pt x="42" y="238"/>
                  </a:lnTo>
                  <a:lnTo>
                    <a:pt x="1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4" name="Freeform 95">
              <a:extLst>
                <a:ext uri="{FF2B5EF4-FFF2-40B4-BE49-F238E27FC236}">
                  <a16:creationId xmlns:a16="http://schemas.microsoft.com/office/drawing/2014/main" id="{A8AD69B6-A7B5-79E7-8FB4-D95DFE734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7146926"/>
              <a:ext cx="752475" cy="377825"/>
            </a:xfrm>
            <a:custGeom>
              <a:avLst/>
              <a:gdLst>
                <a:gd name="T0" fmla="*/ 474 w 474"/>
                <a:gd name="T1" fmla="*/ 0 h 238"/>
                <a:gd name="T2" fmla="*/ 115 w 474"/>
                <a:gd name="T3" fmla="*/ 0 h 238"/>
                <a:gd name="T4" fmla="*/ 0 w 474"/>
                <a:gd name="T5" fmla="*/ 238 h 238"/>
                <a:gd name="T6" fmla="*/ 361 w 474"/>
                <a:gd name="T7" fmla="*/ 238 h 238"/>
                <a:gd name="T8" fmla="*/ 474 w 474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238">
                  <a:moveTo>
                    <a:pt x="474" y="0"/>
                  </a:moveTo>
                  <a:lnTo>
                    <a:pt x="115" y="0"/>
                  </a:lnTo>
                  <a:lnTo>
                    <a:pt x="0" y="238"/>
                  </a:lnTo>
                  <a:lnTo>
                    <a:pt x="361" y="238"/>
                  </a:lnTo>
                  <a:lnTo>
                    <a:pt x="4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6" name="Freeform 99">
              <a:extLst>
                <a:ext uri="{FF2B5EF4-FFF2-40B4-BE49-F238E27FC236}">
                  <a16:creationId xmlns:a16="http://schemas.microsoft.com/office/drawing/2014/main" id="{994F01D1-AE49-9315-FC27-0030B1386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7146926"/>
              <a:ext cx="255588" cy="377825"/>
            </a:xfrm>
            <a:custGeom>
              <a:avLst/>
              <a:gdLst>
                <a:gd name="T0" fmla="*/ 161 w 161"/>
                <a:gd name="T1" fmla="*/ 0 h 238"/>
                <a:gd name="T2" fmla="*/ 113 w 161"/>
                <a:gd name="T3" fmla="*/ 0 h 238"/>
                <a:gd name="T4" fmla="*/ 0 w 161"/>
                <a:gd name="T5" fmla="*/ 238 h 238"/>
                <a:gd name="T6" fmla="*/ 46 w 161"/>
                <a:gd name="T7" fmla="*/ 238 h 238"/>
                <a:gd name="T8" fmla="*/ 161 w 161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8">
                  <a:moveTo>
                    <a:pt x="161" y="0"/>
                  </a:moveTo>
                  <a:lnTo>
                    <a:pt x="113" y="0"/>
                  </a:lnTo>
                  <a:lnTo>
                    <a:pt x="0" y="238"/>
                  </a:lnTo>
                  <a:lnTo>
                    <a:pt x="46" y="238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7" name="Freeform 101">
              <a:extLst>
                <a:ext uri="{FF2B5EF4-FFF2-40B4-BE49-F238E27FC236}">
                  <a16:creationId xmlns:a16="http://schemas.microsoft.com/office/drawing/2014/main" id="{D9E57AFF-5829-B517-A2EA-6EEB229A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8" y="7146926"/>
              <a:ext cx="825500" cy="377825"/>
            </a:xfrm>
            <a:custGeom>
              <a:avLst/>
              <a:gdLst>
                <a:gd name="T0" fmla="*/ 520 w 520"/>
                <a:gd name="T1" fmla="*/ 0 h 238"/>
                <a:gd name="T2" fmla="*/ 0 w 520"/>
                <a:gd name="T3" fmla="*/ 0 h 238"/>
                <a:gd name="T4" fmla="*/ 0 w 520"/>
                <a:gd name="T5" fmla="*/ 238 h 238"/>
                <a:gd name="T6" fmla="*/ 408 w 520"/>
                <a:gd name="T7" fmla="*/ 238 h 238"/>
                <a:gd name="T8" fmla="*/ 520 w 520"/>
                <a:gd name="T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238">
                  <a:moveTo>
                    <a:pt x="520" y="0"/>
                  </a:moveTo>
                  <a:lnTo>
                    <a:pt x="0" y="0"/>
                  </a:lnTo>
                  <a:lnTo>
                    <a:pt x="0" y="238"/>
                  </a:lnTo>
                  <a:lnTo>
                    <a:pt x="408" y="238"/>
                  </a:lnTo>
                  <a:lnTo>
                    <a:pt x="5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  <p:sp>
          <p:nvSpPr>
            <p:cNvPr id="78" name="Freeform 187">
              <a:extLst>
                <a:ext uri="{FF2B5EF4-FFF2-40B4-BE49-F238E27FC236}">
                  <a16:creationId xmlns:a16="http://schemas.microsoft.com/office/drawing/2014/main" id="{40F98CC7-C330-A432-5680-31764A0D6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" y="7151688"/>
              <a:ext cx="2832100" cy="382587"/>
            </a:xfrm>
            <a:custGeom>
              <a:avLst/>
              <a:gdLst>
                <a:gd name="T0" fmla="*/ 1784 w 1784"/>
                <a:gd name="T1" fmla="*/ 0 h 241"/>
                <a:gd name="T2" fmla="*/ 0 w 1784"/>
                <a:gd name="T3" fmla="*/ 0 h 241"/>
                <a:gd name="T4" fmla="*/ 0 w 1784"/>
                <a:gd name="T5" fmla="*/ 241 h 241"/>
                <a:gd name="T6" fmla="*/ 1672 w 1784"/>
                <a:gd name="T7" fmla="*/ 241 h 241"/>
                <a:gd name="T8" fmla="*/ 1784 w 1784"/>
                <a:gd name="T9" fmla="*/ 0 h 241"/>
                <a:gd name="T10" fmla="*/ 1784 w 1784"/>
                <a:gd name="T11" fmla="*/ 0 h 241"/>
                <a:gd name="T12" fmla="*/ 1784 w 1784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4" h="241">
                  <a:moveTo>
                    <a:pt x="1784" y="0"/>
                  </a:moveTo>
                  <a:lnTo>
                    <a:pt x="0" y="0"/>
                  </a:lnTo>
                  <a:lnTo>
                    <a:pt x="0" y="241"/>
                  </a:lnTo>
                  <a:lnTo>
                    <a:pt x="1672" y="241"/>
                  </a:lnTo>
                  <a:lnTo>
                    <a:pt x="1784" y="0"/>
                  </a:lnTo>
                  <a:moveTo>
                    <a:pt x="1784" y="0"/>
                  </a:moveTo>
                  <a:lnTo>
                    <a:pt x="17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B Zar" panose="00000400000000000000" pitchFamily="2" charset="-78"/>
              </a:endParaRPr>
            </a:p>
          </p:txBody>
        </p:sp>
      </p:grpSp>
      <p:sp>
        <p:nvSpPr>
          <p:cNvPr id="80" name="Freeform 12">
            <a:extLst>
              <a:ext uri="{FF2B5EF4-FFF2-40B4-BE49-F238E27FC236}">
                <a16:creationId xmlns:a16="http://schemas.microsoft.com/office/drawing/2014/main" id="{A40DB17E-E1FB-40A9-30D3-534D9D6C1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2200771" y="2011376"/>
            <a:ext cx="1949380" cy="2618875"/>
          </a:xfrm>
          <a:custGeom>
            <a:avLst/>
            <a:gdLst>
              <a:gd name="T0" fmla="*/ 414 w 529"/>
              <a:gd name="T1" fmla="*/ 484 h 484"/>
              <a:gd name="T2" fmla="*/ 0 w 529"/>
              <a:gd name="T3" fmla="*/ 484 h 484"/>
              <a:gd name="T4" fmla="*/ 0 w 529"/>
              <a:gd name="T5" fmla="*/ 0 h 484"/>
              <a:gd name="T6" fmla="*/ 414 w 529"/>
              <a:gd name="T7" fmla="*/ 0 h 484"/>
              <a:gd name="T8" fmla="*/ 529 w 529"/>
              <a:gd name="T9" fmla="*/ 242 h 484"/>
              <a:gd name="T10" fmla="*/ 414 w 529"/>
              <a:gd name="T11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9" h="484">
                <a:moveTo>
                  <a:pt x="414" y="484"/>
                </a:moveTo>
                <a:lnTo>
                  <a:pt x="0" y="484"/>
                </a:lnTo>
                <a:lnTo>
                  <a:pt x="0" y="0"/>
                </a:lnTo>
                <a:lnTo>
                  <a:pt x="414" y="0"/>
                </a:lnTo>
                <a:lnTo>
                  <a:pt x="529" y="242"/>
                </a:lnTo>
                <a:lnTo>
                  <a:pt x="414" y="484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fa-IR" sz="2400" dirty="0">
              <a:solidFill>
                <a:schemeClr val="bg1"/>
              </a:solidFill>
              <a:cs typeface="B Zar" panose="00000400000000000000" pitchFamily="2" charset="-78"/>
            </a:endParaRPr>
          </a:p>
          <a:p>
            <a:pPr algn="ctr"/>
            <a:endParaRPr lang="fa-IR" sz="2400" dirty="0">
              <a:solidFill>
                <a:schemeClr val="bg1"/>
              </a:solidFill>
              <a:cs typeface="B Zar" panose="00000400000000000000" pitchFamily="2" charset="-78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cs typeface="B Zar" panose="00000400000000000000" pitchFamily="2" charset="-78"/>
              </a:rPr>
              <a:t>Data</a:t>
            </a:r>
            <a:r>
              <a:rPr lang="en-US" sz="2000" dirty="0">
                <a:solidFill>
                  <a:schemeClr val="bg1"/>
                </a:solidFill>
                <a:cs typeface="B Zar" panose="00000400000000000000" pitchFamily="2" charset="-78"/>
              </a:rPr>
              <a:t> </a:t>
            </a:r>
            <a:r>
              <a:rPr lang="en-US" dirty="0">
                <a:solidFill>
                  <a:schemeClr val="bg1"/>
                </a:solidFill>
                <a:cs typeface="B Zar" panose="00000400000000000000" pitchFamily="2" charset="-78"/>
              </a:rPr>
              <a:t>Understanding</a:t>
            </a:r>
            <a:endParaRPr lang="en-US" sz="2000" dirty="0">
              <a:solidFill>
                <a:schemeClr val="bg1"/>
              </a:solidFill>
              <a:cs typeface="B Zar" panose="00000400000000000000" pitchFamily="2" charset="-78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9062104-2BFB-4782-6C5B-6F7D6195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34" y="3878168"/>
            <a:ext cx="1289813" cy="128981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FA9971F-2CAE-87FA-5D16-7012B3A4F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709" y="1206990"/>
            <a:ext cx="1283153" cy="128315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42C8680-3548-BE35-488D-3A239A669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1" y="3951816"/>
            <a:ext cx="1306070" cy="130607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AAECDA7-002D-CE52-7037-B351773CE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39" y="1485551"/>
            <a:ext cx="1231652" cy="123165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9EEB991-AAFF-4452-58C3-3B23AC863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40" y="3857711"/>
            <a:ext cx="1479225" cy="14792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DBF1-9241-FB34-73A4-FBD95978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cs typeface="B Zar" panose="00000400000000000000" pitchFamily="2" charset="-7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4B4EEA-C4AC-44FD-A69B-008A1CDD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46B637-4021-488D-8D76-50643F5E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B Zar" panose="00000400000000000000" pitchFamily="2" charset="-78"/>
            </a:endParaRPr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52" idx="6"/>
            <a:endCxn id="17" idx="2"/>
          </p:cNvCxnSpPr>
          <p:nvPr/>
        </p:nvCxnSpPr>
        <p:spPr>
          <a:xfrm flipH="1">
            <a:off x="1434661" y="3832555"/>
            <a:ext cx="931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3457" y="4019516"/>
            <a:ext cx="2481751" cy="662226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Classification and Regression Trees (CART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1457" y="4019516"/>
            <a:ext cx="2354233" cy="601661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Random Forest (RF)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6144" y="4019516"/>
            <a:ext cx="2585943" cy="507406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Support Vector Machine (SVM)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4144" y="4019516"/>
            <a:ext cx="2584399" cy="507405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Gradient Boosting (GB)</a:t>
            </a:r>
            <a:endParaRPr lang="en-US" sz="1400" dirty="0">
              <a:cs typeface="B Zar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C5CB0B-8474-64D4-16ED-9F69680D2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0" y="2017890"/>
            <a:ext cx="2995352" cy="1578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0BDC80-0C98-B4B5-B27A-1A968040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40" y="1866257"/>
            <a:ext cx="2544870" cy="16718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BC2035-A7F8-3F59-5DD3-A5A2BCD96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47" y="1950737"/>
            <a:ext cx="2532010" cy="1578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F36063-D42C-9968-095A-6CA937D6F2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708" b="18299"/>
          <a:stretch/>
        </p:blipFill>
        <p:spPr bwMode="auto">
          <a:xfrm>
            <a:off x="8670798" y="2218466"/>
            <a:ext cx="3502346" cy="1240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4CEF31-2901-E6A3-089B-2264E6334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8C588-69FA-966E-7FCB-BDACC659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54FABD-EE69-B02C-DB7A-1FCAAAD14B99}"/>
              </a:ext>
            </a:extLst>
          </p:cNvPr>
          <p:cNvSpPr txBox="1"/>
          <p:nvPr/>
        </p:nvSpPr>
        <p:spPr>
          <a:xfrm>
            <a:off x="3042461" y="233745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Machine Learning algorithm 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used in this project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B5AC-9C8F-7E78-8683-E03CD6510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DD52E-2562-7EF1-3FD1-92276CA6D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E9C10C-DA73-16E1-8230-B4CC5575FD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F7721E-93D8-9C9D-63C2-6FFF8A2806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5807496-C5CC-447F-B619-323F22AAB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cs typeface="B Zar" panose="00000400000000000000" pitchFamily="2" charset="-78"/>
            </a:endParaRPr>
          </a:p>
        </p:txBody>
      </p:sp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52" idx="6"/>
            <a:endCxn id="17" idx="2"/>
          </p:cNvCxnSpPr>
          <p:nvPr/>
        </p:nvCxnSpPr>
        <p:spPr>
          <a:xfrm flipH="1">
            <a:off x="1434661" y="3832555"/>
            <a:ext cx="93178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4487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49" name="Oval 48" descr="timeline markers">
            <a:extLst>
              <a:ext uri="{FF2B5EF4-FFF2-40B4-BE49-F238E27FC236}">
                <a16:creationId xmlns:a16="http://schemas.microsoft.com/office/drawing/2014/main" id="{5B5DE130-A1BB-4953-B61E-0F2854B4BF5A}"/>
              </a:ext>
            </a:extLst>
          </p:cNvPr>
          <p:cNvSpPr/>
          <p:nvPr/>
        </p:nvSpPr>
        <p:spPr>
          <a:xfrm>
            <a:off x="7535518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52" name="Oval 51" descr="timeline markers">
            <a:extLst>
              <a:ext uri="{FF2B5EF4-FFF2-40B4-BE49-F238E27FC236}">
                <a16:creationId xmlns:a16="http://schemas.microsoft.com/office/drawing/2014/main" id="{800A5842-C1EA-4797-9271-15E9E00DB4E5}"/>
              </a:ext>
            </a:extLst>
          </p:cNvPr>
          <p:cNvSpPr/>
          <p:nvPr/>
        </p:nvSpPr>
        <p:spPr>
          <a:xfrm>
            <a:off x="10583517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3457" y="4019516"/>
            <a:ext cx="2481751" cy="662226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K-Nearest Neighbors (KNN)</a:t>
            </a:r>
            <a:endParaRPr lang="en-US" sz="1100" dirty="0">
              <a:cs typeface="B Zar" panose="00000400000000000000" pitchFamily="2" charset="-78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1457" y="4019516"/>
            <a:ext cx="2354233" cy="601661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Stacking</a:t>
            </a:r>
            <a:endParaRPr lang="en-US" sz="1100" dirty="0">
              <a:cs typeface="B Zar" panose="00000400000000000000" pitchFamily="2" charset="-78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6144" y="4019515"/>
            <a:ext cx="2584399" cy="715817"/>
          </a:xfrm>
        </p:spPr>
        <p:txBody>
          <a:bodyPr/>
          <a:lstStyle/>
          <a:p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Extremly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Randomized Trees (Extra Tree (ET))</a:t>
            </a:r>
            <a:endParaRPr lang="en-US" sz="1100" dirty="0">
              <a:cs typeface="B Zar" panose="00000400000000000000" pitchFamily="2" charset="-78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4144" y="4019516"/>
            <a:ext cx="2584399" cy="507405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Multilayer Perceptron (MLP)</a:t>
            </a:r>
            <a:endParaRPr lang="en-US" sz="1100" dirty="0">
              <a:cs typeface="B Zar" panose="00000400000000000000" pitchFamily="2" charset="-78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4CEF31-2901-E6A3-089B-2264E6334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8C588-69FA-966E-7FCB-BDACC659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54FABD-EE69-B02C-DB7A-1FCAAAD14B99}"/>
              </a:ext>
            </a:extLst>
          </p:cNvPr>
          <p:cNvSpPr txBox="1"/>
          <p:nvPr/>
        </p:nvSpPr>
        <p:spPr>
          <a:xfrm>
            <a:off x="3042461" y="233745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Machine Learning algorithm 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used in this project</a:t>
            </a:r>
            <a:endParaRPr lang="en-US" sz="2000" dirty="0">
              <a:cs typeface="B Zar" panose="00000400000000000000" pitchFamily="2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B1468-A08B-D841-C8D1-B809F42C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" y="1732549"/>
            <a:ext cx="2981245" cy="190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22265-5C35-63C6-B484-3EA80768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761" y="1762617"/>
            <a:ext cx="2532010" cy="1793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26C6C-D885-5F4B-9ED0-255D5C52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230" y="2146585"/>
            <a:ext cx="2230949" cy="151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9B62E-0A34-37D0-C6EC-A4E4FFF92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37" y="1684459"/>
            <a:ext cx="2471082" cy="187211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79BE07-F7CD-2B3A-6D3A-C29A754B9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D9B6F0-A8BD-6402-C6E1-F1E1CDA030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1798B1-7CEC-34D6-8F4E-9219835A4E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8BCC047-A7FE-13C1-582C-AE188FD07D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 descr="timeline">
            <a:extLst>
              <a:ext uri="{FF2B5EF4-FFF2-40B4-BE49-F238E27FC236}">
                <a16:creationId xmlns:a16="http://schemas.microsoft.com/office/drawing/2014/main" id="{03EF01C1-5F44-4071-A9AA-CE6ADA1A5F59}"/>
              </a:ext>
            </a:extLst>
          </p:cNvPr>
          <p:cNvCxnSpPr>
            <a:cxnSpLocks/>
            <a:stCxn id="39" idx="6"/>
            <a:endCxn id="17" idx="2"/>
          </p:cNvCxnSpPr>
          <p:nvPr/>
        </p:nvCxnSpPr>
        <p:spPr>
          <a:xfrm flipH="1" flipV="1">
            <a:off x="1434661" y="3832555"/>
            <a:ext cx="3861102" cy="19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 descr="timeline markers">
            <a:extLst>
              <a:ext uri="{FF2B5EF4-FFF2-40B4-BE49-F238E27FC236}">
                <a16:creationId xmlns:a16="http://schemas.microsoft.com/office/drawing/2014/main" id="{685160D7-D23E-4878-8060-E663BA970B55}"/>
              </a:ext>
            </a:extLst>
          </p:cNvPr>
          <p:cNvSpPr/>
          <p:nvPr/>
        </p:nvSpPr>
        <p:spPr>
          <a:xfrm>
            <a:off x="1434661" y="3748073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39" name="Oval 38" descr="timeline markers">
            <a:extLst>
              <a:ext uri="{FF2B5EF4-FFF2-40B4-BE49-F238E27FC236}">
                <a16:creationId xmlns:a16="http://schemas.microsoft.com/office/drawing/2014/main" id="{D71B5693-DD1D-45E8-899F-7698F4F9E0CB}"/>
              </a:ext>
            </a:extLst>
          </p:cNvPr>
          <p:cNvSpPr/>
          <p:nvPr/>
        </p:nvSpPr>
        <p:spPr>
          <a:xfrm>
            <a:off x="5126799" y="3767125"/>
            <a:ext cx="168964" cy="1689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  <a:cs typeface="B Zar" panose="00000400000000000000" pitchFamily="2" charset="-78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3457" y="4019516"/>
            <a:ext cx="2481751" cy="662226"/>
          </a:xfrm>
        </p:spPr>
        <p:txBody>
          <a:bodyPr/>
          <a:lstStyle/>
          <a:p>
            <a:r>
              <a:rPr lang="en-US" sz="14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XGBClassifier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(XGBC)</a:t>
            </a:r>
            <a:endParaRPr lang="en-US" sz="1000" dirty="0">
              <a:cs typeface="B Zar" panose="00000400000000000000" pitchFamily="2" charset="-78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34164" y="4049798"/>
            <a:ext cx="2354233" cy="601661"/>
          </a:xfrm>
        </p:spPr>
        <p:txBody>
          <a:bodyPr/>
          <a:lstStyle/>
          <a:p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.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Zar" panose="00000400000000000000" pitchFamily="2" charset="-78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Gaussian Naïve Bayes (GNB)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4CEF31-2901-E6A3-089B-2264E6334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8C588-69FA-966E-7FCB-BDACC659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54FABD-EE69-B02C-DB7A-1FCAAAD14B99}"/>
              </a:ext>
            </a:extLst>
          </p:cNvPr>
          <p:cNvSpPr txBox="1"/>
          <p:nvPr/>
        </p:nvSpPr>
        <p:spPr>
          <a:xfrm>
            <a:off x="3042461" y="233745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Machine Learning algorithm 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used in this project</a:t>
            </a:r>
            <a:endParaRPr lang="en-US" sz="2000" dirty="0">
              <a:cs typeface="B Zar" panose="00000400000000000000" pitchFamily="2" charset="-78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FBB8339-D1BB-8D39-EA3F-3443D3E3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3" y="1532711"/>
            <a:ext cx="3221821" cy="2043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BD5883-AC06-09D9-A213-0CC16305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97" y="1532711"/>
            <a:ext cx="2642968" cy="197527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F9D9-6BAE-1997-628B-FF6977EED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31B14-3B91-C84B-E238-027B95FBEE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6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Data understanding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13B277-8455-583A-ECF8-E39601F96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1" t="9391" r="-941" b="-5566"/>
          <a:stretch/>
        </p:blipFill>
        <p:spPr bwMode="auto">
          <a:xfrm>
            <a:off x="7249733" y="855297"/>
            <a:ext cx="4895461" cy="19551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C680B-97CE-86EA-E7A5-50CED98DE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145" y="578298"/>
            <a:ext cx="5806160" cy="5473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5D6BD-77E6-3EB1-FD3B-18A203F35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733" y="2533654"/>
            <a:ext cx="4316659" cy="4099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C1A3FB-2471-3A8E-F5F5-49D5C5863DF7}"/>
              </a:ext>
            </a:extLst>
          </p:cNvPr>
          <p:cNvSpPr txBox="1"/>
          <p:nvPr/>
        </p:nvSpPr>
        <p:spPr>
          <a:xfrm>
            <a:off x="10459616" y="5844437"/>
            <a:ext cx="1249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>
                <a:cs typeface="B Zar" panose="00000400000000000000" pitchFamily="2" charset="-78"/>
              </a:rPr>
              <a:t>Cleaned data histograms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BF8BD-9DB8-FF70-4009-B7158968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2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B Zar" panose="00000400000000000000" pitchFamily="2" charset="-78"/>
              </a:rPr>
              <a:t>Pre-processing</a:t>
            </a:r>
            <a:endParaRPr lang="fa-IR" sz="2400" b="1" dirty="0">
              <a:solidFill>
                <a:schemeClr val="tx1">
                  <a:lumMod val="75000"/>
                  <a:lumOff val="25000"/>
                </a:schemeClr>
              </a:solidFill>
              <a:cs typeface="B Zar" panose="00000400000000000000" pitchFamily="2" charset="-78"/>
            </a:endParaRPr>
          </a:p>
          <a:p>
            <a:pPr algn="ctr"/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91122AD-8ADA-9350-002E-239C9B8CB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2" y="2939423"/>
            <a:ext cx="9850960" cy="3599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A0D58C-0BAA-2B90-B758-D2D899FDB5A6}"/>
              </a:ext>
            </a:extLst>
          </p:cNvPr>
          <p:cNvSpPr txBox="1"/>
          <p:nvPr/>
        </p:nvSpPr>
        <p:spPr>
          <a:xfrm>
            <a:off x="503852" y="1003322"/>
            <a:ext cx="11196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the first step in data preprocessing, we removed the following features: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file_num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issue_date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previous_reading_date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current_reading_date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previous_reading_number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current_reading_number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diameter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because these features were redundant. For example, the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consumption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feature gives us complete information about the amount of consumption, and we will no longer need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previous_reading_number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current_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reading_number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Also, the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consumption_period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field eliminates our need for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current_reading_date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fields. On the other hand, the same can be done for </a:t>
            </a:r>
            <a:r>
              <a:rPr lang="en-US" sz="18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issue_date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cs typeface="B Zar" panose="000004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55916E-D9D5-7C6A-18AB-F9F2157A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3">
    <a:dk1>
      <a:srgbClr val="000000"/>
    </a:dk1>
    <a:lt1>
      <a:sysClr val="window" lastClr="FFFFFF"/>
    </a:lt1>
    <a:dk2>
      <a:srgbClr val="585858"/>
    </a:dk2>
    <a:lt2>
      <a:srgbClr val="E3E3E3"/>
    </a:lt2>
    <a:accent1>
      <a:srgbClr val="E20613"/>
    </a:accent1>
    <a:accent2>
      <a:srgbClr val="A9C038"/>
    </a:accent2>
    <a:accent3>
      <a:srgbClr val="11AEC7"/>
    </a:accent3>
    <a:accent4>
      <a:srgbClr val="F59F26"/>
    </a:accent4>
    <a:accent5>
      <a:srgbClr val="0062A9"/>
    </a:accent5>
    <a:accent6>
      <a:srgbClr val="EB6047"/>
    </a:accent6>
    <a:hlink>
      <a:srgbClr val="8ED9F6"/>
    </a:hlink>
    <a:folHlink>
      <a:srgbClr val="C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Words>895</Words>
  <Application>Microsoft Macintosh PowerPoint</Application>
  <PresentationFormat>Widescreen</PresentationFormat>
  <Paragraphs>143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Century Gothic</vt:lpstr>
      <vt:lpstr>Segoe UI Light</vt:lpstr>
      <vt:lpstr>Office Theme</vt:lpstr>
      <vt:lpstr>MFG 598 ENGINEERING COMPUTING WITH PYTHON FINAL PROJECT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8</vt:lpstr>
      <vt:lpstr>Project analysis slide 3</vt:lpstr>
      <vt:lpstr>Project analysis slide 3</vt:lpstr>
      <vt:lpstr>Project analysis slide 7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طبقه بندی مشترکین شرکت آبفا با کمک الگوریتم های یادگیری ماشین تهیه کننده:آسمان عرفانی استاد راهنما:دکتر علی زینل همدانی</dc:title>
  <dc:creator>aseman erfani</dc:creator>
  <cp:lastModifiedBy>aseman erfani</cp:lastModifiedBy>
  <cp:revision>20</cp:revision>
  <dcterms:created xsi:type="dcterms:W3CDTF">2022-09-04T15:08:59Z</dcterms:created>
  <dcterms:modified xsi:type="dcterms:W3CDTF">2023-11-21T17:20:59Z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