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246" y="1610642"/>
            <a:ext cx="9126081" cy="4096094"/>
          </a:xfrm>
        </p:spPr>
        <p:txBody>
          <a:bodyPr/>
          <a:lstStyle/>
          <a:p>
            <a:r>
              <a:rPr lang="en-GB" sz="2400" dirty="0"/>
              <a:t>numbers = </a:t>
            </a:r>
            <a:r>
              <a:rPr lang="en-GB" sz="2400" dirty="0">
                <a:solidFill>
                  <a:schemeClr val="bg1"/>
                </a:solidFill>
              </a:rPr>
              <a:t>tuple</a:t>
            </a:r>
            <a:r>
              <a:rPr lang="en-GB" sz="2400" dirty="0"/>
              <a:t>(map(float, input().split()))</a:t>
            </a:r>
          </a:p>
          <a:p>
            <a:endParaRPr lang="en-GB" sz="2400" dirty="0"/>
          </a:p>
          <a:p>
            <a:r>
              <a:rPr lang="en-GB" sz="2400" dirty="0"/>
              <a:t>nums_and_occurances = {}</a:t>
            </a:r>
          </a:p>
          <a:p>
            <a:r>
              <a:rPr lang="en-GB" sz="2400" dirty="0"/>
              <a:t>for num in numbers:</a:t>
            </a:r>
          </a:p>
          <a:p>
            <a:r>
              <a:rPr lang="en-GB" sz="2400" dirty="0"/>
              <a:t>    if num not in nums_and_occurances:</a:t>
            </a:r>
          </a:p>
          <a:p>
            <a:r>
              <a:rPr lang="en-GB" sz="2400" dirty="0"/>
              <a:t>        nums_and_occurances[num] = 0</a:t>
            </a:r>
          </a:p>
          <a:p>
            <a:r>
              <a:rPr lang="en-GB" sz="2400" dirty="0"/>
              <a:t>    nums_and_occurances[num] += 1</a:t>
            </a:r>
          </a:p>
          <a:p>
            <a:endParaRPr lang="en-GB" sz="2400" dirty="0"/>
          </a:p>
          <a:p>
            <a:r>
              <a:rPr lang="en-GB" sz="2400" dirty="0"/>
              <a:t>[print(f"{key} - {value} times") for key, value in nums_and_occurances.</a:t>
            </a:r>
            <a:r>
              <a:rPr lang="en-GB" sz="2400" dirty="0">
                <a:solidFill>
                  <a:schemeClr val="bg1"/>
                </a:solidFill>
              </a:rPr>
              <a:t>items()</a:t>
            </a:r>
            <a:r>
              <a:rPr lang="en-GB" sz="2400" dirty="0"/>
              <a:t>]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/>
              <a:t>4</a:t>
            </a:r>
          </a:p>
          <a:p>
            <a:r>
              <a:rPr lang="en-US" sz="2600"/>
              <a:t>Vladimir 4.50</a:t>
            </a:r>
          </a:p>
          <a:p>
            <a:r>
              <a:rPr lang="en-US" sz="2600" err="1"/>
              <a:t>Petko</a:t>
            </a:r>
            <a:r>
              <a:rPr lang="en-US" sz="2600"/>
              <a:t> 3.00</a:t>
            </a:r>
          </a:p>
          <a:p>
            <a:r>
              <a:rPr lang="en-US" sz="2600"/>
              <a:t>Vladimir 5.00</a:t>
            </a:r>
          </a:p>
          <a:p>
            <a:r>
              <a:rPr lang="en-US" sz="2600" err="1"/>
              <a:t>Petko</a:t>
            </a:r>
            <a:r>
              <a:rPr lang="en-US" sz="2600"/>
              <a:t> 3.66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On the next n lines you will be given </a:t>
            </a:r>
            <a:r>
              <a:rPr lang="en-US" b="1"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b="1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For each student print all his/her </a:t>
            </a:r>
            <a:r>
              <a:rPr lang="en-US" b="1">
                <a:solidFill>
                  <a:schemeClr val="bg1"/>
                </a:solidFill>
              </a:rPr>
              <a:t>grades</a:t>
            </a:r>
            <a:r>
              <a:rPr lang="en-US"/>
              <a:t> and finally his/her </a:t>
            </a:r>
            <a:br>
              <a:rPr lang="en-US"/>
            </a:br>
            <a:r>
              <a:rPr lang="en-US" b="1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Vladimir -&gt; 4.50 5.00 (avg: 4.75)</a:t>
            </a:r>
          </a:p>
          <a:p>
            <a:r>
              <a:rPr lang="en-US" sz="2600" err="1"/>
              <a:t>Petko</a:t>
            </a:r>
            <a:r>
              <a:rPr lang="en-US" sz="260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/>
              <a:t>count = int(input())</a:t>
            </a:r>
          </a:p>
          <a:p>
            <a:r>
              <a:rPr lang="en-GB" sz="2400"/>
              <a:t>students = {}</a:t>
            </a:r>
          </a:p>
          <a:p>
            <a:r>
              <a:rPr lang="en-GB" sz="2400"/>
              <a:t>for _ in range(count):</a:t>
            </a:r>
          </a:p>
          <a:p>
            <a:r>
              <a:rPr lang="en-GB" sz="2400"/>
              <a:t>    line = input().split()</a:t>
            </a:r>
          </a:p>
          <a:p>
            <a:r>
              <a:rPr lang="en-GB" sz="2400"/>
              <a:t>    student = line[0]</a:t>
            </a:r>
          </a:p>
          <a:p>
            <a:r>
              <a:rPr lang="en-GB" sz="2400"/>
              <a:t>    grade = float(line[1])</a:t>
            </a:r>
          </a:p>
          <a:p>
            <a:r>
              <a:rPr lang="en-GB" sz="2400"/>
              <a:t>    if student not in students:</a:t>
            </a:r>
          </a:p>
          <a:p>
            <a:r>
              <a:rPr lang="en-GB" sz="2400"/>
              <a:t>        students[student] = [grade]</a:t>
            </a:r>
          </a:p>
          <a:p>
            <a:r>
              <a:rPr lang="en-GB" sz="2400"/>
              <a:t>    else:</a:t>
            </a:r>
          </a:p>
          <a:p>
            <a:r>
              <a:rPr lang="en-GB" sz="2400"/>
              <a:t>        students[student].append(grade)</a:t>
            </a:r>
            <a:r>
              <a:rPr lang="en-US" sz="2400" i="1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/>
          <a:lstStyle/>
          <a:p>
            <a:r>
              <a:rPr lang="en-US"/>
              <a:t>Set is an </a:t>
            </a:r>
            <a:r>
              <a:rPr lang="en-US" b="1">
                <a:solidFill>
                  <a:schemeClr val="bg1"/>
                </a:solidFill>
              </a:rPr>
              <a:t>unordered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collection</a:t>
            </a:r>
            <a:r>
              <a:rPr lang="en-US"/>
              <a:t> of items</a:t>
            </a:r>
          </a:p>
          <a:p>
            <a:r>
              <a:rPr lang="en-US"/>
              <a:t>Every element of a set is </a:t>
            </a:r>
            <a:r>
              <a:rPr lang="en-US" b="1">
                <a:solidFill>
                  <a:schemeClr val="bg1"/>
                </a:solidFill>
              </a:rPr>
              <a:t>unique</a:t>
            </a:r>
          </a:p>
          <a:p>
            <a:r>
              <a:rPr lang="en-US"/>
              <a:t>Sets are </a:t>
            </a:r>
            <a:r>
              <a:rPr lang="en-US" b="1">
                <a:solidFill>
                  <a:schemeClr val="bg1"/>
                </a:solidFill>
              </a:rPr>
              <a:t>mutable</a:t>
            </a:r>
            <a:r>
              <a:rPr lang="en-US"/>
              <a:t>, so we can add or remove          items from it</a:t>
            </a:r>
          </a:p>
          <a:p>
            <a:r>
              <a:rPr lang="en-US"/>
              <a:t>Sets can be used to perform mathematical </a:t>
            </a:r>
            <a:r>
              <a:rPr lang="en-US" b="1">
                <a:solidFill>
                  <a:schemeClr val="bg1"/>
                </a:solidFill>
              </a:rPr>
              <a:t>set operations</a:t>
            </a:r>
            <a:r>
              <a:rPr lang="en-US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8136267" cy="2932699"/>
          </a:xfrm>
        </p:spPr>
        <p:txBody>
          <a:bodyPr/>
          <a:lstStyle/>
          <a:p>
            <a:r>
              <a:rPr lang="en-US" sz="2400" dirty="0"/>
              <a:t>a = set([1, 2, 3, 4])</a:t>
            </a:r>
          </a:p>
          <a:p>
            <a:r>
              <a:rPr lang="en-US" sz="2400" dirty="0"/>
              <a:t>b = set([3, 4, 5, 6])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Union -&gt; {1, 2, 3, 4, 5, 6}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^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269375" y="2748970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The order does </a:t>
            </a:r>
            <a:r>
              <a:rPr lang="en-US" b="1">
                <a:solidFill>
                  <a:schemeClr val="bg1"/>
                </a:solidFill>
              </a:rPr>
              <a:t>not</a:t>
            </a:r>
            <a:r>
              <a:rPr lang="en-US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527139"/>
          </a:xfrm>
        </p:spPr>
        <p:txBody>
          <a:bodyPr/>
          <a:lstStyle/>
          <a:p>
            <a:r>
              <a:rPr lang="en-US" sz="2400"/>
              <a:t>n = int(input())</a:t>
            </a:r>
          </a:p>
          <a:p>
            <a:r>
              <a:rPr lang="en-US" sz="2400"/>
              <a:t>unique_names = </a:t>
            </a:r>
            <a:r>
              <a:rPr lang="en-US" sz="2400">
                <a:solidFill>
                  <a:schemeClr val="bg1"/>
                </a:solidFill>
              </a:rPr>
              <a:t>set()</a:t>
            </a:r>
          </a:p>
          <a:p>
            <a:r>
              <a:rPr lang="en-US" sz="2400"/>
              <a:t>for i in range(n):</a:t>
            </a:r>
          </a:p>
          <a:p>
            <a:r>
              <a:rPr lang="en-US" sz="2400"/>
              <a:t>    unique_names.add(input())</a:t>
            </a:r>
          </a:p>
          <a:p>
            <a:r>
              <a:rPr lang="en-US" sz="2400"/>
              <a:t>for person in unique_names:</a:t>
            </a:r>
          </a:p>
          <a:p>
            <a:r>
              <a:rPr lang="en-US" sz="240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Tuples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Usage</a:t>
            </a:r>
          </a:p>
          <a:p>
            <a:pPr lvl="1"/>
            <a:r>
              <a:rPr lang="en-US" sz="3000"/>
              <a:t>Methods</a:t>
            </a:r>
          </a:p>
          <a:p>
            <a:r>
              <a:rPr lang="en-US" sz="3200"/>
              <a:t>Sets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Operators</a:t>
            </a:r>
          </a:p>
          <a:p>
            <a:pPr lvl="1"/>
            <a:r>
              <a:rPr lang="en-US" sz="300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>
                <a:solidFill>
                  <a:schemeClr val="bg2"/>
                </a:solidFill>
                <a:latin typeface="+mj-lt"/>
              </a:rPr>
              <a:t>elements</a:t>
            </a:r>
            <a:endParaRPr lang="en-US" sz="360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Tuples</a:t>
            </a:r>
            <a:r>
              <a:rPr lang="en-US"/>
              <a:t> are part of the standard language</a:t>
            </a:r>
          </a:p>
          <a:p>
            <a:r>
              <a:rPr lang="en-US"/>
              <a:t>Tuples are sequence of </a:t>
            </a:r>
            <a:r>
              <a:rPr lang="en-US" b="1">
                <a:solidFill>
                  <a:schemeClr val="bg1"/>
                </a:solidFill>
              </a:rPr>
              <a:t>immutable objects</a:t>
            </a:r>
          </a:p>
          <a:p>
            <a:r>
              <a:rPr lang="en-US"/>
              <a:t>Tuples are sequences, just like lists</a:t>
            </a:r>
          </a:p>
          <a:p>
            <a:r>
              <a:rPr lang="en-US"/>
              <a:t>Tuples </a:t>
            </a:r>
            <a:r>
              <a:rPr lang="en-US" b="1">
                <a:solidFill>
                  <a:schemeClr val="bg1"/>
                </a:solidFill>
              </a:rPr>
              <a:t>cannot be changed </a:t>
            </a:r>
            <a:r>
              <a:rPr lang="en-US"/>
              <a:t>unlike lists</a:t>
            </a:r>
          </a:p>
          <a:p>
            <a:r>
              <a:rPr lang="en-US"/>
              <a:t>Tuples use </a:t>
            </a:r>
            <a:r>
              <a:rPr lang="en-US" b="1">
                <a:solidFill>
                  <a:schemeClr val="bg1"/>
                </a:solidFill>
              </a:rPr>
              <a:t>parentheses</a:t>
            </a:r>
            <a:r>
              <a:rPr lang="en-US"/>
              <a:t>, whereas lists use square brackets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/>
              <a:t>t = (1, 2, 3)</a:t>
            </a:r>
          </a:p>
          <a:p>
            <a:r>
              <a:rPr lang="en-US" sz="2600"/>
              <a:t>print(t[0]) </a:t>
            </a:r>
            <a:r>
              <a:rPr lang="en-US" sz="2600" i="1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To create a tuple, place values within brackets</a:t>
            </a:r>
          </a:p>
          <a:p>
            <a:endParaRPr lang="en-US"/>
          </a:p>
          <a:p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can also use commas</a:t>
            </a:r>
          </a:p>
          <a:p>
            <a:endParaRPr lang="en-US"/>
          </a:p>
          <a:p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Creating tuple with a single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76287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t = 1, 2, 3</a:t>
            </a:r>
          </a:p>
          <a:p>
            <a:r>
              <a:rPr lang="fr-FR" sz="2600" err="1"/>
              <a:t>print</a:t>
            </a:r>
            <a:r>
              <a:rPr lang="fr-FR" sz="2600"/>
              <a:t>(t) </a:t>
            </a:r>
            <a:r>
              <a:rPr lang="fr-FR" sz="2600" i="1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068379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only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en-GB" dirty="0"/>
              <a:t>returns the number of times a specified value occurs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29957" y="4725841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names = ("Pesho", "Gosho", "Gosho")</a:t>
            </a:r>
            <a:br>
              <a:rPr lang="en-US" sz="2800" dirty="0"/>
            </a:br>
            <a:r>
              <a:rPr lang="en-US" sz="2800" dirty="0"/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956" y="2611044"/>
            <a:ext cx="5281237" cy="1130446"/>
          </a:xfrm>
        </p:spPr>
        <p:txBody>
          <a:bodyPr/>
          <a:lstStyle/>
          <a:p>
            <a:r>
              <a:rPr lang="en-US" sz="2800"/>
              <a:t>numbers = (1, 2, 1, 3, 1)</a:t>
            </a:r>
          </a:p>
          <a:p>
            <a:r>
              <a:rPr lang="en-US" sz="2800"/>
              <a:t>numbers.count(1) </a:t>
            </a:r>
            <a:r>
              <a:rPr lang="en-US" sz="2800" i="1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accent1"/>
                </a:solidFill>
              </a:rPr>
              <a:t>Tuple unpacking </a:t>
            </a:r>
            <a:r>
              <a:rPr lang="en-US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244" y="4595106"/>
            <a:ext cx="5905647" cy="618925"/>
          </a:xfrm>
        </p:spPr>
        <p:txBody>
          <a:bodyPr/>
          <a:lstStyle/>
          <a:p>
            <a:r>
              <a:rPr lang="en-US" sz="2600"/>
              <a:t>-2.5 4 3 -2.5 -5.5 4 3 3 -2.5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You will be given </a:t>
            </a:r>
            <a:r>
              <a:rPr lang="en-US" b="1">
                <a:solidFill>
                  <a:schemeClr val="bg1"/>
                </a:solidFill>
              </a:rPr>
              <a:t>floating point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Count the </a:t>
            </a:r>
            <a:r>
              <a:rPr lang="en-US" b="1">
                <a:solidFill>
                  <a:schemeClr val="bg1"/>
                </a:solidFill>
              </a:rPr>
              <a:t>occurrences</a:t>
            </a:r>
            <a:r>
              <a:rPr lang="en-US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Try using the dictionary method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to iterate over each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266804" y="47207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51217" y="38107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-2.5 - 3 times</a:t>
            </a:r>
          </a:p>
          <a:p>
            <a:r>
              <a:rPr lang="en-US" sz="2600"/>
              <a:t>4.0 - 2 times</a:t>
            </a:r>
          </a:p>
          <a:p>
            <a:r>
              <a:rPr lang="en-US" sz="2600"/>
              <a:t>3.0 - 4 times</a:t>
            </a:r>
          </a:p>
          <a:p>
            <a:r>
              <a:rPr lang="en-US" sz="260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1107</Words>
  <Application>Microsoft Office PowerPoint</Application>
  <PresentationFormat>Widescreen</PresentationFormat>
  <Paragraphs>200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 Staneva</cp:lastModifiedBy>
  <cp:revision>26</cp:revision>
  <dcterms:created xsi:type="dcterms:W3CDTF">2018-05-23T13:08:44Z</dcterms:created>
  <dcterms:modified xsi:type="dcterms:W3CDTF">2020-05-08T14:49:50Z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