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1"/>
  </p:notesMasterIdLst>
  <p:handoutMasterIdLst>
    <p:handoutMasterId r:id="rId22"/>
  </p:handoutMasterIdLst>
  <p:sldIdLst>
    <p:sldId id="394" r:id="rId2"/>
    <p:sldId id="476" r:id="rId3"/>
    <p:sldId id="508" r:id="rId4"/>
    <p:sldId id="597" r:id="rId5"/>
    <p:sldId id="316" r:id="rId6"/>
    <p:sldId id="535" r:id="rId7"/>
    <p:sldId id="479" r:id="rId8"/>
    <p:sldId id="536" r:id="rId9"/>
    <p:sldId id="554" r:id="rId10"/>
    <p:sldId id="483" r:id="rId11"/>
    <p:sldId id="550" r:id="rId12"/>
    <p:sldId id="415" r:id="rId13"/>
    <p:sldId id="543" r:id="rId14"/>
    <p:sldId id="594" r:id="rId15"/>
    <p:sldId id="595" r:id="rId16"/>
    <p:sldId id="494" r:id="rId17"/>
    <p:sldId id="401" r:id="rId18"/>
    <p:sldId id="405" r:id="rId19"/>
    <p:sldId id="4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7CEFE76-0D92-4ECD-A7AE-B45239720B57}">
          <p14:sldIdLst>
            <p14:sldId id="394"/>
            <p14:sldId id="476"/>
            <p14:sldId id="508"/>
            <p14:sldId id="597"/>
            <p14:sldId id="316"/>
          </p14:sldIdLst>
        </p14:section>
        <p14:section name="Course Objective" id="{38EDA8F8-2B1A-4660-9AA1-51D5D1D2D4C8}">
          <p14:sldIdLst>
            <p14:sldId id="535"/>
            <p14:sldId id="479"/>
            <p14:sldId id="536"/>
            <p14:sldId id="554"/>
          </p14:sldIdLst>
        </p14:section>
        <p14:section name="Team" id="{40CAFEF6-FE20-4851-889D-14E8131F05C8}">
          <p14:sldIdLst>
            <p14:sldId id="483"/>
            <p14:sldId id="550"/>
          </p14:sldIdLst>
        </p14:section>
        <p14:section name="Course Organization" id="{39D4978A-F081-4FDA-84F9-2C11BED80BA3}">
          <p14:sldIdLst>
            <p14:sldId id="415"/>
            <p14:sldId id="543"/>
            <p14:sldId id="594"/>
            <p14:sldId id="595"/>
            <p14:sldId id="494"/>
            <p14:sldId id="401"/>
          </p14:sldIdLst>
        </p14:section>
        <p14:section name="Conclusion" id="{70BCAA68-B98F-44B8-948E-0009AF2D30E0}">
          <p14:sldIdLst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BED9DB9-C712-4E4B-A213-BBF525833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411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B5F0D4-14F7-4381-9736-0D09E2D472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4538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54827EC-DD91-4D35-AE19-0E6E9D316A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009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DA39FA-6DB3-40FD-B079-165A80286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1589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6CC53E5-CF1B-4393-8B8A-7EF8768B55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287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8989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15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095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F2598F3-4EB7-4620-A4DC-584E9A695D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604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A27C04-0FA1-4774-BD8E-58EB618845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30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88EF1850-CB71-44E0-A481-B942C26CCA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174D301-1985-4F6E-AD4F-2F50366F8FA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B6E4E7D-55B9-4A4E-ABF5-87E76A85637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A9CED40-176B-4827-9CC9-939DC33C20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4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C087CFAF-0BAD-44B6-BA94-6B02E95C228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hlinkClick r:id="rId2"/>
            <a:extLst>
              <a:ext uri="{FF2B5EF4-FFF2-40B4-BE49-F238E27FC236}">
                <a16:creationId xmlns:a16="http://schemas.microsoft.com/office/drawing/2014/main" id="{FC5531F7-B3DB-4F26-9236-EAAA314E34A7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EC14F0A-92D0-4D1B-8EA7-90C0F4DC3E7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9C449EFC-992E-4191-9010-3C5C8874F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1A57FC3C-E5F4-468B-B358-1A34F4C515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CDCE1CA4-D68C-4048-BCC2-47E60C8413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2B03F0E-0253-4644-BD37-563DC2030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79C1FF1-B9D0-481C-8CEB-879177A16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74EA3000-B8FA-4727-BFB5-217233396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E9BDE61-661F-468A-AA1C-F54094FD82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EEFB038B-730C-4902-949C-4D79C747EFB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ADCCB2D-66E2-4416-B672-88CF244869AC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AFD1B4B-2447-462F-91BA-94A46B9F504E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5D2D5317-AD79-4394-9225-65177358854C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A9658D5-106F-4FEB-AD69-BBC42F4D5934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80DF71EB-038F-4E9C-8F2C-D34857E6F4E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A62A588-3A3D-45C6-9DE9-098D7746F090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128266F-BAB7-48A5-8E1B-CE4288832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F3DA8902-EC75-4630-AB0C-4D9164C0E71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999828-093F-4421-BD26-6D4674E613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4FEBE0B-834C-4B03-A95E-2F93DC59010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A9C138D4-5CD2-447C-928F-3E5BD641061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4B1DD1A-3A10-4BCE-A172-7ABF6D2EBB6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10A30421-5A95-4222-BE83-40C77D65C7F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2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1013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6FF25529-9B00-4313-962C-4EC12500ACF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6127F5F-493E-45D2-A006-03075C52E4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7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235C9C42-9C46-46F0-A63B-9C675A72E3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9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19D4A03-3F35-4E2D-827D-19060A1D5A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0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6BBABAB-6229-4CBD-9EF9-3E835C98A1E7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FDECACE7-7863-491B-A0A8-5D3D7D5CD2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19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E9EE4E2-FAD3-46D5-80E0-12B0689985B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3C472B5-4BC3-4BBF-8E64-FF5815BE497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3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3753005-4050-4FFB-8F58-56356C8EC1A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6BD3738A-FA5F-4495-8370-C984D97A758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2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BCC776F-B8D9-4806-A22B-6779A417B46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7EC1CFB-0947-4F5F-84C9-127D26C5682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9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24235C6-5B9B-4570-9272-100735CD37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1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ython-web-basic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PythonCommunity" TargetMode="Externa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1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3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8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0.png"/><Relationship Id="rId20" Type="http://schemas.openxmlformats.org/officeDocument/2006/relationships/image" Target="../media/image32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7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4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9.png"/><Relationship Id="rId22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hyperlink" Target="https://codexio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Web Basics</a:t>
            </a:r>
          </a:p>
        </p:txBody>
      </p:sp>
      <p:pic>
        <p:nvPicPr>
          <p:cNvPr id="1026" name="Picture 2" descr="Ð ÐµÐ·ÑÐ»ÑÐ°Ñ Ñ Ð¸Ð·Ð¾Ð±ÑÐ°Ð¶ÐµÐ½Ð¸Ðµ Ð·Ð° pyth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2239295"/>
            <a:ext cx="5105400" cy="25527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8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A970BB-A8E1-4981-AEF9-56E0D4D810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0A9F4674-4FB6-450A-A3E8-638C7B17D8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24000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en-US" noProof="1"/>
              <a:t>Technical lead, Architect and DevOps at SoftUni</a:t>
            </a:r>
            <a:endParaRPr lang="bg-BG" dirty="0"/>
          </a:p>
          <a:p>
            <a:r>
              <a:rPr lang="en-US" dirty="0"/>
              <a:t>10+ years</a:t>
            </a:r>
            <a:r>
              <a:rPr lang="bg-BG" dirty="0"/>
              <a:t> </a:t>
            </a:r>
            <a:r>
              <a:rPr lang="en-US" dirty="0"/>
              <a:t>of experience as a                                                   Technical Trainer</a:t>
            </a:r>
          </a:p>
          <a:p>
            <a:r>
              <a:rPr lang="en-US" dirty="0"/>
              <a:t>Front-end developer by heart</a:t>
            </a:r>
            <a:endParaRPr lang="bg-BG" dirty="0"/>
          </a:p>
          <a:p>
            <a:pPr lvl="1"/>
            <a:r>
              <a:rPr lang="en-US" dirty="0"/>
              <a:t>Software developer by need</a:t>
            </a:r>
          </a:p>
          <a:p>
            <a:r>
              <a:rPr lang="en-US" dirty="0"/>
              <a:t>Experienced in </a:t>
            </a:r>
            <a:r>
              <a:rPr lang="nl-NL" dirty="0"/>
              <a:t>Django, Node.js,                                                     .NET and others</a:t>
            </a:r>
          </a:p>
          <a:p>
            <a:r>
              <a:rPr lang="nl-NL" dirty="0"/>
              <a:t>Fluent in Python, JavaScript,</a:t>
            </a:r>
            <a:r>
              <a:rPr lang="en-US" dirty="0"/>
              <a:t> C#</a:t>
            </a:r>
            <a:r>
              <a:rPr lang="nl-NL" dirty="0"/>
              <a:t>, Java, C++</a:t>
            </a:r>
          </a:p>
          <a:p>
            <a:r>
              <a:rPr lang="en-US" dirty="0"/>
              <a:t>"30 under 30" – Forbes </a:t>
            </a:r>
            <a:r>
              <a:rPr lang="bg-BG" dirty="0"/>
              <a:t>2017</a:t>
            </a:r>
            <a:r>
              <a:rPr lang="en-US" dirty="0"/>
              <a:t> - Education</a:t>
            </a:r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Doncho</a:t>
            </a:r>
            <a:r>
              <a:rPr lang="en-GB" dirty="0"/>
              <a:t> </a:t>
            </a:r>
            <a:r>
              <a:rPr lang="en-GB" dirty="0" err="1"/>
              <a:t>Minkov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227" y="1990914"/>
            <a:ext cx="3495487" cy="34954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9620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329D-9667-45C7-B830-3ED6714EA7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E09F0EE8-F31A-4D40-9535-320B3B8E4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Web Basics</a:t>
            </a:r>
            <a:r>
              <a:rPr lang="bg-BG" dirty="0"/>
              <a:t> </a:t>
            </a:r>
            <a:r>
              <a:rPr lang="en-US" dirty="0"/>
              <a:t>Course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902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812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77207" y="1494769"/>
            <a:ext cx="158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18-May-2021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109255" y="1534099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11-Aug-2021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108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Advanced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 weeks * 2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18-May-20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27-Jun-2021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27-Jun-2021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0104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Retake Exam: 11-Aug-2021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Retake: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11-Aug-2021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6476994" y="1518653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27-Jun-2021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9EF4A-5A53-4B51-BA56-6BBDA3AC8980}"/>
              </a:ext>
            </a:extLst>
          </p:cNvPr>
          <p:cNvCxnSpPr/>
          <p:nvPr/>
        </p:nvCxnSpPr>
        <p:spPr>
          <a:xfrm>
            <a:off x="62484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3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00" y="1475128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2390381" y="1703462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2519244" y="2610688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5846263" y="3786234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54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899578" y="2786253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36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07EBE1C7-61DB-4C7F-9C93-0B2C04C3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Softuni</a:t>
            </a:r>
            <a:r>
              <a:rPr lang="en-US" dirty="0"/>
              <a:t> Python Community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1000" y="1905001"/>
            <a:ext cx="9356669" cy="620320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dirty="0">
                <a:hlinkClick r:id="rId3"/>
              </a:rPr>
              <a:t>https://softuni.bg/courses/python-web-basics</a:t>
            </a:r>
            <a:endParaRPr lang="en-US" sz="25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615" y="1424510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470" y="3611526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/>
          <p:cNvSpPr/>
          <p:nvPr/>
        </p:nvSpPr>
        <p:spPr>
          <a:xfrm>
            <a:off x="471000" y="4022520"/>
            <a:ext cx="9356669" cy="620320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dirty="0">
                <a:hlinkClick r:id="rId6"/>
              </a:rPr>
              <a:t>https://www.facebook.com/groups/SoftUniPythonCommunity</a:t>
            </a:r>
            <a:endParaRPr lang="en-US" sz="25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4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9520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812BDA1-42C1-410B-9552-9B6AC5183D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2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88F597-005C-4085-8D8B-3055447A2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5FCC25-8780-4A48-BFC5-CF2D113338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0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194F119-2B63-4D73-9102-121D91961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9419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5" name="Slide Number">
            <a:extLst>
              <a:ext uri="{FF2B5EF4-FFF2-40B4-BE49-F238E27FC236}">
                <a16:creationId xmlns:a16="http://schemas.microsoft.com/office/drawing/2014/main" id="{CDFD967A-9039-4AD9-BF27-D43D8DD33A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8" name="Infragistics">
            <a:hlinkClick r:id="rId3"/>
            <a:extLst>
              <a:ext uri="{FF2B5EF4-FFF2-40B4-BE49-F238E27FC236}">
                <a16:creationId xmlns:a16="http://schemas.microsoft.com/office/drawing/2014/main" id="{C13B2B1E-6C39-4E02-918E-352D7260202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9" name="Indeavr">
            <a:hlinkClick r:id="rId5"/>
            <a:extLst>
              <a:ext uri="{FF2B5EF4-FFF2-40B4-BE49-F238E27FC236}">
                <a16:creationId xmlns:a16="http://schemas.microsoft.com/office/drawing/2014/main" id="{5C066671-9D66-44F8-AF73-A28206BC5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0" name="Postbank">
            <a:hlinkClick r:id="rId7"/>
            <a:extLst>
              <a:ext uri="{FF2B5EF4-FFF2-40B4-BE49-F238E27FC236}">
                <a16:creationId xmlns:a16="http://schemas.microsoft.com/office/drawing/2014/main" id="{3D0785D7-48C4-4335-9E78-8AFF5260479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SmartIT">
            <a:hlinkClick r:id="rId9"/>
            <a:extLst>
              <a:ext uri="{FF2B5EF4-FFF2-40B4-BE49-F238E27FC236}">
                <a16:creationId xmlns:a16="http://schemas.microsoft.com/office/drawing/2014/main" id="{6ED04D55-07FE-441A-B7E2-413951A24A5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2" name="Codexio">
            <a:hlinkClick r:id="rId11"/>
            <a:extLst>
              <a:ext uri="{FF2B5EF4-FFF2-40B4-BE49-F238E27FC236}">
                <a16:creationId xmlns:a16="http://schemas.microsoft.com/office/drawing/2014/main" id="{53A0204F-E26F-41A8-924F-0A6260A91680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24" name="Slide Number">
            <a:extLst>
              <a:ext uri="{FF2B5EF4-FFF2-40B4-BE49-F238E27FC236}">
                <a16:creationId xmlns:a16="http://schemas.microsoft.com/office/drawing/2014/main" id="{AABC015A-6F71-4A0B-BC03-C7F18CD64F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5" name="Picture 24">
            <a:hlinkClick r:id="rId13"/>
            <a:extLst>
              <a:ext uri="{FF2B5EF4-FFF2-40B4-BE49-F238E27FC236}">
                <a16:creationId xmlns:a16="http://schemas.microsoft.com/office/drawing/2014/main" id="{705D4FF8-C5AA-4C4B-9EDA-562DE2A699F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Picture 25">
            <a:hlinkClick r:id="rId15"/>
            <a:extLst>
              <a:ext uri="{FF2B5EF4-FFF2-40B4-BE49-F238E27FC236}">
                <a16:creationId xmlns:a16="http://schemas.microsoft.com/office/drawing/2014/main" id="{B4BAA7C9-0127-4F7E-AE56-A0BE1CAE77A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icture 30">
            <a:hlinkClick r:id="rId17"/>
            <a:extLst>
              <a:ext uri="{FF2B5EF4-FFF2-40B4-BE49-F238E27FC236}">
                <a16:creationId xmlns:a16="http://schemas.microsoft.com/office/drawing/2014/main" id="{A828BF63-3EB1-40EE-9159-501E2DCA325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martIT">
            <a:hlinkClick r:id="rId19"/>
            <a:extLst>
              <a:ext uri="{FF2B5EF4-FFF2-40B4-BE49-F238E27FC236}">
                <a16:creationId xmlns:a16="http://schemas.microsoft.com/office/drawing/2014/main" id="{CFA270B7-AE62-48F3-B105-C570CF488EF6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33" name="Картина 7">
            <a:extLst>
              <a:ext uri="{FF2B5EF4-FFF2-40B4-BE49-F238E27FC236}">
                <a16:creationId xmlns:a16="http://schemas.microsoft.com/office/drawing/2014/main" id="{B3DAB1BD-CD78-47C9-96A3-BD80F793B4A7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35BFE564-CCA0-4A52-BA83-432D674CD488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41" name="Picture 40" descr="Logo&#10;&#10;Description automatically generated">
              <a:extLst>
                <a:ext uri="{FF2B5EF4-FFF2-40B4-BE49-F238E27FC236}">
                  <a16:creationId xmlns:a16="http://schemas.microsoft.com/office/drawing/2014/main" id="{0F69C58B-E412-47DE-8E93-8192B2955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505B992-5AE3-4A18-9BEC-5F82F9E4D156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929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3523-E3F7-4452-A283-F9A2CBDBED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79000"/>
            <a:ext cx="9360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HTTP Requests</a:t>
            </a:r>
          </a:p>
          <a:p>
            <a:pPr>
              <a:buClr>
                <a:schemeClr val="tx1"/>
              </a:buClr>
            </a:pPr>
            <a:r>
              <a:rPr lang="en-US" dirty="0"/>
              <a:t>Get familiar with the MVC architecture</a:t>
            </a:r>
          </a:p>
          <a:p>
            <a:pPr>
              <a:buClr>
                <a:schemeClr val="tx1"/>
              </a:buClr>
            </a:pPr>
            <a:r>
              <a:rPr lang="en-US" dirty="0"/>
              <a:t>Get familiar with the basic Web concepts</a:t>
            </a:r>
          </a:p>
          <a:p>
            <a:pPr>
              <a:buClr>
                <a:schemeClr val="tx1"/>
              </a:buClr>
            </a:pPr>
            <a:r>
              <a:rPr lang="en-US" dirty="0"/>
              <a:t>Working with SQL</a:t>
            </a:r>
          </a:p>
          <a:p>
            <a:pPr>
              <a:buClr>
                <a:schemeClr val="tx1"/>
              </a:buClr>
            </a:pPr>
            <a:r>
              <a:rPr lang="en-US" dirty="0"/>
              <a:t>Build servers</a:t>
            </a:r>
          </a:p>
          <a:p>
            <a:pPr>
              <a:buClr>
                <a:schemeClr val="tx1"/>
              </a:buClr>
            </a:pPr>
            <a:r>
              <a:rPr lang="en-US" dirty="0"/>
              <a:t>Build the foundations of Django web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Web Basics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2C0CCC-1CF3-42D7-A241-B0B84A9456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7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991425"/>
            <a:ext cx="9927138" cy="5714176"/>
          </a:xfrm>
        </p:spPr>
        <p:txBody>
          <a:bodyPr>
            <a:normAutofit/>
          </a:bodyPr>
          <a:lstStyle/>
          <a:p>
            <a:r>
              <a:rPr lang="en-GB" dirty="0"/>
              <a:t>Exam</a:t>
            </a:r>
            <a:r>
              <a:rPr lang="bg-BG" dirty="0"/>
              <a:t> </a:t>
            </a:r>
            <a:r>
              <a:rPr lang="bg-BG" sz="3400" dirty="0"/>
              <a:t>– </a:t>
            </a:r>
            <a:r>
              <a:rPr lang="bg-BG" sz="3400" b="1" dirty="0">
                <a:solidFill>
                  <a:schemeClr val="bg1"/>
                </a:solidFill>
              </a:rPr>
              <a:t>4 </a:t>
            </a:r>
            <a:r>
              <a:rPr lang="en-US" sz="3400" b="1" dirty="0">
                <a:solidFill>
                  <a:schemeClr val="bg1"/>
                </a:solidFill>
              </a:rPr>
              <a:t>hours</a:t>
            </a:r>
            <a:endParaRPr lang="en-GB" sz="3400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1 practical problem - creating simple CRUD application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60CF927-C6E1-4F2A-BE4B-868522BEE9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You will have </a:t>
            </a:r>
            <a:r>
              <a:rPr lang="en-GB" sz="3400" b="1" dirty="0">
                <a:solidFill>
                  <a:schemeClr val="bg1"/>
                </a:solidFill>
              </a:rPr>
              <a:t>30 minutes </a:t>
            </a:r>
            <a:r>
              <a:rPr lang="en-GB" sz="3400" dirty="0"/>
              <a:t>once you enter</a:t>
            </a:r>
          </a:p>
          <a:p>
            <a:pPr lvl="1"/>
            <a:r>
              <a:rPr lang="en-US" sz="3400" dirty="0"/>
              <a:t>Multiple-choice with </a:t>
            </a:r>
            <a:r>
              <a:rPr lang="en-US" sz="3400" b="1" dirty="0">
                <a:solidFill>
                  <a:schemeClr val="bg1"/>
                </a:solidFill>
              </a:rPr>
              <a:t>1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correct answer</a:t>
            </a:r>
          </a:p>
          <a:p>
            <a:pPr lvl="1"/>
            <a:r>
              <a:rPr lang="en-US" sz="3400" dirty="0"/>
              <a:t>Test will be in English</a:t>
            </a:r>
          </a:p>
          <a:p>
            <a:r>
              <a:rPr lang="en-GB" sz="3400" dirty="0"/>
              <a:t>Automated quiz system</a:t>
            </a:r>
            <a:endParaRPr lang="bg-BG" sz="3400" dirty="0"/>
          </a:p>
          <a:p>
            <a:r>
              <a:rPr lang="en-GB" sz="3400" dirty="0"/>
              <a:t>Available </a:t>
            </a:r>
            <a:r>
              <a:rPr lang="en-GB" sz="3400" b="1" dirty="0">
                <a:solidFill>
                  <a:schemeClr val="bg1"/>
                </a:solidFill>
              </a:rPr>
              <a:t>on the day </a:t>
            </a:r>
            <a:r>
              <a:rPr lang="en-GB" sz="3400" dirty="0"/>
              <a:t>of the practical exam</a:t>
            </a:r>
          </a:p>
          <a:p>
            <a:pPr lvl="1"/>
            <a:r>
              <a:rPr lang="en-GB" sz="3400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0E22FB-38F2-4543-B938-068E58F2C6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3407</TotalTime>
  <Words>645</Words>
  <Application>Microsoft Office PowerPoint</Application>
  <PresentationFormat>Широк екран</PresentationFormat>
  <Paragraphs>126</Paragraphs>
  <Slides>19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1_SoftUni</vt:lpstr>
      <vt:lpstr>Python Web Basics</vt:lpstr>
      <vt:lpstr>Table of Contents</vt:lpstr>
      <vt:lpstr>Have a Question?</vt:lpstr>
      <vt:lpstr>SoftUni Diamond Partners</vt:lpstr>
      <vt:lpstr>Educational Partners</vt:lpstr>
      <vt:lpstr>Course Objectives</vt:lpstr>
      <vt:lpstr>Python Web Basics Objectives</vt:lpstr>
      <vt:lpstr>Practical Programming Exam</vt:lpstr>
      <vt:lpstr>Theoretical Exam</vt:lpstr>
      <vt:lpstr>The Team</vt:lpstr>
      <vt:lpstr>Doncho Minkov</vt:lpstr>
      <vt:lpstr>Course Organization</vt:lpstr>
      <vt:lpstr>Python Web Basics Course</vt:lpstr>
      <vt:lpstr>SoftUni Certificate</vt:lpstr>
      <vt:lpstr>CPE Certificate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 - Course Intro</dc:title>
  <dc:subject>Technology Fundamentals  – Practical Training Course @ SoftUni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44</cp:revision>
  <dcterms:created xsi:type="dcterms:W3CDTF">2018-05-23T13:08:44Z</dcterms:created>
  <dcterms:modified xsi:type="dcterms:W3CDTF">2021-05-18T08:40:31Z</dcterms:modified>
  <cp:category>Python Fundamentals Course @ SoftUni: https://softuni.bg/trainings/2442/python-fundamentals-september-2019</cp:category>
</cp:coreProperties>
</file>