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394" r:id="rId3"/>
    <p:sldId id="437" r:id="rId4"/>
    <p:sldId id="438" r:id="rId5"/>
    <p:sldId id="439" r:id="rId6"/>
    <p:sldId id="440" r:id="rId7"/>
    <p:sldId id="441" r:id="rId8"/>
    <p:sldId id="436" r:id="rId9"/>
    <p:sldId id="442" r:id="rId10"/>
    <p:sldId id="352" r:id="rId11"/>
    <p:sldId id="393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60"/>
    <a:srgbClr val="0051A2"/>
    <a:srgbClr val="003A74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4" autoAdjust="0"/>
    <p:restoredTop sz="94595" autoAdjust="0"/>
  </p:normalViewPr>
  <p:slideViewPr>
    <p:cSldViewPr>
      <p:cViewPr varScale="1">
        <p:scale>
          <a:sx n="68" d="100"/>
          <a:sy n="68" d="100"/>
        </p:scale>
        <p:origin x="708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04-May-2015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04-May-2015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76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1637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04-May-2015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04-May-2015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hyperlink" Target="http://www.softwaregroup-bg.com/" TargetMode="External"/><Relationship Id="rId18" Type="http://schemas.openxmlformats.org/officeDocument/2006/relationships/image" Target="../media/image19.png"/><Relationship Id="rId3" Type="http://schemas.openxmlformats.org/officeDocument/2006/relationships/hyperlink" Target="http://www.vivacom.bg/" TargetMode="External"/><Relationship Id="rId21" Type="http://schemas.openxmlformats.org/officeDocument/2006/relationships/hyperlink" Target="https://softuni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16.png"/><Relationship Id="rId17" Type="http://schemas.openxmlformats.org/officeDocument/2006/relationships/hyperlink" Target="http://www.luxoft.com/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15.png"/><Relationship Id="rId19" Type="http://schemas.openxmlformats.org/officeDocument/2006/relationships/hyperlink" Target="http://www.indeavr.com/" TargetMode="External"/><Relationship Id="rId4" Type="http://schemas.openxmlformats.org/officeDocument/2006/relationships/image" Target="../media/image12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://www.softwaregroup-bg.com/" TargetMode="External"/><Relationship Id="rId18" Type="http://schemas.openxmlformats.org/officeDocument/2006/relationships/image" Target="../media/image19.png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16.png"/><Relationship Id="rId17" Type="http://schemas.openxmlformats.org/officeDocument/2006/relationships/hyperlink" Target="http://www.luxoft.com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3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15.png"/><Relationship Id="rId19" Type="http://schemas.openxmlformats.org/officeDocument/2006/relationships/hyperlink" Target="http://www.indeavr.com/" TargetMode="External"/><Relationship Id="rId4" Type="http://schemas.openxmlformats.org/officeDocument/2006/relationships/image" Target="../media/image12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60812" y="914400"/>
            <a:ext cx="7382341" cy="1171552"/>
          </a:xfrm>
        </p:spPr>
        <p:txBody>
          <a:bodyPr/>
          <a:lstStyle/>
          <a:p>
            <a:r>
              <a:rPr lang="en-US" dirty="0" smtClean="0"/>
              <a:t>Software University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60812" y="2117699"/>
            <a:ext cx="7382341" cy="85410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Curriculum, Courses, Exams, Jobs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76299"/>
            <a:ext cx="3187613" cy="525135"/>
          </a:xfrm>
        </p:spPr>
        <p:txBody>
          <a:bodyPr/>
          <a:lstStyle/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46198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1325"/>
            <a:ext cx="3187613" cy="382788"/>
          </a:xfrm>
        </p:spPr>
        <p:txBody>
          <a:bodyPr/>
          <a:lstStyle/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18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812" y="3323111"/>
            <a:ext cx="2362192" cy="25923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093" y="3352801"/>
            <a:ext cx="4198719" cy="2514600"/>
          </a:xfrm>
          <a:prstGeom prst="rect">
            <a:avLst/>
          </a:prstGeom>
          <a:ln>
            <a:solidFill>
              <a:schemeClr val="tx1">
                <a:lumMod val="50000"/>
                <a:alpha val="7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University (</a:t>
            </a:r>
            <a:r>
              <a:rPr lang="en-US" noProof="1" smtClean="0"/>
              <a:t>SoftUni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High-quality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education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profession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jobs </a:t>
            </a:r>
            <a:r>
              <a:rPr lang="en-US" dirty="0"/>
              <a:t>for software engineers</a:t>
            </a:r>
          </a:p>
          <a:p>
            <a:pPr lvl="1"/>
            <a:r>
              <a:rPr lang="en-US" dirty="0" smtClean="0"/>
              <a:t>20+ practical courses, 20+ exams, 15+ projects </a:t>
            </a:r>
            <a:r>
              <a:rPr lang="en-US" dirty="0" smtClean="0">
                <a:sym typeface="Wingdings" panose="05000000000000000000" pitchFamily="2" charset="2"/>
              </a:rPr>
              <a:t> ~ 2 years</a:t>
            </a:r>
            <a:endParaRPr lang="en-US" dirty="0" smtClean="0"/>
          </a:p>
          <a:p>
            <a:pPr lvl="1"/>
            <a:r>
              <a:rPr lang="en-US" dirty="0"/>
              <a:t>Bachelor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diploma</a:t>
            </a:r>
            <a:r>
              <a:rPr lang="en-US" dirty="0"/>
              <a:t>: 2 years @ SoftUni + 1 year at partner university</a:t>
            </a:r>
          </a:p>
          <a:p>
            <a:pPr lvl="1"/>
            <a:r>
              <a:rPr lang="en-US" dirty="0" smtClean="0"/>
              <a:t>Study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onsite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online </a:t>
            </a:r>
            <a:r>
              <a:rPr lang="en-US" dirty="0" smtClean="0"/>
              <a:t>(with onsite exams)</a:t>
            </a:r>
          </a:p>
          <a:p>
            <a:pPr lvl="1"/>
            <a:r>
              <a:rPr lang="en-US" dirty="0" smtClean="0"/>
              <a:t>Jobs in Bulgaria and abroad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Free start</a:t>
            </a:r>
            <a:r>
              <a:rPr lang="en-US" dirty="0" smtClean="0"/>
              <a:t> for everyone</a:t>
            </a:r>
          </a:p>
          <a:p>
            <a:pPr lvl="2"/>
            <a:r>
              <a:rPr lang="en-US" dirty="0" smtClean="0"/>
              <a:t>New Programming Basics course </a:t>
            </a:r>
            <a:r>
              <a:rPr lang="en-US" dirty="0"/>
              <a:t>each </a:t>
            </a:r>
            <a:r>
              <a:rPr lang="en-US" dirty="0" smtClean="0"/>
              <a:t>month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</a:t>
            </a:r>
            <a:r>
              <a:rPr lang="en-US" noProof="1" smtClean="0"/>
              <a:t>SoftUni</a:t>
            </a:r>
            <a:endParaRPr lang="en-US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09804" y="4548666"/>
            <a:ext cx="2390472" cy="1671598"/>
          </a:xfrm>
          <a:prstGeom prst="rect">
            <a:avLst/>
          </a:prstGeom>
          <a:ln>
            <a:solidFill>
              <a:schemeClr val="tx1">
                <a:lumMod val="50000"/>
                <a:alpha val="7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3638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SoftUni: Levels, Modules, Schedule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812" y="1191064"/>
            <a:ext cx="9677400" cy="6274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Programming Basics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21676" y="1206119"/>
            <a:ext cx="1459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2 months</a:t>
            </a:r>
            <a:endParaRPr lang="en-US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531812" y="2184746"/>
            <a:ext cx="9677400" cy="15356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Programming Fundamentals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48223" y="2699749"/>
            <a:ext cx="1459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6</a:t>
            </a:r>
            <a:r>
              <a:rPr lang="en-US" sz="2600" dirty="0" smtClean="0"/>
              <a:t> months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8222690" y="2845188"/>
            <a:ext cx="1864288" cy="7620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Teamwork and Personal Skills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2476" y="2845188"/>
            <a:ext cx="2353188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Object-Oriented Programming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4944" y="2845188"/>
            <a:ext cx="2009200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High-Quality Code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07492" y="2845188"/>
            <a:ext cx="1207032" cy="761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Basics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008" y="2845188"/>
            <a:ext cx="1591188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C#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4086663"/>
            <a:ext cx="4517571" cy="24102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800"/>
            </a:lvl1pPr>
          </a:lstStyle>
          <a:p>
            <a:r>
              <a:rPr lang="en-US" dirty="0"/>
              <a:t>Web Front-End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50230" y="5049128"/>
            <a:ext cx="1459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6</a:t>
            </a:r>
            <a:r>
              <a:rPr lang="en-US" sz="2600" dirty="0" smtClean="0"/>
              <a:t> months</a:t>
            </a:r>
            <a:endParaRPr lang="en-US" sz="2600" dirty="0"/>
          </a:p>
        </p:txBody>
      </p:sp>
      <p:sp>
        <p:nvSpPr>
          <p:cNvPr id="16" name="TextBox 15"/>
          <p:cNvSpPr txBox="1"/>
          <p:nvPr/>
        </p:nvSpPr>
        <p:spPr>
          <a:xfrm>
            <a:off x="3133659" y="5610357"/>
            <a:ext cx="1799808" cy="7620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JavaScript Frameworks</a:t>
            </a:r>
            <a:endParaRPr lang="bg-BG" dirty="0"/>
          </a:p>
        </p:txBody>
      </p:sp>
      <p:sp>
        <p:nvSpPr>
          <p:cNvPr id="17" name="TextBox 16"/>
          <p:cNvSpPr txBox="1"/>
          <p:nvPr/>
        </p:nvSpPr>
        <p:spPr>
          <a:xfrm>
            <a:off x="2307979" y="4747105"/>
            <a:ext cx="125307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JavaScript Basics</a:t>
            </a:r>
            <a:endParaRPr lang="bg-BG" dirty="0"/>
          </a:p>
        </p:txBody>
      </p:sp>
      <p:sp>
        <p:nvSpPr>
          <p:cNvPr id="18" name="TextBox 17"/>
          <p:cNvSpPr txBox="1"/>
          <p:nvPr/>
        </p:nvSpPr>
        <p:spPr>
          <a:xfrm>
            <a:off x="3679455" y="4747105"/>
            <a:ext cx="125401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Advanced JavaScript</a:t>
            </a:r>
            <a:endParaRPr lang="bg-BG" dirty="0"/>
          </a:p>
        </p:txBody>
      </p:sp>
      <p:sp>
        <p:nvSpPr>
          <p:cNvPr id="19" name="TextBox 18"/>
          <p:cNvSpPr txBox="1"/>
          <p:nvPr/>
        </p:nvSpPr>
        <p:spPr>
          <a:xfrm>
            <a:off x="636980" y="5610357"/>
            <a:ext cx="2364207" cy="761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JavaScript Applications</a:t>
            </a:r>
            <a:endParaRPr lang="bg-BG" dirty="0"/>
          </a:p>
        </p:txBody>
      </p:sp>
      <p:sp>
        <p:nvSpPr>
          <p:cNvPr id="20" name="TextBox 19"/>
          <p:cNvSpPr txBox="1"/>
          <p:nvPr/>
        </p:nvSpPr>
        <p:spPr>
          <a:xfrm>
            <a:off x="636980" y="4747105"/>
            <a:ext cx="1568835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HTML + CSS + WordPress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3653" y="4086663"/>
            <a:ext cx="4755559" cy="24102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800"/>
            </a:lvl1pPr>
          </a:lstStyle>
          <a:p>
            <a:r>
              <a:rPr lang="en-US" dirty="0"/>
              <a:t>Back-End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87529" y="5624425"/>
            <a:ext cx="2599449" cy="7620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ASP.NET MVC Web Development</a:t>
            </a:r>
            <a:endParaRPr lang="bg-BG" dirty="0"/>
          </a:p>
        </p:txBody>
      </p:sp>
      <p:sp>
        <p:nvSpPr>
          <p:cNvPr id="23" name="TextBox 22"/>
          <p:cNvSpPr txBox="1"/>
          <p:nvPr/>
        </p:nvSpPr>
        <p:spPr>
          <a:xfrm>
            <a:off x="6904892" y="4789309"/>
            <a:ext cx="1475296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Database Applications</a:t>
            </a:r>
            <a:endParaRPr lang="bg-BG" dirty="0"/>
          </a:p>
        </p:txBody>
      </p:sp>
      <p:sp>
        <p:nvSpPr>
          <p:cNvPr id="24" name="TextBox 23"/>
          <p:cNvSpPr txBox="1"/>
          <p:nvPr/>
        </p:nvSpPr>
        <p:spPr>
          <a:xfrm>
            <a:off x="8456612" y="4789309"/>
            <a:ext cx="1630366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Web Services and Cloud</a:t>
            </a:r>
            <a:endParaRPr lang="bg-BG" dirty="0"/>
          </a:p>
        </p:txBody>
      </p:sp>
      <p:sp>
        <p:nvSpPr>
          <p:cNvPr id="25" name="TextBox 24"/>
          <p:cNvSpPr txBox="1"/>
          <p:nvPr/>
        </p:nvSpPr>
        <p:spPr>
          <a:xfrm>
            <a:off x="5561013" y="5624425"/>
            <a:ext cx="1840602" cy="761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PHP Web Development</a:t>
            </a:r>
            <a:endParaRPr lang="bg-BG" dirty="0"/>
          </a:p>
        </p:txBody>
      </p:sp>
      <p:sp>
        <p:nvSpPr>
          <p:cNvPr id="26" name="TextBox 25"/>
          <p:cNvSpPr txBox="1"/>
          <p:nvPr/>
        </p:nvSpPr>
        <p:spPr>
          <a:xfrm>
            <a:off x="5561012" y="4789309"/>
            <a:ext cx="1263850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Databases</a:t>
            </a:r>
          </a:p>
        </p:txBody>
      </p:sp>
      <p:cxnSp>
        <p:nvCxnSpPr>
          <p:cNvPr id="28" name="Straight Arrow Connector 27"/>
          <p:cNvCxnSpPr>
            <a:stCxn id="5" idx="2"/>
            <a:endCxn id="7" idx="0"/>
          </p:cNvCxnSpPr>
          <p:nvPr/>
        </p:nvCxnSpPr>
        <p:spPr>
          <a:xfrm>
            <a:off x="5370512" y="1818495"/>
            <a:ext cx="0" cy="36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83816" y="3720412"/>
            <a:ext cx="0" cy="36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827084" y="3720412"/>
            <a:ext cx="0" cy="36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851680" y="1256079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47850" y="2266270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36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51680" y="4157004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36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04924" y="4157246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36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000324" y="5181600"/>
            <a:ext cx="4525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049383" y="5416029"/>
            <a:ext cx="4042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8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Certificates</a:t>
            </a:r>
          </a:p>
          <a:p>
            <a:pPr lvl="1"/>
            <a:r>
              <a:rPr lang="en-US" dirty="0" smtClean="0"/>
              <a:t>C# Developer (graduated the Programing Fundamentals module)</a:t>
            </a:r>
          </a:p>
          <a:p>
            <a:pPr lvl="1"/>
            <a:r>
              <a:rPr lang="en-US" dirty="0" smtClean="0"/>
              <a:t>Front-End Developer</a:t>
            </a:r>
            <a:r>
              <a:rPr lang="en-US" dirty="0"/>
              <a:t> (graduated </a:t>
            </a:r>
            <a:r>
              <a:rPr lang="en-US" dirty="0" smtClean="0"/>
              <a:t>the Front-End </a:t>
            </a:r>
            <a:r>
              <a:rPr lang="en-US" dirty="0"/>
              <a:t>module)</a:t>
            </a:r>
            <a:endParaRPr lang="en-US" dirty="0" smtClean="0"/>
          </a:p>
          <a:p>
            <a:pPr lvl="1"/>
            <a:r>
              <a:rPr lang="en-US" dirty="0" smtClean="0"/>
              <a:t>Back-End Developer</a:t>
            </a:r>
            <a:r>
              <a:rPr lang="en-US" dirty="0"/>
              <a:t> (graduated the </a:t>
            </a:r>
            <a:r>
              <a:rPr lang="en-US" dirty="0" smtClean="0"/>
              <a:t>Back-End </a:t>
            </a:r>
            <a:r>
              <a:rPr lang="en-US" dirty="0"/>
              <a:t>module)</a:t>
            </a:r>
            <a:endParaRPr lang="en-US" dirty="0" smtClean="0"/>
          </a:p>
          <a:p>
            <a:pPr lvl="1"/>
            <a:r>
              <a:rPr lang="en-US" dirty="0" smtClean="0"/>
              <a:t>Web Developer (graduated </a:t>
            </a:r>
            <a:r>
              <a:rPr lang="en-US" dirty="0"/>
              <a:t>the </a:t>
            </a:r>
            <a:r>
              <a:rPr lang="en-US" dirty="0" smtClean="0"/>
              <a:t>Front-End + Back-End modules)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Diploma</a:t>
            </a:r>
            <a:r>
              <a:rPr lang="en-US" dirty="0"/>
              <a:t> from SoftUni</a:t>
            </a:r>
          </a:p>
          <a:p>
            <a:pPr lvl="1"/>
            <a:r>
              <a:rPr lang="en-US" dirty="0"/>
              <a:t>130 credits (from passed courses with exams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Basics + Fundamentals + Front-End + Back-End = 114 credits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Diplomas and Certificates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7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take </a:t>
            </a:r>
            <a:r>
              <a:rPr lang="en-US" smtClean="0"/>
              <a:t>credits 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specialized</a:t>
            </a:r>
            <a:r>
              <a:rPr lang="en-US" dirty="0" smtClean="0"/>
              <a:t> (elective) courses</a:t>
            </a:r>
          </a:p>
          <a:p>
            <a:pPr lvl="1"/>
            <a:r>
              <a:rPr lang="en-US" dirty="0"/>
              <a:t>IT Basics</a:t>
            </a:r>
          </a:p>
          <a:p>
            <a:pPr lvl="1"/>
            <a:r>
              <a:rPr lang="en-US" dirty="0" smtClean="0"/>
              <a:t>Digital Marketing and SEO</a:t>
            </a:r>
          </a:p>
          <a:p>
            <a:pPr lvl="1"/>
            <a:r>
              <a:rPr lang="en-US" dirty="0" smtClean="0"/>
              <a:t>Data Structures</a:t>
            </a:r>
          </a:p>
          <a:p>
            <a:pPr lvl="1"/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Linux System Administration</a:t>
            </a:r>
          </a:p>
          <a:p>
            <a:pPr lvl="1"/>
            <a:r>
              <a:rPr lang="en-US" dirty="0" smtClean="0"/>
              <a:t>Many others …</a:t>
            </a:r>
          </a:p>
          <a:p>
            <a:r>
              <a:rPr lang="en-US" dirty="0" smtClean="0"/>
              <a:t>The elective courses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open</a:t>
            </a:r>
            <a:r>
              <a:rPr lang="en-US" dirty="0" smtClean="0"/>
              <a:t> for everyone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Courses</a:t>
            </a:r>
            <a:endParaRPr lang="en-US" dirty="0"/>
          </a:p>
        </p:txBody>
      </p:sp>
      <p:pic>
        <p:nvPicPr>
          <p:cNvPr id="1026" name="Picture 2" descr="https://softuni.bg/Files/UserFiles/ImageGallery/c-sharp-course-march-20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2" y="2189872"/>
            <a:ext cx="5029200" cy="3337085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62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SoftUni helps the students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start a job </a:t>
            </a:r>
            <a:r>
              <a:rPr lang="en-US" dirty="0" smtClean="0"/>
              <a:t>in the IT industry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Contracts with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60+ companies </a:t>
            </a:r>
            <a:r>
              <a:rPr lang="en-US" dirty="0" smtClean="0"/>
              <a:t>for hiring students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Best students study free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scholarship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Top 10% of all onsite students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Students with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high results </a:t>
            </a:r>
            <a:r>
              <a:rPr lang="en-US" dirty="0" smtClean="0"/>
              <a:t>choose between many employers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Students with </a:t>
            </a:r>
            <a:r>
              <a:rPr lang="en-US" dirty="0" smtClean="0">
                <a:solidFill>
                  <a:srgbClr val="FFAA60"/>
                </a:solidFill>
              </a:rPr>
              <a:t>bad results </a:t>
            </a:r>
            <a:r>
              <a:rPr lang="en-US" dirty="0" smtClean="0"/>
              <a:t>are not guaranteed to start a job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Internships in Germany and USA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6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5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pic>
        <p:nvPicPr>
          <p:cNvPr id="12" name="Picture 11">
            <a:hlinkClick r:id="rId17"/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3" name="Picture 12">
            <a:hlinkClick r:id="rId19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21"/>
              </a:rPr>
              <a:t>https://</a:t>
            </a:r>
            <a:r>
              <a:rPr lang="en-US" dirty="0" smtClean="0">
                <a:hlinkClick r:id="rId21"/>
              </a:rPr>
              <a:t>softuni.bg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0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890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668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0761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668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10446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82301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3668" y="5199810"/>
            <a:ext cx="4645555" cy="896190"/>
          </a:xfrm>
          <a:prstGeom prst="rect">
            <a:avLst/>
          </a:prstGeom>
        </p:spPr>
      </p:pic>
      <p:pic>
        <p:nvPicPr>
          <p:cNvPr id="8" name="Picture 7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04622" y="4963426"/>
            <a:ext cx="2095647" cy="1132574"/>
          </a:xfrm>
          <a:prstGeom prst="rect">
            <a:avLst/>
          </a:prstGeom>
        </p:spPr>
      </p:pic>
      <p:pic>
        <p:nvPicPr>
          <p:cNvPr id="12" name="Picture 1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81269" y="4963426"/>
            <a:ext cx="3670908" cy="113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5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 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Fundamentals </a:t>
            </a:r>
            <a:r>
              <a:rPr lang="en-US" sz="2000" dirty="0">
                <a:hlinkClick r:id="rId4"/>
              </a:rPr>
              <a:t>of Computer Programming with C</a:t>
            </a:r>
            <a:r>
              <a:rPr lang="en-US" sz="2000" dirty="0" smtClean="0">
                <a:hlinkClick r:id="rId4"/>
              </a:rPr>
              <a:t>#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5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437</Words>
  <Application>Microsoft Office PowerPoint</Application>
  <PresentationFormat>Custom</PresentationFormat>
  <Paragraphs>103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</vt:lpstr>
      <vt:lpstr>Wingdings 2</vt:lpstr>
      <vt:lpstr>SoftUni 16x9</vt:lpstr>
      <vt:lpstr>Software University</vt:lpstr>
      <vt:lpstr>Welcome to SoftUni</vt:lpstr>
      <vt:lpstr>SoftUni: Levels, Modules, Schedule</vt:lpstr>
      <vt:lpstr>Diplomas and Certificates</vt:lpstr>
      <vt:lpstr>Specialized Courses</vt:lpstr>
      <vt:lpstr>Jobs</vt:lpstr>
      <vt:lpstr>Software University</vt:lpstr>
      <vt:lpstr>SoftUni Diamond Partners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 (SoftUni)</dc:title>
  <dc:subject>C# Basics Course</dc:subject>
  <dc:creator/>
  <cp:keywords>Software University, SoftUni, courses, curriculum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2015-05-04T13:55:21Z</dcterms:modified>
  <cp:category>Software University, SoftUni, courses, curriculum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