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53"/>
  </p:notesMasterIdLst>
  <p:sldIdLst>
    <p:sldId id="256" r:id="rId2"/>
    <p:sldId id="259" r:id="rId3"/>
    <p:sldId id="261" r:id="rId4"/>
    <p:sldId id="262" r:id="rId5"/>
    <p:sldId id="260" r:id="rId6"/>
    <p:sldId id="263" r:id="rId7"/>
    <p:sldId id="264" r:id="rId8"/>
    <p:sldId id="265" r:id="rId9"/>
    <p:sldId id="310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11" r:id="rId47"/>
    <p:sldId id="316" r:id="rId48"/>
    <p:sldId id="317" r:id="rId49"/>
    <p:sldId id="304" r:id="rId50"/>
    <p:sldId id="312" r:id="rId51"/>
    <p:sldId id="313" r:id="rId5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>
      <p:cViewPr varScale="1">
        <p:scale>
          <a:sx n="92" d="100"/>
          <a:sy n="92" d="100"/>
        </p:scale>
        <p:origin x="402" y="9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9ACE0-A77F-4559-915E-1CFA5DBBBEA4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45165-16B8-4022-A161-BD0C9BCD4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405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C34DF7-DAD5-44B4-85AF-9A1B2230B035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766230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0F0806-3EF2-4279-B5A8-631CEFD3D5C5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433641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A11C71-0AAF-4BF4-B6A0-00A4B683F4D3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20789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75FA89-B248-4ACC-A50B-07E4A56EAD8D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566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184636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620A49-90CA-4C85-A40A-B1001C1C191B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57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910704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0A5804-C1D9-4B7F-A9E6-9C3D75D40117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513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758476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F1E388-2289-42FE-9487-863858157005}" type="slidenum">
              <a:rPr lang="en-US"/>
              <a:pPr/>
              <a:t>41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575681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B2EED1-5F86-4130-8A9C-0D6D387AF9E3}" type="slidenum">
              <a:rPr lang="en-US"/>
              <a:pPr/>
              <a:t>42</a:t>
            </a:fld>
            <a:r>
              <a:rPr lang="en-US" dirty="0"/>
              <a:t>##</a:t>
            </a:r>
          </a:p>
        </p:txBody>
      </p:sp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19339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3BCC61-D1AC-4158-A106-0942ED52D7A6}" type="slidenum">
              <a:rPr lang="en-US"/>
              <a:pPr/>
              <a:t>45</a:t>
            </a:fld>
            <a:r>
              <a:rPr lang="en-US" dirty="0"/>
              <a:t>##</a:t>
            </a:r>
          </a:p>
        </p:txBody>
      </p:sp>
      <p:sp>
        <p:nvSpPr>
          <p:cNvPr id="54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11916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5119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023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11C16A-B00C-4225-BA7A-E8543F10694E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941407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7999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0219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15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7C4E50-FA18-4A23-A2A7-0521EF11B2CC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55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6242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C7D882-6DD4-4275-9E6A-2CDC9EC7A57E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61748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29C710-25CF-4D01-B3F6-BF356FF42CE6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534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37841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889158-F542-402D-B218-5A1D39F86163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55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88479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88CB8E-D42A-4DF2-8EB2-A44204E9D1B1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41871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7AAC3B-0ECF-4FE1-AFCF-7D4CBE9D498E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8541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53756D-CE3A-4EE5-8017-8F81DDF9430B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54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04182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4/6/2015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10668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09441" y="1828801"/>
            <a:ext cx="10868369" cy="5997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482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152400"/>
            <a:ext cx="9446339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26750" y="2438401"/>
            <a:ext cx="8532178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26750" y="2438401"/>
            <a:ext cx="8532178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230590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152400"/>
            <a:ext cx="9446339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26750" y="2438401"/>
            <a:ext cx="8532178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726750" y="2438401"/>
            <a:ext cx="8532178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057480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  <p:sldLayoutId id="2147483673" r:id="rId6"/>
    <p:sldLayoutId id="2147483674" r:id="rId7"/>
    <p:sldLayoutId id="2147483675" r:id="rId8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hyperlink" Target="http://softuni.bg/" TargetMode="External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3.png"/><Relationship Id="rId4" Type="http://schemas.openxmlformats.org/officeDocument/2006/relationships/hyperlink" Target="http://softuni.org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fiddle.net/Og5Hr6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hyperlink" Target="https://dotnetfiddle.net/AGr5pW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fiddle.net/Og5Hr6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fiddle.net/Z76Nz1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fiddle.net/MDXs0x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fiddle.net/HQl1qg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hyperlink" Target="http://www.softwaregroup-bg.com/" TargetMode="External"/><Relationship Id="rId18" Type="http://schemas.openxmlformats.org/officeDocument/2006/relationships/image" Target="../media/image44.png"/><Relationship Id="rId3" Type="http://schemas.openxmlformats.org/officeDocument/2006/relationships/hyperlink" Target="http://www.vivacom.bg/" TargetMode="External"/><Relationship Id="rId7" Type="http://schemas.openxmlformats.org/officeDocument/2006/relationships/hyperlink" Target="http://www.sbtech.com/" TargetMode="External"/><Relationship Id="rId12" Type="http://schemas.openxmlformats.org/officeDocument/2006/relationships/image" Target="../media/image40.pn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7.png"/><Relationship Id="rId11" Type="http://schemas.openxmlformats.org/officeDocument/2006/relationships/hyperlink" Target="http://smartit.bg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://www.superhosting.bg/" TargetMode="External"/><Relationship Id="rId10" Type="http://schemas.openxmlformats.org/officeDocument/2006/relationships/image" Target="../media/image39.png"/><Relationship Id="rId19" Type="http://schemas.openxmlformats.org/officeDocument/2006/relationships/hyperlink" Target="https://softuni.bg/courses/programming-basics/" TargetMode="External"/><Relationship Id="rId4" Type="http://schemas.openxmlformats.org/officeDocument/2006/relationships/image" Target="../media/image36.jpeg"/><Relationship Id="rId9" Type="http://schemas.openxmlformats.org/officeDocument/2006/relationships/hyperlink" Target="http://komfo.com/" TargetMode="External"/><Relationship Id="rId14" Type="http://schemas.openxmlformats.org/officeDocument/2006/relationships/image" Target="../media/image4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ask_(computing)" TargetMode="External"/><Relationship Id="rId2" Type="http://schemas.openxmlformats.org/officeDocument/2006/relationships/hyperlink" Target="http://en.wikipedia.org/wiki/Boolean_algebra_(logic)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graphics.stanford.edu/~seander/bithacks.html" TargetMode="External"/><Relationship Id="rId4" Type="http://schemas.openxmlformats.org/officeDocument/2006/relationships/hyperlink" Target="http://en.wikipedia.org/wiki/Bitwise_operatio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e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deed.en_U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s://telerikacademy.com/Courses/Courses/Details/81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english-intro-csharp-book/" TargetMode="External"/><Relationship Id="rId4" Type="http://schemas.openxmlformats.org/officeDocument/2006/relationships/image" Target="../media/image46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0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4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4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48025" y="523114"/>
            <a:ext cx="7800729" cy="1582626"/>
          </a:xfrm>
        </p:spPr>
        <p:txBody>
          <a:bodyPr/>
          <a:lstStyle/>
          <a:p>
            <a:r>
              <a:rPr lang="en-US" dirty="0"/>
              <a:t>Operators </a:t>
            </a:r>
            <a:r>
              <a:rPr lang="en-US" dirty="0" smtClean="0"/>
              <a:t>and Expressions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8025" y="2088216"/>
            <a:ext cx="7800729" cy="1412784"/>
          </a:xfrm>
        </p:spPr>
        <p:txBody>
          <a:bodyPr/>
          <a:lstStyle/>
          <a:p>
            <a:r>
              <a:rPr lang="en-US" dirty="0"/>
              <a:t>Performing </a:t>
            </a:r>
            <a:r>
              <a:rPr lang="en-US" dirty="0" smtClean="0"/>
              <a:t>Simple</a:t>
            </a:r>
            <a:br>
              <a:rPr lang="en-US" dirty="0" smtClean="0"/>
            </a:br>
            <a:r>
              <a:rPr lang="en-US" dirty="0" smtClean="0"/>
              <a:t>Calculations </a:t>
            </a:r>
            <a:r>
              <a:rPr lang="en-US" dirty="0"/>
              <a:t>with C#</a:t>
            </a:r>
          </a:p>
          <a:p>
            <a:endParaRPr lang="en-US" dirty="0"/>
          </a:p>
        </p:txBody>
      </p:sp>
      <p:pic>
        <p:nvPicPr>
          <p:cNvPr id="15" name="Picture 4">
            <a:hlinkClick r:id="rId2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6" name="Picture 2" descr="D:\_WORK PROJECTS\Nakov\Presentation Slides Design\STORE\Software University Foundation Logo BG and ENG black WHITOUT background CMYK.png">
            <a:hlinkClick r:id="rId4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7" name="Picture 2" descr="http://www.sckcen.be/fusionweb/images/fusion18.jpg"/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6" cstate="screen"/>
          <a:srcRect t="37100" b="37100"/>
          <a:stretch>
            <a:fillRect/>
          </a:stretch>
        </p:blipFill>
        <p:spPr bwMode="auto">
          <a:xfrm>
            <a:off x="4366413" y="3861000"/>
            <a:ext cx="7382341" cy="2421000"/>
          </a:xfrm>
          <a:prstGeom prst="roundRect">
            <a:avLst>
              <a:gd name="adj" fmla="val 22441"/>
            </a:avLst>
          </a:prstGeom>
          <a:ln>
            <a:noFill/>
          </a:ln>
          <a:effectLst>
            <a:softEdge rad="112500"/>
          </a:effectLst>
        </p:spPr>
      </p:pic>
      <p:sp>
        <p:nvSpPr>
          <p:cNvPr id="18" name="TextBox 17"/>
          <p:cNvSpPr txBox="1"/>
          <p:nvPr/>
        </p:nvSpPr>
        <p:spPr>
          <a:xfrm rot="21427875">
            <a:off x="5346831" y="4441466"/>
            <a:ext cx="54729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noProof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 </a:t>
            </a:r>
            <a:r>
              <a:rPr lang="en-US" sz="36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bit = (n &amp; (1 &lt;&lt; p)) &gt;&gt; p</a:t>
            </a:r>
            <a:r>
              <a:rPr lang="en-US" sz="3600" b="1" noProof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;</a:t>
            </a:r>
          </a:p>
          <a:p>
            <a:r>
              <a:rPr lang="en-US" sz="3600" b="1" noProof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 = n &amp; (~(1&lt;&lt;p)) | (bit&lt;&lt;p);</a:t>
            </a:r>
            <a:endParaRPr lang="en-US" sz="28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5" name="Text Placeholder 6"/>
          <p:cNvSpPr>
            <a:spLocks noGrp="1"/>
          </p:cNvSpPr>
          <p:nvPr/>
        </p:nvSpPr>
        <p:spPr bwMode="auto">
          <a:xfrm>
            <a:off x="821983" y="4516495"/>
            <a:ext cx="3187613" cy="525135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b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 smtClean="0"/>
              <a:t>SoftUni Team</a:t>
            </a:r>
            <a:endParaRPr lang="en-US" noProof="1"/>
          </a:p>
        </p:txBody>
      </p:sp>
      <p:sp>
        <p:nvSpPr>
          <p:cNvPr id="26" name="Text Placeholder 7"/>
          <p:cNvSpPr>
            <a:spLocks noGrp="1"/>
          </p:cNvSpPr>
          <p:nvPr/>
        </p:nvSpPr>
        <p:spPr bwMode="auto">
          <a:xfrm>
            <a:off x="821984" y="4986394"/>
            <a:ext cx="3187614" cy="444343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/>
        </p:nvSpPr>
        <p:spPr bwMode="auto">
          <a:xfrm>
            <a:off x="821983" y="5391521"/>
            <a:ext cx="3187613" cy="382788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Software </a:t>
            </a:r>
            <a:r>
              <a:rPr lang="en-US" sz="2000" dirty="0" smtClean="0"/>
              <a:t>University</a:t>
            </a:r>
            <a:endParaRPr lang="en-US" sz="2000" dirty="0"/>
          </a:p>
        </p:txBody>
      </p:sp>
      <p:sp>
        <p:nvSpPr>
          <p:cNvPr id="28" name="Text Placeholder 11"/>
          <p:cNvSpPr>
            <a:spLocks noGrp="1"/>
          </p:cNvSpPr>
          <p:nvPr/>
        </p:nvSpPr>
        <p:spPr bwMode="auto">
          <a:xfrm>
            <a:off x="821983" y="5732042"/>
            <a:ext cx="3187613" cy="351754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hlinkClick r:id="rId7"/>
              </a:rPr>
              <a:t>http://</a:t>
            </a:r>
            <a:r>
              <a:rPr lang="en-US" sz="1800" dirty="0" smtClean="0">
                <a:hlinkClick r:id="rId7"/>
              </a:rPr>
              <a:t>softuni.bg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3492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09863" y="1502400"/>
            <a:ext cx="6480175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Arithmetic Operators</a:t>
            </a:r>
            <a:endParaRPr lang="bg-BG" dirty="0"/>
          </a:p>
        </p:txBody>
      </p:sp>
      <p:pic>
        <p:nvPicPr>
          <p:cNvPr id="55307" name="Picture 11" descr="C:\Trash\arithmetic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044339" y="3048000"/>
            <a:ext cx="5795346" cy="2730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008148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02787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341000"/>
            <a:ext cx="11804822" cy="5380476"/>
          </a:xfrm>
        </p:spPr>
        <p:txBody>
          <a:bodyPr>
            <a:normAutofit/>
          </a:bodyPr>
          <a:lstStyle/>
          <a:p>
            <a:r>
              <a:rPr lang="en-US" dirty="0"/>
              <a:t>Arithmetic operators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,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are the same as in math </a:t>
            </a:r>
          </a:p>
          <a:p>
            <a:r>
              <a:rPr lang="en-US" dirty="0"/>
              <a:t>Division operator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dirty="0" smtClean="0"/>
              <a:t> </a:t>
            </a:r>
            <a:r>
              <a:rPr lang="en-US" dirty="0"/>
              <a:t>if used on integers returns integer (without rounding</a:t>
            </a:r>
            <a:r>
              <a:rPr lang="en-US" dirty="0" smtClean="0"/>
              <a:t>) or exception</a:t>
            </a:r>
          </a:p>
          <a:p>
            <a:r>
              <a:rPr lang="en-US" dirty="0" smtClean="0"/>
              <a:t>Division operator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dirty="0" smtClean="0"/>
              <a:t> if used on real numbers returns real number or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Infinity</a:t>
            </a:r>
            <a:r>
              <a:rPr lang="en-US" dirty="0" smtClean="0"/>
              <a:t> or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NaN</a:t>
            </a:r>
          </a:p>
          <a:p>
            <a:r>
              <a:rPr lang="en-US" dirty="0" smtClean="0"/>
              <a:t>Remainder </a:t>
            </a:r>
            <a:r>
              <a:rPr lang="en-US" dirty="0"/>
              <a:t>operator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en-US" dirty="0"/>
              <a:t> returns the remainder from </a:t>
            </a:r>
            <a:r>
              <a:rPr lang="en-US" dirty="0" smtClean="0"/>
              <a:t>division of integers</a:t>
            </a:r>
            <a:endParaRPr lang="en-US" dirty="0"/>
          </a:p>
          <a:p>
            <a:r>
              <a:rPr lang="en-US" dirty="0" smtClean="0"/>
              <a:t>The special addition </a:t>
            </a:r>
            <a:r>
              <a:rPr lang="en-US" dirty="0"/>
              <a:t>operator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++</a:t>
            </a:r>
            <a:r>
              <a:rPr lang="en-US" dirty="0"/>
              <a:t> increments a </a:t>
            </a:r>
            <a:r>
              <a:rPr lang="en-US" dirty="0" smtClean="0"/>
              <a:t>variable</a:t>
            </a:r>
          </a:p>
        </p:txBody>
      </p:sp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</a:p>
        </p:txBody>
      </p:sp>
    </p:spTree>
    <p:extLst>
      <p:ext uri="{BB962C8B-B14F-4D97-AF65-F5344CB8AC3E}">
        <p14:creationId xmlns:p14="http://schemas.microsoft.com/office/powerpoint/2010/main" val="19698772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Arithmetic Operators – </a:t>
            </a:r>
            <a:r>
              <a:rPr lang="en-US" dirty="0" smtClean="0"/>
              <a:t>Examples</a:t>
            </a:r>
            <a:endParaRPr lang="bg-BG" dirty="0"/>
          </a:p>
        </p:txBody>
      </p:sp>
      <p:sp>
        <p:nvSpPr>
          <p:cNvPr id="484356" name="Rectangle 4"/>
          <p:cNvSpPr>
            <a:spLocks noChangeArrowheads="1"/>
          </p:cNvSpPr>
          <p:nvPr/>
        </p:nvSpPr>
        <p:spPr bwMode="auto">
          <a:xfrm>
            <a:off x="744119" y="1341000"/>
            <a:ext cx="10649786" cy="483921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squarePerimeter = 17;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squareSide = squarePerimeter / 4.0;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squareArea = squareSide * squareSide;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Console.WriteLine(squareSide); // 4.25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Console.WriteLine(squareArea); // 18.0625</a:t>
            </a:r>
          </a:p>
          <a:p>
            <a:pPr eaLnBrk="0" hangingPunct="0">
              <a:lnSpc>
                <a:spcPts val="3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4;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b ); // 9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b++ ); // 9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b ); // 10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(++b) ); // 11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b ); // </a:t>
            </a:r>
            <a:r>
              <a:rPr lang="it-IT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  <a:endParaRPr lang="it-IT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3587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Arithmetic Operators </a:t>
            </a:r>
            <a:r>
              <a:rPr lang="en-US" dirty="0" smtClean="0"/>
              <a:t>– Example </a:t>
            </a:r>
            <a:r>
              <a:rPr lang="en-US" dirty="0"/>
              <a:t>(2)</a:t>
            </a:r>
            <a:endParaRPr lang="bg-BG" dirty="0"/>
          </a:p>
        </p:txBody>
      </p:sp>
      <p:sp>
        <p:nvSpPr>
          <p:cNvPr id="484356" name="Rectangle 4"/>
          <p:cNvSpPr>
            <a:spLocks noChangeArrowheads="1"/>
          </p:cNvSpPr>
          <p:nvPr/>
        </p:nvSpPr>
        <p:spPr bwMode="auto">
          <a:xfrm>
            <a:off x="804277" y="1220613"/>
            <a:ext cx="10529470" cy="516038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Console.WriteLine(12 / 3); // 4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Console.WriteLine(11 / 3); // 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2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Console.WriteLine(11.0 </a:t>
            </a: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 3); // 3.666666667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Console.WriteLine(11 / 3.0); // 3.666666667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Console.WriteLine(11 % 3);   //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Console.WriteLine(11 % -3);  //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Console.WriteLine(-11 % 3);  // -2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Console.WriteLine(1.5 / 0.0);  // Infinity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Console.WriteLine(-1.5 / 0.0); // -Infinity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Console.WriteLine(0.0 / 0.0);  // NaN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x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Console.WriteLine(5 / x); // DivideByZeroException</a:t>
            </a:r>
          </a:p>
        </p:txBody>
      </p:sp>
    </p:spTree>
    <p:extLst>
      <p:ext uri="{BB962C8B-B14F-4D97-AF65-F5344CB8AC3E}">
        <p14:creationId xmlns:p14="http://schemas.microsoft.com/office/powerpoint/2010/main" val="36520127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Arithmetic Operators </a:t>
            </a:r>
            <a:r>
              <a:rPr lang="en-US" dirty="0" smtClean="0"/>
              <a:t>– Overflow </a:t>
            </a:r>
            <a:r>
              <a:rPr lang="en-US" dirty="0"/>
              <a:t>Examples</a:t>
            </a:r>
            <a:endParaRPr lang="bg-BG" dirty="0"/>
          </a:p>
        </p:txBody>
      </p:sp>
      <p:sp>
        <p:nvSpPr>
          <p:cNvPr id="484356" name="Rectangle 4"/>
          <p:cNvSpPr>
            <a:spLocks noChangeArrowheads="1"/>
          </p:cNvSpPr>
          <p:nvPr/>
        </p:nvSpPr>
        <p:spPr bwMode="auto">
          <a:xfrm>
            <a:off x="744119" y="1238958"/>
            <a:ext cx="10649786" cy="507004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bigNum = 2000000000;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bigSum = 2 * bigNum; // Integer overflow!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Console.WriteLine(bigSum); // -294967296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bigNum = Int32.MaxValue;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bigNum = bigNum + 1;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Console.WriteLine(bigNum); // -2147483648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checked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This will cause OverflowException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bigSum = bigNum * 2;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09660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82888" y="1578600"/>
            <a:ext cx="6480175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000" stA="25000" endPos="49000" dist="5000" dir="5400000" sy="-100000" algn="bl" rotWithShape="0"/>
                </a:effectLst>
              </a:rPr>
              <a:t>Arithmetic Operators</a:t>
            </a: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000" stA="25000" endPos="49000" dist="5000" dir="5400000" sy="-100000" algn="bl" rotWithShape="0"/>
              </a:effectLst>
            </a:endParaRPr>
          </a:p>
        </p:txBody>
      </p:sp>
      <p:sp>
        <p:nvSpPr>
          <p:cNvPr id="533507" name="Rectangle 3"/>
          <p:cNvSpPr>
            <a:spLocks noChangeArrowheads="1"/>
          </p:cNvSpPr>
          <p:nvPr/>
        </p:nvSpPr>
        <p:spPr bwMode="auto">
          <a:xfrm>
            <a:off x="2781301" y="2543718"/>
            <a:ext cx="6480175" cy="620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lvl="0"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4000" spc="200" dirty="0">
                <a:solidFill>
                  <a:srgbClr val="F0A22E"/>
                </a:solidFill>
                <a:hlinkClick r:id="rId3"/>
              </a:rPr>
              <a:t>Live Demo</a:t>
            </a:r>
            <a:endParaRPr lang="en-US" sz="4000" spc="200" dirty="0">
              <a:solidFill>
                <a:srgbClr val="F0A22E"/>
              </a:solidFill>
            </a:endParaRPr>
          </a:p>
        </p:txBody>
      </p:sp>
      <p:pic>
        <p:nvPicPr>
          <p:cNvPr id="51202" name="Picture 2" descr="http://www.york.ac.uk/admin/hr/images/arithmetic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 rot="21383580">
            <a:off x="3600527" y="3568141"/>
            <a:ext cx="4931948" cy="25276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147009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09863" y="1451600"/>
            <a:ext cx="6480175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Logical Operators</a:t>
            </a:r>
            <a:endParaRPr lang="bg-BG" dirty="0"/>
          </a:p>
        </p:txBody>
      </p:sp>
      <p:pic>
        <p:nvPicPr>
          <p:cNvPr id="49153" name="Picture 1" descr="C:\Trash\math+operators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673454" y="2971801"/>
            <a:ext cx="4577052" cy="30636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253418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>
          <a:xfrm>
            <a:off x="188815" y="1151121"/>
            <a:ext cx="11806420" cy="5570355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Logical operators </a:t>
            </a:r>
            <a:r>
              <a:rPr lang="en-US" dirty="0" smtClean="0"/>
              <a:t>take </a:t>
            </a:r>
            <a:r>
              <a:rPr lang="en-US" dirty="0"/>
              <a:t>boolean operands and return boolean result</a:t>
            </a:r>
          </a:p>
          <a:p>
            <a:pPr>
              <a:spcBef>
                <a:spcPts val="300"/>
              </a:spcBef>
            </a:pPr>
            <a:r>
              <a:rPr lang="en-US" dirty="0"/>
              <a:t>Operator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/>
              <a:t>turns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 smtClean="0"/>
              <a:t>to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</a:t>
            </a:r>
          </a:p>
          <a:p>
            <a:pPr>
              <a:spcBef>
                <a:spcPts val="300"/>
              </a:spcBef>
            </a:pPr>
            <a:r>
              <a:rPr lang="en-US" dirty="0" smtClean="0"/>
              <a:t>Behavior of the operators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dirty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 </a:t>
            </a:r>
            <a:r>
              <a:rPr lang="en-US" dirty="0" smtClean="0"/>
              <a:t>==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/>
              <a:t> </a:t>
            </a:r>
            <a:r>
              <a:rPr lang="en-US" dirty="0" smtClean="0"/>
              <a:t>==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 smtClean="0"/>
              <a:t>):</a:t>
            </a:r>
            <a:endParaRPr lang="en-US" dirty="0"/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Operators</a:t>
            </a:r>
          </a:p>
        </p:txBody>
      </p:sp>
      <p:graphicFrame>
        <p:nvGraphicFramePr>
          <p:cNvPr id="76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8789171"/>
              </p:ext>
            </p:extLst>
          </p:nvPr>
        </p:nvGraphicFramePr>
        <p:xfrm>
          <a:off x="2161609" y="4450100"/>
          <a:ext cx="8036803" cy="1858900"/>
        </p:xfrm>
        <a:graphic>
          <a:graphicData uri="http://schemas.openxmlformats.org/drawingml/2006/table">
            <a:tbl>
              <a:tblPr/>
              <a:tblGrid>
                <a:gridCol w="1587818"/>
                <a:gridCol w="581585"/>
                <a:gridCol w="576825"/>
                <a:gridCol w="576825"/>
                <a:gridCol w="576825"/>
                <a:gridCol w="576825"/>
                <a:gridCol w="576825"/>
                <a:gridCol w="576825"/>
                <a:gridCol w="576825"/>
                <a:gridCol w="458025"/>
                <a:gridCol w="457200"/>
                <a:gridCol w="457200"/>
                <a:gridCol w="457200"/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Operand1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Operand2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7705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 – Example</a:t>
            </a:r>
          </a:p>
        </p:txBody>
      </p:sp>
      <p:sp>
        <p:nvSpPr>
          <p:cNvPr id="564228" name="Rectangle 4"/>
          <p:cNvSpPr>
            <a:spLocks noChangeArrowheads="1"/>
          </p:cNvSpPr>
          <p:nvPr/>
        </p:nvSpPr>
        <p:spPr bwMode="auto">
          <a:xfrm>
            <a:off x="845325" y="1315645"/>
            <a:ext cx="10433088" cy="499335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a = true;</a:t>
            </a:r>
          </a:p>
          <a:p>
            <a:pPr eaLnBrk="0" hangingPunct="0">
              <a:lnSpc>
                <a:spcPts val="3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b = false;</a:t>
            </a:r>
          </a:p>
          <a:p>
            <a:pPr eaLnBrk="0" hangingPunct="0">
              <a:lnSpc>
                <a:spcPts val="3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&amp;&amp; b); // False</a:t>
            </a:r>
          </a:p>
          <a:p>
            <a:pPr eaLnBrk="0" hangingPunct="0">
              <a:lnSpc>
                <a:spcPts val="3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|| b); // True</a:t>
            </a:r>
          </a:p>
          <a:p>
            <a:pPr eaLnBrk="0" hangingPunct="0">
              <a:lnSpc>
                <a:spcPts val="3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^ b); // True</a:t>
            </a:r>
          </a:p>
          <a:p>
            <a:pPr eaLnBrk="0" hangingPunct="0">
              <a:lnSpc>
                <a:spcPts val="3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Console.WriteLine(!b); // True</a:t>
            </a:r>
          </a:p>
          <a:p>
            <a:pPr eaLnBrk="0" hangingPunct="0">
              <a:lnSpc>
                <a:spcPts val="3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 || true); // True</a:t>
            </a:r>
          </a:p>
          <a:p>
            <a:pPr eaLnBrk="0" hangingPunct="0">
              <a:lnSpc>
                <a:spcPts val="3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 &amp;&amp; true); // False</a:t>
            </a:r>
          </a:p>
          <a:p>
            <a:pPr eaLnBrk="0" hangingPunct="0">
              <a:lnSpc>
                <a:spcPts val="3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|| true); // True</a:t>
            </a:r>
          </a:p>
          <a:p>
            <a:pPr eaLnBrk="0" hangingPunct="0">
              <a:lnSpc>
                <a:spcPts val="3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&amp;&amp; true); // True</a:t>
            </a:r>
          </a:p>
          <a:p>
            <a:pPr eaLnBrk="0" hangingPunct="0">
              <a:lnSpc>
                <a:spcPts val="3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Console.WriteLine(!a); // False</a:t>
            </a:r>
          </a:p>
          <a:p>
            <a:pPr eaLnBrk="0" hangingPunct="0">
              <a:lnSpc>
                <a:spcPts val="3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Console.WriteLine((5&gt;7) ^ (a==b)); // False</a:t>
            </a:r>
          </a:p>
        </p:txBody>
      </p:sp>
    </p:spTree>
    <p:extLst>
      <p:ext uri="{BB962C8B-B14F-4D97-AF65-F5344CB8AC3E}">
        <p14:creationId xmlns:p14="http://schemas.microsoft.com/office/powerpoint/2010/main" val="26491824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7" name="Picture 1" descr="C:\Trash\ches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455172">
            <a:off x="7079682" y="2763789"/>
            <a:ext cx="2857500" cy="35718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35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5600" y="1273800"/>
            <a:ext cx="5713413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Logical Operators</a:t>
            </a:r>
            <a:endParaRPr lang="bg-BG" dirty="0"/>
          </a:p>
        </p:txBody>
      </p:sp>
      <p:sp>
        <p:nvSpPr>
          <p:cNvPr id="535555" name="Rectangle 3"/>
          <p:cNvSpPr>
            <a:spLocks noChangeArrowheads="1"/>
          </p:cNvSpPr>
          <p:nvPr/>
        </p:nvSpPr>
        <p:spPr bwMode="auto">
          <a:xfrm>
            <a:off x="2894013" y="2275430"/>
            <a:ext cx="5713413" cy="620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lvl="0"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4000" spc="200" dirty="0">
                <a:solidFill>
                  <a:srgbClr val="F0A22E"/>
                </a:solidFill>
                <a:hlinkClick r:id="rId4"/>
              </a:rPr>
              <a:t>Live Demo</a:t>
            </a:r>
            <a:endParaRPr lang="en-US" sz="4000" spc="200" dirty="0">
              <a:solidFill>
                <a:srgbClr val="F0A22E"/>
              </a:solidFill>
            </a:endParaRPr>
          </a:p>
        </p:txBody>
      </p:sp>
      <p:pic>
        <p:nvPicPr>
          <p:cNvPr id="46081" name="Picture 1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 rot="351916">
            <a:off x="2360828" y="3036351"/>
            <a:ext cx="3116764" cy="31465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342326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/>
              <a:t>Operators in C</a:t>
            </a:r>
            <a:r>
              <a:rPr lang="en-US" dirty="0" smtClean="0"/>
              <a:t># and Operator </a:t>
            </a:r>
            <a:r>
              <a:rPr lang="en-US" dirty="0"/>
              <a:t>Precedence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/>
              <a:t>Arithmetic Operators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/>
              <a:t>Logical Operators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/>
              <a:t>Bitwise Operators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/>
              <a:t>Comparison Operators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/>
              <a:t>Assignment </a:t>
            </a:r>
            <a:r>
              <a:rPr lang="en-US" dirty="0" smtClean="0"/>
              <a:t>Operators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 smtClean="0"/>
              <a:t>Other Operators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 smtClean="0"/>
              <a:t>Implicit and Explicit Type Conversions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pic>
        <p:nvPicPr>
          <p:cNvPr id="1026" name="Picture 2" descr="http://cdn.desktopwallpapers4.me/wallpapers/music/1920x1200/3/22318-pink-floyd-the-dark-side-of-the-moon-1920x1200-music-wallpaper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86"/>
          <a:stretch/>
        </p:blipFill>
        <p:spPr bwMode="auto">
          <a:xfrm>
            <a:off x="6552424" y="2061000"/>
            <a:ext cx="4725988" cy="317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3880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http://2.bp.blogspot.com/_bDlczh6zCMQ/SJkWPrfczpI/AAAAAAAAASI/Dje4XUyuM-c/s320/binary.pn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284412" y="1311580"/>
            <a:ext cx="7543800" cy="33585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60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4638" y="4956800"/>
            <a:ext cx="6480175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Bitwise Operators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334314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53001"/>
            <a:ext cx="11804822" cy="5668476"/>
          </a:xfrm>
        </p:spPr>
        <p:txBody>
          <a:bodyPr/>
          <a:lstStyle/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/>
              <a:t>Bitwise operator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en-US" sz="3000" dirty="0">
                <a:solidFill>
                  <a:schemeClr val="tx2"/>
                </a:solidFill>
              </a:rPr>
              <a:t> </a:t>
            </a:r>
            <a:r>
              <a:rPr lang="en-US" sz="3000" dirty="0"/>
              <a:t>turns all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3000" dirty="0"/>
              <a:t> to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/>
              <a:t> and all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/>
              <a:t> to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</a:p>
          <a:p>
            <a:pPr lvl="1">
              <a:lnSpc>
                <a:spcPts val="3600"/>
              </a:lnSpc>
              <a:spcBef>
                <a:spcPts val="300"/>
              </a:spcBef>
            </a:pPr>
            <a:r>
              <a:rPr lang="en-US" sz="2800" dirty="0"/>
              <a:t>Like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/>
              <a:t>for boolean expressions but bit by bit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/>
              <a:t>The operators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0" dirty="0"/>
              <a:t>,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3000" dirty="0"/>
              <a:t> and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sz="3000" dirty="0"/>
              <a:t> behave like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3000" dirty="0"/>
              <a:t>,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3000" dirty="0"/>
              <a:t> and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sz="3000" dirty="0"/>
              <a:t> for boolean expressions but bit by bit</a:t>
            </a: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/>
              <a:t>The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&lt;&lt;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and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&gt;&gt;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move the bits (left or right)</a:t>
            </a: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/>
              <a:t>Behavior of the operators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0" dirty="0"/>
              <a:t>,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3000" dirty="0"/>
              <a:t> and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sz="30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Bitwise Operators</a:t>
            </a:r>
          </a:p>
        </p:txBody>
      </p:sp>
      <p:graphicFrame>
        <p:nvGraphicFramePr>
          <p:cNvPr id="6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0866342"/>
              </p:ext>
            </p:extLst>
          </p:nvPr>
        </p:nvGraphicFramePr>
        <p:xfrm>
          <a:off x="2278412" y="4581000"/>
          <a:ext cx="7732008" cy="1858900"/>
        </p:xfrm>
        <a:graphic>
          <a:graphicData uri="http://schemas.openxmlformats.org/drawingml/2006/table">
            <a:tbl>
              <a:tblPr/>
              <a:tblGrid>
                <a:gridCol w="1891560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Operand1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Operand2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363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08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Bitwise operators are used on integer numbers (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byte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sbyte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ulong</a:t>
            </a:r>
            <a:r>
              <a:rPr lang="en-US" dirty="0" smtClean="0"/>
              <a:t>)</a:t>
            </a:r>
          </a:p>
          <a:p>
            <a:r>
              <a:rPr lang="en-US" dirty="0" smtClean="0"/>
              <a:t>Bitwise operators are applied bit by bit</a:t>
            </a:r>
          </a:p>
          <a:p>
            <a:r>
              <a:rPr lang="en-US" dirty="0" smtClean="0"/>
              <a:t>Examples:</a:t>
            </a:r>
            <a:endParaRPr lang="en-US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Bitwise Operators (2)</a:t>
            </a:r>
            <a:endParaRPr lang="en-US" dirty="0"/>
          </a:p>
        </p:txBody>
      </p:sp>
      <p:sp>
        <p:nvSpPr>
          <p:cNvPr id="508933" name="Rectangle 5"/>
          <p:cNvSpPr>
            <a:spLocks noChangeArrowheads="1"/>
          </p:cNvSpPr>
          <p:nvPr/>
        </p:nvSpPr>
        <p:spPr bwMode="auto">
          <a:xfrm>
            <a:off x="2710412" y="3357999"/>
            <a:ext cx="8280000" cy="295100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ushort a = 3;                // 00000000 00000011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ushort b = 5;                // 00000000 00000101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| b);   // 00000000 00000111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&amp; b);   // 00000000 00000001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^ b);   // 00000000 00000110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Console.WriteLine(~a &amp; b);   // 00000000 00000100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&lt;&lt; 1);  // 00000000 00000110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&gt;&gt; 1);  // 00000000 00000001</a:t>
            </a:r>
          </a:p>
        </p:txBody>
      </p:sp>
    </p:spTree>
    <p:extLst>
      <p:ext uri="{BB962C8B-B14F-4D97-AF65-F5344CB8AC3E}">
        <p14:creationId xmlns:p14="http://schemas.microsoft.com/office/powerpoint/2010/main" val="1450065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08931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53001"/>
            <a:ext cx="11804822" cy="56684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How to get the bit at position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dirty="0" smtClean="0"/>
              <a:t> from a number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 smtClean="0"/>
              <a:t>?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How to set the bit at position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dirty="0" smtClean="0"/>
              <a:t> to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Bitwise Operators – Tips &amp; Tricks</a:t>
            </a:r>
          </a:p>
        </p:txBody>
      </p:sp>
      <p:sp>
        <p:nvSpPr>
          <p:cNvPr id="508933" name="Rectangle 5"/>
          <p:cNvSpPr>
            <a:spLocks noChangeArrowheads="1"/>
          </p:cNvSpPr>
          <p:nvPr/>
        </p:nvSpPr>
        <p:spPr bwMode="auto">
          <a:xfrm>
            <a:off x="1891670" y="1885544"/>
            <a:ext cx="7658742" cy="175945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p = 5;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</a:t>
            </a:r>
            <a:r>
              <a:rPr lang="it-IT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291;               // 00000001 </a:t>
            </a: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</a:t>
            </a:r>
            <a:r>
              <a:rPr lang="it-IT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nRightP</a:t>
            </a:r>
            <a:r>
              <a:rPr lang="it-IT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 &gt;&gt; p; </a:t>
            </a:r>
            <a:r>
              <a:rPr lang="it-IT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// 00000000 0000100</a:t>
            </a:r>
            <a:r>
              <a:rPr lang="it-IT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it-IT" sz="2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bit = </a:t>
            </a:r>
            <a:r>
              <a:rPr lang="it-IT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nRightP &amp; 1;     // </a:t>
            </a: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00000000 </a:t>
            </a:r>
            <a:r>
              <a:rPr lang="it-IT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0000000</a:t>
            </a:r>
            <a:r>
              <a:rPr lang="it-IT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Console.WriteLine(bit); </a:t>
            </a:r>
            <a:r>
              <a:rPr lang="it-IT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</a:t>
            </a: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891670" y="4621544"/>
            <a:ext cx="7658742" cy="175945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p = 5;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</a:t>
            </a:r>
            <a:r>
              <a:rPr lang="it-IT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291;               // 00000001 </a:t>
            </a: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</a:t>
            </a:r>
            <a:r>
              <a:rPr lang="it-IT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mask = ~(1 &lt;&lt; p);      </a:t>
            </a:r>
            <a:r>
              <a:rPr lang="it-IT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11111111 11</a:t>
            </a:r>
            <a:r>
              <a:rPr lang="it-IT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11111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result = n &amp; mask;     </a:t>
            </a:r>
            <a:r>
              <a:rPr lang="it-IT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00000001 </a:t>
            </a: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</a:t>
            </a:r>
            <a:r>
              <a:rPr lang="it-IT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Console.WriteLine(result); </a:t>
            </a:r>
            <a:r>
              <a:rPr lang="it-IT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259</a:t>
            </a:r>
            <a:endParaRPr lang="it-IT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6" name="Picture 2" descr="http://www.rt-embedded.com/blog/wp-content/uploads/2010/08/bitwise-150x15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021550">
            <a:off x="10393373" y="3293850"/>
            <a:ext cx="1147940" cy="1147940"/>
          </a:xfrm>
          <a:prstGeom prst="roundRect">
            <a:avLst>
              <a:gd name="adj" fmla="val 9634"/>
            </a:avLst>
          </a:prstGeom>
          <a:noFill/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56037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08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How to set the bit at position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dirty="0" smtClean="0"/>
              <a:t> to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How to print a binary number to the console?</a:t>
            </a:r>
            <a:endParaRPr lang="en-US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Bitwise </a:t>
            </a:r>
            <a:r>
              <a:rPr lang="en-US" dirty="0" smtClean="0"/>
              <a:t>Operators – Tips &amp; Tricks (2)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51208" y="1989000"/>
            <a:ext cx="8771204" cy="199894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p = 4;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</a:t>
            </a:r>
            <a:r>
              <a:rPr lang="it-IT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291;                </a:t>
            </a: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it-IT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00000001 </a:t>
            </a: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001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0011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mask = 1 &lt;&lt; p;          // 00000000 000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0000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result = n | mask;      // </a:t>
            </a:r>
            <a:r>
              <a:rPr lang="it-IT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00000001 </a:t>
            </a: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001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0011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Console.WriteLine(result);  // </a:t>
            </a:r>
            <a:r>
              <a:rPr lang="it-IT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307</a:t>
            </a:r>
            <a:endParaRPr lang="it-IT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51208" y="5007496"/>
            <a:ext cx="8771204" cy="124649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Convert.ToString(result</a:t>
            </a: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2).</a:t>
            </a:r>
            <a:r>
              <a:rPr lang="it-IT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PadLeft(16, </a:t>
            </a: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'0'));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0000000000110011</a:t>
            </a:r>
          </a:p>
        </p:txBody>
      </p:sp>
      <p:pic>
        <p:nvPicPr>
          <p:cNvPr id="9" name="Picture 2" descr="http://static.howstuffworks.com/gif/bytes-c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20974" y="2590470"/>
            <a:ext cx="1775699" cy="796003"/>
          </a:xfrm>
          <a:prstGeom prst="roundRect">
            <a:avLst>
              <a:gd name="adj" fmla="val 1027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6261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82888" y="1502400"/>
            <a:ext cx="6480175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Bitwise Operators</a:t>
            </a:r>
            <a:endParaRPr lang="bg-B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781301" y="2506606"/>
            <a:ext cx="6480175" cy="620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lvl="0"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4000" spc="200" dirty="0">
                <a:solidFill>
                  <a:srgbClr val="F0A22E"/>
                </a:solidFill>
                <a:hlinkClick r:id="rId3"/>
              </a:rPr>
              <a:t>Live Demo</a:t>
            </a:r>
            <a:endParaRPr lang="en-US" sz="4000" spc="200" dirty="0">
              <a:solidFill>
                <a:srgbClr val="F0A22E"/>
              </a:solidFill>
            </a:endParaRPr>
          </a:p>
        </p:txBody>
      </p:sp>
      <p:pic>
        <p:nvPicPr>
          <p:cNvPr id="38914" name="Picture 2" descr="http://pt.dreamstime.com/bits-e-bytes-thumb6088302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 rot="21425691">
            <a:off x="5003180" y="3683628"/>
            <a:ext cx="4852092" cy="2062139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2" descr="http://www.dreamstime.com/bits-and-bytes-thumb7566346.jpg"/>
          <p:cNvPicPr>
            <a:picLocks noChangeAspect="1" noChangeArrowheads="1"/>
          </p:cNvPicPr>
          <p:nvPr/>
        </p:nvPicPr>
        <p:blipFill>
          <a:blip r:embed="rId5" cstate="screen">
            <a:lum contrast="-10000"/>
          </a:blip>
          <a:srcRect/>
          <a:stretch>
            <a:fillRect/>
          </a:stretch>
        </p:blipFill>
        <p:spPr bwMode="auto">
          <a:xfrm rot="21381788">
            <a:off x="2304450" y="3276600"/>
            <a:ext cx="1828800" cy="1828800"/>
          </a:xfrm>
          <a:prstGeom prst="roundRect">
            <a:avLst>
              <a:gd name="adj" fmla="val 1194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083672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41613" y="1186303"/>
            <a:ext cx="6480175" cy="173469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Comparison and Assignment Operators</a:t>
            </a:r>
            <a:endParaRPr lang="bg-BG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773255" y="3385456"/>
            <a:ext cx="4404850" cy="27867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1526135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99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Comparison operators are used to compare </a:t>
            </a:r>
            <a:r>
              <a:rPr lang="en-US" dirty="0" smtClean="0"/>
              <a:t>variables</a:t>
            </a:r>
            <a:endParaRPr lang="en-US" dirty="0"/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==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&gt;=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&lt;=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!=</a:t>
            </a:r>
          </a:p>
          <a:p>
            <a:r>
              <a:rPr lang="en-US" dirty="0"/>
              <a:t>Comparison operators example:</a:t>
            </a:r>
          </a:p>
        </p:txBody>
      </p:sp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499716" name="Rectangle 4"/>
          <p:cNvSpPr>
            <a:spLocks noChangeArrowheads="1"/>
          </p:cNvSpPr>
          <p:nvPr/>
        </p:nvSpPr>
        <p:spPr bwMode="auto">
          <a:xfrm>
            <a:off x="1990412" y="3357000"/>
            <a:ext cx="7559675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4;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&gt;= b); // True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!= b); // True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== b); // False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== a); // True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!= ++b); // False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&gt; b); // False</a:t>
            </a:r>
          </a:p>
        </p:txBody>
      </p:sp>
      <p:pic>
        <p:nvPicPr>
          <p:cNvPr id="35841" name="Picture 1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66412" y="2109090"/>
            <a:ext cx="1981200" cy="1862327"/>
          </a:xfrm>
          <a:prstGeom prst="roundRect">
            <a:avLst>
              <a:gd name="adj" fmla="val 7365"/>
            </a:avLst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042150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operators are used to assign a value to a </a:t>
            </a:r>
            <a:r>
              <a:rPr lang="en-US" dirty="0" smtClean="0"/>
              <a:t>variable ,</a:t>
            </a:r>
            <a:endParaRPr lang="en-US" dirty="0"/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/>
              <a:t>,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+=</a:t>
            </a:r>
            <a:r>
              <a:rPr lang="en-US" dirty="0"/>
              <a:t>,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-=</a:t>
            </a:r>
            <a:r>
              <a:rPr lang="en-US" dirty="0"/>
              <a:t>,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|=</a:t>
            </a:r>
            <a:r>
              <a:rPr lang="en-US" dirty="0"/>
              <a:t>,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/>
              <a:t>...</a:t>
            </a:r>
          </a:p>
          <a:p>
            <a:r>
              <a:rPr lang="en-US" dirty="0"/>
              <a:t>Assignment operators example:</a:t>
            </a:r>
          </a:p>
        </p:txBody>
      </p: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 Operators</a:t>
            </a:r>
          </a:p>
        </p:txBody>
      </p:sp>
      <p:sp>
        <p:nvSpPr>
          <p:cNvPr id="500740" name="Rectangle 4"/>
          <p:cNvSpPr>
            <a:spLocks noChangeArrowheads="1"/>
          </p:cNvSpPr>
          <p:nvPr/>
        </p:nvSpPr>
        <p:spPr bwMode="auto">
          <a:xfrm>
            <a:off x="1990412" y="3357000"/>
            <a:ext cx="7561263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x = 6;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y = 4;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Console.WriteLine(y *= 2); // 8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z = y = 3; // y=3 and z=3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Console.WriteLine(z); // 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Console.WriteLine(x |= 1); //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Console.WriteLine(x += 3); // 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Console.WriteLine(x /= 2); // 5</a:t>
            </a:r>
          </a:p>
        </p:txBody>
      </p:sp>
      <p:pic>
        <p:nvPicPr>
          <p:cNvPr id="8" name="Picture 2" descr="http://www.hypertherm.com/images/information_center/why_switch_to_plasma/lnd_greater_productivity_lrg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966412" y="2261901"/>
            <a:ext cx="2136213" cy="1676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063674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20484" y="1485000"/>
            <a:ext cx="7989928" cy="173469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Comparison and </a:t>
            </a:r>
            <a:r>
              <a:rPr lang="en-US" dirty="0" smtClean="0"/>
              <a:t>Assignment Operators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446212" y="3201065"/>
            <a:ext cx="8938472" cy="692873"/>
          </a:xfrm>
        </p:spPr>
        <p:txBody>
          <a:bodyPr/>
          <a:lstStyle/>
          <a:p>
            <a:r>
              <a:rPr lang="en-US" dirty="0"/>
              <a:t>Live </a:t>
            </a:r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32770" name="Picture 2" descr="http://icfindy.com/images/puzzl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157018">
            <a:off x="3253688" y="4106382"/>
            <a:ext cx="5475592" cy="22102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852370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Operator </a:t>
            </a:r>
            <a:r>
              <a:rPr lang="en-US" dirty="0"/>
              <a:t>is an operation performed over data at runtime</a:t>
            </a:r>
            <a:endParaRPr lang="bg-BG" dirty="0"/>
          </a:p>
          <a:p>
            <a:pPr lvl="1"/>
            <a:r>
              <a:rPr lang="en-US" dirty="0"/>
              <a:t>Takes one or more arguments (operands)</a:t>
            </a:r>
          </a:p>
          <a:p>
            <a:pPr lvl="1"/>
            <a:r>
              <a:rPr lang="en-US" dirty="0"/>
              <a:t>Produces a new </a:t>
            </a:r>
            <a:r>
              <a:rPr lang="en-US" dirty="0" smtClean="0"/>
              <a:t>value</a:t>
            </a:r>
          </a:p>
          <a:p>
            <a:pPr lvl="1"/>
            <a:r>
              <a:rPr lang="en-US" dirty="0" smtClean="0"/>
              <a:t>Example of operators: </a:t>
            </a:r>
          </a:p>
          <a:p>
            <a:r>
              <a:rPr lang="en-US" dirty="0" smtClean="0"/>
              <a:t>Operators </a:t>
            </a:r>
            <a:r>
              <a:rPr lang="en-US" dirty="0"/>
              <a:t>have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precedence</a:t>
            </a:r>
          </a:p>
          <a:p>
            <a:pPr lvl="1"/>
            <a:r>
              <a:rPr lang="en-US" dirty="0"/>
              <a:t>Precedence defines which will be evaluated first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Expressions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are sequences of operators and operands that are evaluated </a:t>
            </a:r>
            <a:r>
              <a:rPr lang="en-US" dirty="0"/>
              <a:t>to a single </a:t>
            </a:r>
            <a:r>
              <a:rPr lang="en-US" dirty="0" smtClean="0"/>
              <a:t>value, e.g.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b)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Operator</a:t>
            </a:r>
            <a:r>
              <a:rPr lang="bg-BG" dirty="0"/>
              <a:t>?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934900" y="3257905"/>
            <a:ext cx="2448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b + c;</a:t>
            </a:r>
            <a:endParaRPr lang="it-IT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454412" y="2547986"/>
            <a:ext cx="2275200" cy="678393"/>
          </a:xfrm>
          <a:prstGeom prst="wedgeRoundRectCallout">
            <a:avLst>
              <a:gd name="adj1" fmla="val -59512"/>
              <a:gd name="adj2" fmla="val 5669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Operator "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2800" dirty="0" smtClean="0">
                <a:solidFill>
                  <a:srgbClr val="FFFFFF"/>
                </a:solidFill>
              </a:rPr>
              <a:t>"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878412" y="3867639"/>
            <a:ext cx="2275200" cy="678393"/>
          </a:xfrm>
          <a:prstGeom prst="wedgeRoundRectCallout">
            <a:avLst>
              <a:gd name="adj1" fmla="val -67084"/>
              <a:gd name="adj2" fmla="val -6568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Operator "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 smtClean="0">
                <a:solidFill>
                  <a:srgbClr val="FFFFFF"/>
                </a:solidFill>
              </a:rPr>
              <a:t>"</a:t>
            </a:r>
            <a:endParaRPr lang="en-US" sz="2800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1791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09863" y="1807200"/>
            <a:ext cx="6480175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Other Operators</a:t>
            </a:r>
            <a:endParaRPr lang="bg-BG" dirty="0"/>
          </a:p>
        </p:txBody>
      </p:sp>
      <p:pic>
        <p:nvPicPr>
          <p:cNvPr id="30722" name="Picture 2" descr="http://thor.info.uaic.ro/~busaco/paint/strange-sounds/TheUnfolding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817812" y="3285000"/>
            <a:ext cx="6324600" cy="26765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185121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67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concatenation operator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is used to concatenate strings </a:t>
            </a:r>
          </a:p>
          <a:p>
            <a:r>
              <a:rPr lang="en-US" dirty="0"/>
              <a:t>If the second operand is not a string, it is </a:t>
            </a:r>
            <a:r>
              <a:rPr lang="en-US" dirty="0" smtClean="0"/>
              <a:t>converted to string automatically</a:t>
            </a:r>
            <a:endParaRPr lang="en-US" dirty="0"/>
          </a:p>
        </p:txBody>
      </p:sp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Operators</a:t>
            </a:r>
          </a:p>
        </p:txBody>
      </p:sp>
      <p:sp>
        <p:nvSpPr>
          <p:cNvPr id="567300" name="Rectangle 4"/>
          <p:cNvSpPr>
            <a:spLocks noChangeArrowheads="1"/>
          </p:cNvSpPr>
          <p:nvPr/>
        </p:nvSpPr>
        <p:spPr bwMode="auto">
          <a:xfrm>
            <a:off x="2278175" y="3285000"/>
            <a:ext cx="7488237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 = "First";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second = "Second";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Console.WriteLine(first + second); </a:t>
            </a:r>
            <a:b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FirstSecond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output = "The number is : 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Console.WriteLine(output +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number is : 5</a:t>
            </a:r>
          </a:p>
        </p:txBody>
      </p:sp>
      <p:pic>
        <p:nvPicPr>
          <p:cNvPr id="29698" name="Picture 2" descr="http://www.clipartguide.com/_named_clipart_images/0511-0810-1902-2725_911_Operator_clipart_image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8686412" y="2827294"/>
            <a:ext cx="2015757" cy="1981200"/>
          </a:xfrm>
          <a:prstGeom prst="rect">
            <a:avLst/>
          </a:prstGeom>
          <a:noFill/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2508278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6832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dirty="0"/>
              <a:t>Member access operator 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/>
              <a:t>  is used to access object </a:t>
            </a:r>
            <a:r>
              <a:rPr lang="en-US" dirty="0" smtClean="0"/>
              <a:t>members</a:t>
            </a:r>
          </a:p>
          <a:p>
            <a:pPr lvl="1"/>
            <a:r>
              <a:rPr lang="en-US" dirty="0" smtClean="0"/>
              <a:t>E.g.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DateTime.Now.DayOfWeek.ToString()</a:t>
            </a:r>
          </a:p>
          <a:p>
            <a:r>
              <a:rPr lang="en-US" dirty="0" smtClean="0"/>
              <a:t>Square brackets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 smtClean="0"/>
              <a:t> are used with arrays, indexers and attributes</a:t>
            </a:r>
          </a:p>
          <a:p>
            <a:pPr lvl="1"/>
            <a:r>
              <a:rPr lang="en-US" dirty="0" smtClean="0"/>
              <a:t>E.g.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numbers[3]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"Hello"[2]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Parentheses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are used to override </a:t>
            </a:r>
            <a:r>
              <a:rPr lang="en-US" dirty="0" smtClean="0"/>
              <a:t>the default operator precedence, e.g. 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b)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Class cast operator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(type)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used to cast one compatible type to </a:t>
            </a:r>
            <a:r>
              <a:rPr lang="en-US" dirty="0" smtClean="0"/>
              <a:t>another, e.g.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(uint)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Operators (2)</a:t>
            </a:r>
          </a:p>
        </p:txBody>
      </p:sp>
    </p:spTree>
    <p:extLst>
      <p:ext uri="{BB962C8B-B14F-4D97-AF65-F5344CB8AC3E}">
        <p14:creationId xmlns:p14="http://schemas.microsoft.com/office/powerpoint/2010/main" val="26560950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69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Conditional operator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?:</a:t>
            </a:r>
            <a:r>
              <a:rPr lang="en-US" dirty="0"/>
              <a:t> has the </a:t>
            </a:r>
            <a:r>
              <a:rPr lang="en-US" dirty="0" smtClean="0"/>
              <a:t>form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dirty="0" smtClean="0"/>
              <a:t>(if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/>
              <a:t> is true then </a:t>
            </a:r>
            <a:r>
              <a:rPr lang="en-US" dirty="0" smtClean="0"/>
              <a:t>the result 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/>
              <a:t> else </a:t>
            </a:r>
            <a:r>
              <a:rPr lang="en-US" dirty="0" smtClean="0"/>
              <a:t>the result 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en-US" dirty="0"/>
              <a:t>)</a:t>
            </a:r>
            <a:endParaRPr lang="en-US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dirty="0"/>
              <a:t> operator is used to create new </a:t>
            </a:r>
            <a:r>
              <a:rPr lang="en-US" dirty="0" smtClean="0"/>
              <a:t>objects </a:t>
            </a: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dirty="0"/>
              <a:t> operator returns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System.Type</a:t>
            </a:r>
            <a:r>
              <a:rPr lang="en-US" dirty="0"/>
              <a:t> object (the reflection of a type</a:t>
            </a:r>
            <a:r>
              <a:rPr lang="en-US" dirty="0" smtClean="0"/>
              <a:t>), e.g.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typeof(int)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is</a:t>
            </a:r>
            <a:r>
              <a:rPr lang="en-US" dirty="0"/>
              <a:t> operator checks if an object is compatible with given </a:t>
            </a:r>
            <a:r>
              <a:rPr lang="en-US" dirty="0" smtClean="0"/>
              <a:t>type, e.g.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dirty="0" smtClean="0"/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</a:rPr>
              <a:t>is</a:t>
            </a:r>
            <a:r>
              <a:rPr lang="en-US" dirty="0" smtClean="0"/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true</a:t>
            </a:r>
            <a:r>
              <a:rPr lang="en-US" dirty="0" smtClean="0"/>
              <a:t>;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</a:rPr>
              <a:t>3.14</a:t>
            </a:r>
            <a:r>
              <a:rPr lang="en-US" dirty="0" smtClean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is</a:t>
            </a:r>
            <a:r>
              <a:rPr lang="en-US" dirty="0"/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</a:rPr>
              <a:t>float</a:t>
            </a:r>
            <a:r>
              <a:rPr lang="en-US" dirty="0" smtClean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false</a:t>
            </a:r>
            <a:endParaRPr lang="en-US" b="1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Operators (3)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94413" y="1909578"/>
            <a:ext cx="9133800" cy="56647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108000" rIns="108000" bIns="72000">
            <a:spAutoFit/>
          </a:bodyPr>
          <a:lstStyle/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? x : y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7479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Operators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Null-coalescing operator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??</a:t>
            </a:r>
            <a:r>
              <a:rPr lang="en-US" dirty="0" smtClean="0"/>
              <a:t> is </a:t>
            </a:r>
            <a:r>
              <a:rPr lang="en-US" dirty="0"/>
              <a:t>used to define a default value for </a:t>
            </a:r>
            <a:r>
              <a:rPr lang="en-US" dirty="0" smtClean="0"/>
              <a:t>both </a:t>
            </a:r>
            <a:r>
              <a:rPr lang="en-US" dirty="0"/>
              <a:t>nullable value types </a:t>
            </a:r>
            <a:r>
              <a:rPr lang="en-US" dirty="0" smtClean="0"/>
              <a:t>and reference types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returns the left-hand operand if it is not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  <a:p>
            <a:pPr lvl="2"/>
            <a:r>
              <a:rPr lang="en-US" dirty="0" smtClean="0"/>
              <a:t>Otherwise </a:t>
            </a:r>
            <a:r>
              <a:rPr lang="en-US" dirty="0"/>
              <a:t>it returns the </a:t>
            </a:r>
            <a:r>
              <a:rPr lang="en-US" dirty="0" smtClean="0"/>
              <a:t>right-hand operand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49500" y="4188223"/>
            <a:ext cx="7478711" cy="84860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108000" rIns="108000" bIns="72000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int? x = null;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y = x ?? -1;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56757" y="5336819"/>
            <a:ext cx="7478711" cy="84860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108000" rIns="108000" bIns="72000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int? x = 1;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y = x ?? -1; 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942012" y="4038600"/>
            <a:ext cx="4038600" cy="578882"/>
          </a:xfrm>
          <a:prstGeom prst="wedgeRoundRectCallout">
            <a:avLst>
              <a:gd name="adj1" fmla="val -63527"/>
              <a:gd name="adj2" fmla="val 6236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Here the value of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-1</a:t>
            </a:r>
            <a:endParaRPr lang="en-US" sz="2800" b="1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949270" y="5796796"/>
            <a:ext cx="4031342" cy="578882"/>
          </a:xfrm>
          <a:prstGeom prst="wedgeRoundRectCallout">
            <a:avLst>
              <a:gd name="adj1" fmla="val -65501"/>
              <a:gd name="adj2" fmla="val -2391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Here the value of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1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9211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Operators – Example</a:t>
            </a:r>
          </a:p>
        </p:txBody>
      </p:sp>
      <p:sp>
        <p:nvSpPr>
          <p:cNvPr id="570372" name="Rectangle 4"/>
          <p:cNvSpPr>
            <a:spLocks noChangeArrowheads="1"/>
          </p:cNvSpPr>
          <p:nvPr/>
        </p:nvSpPr>
        <p:spPr bwMode="auto">
          <a:xfrm>
            <a:off x="766412" y="1197000"/>
            <a:ext cx="10368000" cy="517301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6;</a:t>
            </a:r>
          </a:p>
          <a:p>
            <a:pPr eaLnBrk="0" hangingPunct="0">
              <a:lnSpc>
                <a:spcPts val="3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4;</a:t>
            </a:r>
          </a:p>
          <a:p>
            <a:pPr eaLnBrk="0" hangingPunct="0">
              <a:lnSpc>
                <a:spcPts val="3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&gt; b ? "a&gt;b" : "b&gt;=a"); // a&gt;b</a:t>
            </a:r>
          </a:p>
          <a:p>
            <a:pPr eaLnBrk="0" hangingPunct="0">
              <a:lnSpc>
                <a:spcPts val="3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Console.WriteLine((long) a); // 6</a:t>
            </a:r>
          </a:p>
          <a:p>
            <a:pPr eaLnBrk="0" hangingPunct="0">
              <a:lnSpc>
                <a:spcPts val="34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 = b = 3; // b=3; followed by c=3;</a:t>
            </a:r>
          </a:p>
          <a:p>
            <a:pPr eaLnBrk="0" hangingPunct="0">
              <a:lnSpc>
                <a:spcPts val="3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Console.WriteLine(c); // 3</a:t>
            </a:r>
          </a:p>
          <a:p>
            <a:pPr eaLnBrk="0" hangingPunct="0">
              <a:lnSpc>
                <a:spcPts val="3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is int); // True</a:t>
            </a:r>
          </a:p>
          <a:p>
            <a:pPr eaLnBrk="0" hangingPunct="0">
              <a:lnSpc>
                <a:spcPts val="3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Console.WriteLine((a+b)/2); // 4</a:t>
            </a:r>
          </a:p>
          <a:p>
            <a:pPr eaLnBrk="0" hangingPunct="0">
              <a:lnSpc>
                <a:spcPts val="3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Console.WriteLine(typeof(int)); // System.Int32</a:t>
            </a:r>
          </a:p>
          <a:p>
            <a:pPr eaLnBrk="0" hangingPunct="0">
              <a:lnSpc>
                <a:spcPts val="34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d = new int();</a:t>
            </a:r>
          </a:p>
          <a:p>
            <a:pPr eaLnBrk="0" hangingPunct="0">
              <a:lnSpc>
                <a:spcPts val="3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Console.WriteLine(d); // 0 </a:t>
            </a:r>
          </a:p>
        </p:txBody>
      </p:sp>
    </p:spTree>
    <p:extLst>
      <p:ext uri="{BB962C8B-B14F-4D97-AF65-F5344CB8AC3E}">
        <p14:creationId xmlns:p14="http://schemas.microsoft.com/office/powerpoint/2010/main" val="4015027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82888" y="1434200"/>
            <a:ext cx="6480175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Other Operators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81301" y="2402430"/>
            <a:ext cx="6480175" cy="620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lvl="0"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4000" spc="200" dirty="0">
                <a:solidFill>
                  <a:srgbClr val="F0A22E"/>
                </a:solidFill>
                <a:hlinkClick r:id="rId3"/>
              </a:rPr>
              <a:t>Live Demo</a:t>
            </a:r>
            <a:endParaRPr lang="en-US" sz="4000" spc="200" dirty="0">
              <a:solidFill>
                <a:srgbClr val="F0A22E"/>
              </a:solidFill>
            </a:endParaRPr>
          </a:p>
        </p:txBody>
      </p:sp>
      <p:pic>
        <p:nvPicPr>
          <p:cNvPr id="24578" name="Picture 2" descr="http://moblog.net/media/h/e/l/helen/strange-plants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2728972" y="3429000"/>
            <a:ext cx="6578480" cy="24098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567473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81301" y="1414903"/>
            <a:ext cx="6480175" cy="173469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Implicit and Explicit Type Conversions</a:t>
            </a:r>
            <a:endParaRPr lang="bg-BG" dirty="0"/>
          </a:p>
        </p:txBody>
      </p:sp>
      <p:pic>
        <p:nvPicPr>
          <p:cNvPr id="22530" name="Picture 2" descr="http://coaxsat.com/images/f-adapter%20mal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532312" y="3886201"/>
            <a:ext cx="2933700" cy="22930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126430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14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Implicit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type conversion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Automatic conversion of value of one </a:t>
            </a:r>
            <a:r>
              <a:rPr lang="en-US" dirty="0" smtClean="0"/>
              <a:t>data type </a:t>
            </a:r>
            <a:r>
              <a:rPr lang="en-US" dirty="0"/>
              <a:t>to value of </a:t>
            </a:r>
            <a:r>
              <a:rPr lang="en-US" dirty="0" smtClean="0"/>
              <a:t>another data type</a:t>
            </a:r>
            <a:endParaRPr lang="en-US" dirty="0"/>
          </a:p>
          <a:p>
            <a:pPr lvl="1"/>
            <a:r>
              <a:rPr lang="en-US" dirty="0" smtClean="0"/>
              <a:t>Allowed </a:t>
            </a:r>
            <a:r>
              <a:rPr lang="en-US" dirty="0"/>
              <a:t>when no loss of data is </a:t>
            </a:r>
            <a:r>
              <a:rPr lang="en-US" dirty="0" smtClean="0"/>
              <a:t>possible</a:t>
            </a:r>
          </a:p>
          <a:p>
            <a:pPr lvl="2"/>
            <a:r>
              <a:rPr lang="en-US" dirty="0" smtClean="0"/>
              <a:t>"Larger" types can implicitly take values of smaller "types"</a:t>
            </a:r>
            <a:endParaRPr lang="en-US" dirty="0"/>
          </a:p>
          <a:p>
            <a:pPr lvl="1"/>
            <a:r>
              <a:rPr lang="en-US" dirty="0"/>
              <a:t>Example:</a:t>
            </a:r>
          </a:p>
        </p:txBody>
      </p:sp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</a:t>
            </a:r>
            <a:r>
              <a:rPr lang="en-US" dirty="0" smtClean="0"/>
              <a:t>Type Conversion</a:t>
            </a:r>
            <a:endParaRPr lang="en-US" dirty="0"/>
          </a:p>
        </p:txBody>
      </p:sp>
      <p:sp>
        <p:nvSpPr>
          <p:cNvPr id="514052" name="Rectangle 4"/>
          <p:cNvSpPr>
            <a:spLocks noChangeArrowheads="1"/>
          </p:cNvSpPr>
          <p:nvPr/>
        </p:nvSpPr>
        <p:spPr bwMode="auto">
          <a:xfrm>
            <a:off x="1698214" y="5229000"/>
            <a:ext cx="8716198" cy="96436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5;</a:t>
            </a:r>
          </a:p>
          <a:p>
            <a:pPr eaLnBrk="0" hangingPunct="0">
              <a:lnSpc>
                <a:spcPts val="3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l = i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bg-BG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implicit type conversion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2555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15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Explicit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type conversion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Manual conversion of a value of </a:t>
            </a:r>
            <a:r>
              <a:rPr lang="en-US" dirty="0" smtClean="0"/>
              <a:t>one data </a:t>
            </a:r>
            <a:r>
              <a:rPr lang="en-US" dirty="0"/>
              <a:t>type to a value of </a:t>
            </a:r>
            <a:r>
              <a:rPr lang="en-US" dirty="0" smtClean="0"/>
              <a:t>another data type</a:t>
            </a:r>
            <a:endParaRPr lang="en-US" dirty="0"/>
          </a:p>
          <a:p>
            <a:pPr lvl="1"/>
            <a:r>
              <a:rPr lang="en-US" dirty="0" smtClean="0"/>
              <a:t>Allowed only explicitly </a:t>
            </a:r>
            <a:r>
              <a:rPr lang="en-US" dirty="0"/>
              <a:t>by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(type)</a:t>
            </a:r>
            <a:r>
              <a:rPr lang="en-US" dirty="0"/>
              <a:t> operator</a:t>
            </a:r>
          </a:p>
          <a:p>
            <a:pPr lvl="1"/>
            <a:r>
              <a:rPr lang="en-US" dirty="0"/>
              <a:t>Required when there is a possibility of loss of </a:t>
            </a:r>
            <a:r>
              <a:rPr lang="en-US" dirty="0" smtClean="0"/>
              <a:t>data or precision</a:t>
            </a:r>
            <a:endParaRPr lang="en-US" dirty="0"/>
          </a:p>
          <a:p>
            <a:pPr lvl="1"/>
            <a:r>
              <a:rPr lang="en-US" dirty="0"/>
              <a:t>Example:</a:t>
            </a:r>
          </a:p>
        </p:txBody>
      </p:sp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</a:t>
            </a:r>
            <a:r>
              <a:rPr lang="en-US" dirty="0" smtClean="0"/>
              <a:t>Type Conversion</a:t>
            </a:r>
            <a:endParaRPr lang="en-US" dirty="0"/>
          </a:p>
        </p:txBody>
      </p:sp>
      <p:sp>
        <p:nvSpPr>
          <p:cNvPr id="515076" name="Rectangle 4"/>
          <p:cNvSpPr>
            <a:spLocks noChangeArrowheads="1"/>
          </p:cNvSpPr>
          <p:nvPr/>
        </p:nvSpPr>
        <p:spPr bwMode="auto">
          <a:xfrm>
            <a:off x="1702414" y="5229000"/>
            <a:ext cx="8783998" cy="96436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l = 5;</a:t>
            </a:r>
          </a:p>
          <a:p>
            <a:pPr eaLnBrk="0" hangingPunct="0">
              <a:lnSpc>
                <a:spcPts val="3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(int) l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explicit type conversion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5368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29060" name="Rectangle 4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dirty="0"/>
              <a:t>Operators in C# :</a:t>
            </a:r>
          </a:p>
          <a:p>
            <a:pPr lvl="1"/>
            <a:r>
              <a:rPr lang="en-US" dirty="0"/>
              <a:t>Unary – take one operand</a:t>
            </a:r>
          </a:p>
          <a:p>
            <a:pPr lvl="1"/>
            <a:r>
              <a:rPr lang="en-US" dirty="0"/>
              <a:t>Binary – take two operands</a:t>
            </a:r>
          </a:p>
          <a:p>
            <a:pPr lvl="1"/>
            <a:r>
              <a:rPr lang="en-US" dirty="0"/>
              <a:t>Ternary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?:</a:t>
            </a:r>
            <a:r>
              <a:rPr lang="en-US" dirty="0"/>
              <a:t>) – takes three operands</a:t>
            </a:r>
          </a:p>
          <a:p>
            <a:r>
              <a:rPr lang="en-US" dirty="0"/>
              <a:t>Except for the assignment operators, all binary operators are left-associative</a:t>
            </a:r>
          </a:p>
          <a:p>
            <a:r>
              <a:rPr lang="en-US" dirty="0"/>
              <a:t>The assignment operators and the conditional operator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?:</a:t>
            </a:r>
            <a:r>
              <a:rPr lang="en-US" dirty="0"/>
              <a:t>) are right-associative</a:t>
            </a:r>
            <a:endParaRPr lang="bg-BG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in C#</a:t>
            </a:r>
            <a:endParaRPr lang="bg-BG" dirty="0"/>
          </a:p>
        </p:txBody>
      </p:sp>
      <p:pic>
        <p:nvPicPr>
          <p:cNvPr id="61442" name="Picture 2" descr="http://www.crcs.k12.ny.us/ms/math/pencilwithoperationsigns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9913481" y="1341000"/>
            <a:ext cx="1652931" cy="2209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663420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16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45000"/>
              </a:spcBef>
            </a:pPr>
            <a:r>
              <a:rPr lang="en-US" dirty="0" smtClean="0"/>
              <a:t>Example </a:t>
            </a:r>
            <a:r>
              <a:rPr lang="en-US" dirty="0"/>
              <a:t>of </a:t>
            </a:r>
            <a:r>
              <a:rPr lang="en-US" dirty="0" smtClean="0"/>
              <a:t>implicit </a:t>
            </a:r>
            <a:r>
              <a:rPr lang="en-US" dirty="0"/>
              <a:t>and explicit conversions:</a:t>
            </a:r>
          </a:p>
          <a:p>
            <a:pPr>
              <a:spcBef>
                <a:spcPct val="45000"/>
              </a:spcBef>
            </a:pPr>
            <a:endParaRPr lang="en-US" dirty="0"/>
          </a:p>
          <a:p>
            <a:pPr>
              <a:spcBef>
                <a:spcPct val="45000"/>
              </a:spcBef>
            </a:pPr>
            <a:endParaRPr lang="en-US" dirty="0"/>
          </a:p>
          <a:p>
            <a:pPr>
              <a:spcBef>
                <a:spcPct val="45000"/>
              </a:spcBef>
            </a:pPr>
            <a:endParaRPr lang="en-US" dirty="0"/>
          </a:p>
          <a:p>
            <a:pPr>
              <a:spcBef>
                <a:spcPct val="45000"/>
              </a:spcBef>
            </a:pPr>
            <a:endParaRPr lang="en-US" dirty="0"/>
          </a:p>
          <a:p>
            <a:pPr>
              <a:spcBef>
                <a:spcPct val="45000"/>
              </a:spcBef>
            </a:pPr>
            <a:r>
              <a:rPr lang="en-US" dirty="0" smtClean="0"/>
              <a:t>Note: explicit </a:t>
            </a:r>
            <a:r>
              <a:rPr lang="en-US" dirty="0"/>
              <a:t>conversion may be </a:t>
            </a:r>
            <a:r>
              <a:rPr lang="en-US" dirty="0" smtClean="0"/>
              <a:t>applied even when it is </a:t>
            </a:r>
            <a:r>
              <a:rPr lang="en-US" dirty="0"/>
              <a:t>not </a:t>
            </a:r>
            <a:r>
              <a:rPr lang="en-US" dirty="0" smtClean="0"/>
              <a:t>required by the compiler</a:t>
            </a:r>
            <a:endParaRPr lang="en-US" dirty="0"/>
          </a:p>
        </p:txBody>
      </p:sp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Conversions – Example</a:t>
            </a:r>
          </a:p>
        </p:txBody>
      </p:sp>
      <p:sp>
        <p:nvSpPr>
          <p:cNvPr id="516100" name="Rectangle 4"/>
          <p:cNvSpPr>
            <a:spLocks noChangeArrowheads="1"/>
          </p:cNvSpPr>
          <p:nvPr/>
        </p:nvSpPr>
        <p:spPr bwMode="auto">
          <a:xfrm>
            <a:off x="982412" y="1989000"/>
            <a:ext cx="9936000" cy="315310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heightInMeters = 1.74f; // Explicit conversion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maxHeight = heightInMeters; // Implicit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minHeight = (double) heightInMeters; // Explicit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actualHeight = (float) maxHeight; // Explicit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maxHeightFloat = maxHeight; // Compilation error!</a:t>
            </a:r>
          </a:p>
        </p:txBody>
      </p:sp>
    </p:spTree>
    <p:extLst>
      <p:ext uri="{BB962C8B-B14F-4D97-AF65-F5344CB8AC3E}">
        <p14:creationId xmlns:p14="http://schemas.microsoft.com/office/powerpoint/2010/main" val="1917106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82888" y="1273800"/>
            <a:ext cx="6480175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Type Conversions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81301" y="2268481"/>
            <a:ext cx="6480175" cy="620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lvl="0"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4000" spc="200" dirty="0">
                <a:solidFill>
                  <a:srgbClr val="F0A22E"/>
                </a:solidFill>
                <a:hlinkClick r:id="rId3"/>
              </a:rPr>
              <a:t>Live Demo</a:t>
            </a:r>
            <a:endParaRPr lang="en-US" sz="4000" spc="200" dirty="0">
              <a:solidFill>
                <a:srgbClr val="F0A22E"/>
              </a:solidFill>
            </a:endParaRPr>
          </a:p>
        </p:txBody>
      </p:sp>
      <p:pic>
        <p:nvPicPr>
          <p:cNvPr id="17410" name="Picture 2" descr="http://www.highlandmapping.com/gis-consulting/images/data-funnel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 rot="16441348">
            <a:off x="4665682" y="2091907"/>
            <a:ext cx="2822522" cy="5241828"/>
          </a:xfrm>
          <a:prstGeom prst="roundRect">
            <a:avLst>
              <a:gd name="adj" fmla="val 11651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755075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82888" y="1273800"/>
            <a:ext cx="6480175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Expressions</a:t>
            </a:r>
            <a:endParaRPr lang="bg-BG" dirty="0"/>
          </a:p>
        </p:txBody>
      </p:sp>
      <p:pic>
        <p:nvPicPr>
          <p:cNvPr id="15362" name="Picture 2" descr="http://www.bitrebels.com/wp-content/uploads/2009/10/mind-trainer-loo-roll_main-300x257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175833" y="2743201"/>
            <a:ext cx="5760958" cy="3190874"/>
          </a:xfrm>
          <a:prstGeom prst="roundRect">
            <a:avLst>
              <a:gd name="adj" fmla="val 13668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461829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Expressions are sequences </a:t>
            </a:r>
            <a:r>
              <a:rPr lang="en-US" dirty="0"/>
              <a:t>of operators, literals and variables that </a:t>
            </a:r>
            <a:r>
              <a:rPr lang="en-US" dirty="0" smtClean="0"/>
              <a:t>are </a:t>
            </a:r>
            <a:r>
              <a:rPr lang="en-US" dirty="0"/>
              <a:t>evaluated to some </a:t>
            </a:r>
            <a:r>
              <a:rPr lang="en-US" dirty="0" smtClean="0"/>
              <a:t>value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Examples:</a:t>
            </a:r>
            <a:endParaRPr lang="bg-BG" dirty="0"/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  <a:endParaRPr lang="bg-BG" dirty="0"/>
          </a:p>
        </p:txBody>
      </p:sp>
      <p:sp>
        <p:nvSpPr>
          <p:cNvPr id="528388" name="Rectangle 4"/>
          <p:cNvSpPr>
            <a:spLocks noChangeArrowheads="1"/>
          </p:cNvSpPr>
          <p:nvPr/>
        </p:nvSpPr>
        <p:spPr bwMode="auto">
          <a:xfrm>
            <a:off x="838412" y="3349172"/>
            <a:ext cx="10439999" cy="274382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 = (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150 - 20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/ 2 + 5; // r=70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Expression for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calculating a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circle area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surface = Math.PI * r * r;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Expression for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calculating a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circle perimeter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perimeter = 2 * Math.PI * r;</a:t>
            </a:r>
          </a:p>
        </p:txBody>
      </p:sp>
    </p:spTree>
    <p:extLst>
      <p:ext uri="{BB962C8B-B14F-4D97-AF65-F5344CB8AC3E}">
        <p14:creationId xmlns:p14="http://schemas.microsoft.com/office/powerpoint/2010/main" val="36389934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 (2)</a:t>
            </a:r>
            <a:endParaRPr lang="bg-BG" dirty="0"/>
          </a:p>
        </p:txBody>
      </p:sp>
      <p:sp>
        <p:nvSpPr>
          <p:cNvPr id="525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Expressions </a:t>
            </a:r>
            <a:r>
              <a:rPr lang="en-US" dirty="0" smtClean="0"/>
              <a:t>have: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Type (integer, real, boolean, ...)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Value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Examples: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25316" name="Rectangle 4"/>
          <p:cNvSpPr>
            <a:spLocks noChangeArrowheads="1"/>
          </p:cNvSpPr>
          <p:nvPr/>
        </p:nvSpPr>
        <p:spPr bwMode="auto">
          <a:xfrm>
            <a:off x="1282089" y="4114801"/>
            <a:ext cx="9564324" cy="123377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2 + 3; // a = 5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 + 3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* (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- 4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+ (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a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+ 7) / 4;  // b = 12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greater = (a &gt; b) || ((a == 0) &amp;&amp; (b == 0));</a:t>
            </a:r>
          </a:p>
        </p:txBody>
      </p:sp>
      <p:sp>
        <p:nvSpPr>
          <p:cNvPr id="525317" name="AutoShape 5"/>
          <p:cNvSpPr>
            <a:spLocks noChangeArrowheads="1"/>
          </p:cNvSpPr>
          <p:nvPr/>
        </p:nvSpPr>
        <p:spPr bwMode="auto">
          <a:xfrm>
            <a:off x="2809296" y="2493000"/>
            <a:ext cx="4463400" cy="1066411"/>
          </a:xfrm>
          <a:prstGeom prst="wedgeRoundRectCallout">
            <a:avLst>
              <a:gd name="adj1" fmla="val -47491"/>
              <a:gd name="adj2" fmla="val 11963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Expression of type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Calculated at compile 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5318" name="AutoShape 6"/>
          <p:cNvSpPr>
            <a:spLocks noChangeArrowheads="1"/>
          </p:cNvSpPr>
          <p:nvPr/>
        </p:nvSpPr>
        <p:spPr bwMode="auto">
          <a:xfrm>
            <a:off x="7462412" y="2840334"/>
            <a:ext cx="3787200" cy="1095964"/>
          </a:xfrm>
          <a:prstGeom prst="wedgeRoundRectCallout">
            <a:avLst>
              <a:gd name="adj1" fmla="val -53687"/>
              <a:gd name="adj2" fmla="val 10552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Expression of type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Calculated at 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runtime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5319" name="AutoShape 7"/>
          <p:cNvSpPr>
            <a:spLocks noChangeArrowheads="1"/>
          </p:cNvSpPr>
          <p:nvPr/>
        </p:nvSpPr>
        <p:spPr bwMode="auto">
          <a:xfrm>
            <a:off x="1414412" y="5527076"/>
            <a:ext cx="4114800" cy="1055608"/>
          </a:xfrm>
          <a:prstGeom prst="wedgeRoundRectCallout">
            <a:avLst>
              <a:gd name="adj1" fmla="val -35972"/>
              <a:gd name="adj2" fmla="val -745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Expression of type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Calculated at </a:t>
            </a:r>
            <a:r>
              <a:rPr lang="en-US" sz="28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runtime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3901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17" grpId="0" animBg="1"/>
      <p:bldP spid="525318" grpId="0" animBg="1"/>
      <p:bldP spid="52531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82888" y="4004300"/>
            <a:ext cx="6480175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Expressions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81301" y="5094830"/>
            <a:ext cx="6480175" cy="620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lvl="0"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4000" spc="200" dirty="0">
                <a:solidFill>
                  <a:srgbClr val="F0A22E"/>
                </a:solidFill>
                <a:hlinkClick r:id="rId3"/>
              </a:rPr>
              <a:t>Live Demo</a:t>
            </a:r>
            <a:endParaRPr lang="en-US" sz="4000" spc="200" dirty="0">
              <a:solidFill>
                <a:srgbClr val="F0A22E"/>
              </a:solidFill>
            </a:endParaRPr>
          </a:p>
        </p:txBody>
      </p:sp>
      <p:pic>
        <p:nvPicPr>
          <p:cNvPr id="11266" name="Picture 2" descr="http://www.marlow.k12.ok.us/elementary/5th/berryman/math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 rot="21406825">
            <a:off x="5400192" y="791405"/>
            <a:ext cx="4149106" cy="29043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606163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8054895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We discussed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operators </a:t>
            </a:r>
            <a:r>
              <a:rPr lang="en-US" dirty="0"/>
              <a:t>in C#: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Arithmetic, logical, bitwise, comparison, assignment and others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Operator precedence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Bitwise </a:t>
            </a:r>
            <a:r>
              <a:rPr lang="en-US" dirty="0" smtClean="0"/>
              <a:t>calculations (read / change a bit)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We learned when to use implicit and explicit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type conversions</a:t>
            </a:r>
          </a:p>
          <a:p>
            <a:pPr>
              <a:lnSpc>
                <a:spcPct val="100000"/>
              </a:lnSpc>
            </a:pPr>
            <a:r>
              <a:rPr lang="en-US" dirty="0"/>
              <a:t>We learned how to 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expressions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2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82412" y="1485000"/>
            <a:ext cx="3306600" cy="3306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3017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93938" y="5463746"/>
            <a:ext cx="3096656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985011" y="5570496"/>
            <a:ext cx="2947601" cy="568632"/>
          </a:xfrm>
          <a:prstGeom prst="roundRect">
            <a:avLst>
              <a:gd name="adj" fmla="val 3159"/>
            </a:avLst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and Expressions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309535" y="5463746"/>
            <a:ext cx="1451877" cy="784654"/>
          </a:xfrm>
          <a:prstGeom prst="roundRect">
            <a:avLst>
              <a:gd name="adj" fmla="val 2953"/>
            </a:avLst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159214" y="5461225"/>
            <a:ext cx="2551399" cy="787175"/>
          </a:xfrm>
          <a:prstGeom prst="roundRect">
            <a:avLst>
              <a:gd name="adj" fmla="val 2953"/>
            </a:avLst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796491"/>
          </a:xfrm>
        </p:spPr>
        <p:txBody>
          <a:bodyPr/>
          <a:lstStyle/>
          <a:p>
            <a:r>
              <a:rPr lang="en-US" dirty="0">
                <a:hlinkClick r:id="rId19"/>
              </a:rPr>
              <a:t>https://softuni.bg/courses/programming-basics/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040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79612" y="937236"/>
            <a:ext cx="8229600" cy="94108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mtClean="0"/>
              <a:t>Homework Review</a:t>
            </a:r>
            <a:endParaRPr lang="bg-BG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12812" y="1802118"/>
            <a:ext cx="10363200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b="11111"/>
          <a:stretch/>
        </p:blipFill>
        <p:spPr>
          <a:xfrm>
            <a:off x="2284412" y="2667000"/>
            <a:ext cx="762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11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500"/>
              </a:lnSpc>
            </a:pPr>
            <a:r>
              <a:rPr lang="en-US" dirty="0"/>
              <a:t>Boolean algebra (logic)</a:t>
            </a:r>
          </a:p>
          <a:p>
            <a:pPr lvl="1">
              <a:lnSpc>
                <a:spcPts val="3500"/>
              </a:lnSpc>
            </a:pPr>
            <a:r>
              <a:rPr lang="en-US" dirty="0" smtClean="0">
                <a:hlinkClick r:id="rId2"/>
              </a:rPr>
              <a:t>http://en.wikipedia.org/wiki/Boolean_algebra</a:t>
            </a:r>
            <a:r>
              <a:rPr lang="en-US" dirty="0">
                <a:hlinkClick r:id="rId2"/>
              </a:rPr>
              <a:t>_%</a:t>
            </a:r>
            <a:r>
              <a:rPr lang="en-US" dirty="0" smtClean="0">
                <a:hlinkClick r:id="rId2"/>
              </a:rPr>
              <a:t>28logic%29</a:t>
            </a:r>
            <a:endParaRPr lang="en-US" dirty="0" smtClean="0"/>
          </a:p>
          <a:p>
            <a:pPr>
              <a:lnSpc>
                <a:spcPts val="3500"/>
              </a:lnSpc>
            </a:pPr>
            <a:r>
              <a:rPr lang="en-US" dirty="0" smtClean="0"/>
              <a:t>Bitwise mask</a:t>
            </a:r>
          </a:p>
          <a:p>
            <a:pPr lvl="1">
              <a:lnSpc>
                <a:spcPts val="3500"/>
              </a:lnSpc>
            </a:pPr>
            <a:r>
              <a:rPr lang="en-US" dirty="0" smtClean="0">
                <a:hlinkClick r:id="rId3"/>
              </a:rPr>
              <a:t>http://en.wikipedia.org/wiki/Mask</a:t>
            </a:r>
            <a:r>
              <a:rPr lang="en-US" dirty="0">
                <a:hlinkClick r:id="rId3"/>
              </a:rPr>
              <a:t>_%</a:t>
            </a:r>
            <a:r>
              <a:rPr lang="en-US" dirty="0" smtClean="0">
                <a:hlinkClick r:id="rId3"/>
              </a:rPr>
              <a:t>28computing%29</a:t>
            </a:r>
            <a:endParaRPr lang="en-US" dirty="0" smtClean="0"/>
          </a:p>
          <a:p>
            <a:pPr>
              <a:lnSpc>
                <a:spcPts val="3500"/>
              </a:lnSpc>
            </a:pPr>
            <a:r>
              <a:rPr lang="en-US" dirty="0" smtClean="0"/>
              <a:t>Bitwise operation</a:t>
            </a:r>
          </a:p>
          <a:p>
            <a:pPr lvl="1">
              <a:lnSpc>
                <a:spcPts val="3500"/>
              </a:lnSpc>
            </a:pP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en.wikipedia.org/wiki/Bitwise_operation</a:t>
            </a:r>
            <a:endParaRPr lang="en-US" dirty="0"/>
          </a:p>
          <a:p>
            <a:pPr>
              <a:lnSpc>
                <a:spcPts val="3500"/>
              </a:lnSpc>
            </a:pPr>
            <a:r>
              <a:rPr lang="en-US" dirty="0" smtClean="0"/>
              <a:t>Bit hacks </a:t>
            </a:r>
            <a:endParaRPr lang="en-US" dirty="0"/>
          </a:p>
          <a:p>
            <a:pPr lvl="1">
              <a:lnSpc>
                <a:spcPts val="3500"/>
              </a:lnSpc>
            </a:pPr>
            <a:r>
              <a:rPr lang="en-US" dirty="0" smtClean="0">
                <a:hlinkClick r:id="rId5"/>
              </a:rPr>
              <a:t>graphics.stanford.edu</a:t>
            </a:r>
            <a:r>
              <a:rPr lang="en-US" dirty="0">
                <a:hlinkClick r:id="rId5"/>
              </a:rPr>
              <a:t>/~</a:t>
            </a:r>
            <a:r>
              <a:rPr lang="en-US" dirty="0" smtClean="0">
                <a:hlinkClick r:id="rId5"/>
              </a:rPr>
              <a:t>seander/bithacks.html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0732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82888" y="1057232"/>
            <a:ext cx="6480175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Operators in C#</a:t>
            </a:r>
            <a:endParaRPr lang="bg-BG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979612" y="2221832"/>
            <a:ext cx="8229600" cy="1365365"/>
          </a:xfrm>
        </p:spPr>
        <p:txBody>
          <a:bodyPr/>
          <a:lstStyle/>
          <a:p>
            <a:r>
              <a:rPr lang="en-US" dirty="0" smtClean="0"/>
              <a:t>Arithmetic, Logical, Comparison, Assignment, Etc.</a:t>
            </a:r>
            <a:endParaRPr lang="en-US" dirty="0"/>
          </a:p>
        </p:txBody>
      </p:sp>
      <p:pic>
        <p:nvPicPr>
          <p:cNvPr id="64514" name="Picture 2" descr="http://www.deimel.org/images/numbers.gif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313612" y="3897850"/>
            <a:ext cx="2590800" cy="2350550"/>
          </a:xfrm>
          <a:prstGeom prst="rect">
            <a:avLst/>
          </a:prstGeom>
          <a:noFill/>
        </p:spPr>
      </p:pic>
      <p:pic>
        <p:nvPicPr>
          <p:cNvPr id="65538" name="Picture 2" descr="http://www.sebins.com/assets/images/contactOperators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2494412" y="3934641"/>
            <a:ext cx="3419476" cy="2276968"/>
          </a:xfrm>
          <a:prstGeom prst="roundRect">
            <a:avLst>
              <a:gd name="adj" fmla="val 601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9443962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Fundamentals of Computer Programming with C#</a:t>
            </a:r>
            <a:r>
              <a:rPr lang="en-US" sz="2000" dirty="0"/>
              <a:t>" </a:t>
            </a:r>
            <a:r>
              <a:rPr lang="en-US" sz="2000" dirty="0" smtClean="0"/>
              <a:t>book by Svetlin Nakov &amp; Co. under </a:t>
            </a:r>
            <a:r>
              <a:rPr lang="en-US" sz="2000" dirty="0" smtClean="0">
                <a:hlinkClick r:id="rId6"/>
              </a:rPr>
              <a:t>CC-BY-SA</a:t>
            </a:r>
            <a:r>
              <a:rPr lang="en-US" sz="2000" dirty="0" smtClean="0"/>
              <a:t> license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7"/>
              </a:rPr>
              <a:t>C# Part I</a:t>
            </a:r>
            <a:r>
              <a:rPr lang="en-US" sz="2000" dirty="0" smtClean="0"/>
              <a:t>" course by </a:t>
            </a:r>
            <a:r>
              <a:rPr lang="en-US" sz="2000" noProof="1" smtClean="0"/>
              <a:t>Telerik Academy</a:t>
            </a:r>
            <a:r>
              <a:rPr lang="en-US" sz="2000" dirty="0" smtClean="0"/>
              <a:t> under </a:t>
            </a:r>
            <a:r>
              <a:rPr lang="en-US" sz="2000" dirty="0" smtClean="0">
                <a:hlinkClick r:id="rId8"/>
              </a:rPr>
              <a:t>CC-BY-NC-SA</a:t>
            </a:r>
            <a:r>
              <a:rPr lang="en-US" sz="2000" dirty="0" smtClean="0"/>
              <a:t> license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24940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46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7164376"/>
              </p:ext>
            </p:extLst>
          </p:nvPr>
        </p:nvGraphicFramePr>
        <p:xfrm>
          <a:off x="619239" y="1285896"/>
          <a:ext cx="10947174" cy="5023104"/>
        </p:xfrm>
        <a:graphic>
          <a:graphicData uri="http://schemas.openxmlformats.org/drawingml/2006/table">
            <a:tbl>
              <a:tblPr/>
              <a:tblGrid>
                <a:gridCol w="4643737"/>
                <a:gridCol w="6303437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Arithmetic</a:t>
                      </a: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*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%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++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--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Logical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&amp;&amp;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||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^ !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Binary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^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~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&lt;&lt;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&gt;&gt;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Comparison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Assignment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*=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%=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^=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&lt;&lt;=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&gt;&gt;=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concatenation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conversion</a:t>
                      </a: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is as typeof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. [] () ?: new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of Operators in 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85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54326" y="1731000"/>
            <a:ext cx="6480175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Operators </a:t>
            </a:r>
            <a:r>
              <a:rPr lang="en-US" dirty="0"/>
              <a:t>Precedence</a:t>
            </a:r>
            <a:endParaRPr lang="bg-BG" dirty="0"/>
          </a:p>
        </p:txBody>
      </p:sp>
      <p:pic>
        <p:nvPicPr>
          <p:cNvPr id="59394" name="Picture 2" descr="http://www.mathworks.de/matlabcentral/fx_files/24238/1/queue_line_2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189412" y="3289300"/>
            <a:ext cx="3810000" cy="2857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082939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9906600"/>
              </p:ext>
            </p:extLst>
          </p:nvPr>
        </p:nvGraphicFramePr>
        <p:xfrm>
          <a:off x="619238" y="1150938"/>
          <a:ext cx="10947174" cy="5367148"/>
        </p:xfrm>
        <a:graphic>
          <a:graphicData uri="http://schemas.openxmlformats.org/drawingml/2006/table">
            <a:tbl>
              <a:tblPr/>
              <a:tblGrid>
                <a:gridCol w="3149424"/>
                <a:gridCol w="7797750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Precedence</a:t>
                      </a: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marL="135827" marR="135827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Highest</a:t>
                      </a: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()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++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--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(postfix)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new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typeof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++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--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(prefix)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-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(unary)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! ~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* / %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 -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&lt;&lt; &gt;&gt;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&lt; &gt; &lt;= &gt;= is as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== != 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Lower</a:t>
                      </a: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Precedence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8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5029200"/>
            <a:ext cx="11804822" cy="1692276"/>
          </a:xfrm>
        </p:spPr>
        <p:txBody>
          <a:bodyPr>
            <a:normAutofit fontScale="92500"/>
          </a:bodyPr>
          <a:lstStyle/>
          <a:p>
            <a:pPr lvl="0">
              <a:tabLst>
                <a:tab pos="282575" algn="l"/>
              </a:tabLst>
            </a:pPr>
            <a:r>
              <a:rPr lang="en-US" dirty="0"/>
              <a:t>Parenthesis operator always has highest precedence</a:t>
            </a:r>
          </a:p>
          <a:p>
            <a:pPr lvl="0" fontAlgn="base">
              <a:tabLst>
                <a:tab pos="282575" algn="l"/>
              </a:tabLst>
              <a:defRPr/>
            </a:pPr>
            <a:r>
              <a:rPr lang="en-US" dirty="0"/>
              <a:t>Note: prefer using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parentheses</a:t>
            </a:r>
            <a:r>
              <a:rPr lang="en-US" dirty="0"/>
              <a:t>, even when it seems stupid to do so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Precedence (2)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376328"/>
              </p:ext>
            </p:extLst>
          </p:nvPr>
        </p:nvGraphicFramePr>
        <p:xfrm>
          <a:off x="510954" y="1535948"/>
          <a:ext cx="10947174" cy="3027808"/>
        </p:xfrm>
        <a:graphic>
          <a:graphicData uri="http://schemas.openxmlformats.org/drawingml/2006/table">
            <a:tbl>
              <a:tblPr/>
              <a:tblGrid>
                <a:gridCol w="3149424"/>
                <a:gridCol w="7797750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u="none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Precedence</a:t>
                      </a: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u="none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marL="135827" marR="135827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Higher</a:t>
                      </a: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?: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Lowest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= *= /= %= += -= &lt;&lt;= &gt;&gt;= &amp;= ^= |=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600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Foundation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Foundation" id="{4569CC37-8939-4D0B-BE63-0C892D7F1C03}" vid="{F90E7DFB-A8DE-4492-BBD3-9D3D8F39D2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SoftUniFoundation</Template>
  <TotalTime>0</TotalTime>
  <Words>2943</Words>
  <Application>Microsoft Office PowerPoint</Application>
  <PresentationFormat>Custom</PresentationFormat>
  <Paragraphs>594</Paragraphs>
  <Slides>51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Calibri</vt:lpstr>
      <vt:lpstr>Consolas</vt:lpstr>
      <vt:lpstr>Wingdings</vt:lpstr>
      <vt:lpstr>Wingdings 2</vt:lpstr>
      <vt:lpstr>SoftUniFoundation</vt:lpstr>
      <vt:lpstr>Operators and Expressions</vt:lpstr>
      <vt:lpstr>Table of Contents</vt:lpstr>
      <vt:lpstr>What is an Operator?</vt:lpstr>
      <vt:lpstr>Operators in C#</vt:lpstr>
      <vt:lpstr>Operators in C#</vt:lpstr>
      <vt:lpstr>Categories of Operators in C#</vt:lpstr>
      <vt:lpstr>Operators Precedence</vt:lpstr>
      <vt:lpstr>Operators Precedence</vt:lpstr>
      <vt:lpstr>Operators Precedence (2)</vt:lpstr>
      <vt:lpstr>Arithmetic Operators</vt:lpstr>
      <vt:lpstr>Arithmetic Operators</vt:lpstr>
      <vt:lpstr>Arithmetic Operators – Examples</vt:lpstr>
      <vt:lpstr>Arithmetic Operators – Example (2)</vt:lpstr>
      <vt:lpstr>Arithmetic Operators – Overflow Examples</vt:lpstr>
      <vt:lpstr>Arithmetic Operators</vt:lpstr>
      <vt:lpstr>Logical Operators</vt:lpstr>
      <vt:lpstr>Logical Operators</vt:lpstr>
      <vt:lpstr>Logical Operators – Example</vt:lpstr>
      <vt:lpstr>Logical Operators</vt:lpstr>
      <vt:lpstr>Bitwise Operators</vt:lpstr>
      <vt:lpstr>Bitwise Operators</vt:lpstr>
      <vt:lpstr>Bitwise Operators (2)</vt:lpstr>
      <vt:lpstr>Bitwise Operators – Tips &amp; Tricks</vt:lpstr>
      <vt:lpstr>Bitwise Operators – Tips &amp; Tricks (2)</vt:lpstr>
      <vt:lpstr>Bitwise Operators</vt:lpstr>
      <vt:lpstr>Comparison and Assignment Operators</vt:lpstr>
      <vt:lpstr>Comparison Operators</vt:lpstr>
      <vt:lpstr>Assignment Operators</vt:lpstr>
      <vt:lpstr>Comparison and Assignment Operators</vt:lpstr>
      <vt:lpstr>Other Operators</vt:lpstr>
      <vt:lpstr>Other Operators</vt:lpstr>
      <vt:lpstr>Other Operators (2)</vt:lpstr>
      <vt:lpstr>Other Operators (3)</vt:lpstr>
      <vt:lpstr>Other Operators (4)</vt:lpstr>
      <vt:lpstr>Other Operators – Example</vt:lpstr>
      <vt:lpstr>Other Operators</vt:lpstr>
      <vt:lpstr>Implicit and Explicit Type Conversions</vt:lpstr>
      <vt:lpstr>Implicit Type Conversion</vt:lpstr>
      <vt:lpstr>Explicit Type Conversion</vt:lpstr>
      <vt:lpstr>Type Conversions – Example</vt:lpstr>
      <vt:lpstr>Type Conversions</vt:lpstr>
      <vt:lpstr>Expressions</vt:lpstr>
      <vt:lpstr>Expressions</vt:lpstr>
      <vt:lpstr>Expressions (2)</vt:lpstr>
      <vt:lpstr>Expressions</vt:lpstr>
      <vt:lpstr>Summary</vt:lpstr>
      <vt:lpstr>Operators and Expressions</vt:lpstr>
      <vt:lpstr>Homework Review</vt:lpstr>
      <vt:lpstr>Resources</vt:lpstr>
      <vt:lpstr>License</vt:lpstr>
      <vt:lpstr>Free Trainings @ Software University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2014-02-14T11:40:08Z</dcterms:created>
  <dcterms:modified xsi:type="dcterms:W3CDTF">2015-04-07T13:19:04Z</dcterms:modified>
</cp:coreProperties>
</file>