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39"/>
  </p:notesMasterIdLst>
  <p:handoutMasterIdLst>
    <p:handoutMasterId r:id="rId40"/>
  </p:handoutMasterIdLst>
  <p:sldIdLst>
    <p:sldId id="394" r:id="rId3"/>
    <p:sldId id="395" r:id="rId4"/>
    <p:sldId id="396" r:id="rId5"/>
    <p:sldId id="397" r:id="rId6"/>
    <p:sldId id="398" r:id="rId7"/>
    <p:sldId id="399" r:id="rId8"/>
    <p:sldId id="400" r:id="rId9"/>
    <p:sldId id="401" r:id="rId10"/>
    <p:sldId id="402" r:id="rId11"/>
    <p:sldId id="403" r:id="rId12"/>
    <p:sldId id="404" r:id="rId13"/>
    <p:sldId id="405" r:id="rId14"/>
    <p:sldId id="406" r:id="rId15"/>
    <p:sldId id="407" r:id="rId16"/>
    <p:sldId id="408" r:id="rId17"/>
    <p:sldId id="409" r:id="rId18"/>
    <p:sldId id="410" r:id="rId19"/>
    <p:sldId id="411" r:id="rId20"/>
    <p:sldId id="412" r:id="rId21"/>
    <p:sldId id="413" r:id="rId22"/>
    <p:sldId id="414" r:id="rId23"/>
    <p:sldId id="415" r:id="rId24"/>
    <p:sldId id="416" r:id="rId25"/>
    <p:sldId id="417" r:id="rId26"/>
    <p:sldId id="418" r:id="rId27"/>
    <p:sldId id="419" r:id="rId28"/>
    <p:sldId id="420" r:id="rId29"/>
    <p:sldId id="421" r:id="rId30"/>
    <p:sldId id="422" r:id="rId31"/>
    <p:sldId id="423" r:id="rId32"/>
    <p:sldId id="424" r:id="rId33"/>
    <p:sldId id="425" r:id="rId34"/>
    <p:sldId id="426" r:id="rId35"/>
    <p:sldId id="427" r:id="rId36"/>
    <p:sldId id="428" r:id="rId37"/>
    <p:sldId id="393" r:id="rId38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0D9"/>
    <a:srgbClr val="FFA72A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368" autoAdjust="0"/>
    <p:restoredTop sz="94533" autoAdjust="0"/>
  </p:normalViewPr>
  <p:slideViewPr>
    <p:cSldViewPr>
      <p:cViewPr>
        <p:scale>
          <a:sx n="70" d="100"/>
          <a:sy n="70" d="100"/>
        </p:scale>
        <p:origin x="438" y="114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07-Jul-2015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07-Jul-2015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4229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063D08F-D51A-472B-A39D-2208067B906D}" type="slidenum">
              <a:rPr lang="en-US"/>
              <a:pPr/>
              <a:t>19</a:t>
            </a:fld>
            <a:r>
              <a:rPr lang="en-US" dirty="0"/>
              <a:t>##</a:t>
            </a:r>
          </a:p>
        </p:txBody>
      </p:sp>
      <p:sp>
        <p:nvSpPr>
          <p:cNvPr id="69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745947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5BD9D73-482A-410D-B095-F9D6DB2E026C}" type="slidenum">
              <a:rPr lang="en-US"/>
              <a:pPr/>
              <a:t>20</a:t>
            </a:fld>
            <a:r>
              <a:rPr lang="en-US" dirty="0"/>
              <a:t>##</a:t>
            </a:r>
          </a:p>
        </p:txBody>
      </p:sp>
      <p:sp>
        <p:nvSpPr>
          <p:cNvPr id="609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9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271984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6F56200-EAB6-4618-92EF-081BAE8E558B}" type="slidenum">
              <a:rPr lang="en-US"/>
              <a:pPr/>
              <a:t>23</a:t>
            </a:fld>
            <a:r>
              <a:rPr lang="en-US" dirty="0"/>
              <a:t>##</a:t>
            </a:r>
          </a:p>
        </p:txBody>
      </p:sp>
      <p:sp>
        <p:nvSpPr>
          <p:cNvPr id="617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7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366581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5BD9D73-482A-410D-B095-F9D6DB2E026C}" type="slidenum">
              <a:rPr lang="en-US"/>
              <a:pPr/>
              <a:t>24</a:t>
            </a:fld>
            <a:r>
              <a:rPr lang="en-US" dirty="0"/>
              <a:t>##</a:t>
            </a:r>
          </a:p>
        </p:txBody>
      </p:sp>
      <p:sp>
        <p:nvSpPr>
          <p:cNvPr id="609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9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575508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6F56200-EAB6-4618-92EF-081BAE8E558B}" type="slidenum">
              <a:rPr lang="en-US"/>
              <a:pPr/>
              <a:t>26</a:t>
            </a:fld>
            <a:r>
              <a:rPr lang="en-US" dirty="0"/>
              <a:t>##</a:t>
            </a:r>
          </a:p>
        </p:txBody>
      </p:sp>
      <p:sp>
        <p:nvSpPr>
          <p:cNvPr id="617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7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7842539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7B13CC9-8B44-4623-8907-D163D76092B5}" type="slidenum">
              <a:rPr lang="en-US"/>
              <a:pPr/>
              <a:t>33</a:t>
            </a:fld>
            <a:r>
              <a:rPr lang="en-US" dirty="0"/>
              <a:t>##</a:t>
            </a:r>
          </a:p>
        </p:txBody>
      </p:sp>
      <p:sp>
        <p:nvSpPr>
          <p:cNvPr id="435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5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66093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3060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9571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7620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1325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582F316-6D0B-4AA4-B90F-36FEA4EFC287}" type="slidenum">
              <a:rPr lang="en-US"/>
              <a:pPr/>
              <a:t>3</a:t>
            </a:fld>
            <a:r>
              <a:rPr lang="en-US" dirty="0"/>
              <a:t>##</a:t>
            </a:r>
          </a:p>
        </p:txBody>
      </p:sp>
      <p:sp>
        <p:nvSpPr>
          <p:cNvPr id="72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478938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4156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EF467A-B514-4D71-A7C9-228D4AA3F103}" type="slidenum">
              <a:rPr lang="en-US"/>
              <a:pPr/>
              <a:t>7</a:t>
            </a:fld>
            <a:r>
              <a:rPr lang="en-US" dirty="0"/>
              <a:t>##</a:t>
            </a:r>
          </a:p>
        </p:txBody>
      </p:sp>
      <p:sp>
        <p:nvSpPr>
          <p:cNvPr id="67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142741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5BD9D73-482A-410D-B095-F9D6DB2E026C}" type="slidenum">
              <a:rPr lang="en-US"/>
              <a:pPr/>
              <a:t>9</a:t>
            </a:fld>
            <a:r>
              <a:rPr lang="en-US" dirty="0"/>
              <a:t>##</a:t>
            </a:r>
          </a:p>
        </p:txBody>
      </p:sp>
      <p:sp>
        <p:nvSpPr>
          <p:cNvPr id="609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9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971866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6F56200-EAB6-4618-92EF-081BAE8E558B}" type="slidenum">
              <a:rPr lang="en-US"/>
              <a:pPr/>
              <a:t>12</a:t>
            </a:fld>
            <a:r>
              <a:rPr lang="en-US" dirty="0"/>
              <a:t>##</a:t>
            </a:r>
          </a:p>
        </p:txBody>
      </p:sp>
      <p:sp>
        <p:nvSpPr>
          <p:cNvPr id="617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7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97044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6F56200-EAB6-4618-92EF-081BAE8E558B}" type="slidenum">
              <a:rPr lang="en-US"/>
              <a:pPr/>
              <a:t>17</a:t>
            </a:fld>
            <a:r>
              <a:rPr lang="en-US" dirty="0"/>
              <a:t>##</a:t>
            </a:r>
          </a:p>
        </p:txBody>
      </p:sp>
      <p:sp>
        <p:nvSpPr>
          <p:cNvPr id="617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7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682789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F7DA54-9B9C-4876-82E4-7680590DF1B9}" type="slidenum">
              <a:rPr lang="en-US"/>
              <a:pPr/>
              <a:t>18</a:t>
            </a:fld>
            <a:r>
              <a:rPr lang="en-US" dirty="0"/>
              <a:t>##</a:t>
            </a:r>
          </a:p>
        </p:txBody>
      </p:sp>
      <p:sp>
        <p:nvSpPr>
          <p:cNvPr id="74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8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5832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13" Type="http://schemas.openxmlformats.org/officeDocument/2006/relationships/image" Target="../media/image7.png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07-Jul-2015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603A14"/>
                </a:solidFill>
              </a:rPr>
              <a:t>?</a:t>
            </a:r>
            <a:endParaRPr lang="en-US" sz="2400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 rot="20967714">
            <a:off x="457076" y="2405125"/>
            <a:ext cx="2338944" cy="2395502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6600" b="1" kern="1200" noProof="0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6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88799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07-Jul-2015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72" r:id="rId5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softuni.org/" TargetMode="External"/><Relationship Id="rId5" Type="http://schemas.openxmlformats.org/officeDocument/2006/relationships/image" Target="../media/image8.png"/><Relationship Id="rId4" Type="http://schemas.openxmlformats.org/officeDocument/2006/relationships/hyperlink" Target="http://creativecommons.org/licenses/by-nc-sa/4.0/" TargetMode="External"/><Relationship Id="rId9" Type="http://schemas.openxmlformats.org/officeDocument/2006/relationships/image" Target="../media/image10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gi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hyperlink" Target="http://www.sbtech.com/" TargetMode="External"/><Relationship Id="rId13" Type="http://schemas.openxmlformats.org/officeDocument/2006/relationships/image" Target="../media/image32.png"/><Relationship Id="rId18" Type="http://schemas.openxmlformats.org/officeDocument/2006/relationships/hyperlink" Target="http://www.luxoft.com/bulgaria/" TargetMode="External"/><Relationship Id="rId3" Type="http://schemas.openxmlformats.org/officeDocument/2006/relationships/hyperlink" Target="https://softuni.bg/trainings/1147/Data-Structures-June-2015" TargetMode="External"/><Relationship Id="rId21" Type="http://schemas.openxmlformats.org/officeDocument/2006/relationships/image" Target="../media/image36.png"/><Relationship Id="rId7" Type="http://schemas.openxmlformats.org/officeDocument/2006/relationships/image" Target="../media/image29.png"/><Relationship Id="rId12" Type="http://schemas.openxmlformats.org/officeDocument/2006/relationships/hyperlink" Target="http://smartit.bg/" TargetMode="External"/><Relationship Id="rId17" Type="http://schemas.openxmlformats.org/officeDocument/2006/relationships/image" Target="../media/image34.png"/><Relationship Id="rId2" Type="http://schemas.openxmlformats.org/officeDocument/2006/relationships/notesSlide" Target="../notesSlides/notesSlide16.xml"/><Relationship Id="rId16" Type="http://schemas.openxmlformats.org/officeDocument/2006/relationships/hyperlink" Target="http://www.superhosting.bg/" TargetMode="External"/><Relationship Id="rId20" Type="http://schemas.openxmlformats.org/officeDocument/2006/relationships/hyperlink" Target="http://www.indeavr.com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xs-software.com/" TargetMode="External"/><Relationship Id="rId11" Type="http://schemas.openxmlformats.org/officeDocument/2006/relationships/image" Target="../media/image31.png"/><Relationship Id="rId5" Type="http://schemas.openxmlformats.org/officeDocument/2006/relationships/image" Target="../media/image28.jpeg"/><Relationship Id="rId15" Type="http://schemas.openxmlformats.org/officeDocument/2006/relationships/image" Target="../media/image33.png"/><Relationship Id="rId10" Type="http://schemas.openxmlformats.org/officeDocument/2006/relationships/hyperlink" Target="http://komfo.com/" TargetMode="External"/><Relationship Id="rId19" Type="http://schemas.openxmlformats.org/officeDocument/2006/relationships/image" Target="../media/image35.png"/><Relationship Id="rId4" Type="http://schemas.openxmlformats.org/officeDocument/2006/relationships/hyperlink" Target="http://www.vivacom.bg/" TargetMode="External"/><Relationship Id="rId9" Type="http://schemas.openxmlformats.org/officeDocument/2006/relationships/image" Target="../media/image30.png"/><Relationship Id="rId14" Type="http://schemas.openxmlformats.org/officeDocument/2006/relationships/hyperlink" Target="http://www.softwaregroup-bg.com/" TargetMode="Externa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hyperlink" Target="http://creativecommons.org/licenses/by-nc-sa/3.0/deed.en_US" TargetMode="External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hyperlink" Target="http://telerikacademy.com/Courses/Courses/Details/186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reativecommons.org/licenses/by-sa/4.0/" TargetMode="External"/><Relationship Id="rId5" Type="http://schemas.openxmlformats.org/officeDocument/2006/relationships/hyperlink" Target="http://www.introprogramming.info/english-intro-csharp-book/" TargetMode="External"/><Relationship Id="rId4" Type="http://schemas.openxmlformats.org/officeDocument/2006/relationships/image" Target="../media/image8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40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image" Target="../media/image3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38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6.png"/><Relationship Id="rId14" Type="http://schemas.openxmlformats.org/officeDocument/2006/relationships/image" Target="../media/image4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0412" y="4677198"/>
            <a:ext cx="3187613" cy="525135"/>
          </a:xfrm>
        </p:spPr>
        <p:txBody>
          <a:bodyPr/>
          <a:lstStyle/>
          <a:p>
            <a:r>
              <a:rPr lang="en-US" smtClean="0"/>
              <a:t>SoftUni Team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0413" y="5147097"/>
            <a:ext cx="3187614" cy="444343"/>
          </a:xfrm>
        </p:spPr>
        <p:txBody>
          <a:bodyPr/>
          <a:lstStyle/>
          <a:p>
            <a:r>
              <a:rPr lang="en-US" smtClean="0"/>
              <a:t>Technical Trainers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760412" y="5652203"/>
            <a:ext cx="3187613" cy="363552"/>
          </a:xfrm>
        </p:spPr>
        <p:txBody>
          <a:bodyPr/>
          <a:lstStyle/>
          <a:p>
            <a:r>
              <a:rPr lang="en-US" smtClean="0"/>
              <a:t>Software University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760412" y="5993365"/>
            <a:ext cx="3187613" cy="331235"/>
          </a:xfrm>
        </p:spPr>
        <p:txBody>
          <a:bodyPr/>
          <a:lstStyle/>
          <a:p>
            <a:r>
              <a:rPr lang="en-US" smtClean="0">
                <a:hlinkClick r:id="rId3"/>
              </a:rPr>
              <a:t>http://softuni.bg</a:t>
            </a:r>
            <a:endParaRPr lang="en-US" dirty="0"/>
          </a:p>
        </p:txBody>
      </p:sp>
      <p:pic>
        <p:nvPicPr>
          <p:cNvPr id="1028" name="Picture 4" title="CC-BY-NC-SA License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983" y="3419946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4" name="Picture 2" title="Software University Foundation">
            <a:hlinkClick r:id="rId6" tooltip="Software University Foundation"/>
          </p:cNvPr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33" t="-11972" r="-4044" b="1048"/>
          <a:stretch/>
        </p:blipFill>
        <p:spPr bwMode="auto">
          <a:xfrm>
            <a:off x="825157" y="2133600"/>
            <a:ext cx="2172351" cy="79569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732212" y="3968769"/>
            <a:ext cx="2133598" cy="234148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 rot="576164">
            <a:off x="5222472" y="3847333"/>
            <a:ext cx="1561389" cy="7201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b="1" spc="5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List</a:t>
            </a:r>
            <a:br>
              <a:rPr lang="en-US" b="1" spc="5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</a:br>
            <a:r>
              <a:rPr lang="en-US" b="1" spc="5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Structures</a:t>
            </a:r>
            <a:endParaRPr lang="en-US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30" name="Title 4"/>
          <p:cNvSpPr>
            <a:spLocks noGrp="1"/>
          </p:cNvSpPr>
          <p:nvPr>
            <p:ph type="ctrTitle"/>
          </p:nvPr>
        </p:nvSpPr>
        <p:spPr>
          <a:xfrm>
            <a:off x="3427412" y="838200"/>
            <a:ext cx="8092742" cy="1365737"/>
          </a:xfrm>
        </p:spPr>
        <p:txBody>
          <a:bodyPr>
            <a:normAutofit/>
          </a:bodyPr>
          <a:lstStyle/>
          <a:p>
            <a:r>
              <a:rPr lang="en-US" dirty="0" smtClean="0"/>
              <a:t>Linear Data Structures: Lists</a:t>
            </a:r>
            <a:endParaRPr lang="en-US" dirty="0"/>
          </a:p>
        </p:txBody>
      </p:sp>
      <p:sp>
        <p:nvSpPr>
          <p:cNvPr id="31" name="Subtitle 5"/>
          <p:cNvSpPr>
            <a:spLocks noGrp="1"/>
          </p:cNvSpPr>
          <p:nvPr>
            <p:ph type="subTitle" idx="1"/>
          </p:nvPr>
        </p:nvSpPr>
        <p:spPr>
          <a:xfrm>
            <a:off x="3427412" y="2217528"/>
            <a:ext cx="8092742" cy="1287673"/>
          </a:xfrm>
        </p:spPr>
        <p:txBody>
          <a:bodyPr>
            <a:normAutofit/>
          </a:bodyPr>
          <a:lstStyle/>
          <a:p>
            <a:r>
              <a:rPr lang="en-US" dirty="0" smtClean="0"/>
              <a:t>Lists, Linked List, Doubly-Linked List, List&lt;T&gt; Class, Collections</a:t>
            </a:r>
            <a:endParaRPr lang="en-US" dirty="0"/>
          </a:p>
        </p:txBody>
      </p:sp>
      <p:pic>
        <p:nvPicPr>
          <p:cNvPr id="15" name="Picture 6" descr="http://www.learninginfo.org/images/sequence1.jpg"/>
          <p:cNvPicPr>
            <a:picLocks noChangeAspect="1" noChangeArrowheads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0893" y="4038553"/>
            <a:ext cx="4411277" cy="2254925"/>
          </a:xfrm>
          <a:prstGeom prst="roundRect">
            <a:avLst>
              <a:gd name="adj" fmla="val 1363"/>
            </a:avLst>
          </a:prstGeom>
          <a:noFill/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3516658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List&lt;T&gt;</a:t>
            </a:r>
            <a:r>
              <a:rPr lang="en-US" dirty="0" smtClean="0"/>
              <a:t> Class</a:t>
            </a:r>
            <a:endParaRPr lang="en-US" noProof="1"/>
          </a:p>
        </p:txBody>
      </p:sp>
      <p:sp>
        <p:nvSpPr>
          <p:cNvPr id="610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Implements the </a:t>
            </a:r>
            <a:r>
              <a:rPr lang="en-US" dirty="0" smtClean="0"/>
              <a:t>abstract data structure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list </a:t>
            </a:r>
            <a:r>
              <a:rPr lang="en-US" dirty="0" smtClean="0"/>
              <a:t>by </a:t>
            </a:r>
            <a:r>
              <a:rPr lang="en-US" dirty="0"/>
              <a:t>array </a:t>
            </a:r>
            <a:r>
              <a:rPr lang="en-US" dirty="0" smtClean="0"/>
              <a:t>+ auto-grow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en-US" dirty="0" smtClean="0"/>
              <a:t>All elements </a:t>
            </a:r>
            <a:r>
              <a:rPr lang="en-US" dirty="0"/>
              <a:t>are </a:t>
            </a:r>
            <a:r>
              <a:rPr lang="en-US" dirty="0" smtClean="0"/>
              <a:t>of </a:t>
            </a:r>
            <a:r>
              <a:rPr lang="en-US" dirty="0"/>
              <a:t>the same type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</a:t>
            </a:r>
          </a:p>
          <a:p>
            <a:pPr lvl="1">
              <a:lnSpc>
                <a:spcPct val="110000"/>
              </a:lnSpc>
            </a:pP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dirty="0" smtClean="0"/>
              <a:t> </a:t>
            </a:r>
            <a:r>
              <a:rPr lang="en-US" dirty="0"/>
              <a:t>can be any </a:t>
            </a:r>
            <a:r>
              <a:rPr lang="en-US" dirty="0" smtClean="0"/>
              <a:t>type, e.g</a:t>
            </a:r>
            <a:r>
              <a:rPr lang="en-US" dirty="0"/>
              <a:t>.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List&lt;int&gt;</a:t>
            </a:r>
            <a:r>
              <a:rPr lang="en-US" dirty="0" smtClean="0"/>
              <a:t>,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List&lt;string&gt;</a:t>
            </a:r>
            <a:r>
              <a:rPr lang="en-US" dirty="0" smtClean="0"/>
              <a:t>,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List&lt;DateTime&gt;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10000"/>
              </a:lnSpc>
            </a:pPr>
            <a:r>
              <a:rPr lang="en-US" dirty="0"/>
              <a:t>Size is dynamically increased as </a:t>
            </a:r>
            <a:r>
              <a:rPr lang="en-US" dirty="0" smtClean="0"/>
              <a:t>needed (auto-grow)</a:t>
            </a:r>
            <a:endParaRPr lang="en-US" dirty="0"/>
          </a:p>
          <a:p>
            <a:pPr>
              <a:lnSpc>
                <a:spcPct val="110000"/>
              </a:lnSpc>
            </a:pPr>
            <a:r>
              <a:rPr lang="en-US" dirty="0" smtClean="0"/>
              <a:t>Basic functionality: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Count</a:t>
            </a:r>
            <a:r>
              <a:rPr lang="en-US" dirty="0"/>
              <a:t> – returns the number of </a:t>
            </a:r>
            <a:r>
              <a:rPr lang="en-US" dirty="0" smtClean="0"/>
              <a:t>elements –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O(1)</a:t>
            </a:r>
            <a:endParaRPr lang="en-US" dirty="0">
              <a:solidFill>
                <a:schemeClr val="tx2">
                  <a:lumMod val="75000"/>
                </a:schemeClr>
              </a:solidFill>
              <a:latin typeface="Courier New" pitchFamily="49" charset="0"/>
            </a:endParaRPr>
          </a:p>
          <a:p>
            <a:pPr lvl="1">
              <a:lnSpc>
                <a:spcPct val="11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Add(T)</a:t>
            </a:r>
            <a:r>
              <a:rPr lang="en-US" dirty="0"/>
              <a:t> – </a:t>
            </a:r>
            <a:r>
              <a:rPr lang="en-US" dirty="0" smtClean="0"/>
              <a:t>appends given element </a:t>
            </a:r>
            <a:r>
              <a:rPr lang="en-US" dirty="0"/>
              <a:t>at the end –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O(1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) amortized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4543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List&lt;T&gt;</a:t>
            </a:r>
            <a:r>
              <a:rPr lang="en-US" dirty="0" smtClean="0"/>
              <a:t> – Simple Example</a:t>
            </a:r>
            <a:endParaRPr lang="bg-BG" dirty="0"/>
          </a:p>
        </p:txBody>
      </p:sp>
      <p:sp>
        <p:nvSpPr>
          <p:cNvPr id="614404" name="Rectangle 4"/>
          <p:cNvSpPr>
            <a:spLocks noChangeArrowheads="1"/>
          </p:cNvSpPr>
          <p:nvPr/>
        </p:nvSpPr>
        <p:spPr bwMode="auto">
          <a:xfrm>
            <a:off x="840518" y="1371600"/>
            <a:ext cx="10511694" cy="48059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 = new List&lt;string&gt;() { "C#", "Java" };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list.Add("SQL");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list.Add("Python");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foreach (string item in list)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Console.WriteLine(item);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7999412" y="3693301"/>
            <a:ext cx="31242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// Result: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//   C#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//   Java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//   SQL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//   Python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9629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42" name="Picture 2" descr="http://blog.aynrandcenter.org/wp-content/uploads/2009/12/chain-300x226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548" y="1143000"/>
            <a:ext cx="6429264" cy="3140006"/>
          </a:xfrm>
          <a:prstGeom prst="roundRect">
            <a:avLst>
              <a:gd name="adj" fmla="val 2263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616450" name="Rectangle 2"/>
          <p:cNvSpPr>
            <a:spLocks noGrp="1" noChangeArrowheads="1"/>
          </p:cNvSpPr>
          <p:nvPr>
            <p:ph type="title"/>
          </p:nvPr>
        </p:nvSpPr>
        <p:spPr>
          <a:xfrm>
            <a:off x="1499340" y="4758176"/>
            <a:ext cx="8938472" cy="820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List&lt;T&gt;</a:t>
            </a:r>
            <a:r>
              <a:rPr lang="en-US" dirty="0" smtClean="0"/>
              <a:t> – Simple Example</a:t>
            </a:r>
            <a:endParaRPr lang="en-US" noProof="1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499340" y="5636344"/>
            <a:ext cx="8938472" cy="688256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0670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113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list[index]</a:t>
            </a:r>
            <a:r>
              <a:rPr lang="en-US" sz="3200" dirty="0"/>
              <a:t> – access element by </a:t>
            </a:r>
            <a:r>
              <a:rPr lang="en-US" sz="3200" dirty="0" smtClean="0"/>
              <a:t>index –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O(1)</a:t>
            </a:r>
            <a:endParaRPr lang="bg-BG" sz="3200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Insert(index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,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cs typeface="Consolas" pitchFamily="49" charset="0"/>
              </a:rPr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T)</a:t>
            </a:r>
            <a:r>
              <a:rPr lang="en-US" sz="3200" dirty="0"/>
              <a:t> – inserts given element to the list at a specified </a:t>
            </a:r>
            <a:r>
              <a:rPr lang="en-US" sz="3200" dirty="0" smtClean="0"/>
              <a:t>position</a:t>
            </a:r>
            <a:r>
              <a:rPr lang="en-US" sz="3200" dirty="0"/>
              <a:t> –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O(n)</a:t>
            </a:r>
            <a:endParaRPr lang="bg-BG" sz="3200" dirty="0"/>
          </a:p>
          <a:p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Remove(T)</a:t>
            </a:r>
            <a:r>
              <a:rPr lang="en-US" sz="3200" dirty="0"/>
              <a:t> – removes the first occurrence of given </a:t>
            </a:r>
            <a:r>
              <a:rPr lang="en-US" sz="3200" dirty="0" smtClean="0"/>
              <a:t>element</a:t>
            </a:r>
            <a:r>
              <a:rPr lang="en-US" sz="3200" dirty="0"/>
              <a:t> –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O(n)</a:t>
            </a:r>
            <a:endParaRPr lang="en-US" sz="3200" dirty="0"/>
          </a:p>
          <a:p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RemoveAt(index)</a:t>
            </a:r>
            <a:r>
              <a:rPr lang="en-US" sz="3200" dirty="0"/>
              <a:t> – removes the element at the specified </a:t>
            </a:r>
            <a:r>
              <a:rPr lang="en-US" sz="3200" dirty="0" smtClean="0"/>
              <a:t>position</a:t>
            </a:r>
            <a:r>
              <a:rPr lang="en-US" sz="3200" dirty="0"/>
              <a:t> –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O(n)</a:t>
            </a:r>
            <a:endParaRPr lang="en-US" sz="3200" dirty="0"/>
          </a:p>
          <a:p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Clear()</a:t>
            </a:r>
            <a:r>
              <a:rPr lang="en-US" sz="3200" dirty="0"/>
              <a:t> – removes all </a:t>
            </a:r>
            <a:r>
              <a:rPr lang="en-US" sz="3200" dirty="0" smtClean="0"/>
              <a:t>elements</a:t>
            </a:r>
            <a:r>
              <a:rPr lang="en-US" sz="3200" dirty="0"/>
              <a:t> –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O(1)</a:t>
            </a:r>
            <a:endParaRPr lang="en-US" sz="3200" dirty="0"/>
          </a:p>
          <a:p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Contains(T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3200" dirty="0"/>
              <a:t> – determines whether an element is part of the </a:t>
            </a:r>
            <a:r>
              <a:rPr lang="en-US" sz="3200" dirty="0" smtClean="0"/>
              <a:t>list</a:t>
            </a:r>
            <a:r>
              <a:rPr lang="en-US" sz="3200" dirty="0"/>
              <a:t> –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O(n)</a:t>
            </a:r>
            <a:endParaRPr lang="en-US" sz="3200" dirty="0"/>
          </a:p>
        </p:txBody>
      </p:sp>
      <p:sp>
        <p:nvSpPr>
          <p:cNvPr id="611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List&lt;T&gt;</a:t>
            </a:r>
            <a:r>
              <a:rPr lang="en-US" dirty="0" smtClean="0"/>
              <a:t> – Functionality</a:t>
            </a:r>
            <a:endParaRPr lang="bg-B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7070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7475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IndexOf(value)</a:t>
            </a:r>
            <a:r>
              <a:rPr lang="en-US" sz="3200" dirty="0" smtClean="0"/>
              <a:t> </a:t>
            </a:r>
            <a:r>
              <a:rPr lang="en-US" sz="3200" dirty="0"/>
              <a:t>– returns the index of the first occurrence of a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value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/>
              <a:t>in the list </a:t>
            </a:r>
            <a:r>
              <a:rPr lang="bg-BG" sz="3200" dirty="0"/>
              <a:t>(</a:t>
            </a:r>
            <a:r>
              <a:rPr lang="en-US" sz="3200" dirty="0"/>
              <a:t>zero-based</a:t>
            </a:r>
            <a:r>
              <a:rPr lang="bg-BG" sz="3200" dirty="0" smtClean="0"/>
              <a:t>)</a:t>
            </a:r>
            <a:r>
              <a:rPr lang="en-US" sz="3200" dirty="0"/>
              <a:t> –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O(n)</a:t>
            </a:r>
            <a:endParaRPr lang="en-US" sz="3200" dirty="0"/>
          </a:p>
          <a:p>
            <a:pPr>
              <a:lnSpc>
                <a:spcPct val="110000"/>
              </a:lnSpc>
            </a:pP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Reverse()</a:t>
            </a:r>
            <a:r>
              <a:rPr lang="en-US" sz="3200" dirty="0"/>
              <a:t> – reverses the order of the elements in the list or a portion of </a:t>
            </a:r>
            <a:r>
              <a:rPr lang="en-US" sz="3200" dirty="0" smtClean="0"/>
              <a:t>it</a:t>
            </a:r>
            <a:r>
              <a:rPr lang="en-US" sz="3200" dirty="0"/>
              <a:t> –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O(n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)</a:t>
            </a:r>
            <a:endParaRPr lang="en-US" sz="3200" dirty="0">
              <a:latin typeface="Courier New" pitchFamily="49" charset="0"/>
            </a:endParaRPr>
          </a:p>
          <a:p>
            <a:pPr>
              <a:lnSpc>
                <a:spcPct val="110000"/>
              </a:lnSpc>
            </a:pP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Sort()</a:t>
            </a:r>
            <a:r>
              <a:rPr lang="en-US" sz="3200" dirty="0"/>
              <a:t> – sorts </a:t>
            </a:r>
            <a:r>
              <a:rPr lang="en-US" sz="3200" dirty="0" smtClean="0"/>
              <a:t>the list elements –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O(n * log(n))</a:t>
            </a:r>
            <a:endParaRPr lang="en-US" sz="3200" dirty="0">
              <a:latin typeface="Courier New" pitchFamily="49" charset="0"/>
            </a:endParaRPr>
          </a:p>
          <a:p>
            <a:pPr>
              <a:lnSpc>
                <a:spcPct val="110000"/>
              </a:lnSpc>
            </a:pP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ToArray()</a:t>
            </a:r>
            <a:r>
              <a:rPr lang="en-US" sz="3200" dirty="0"/>
              <a:t> – converts the elements of the list to an </a:t>
            </a:r>
            <a:r>
              <a:rPr lang="en-US" sz="3200" dirty="0" smtClean="0"/>
              <a:t>array</a:t>
            </a:r>
            <a:r>
              <a:rPr lang="en-US" sz="3200" dirty="0"/>
              <a:t> –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O(n)</a:t>
            </a:r>
            <a:endParaRPr lang="en-US" sz="3200" dirty="0"/>
          </a:p>
          <a:p>
            <a:pPr>
              <a:lnSpc>
                <a:spcPct val="110000"/>
              </a:lnSpc>
            </a:pP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TrimExcess()</a:t>
            </a:r>
            <a:r>
              <a:rPr lang="en-US" sz="3200" dirty="0"/>
              <a:t> – sets the capacity to the actual number of </a:t>
            </a:r>
            <a:r>
              <a:rPr lang="en-US" sz="3200" dirty="0" smtClean="0"/>
              <a:t>elements</a:t>
            </a:r>
            <a:r>
              <a:rPr lang="en-US" sz="3200" dirty="0"/>
              <a:t> –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O(n)</a:t>
            </a:r>
            <a:endParaRPr lang="en-US" sz="3200" noProof="1"/>
          </a:p>
        </p:txBody>
      </p:sp>
      <p:sp>
        <p:nvSpPr>
          <p:cNvPr id="74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List&lt;T&gt;</a:t>
            </a:r>
            <a:r>
              <a:rPr lang="en-US" dirty="0" smtClean="0"/>
              <a:t> – Functionality (2)</a:t>
            </a:r>
            <a:endParaRPr lang="bg-B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9994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673794" name="Rectangle 2"/>
          <p:cNvSpPr>
            <a:spLocks noGrp="1" noChangeArrowheads="1"/>
          </p:cNvSpPr>
          <p:nvPr>
            <p:ph idx="1"/>
          </p:nvPr>
        </p:nvSpPr>
        <p:spPr>
          <a:xfrm>
            <a:off x="190413" y="3702670"/>
            <a:ext cx="11804822" cy="301880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List&lt;T&gt;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dirty="0" smtClean="0"/>
              <a:t>keeps </a:t>
            </a:r>
            <a:r>
              <a:rPr lang="en-US" dirty="0"/>
              <a:t>a </a:t>
            </a:r>
            <a:r>
              <a:rPr lang="en-US" dirty="0" smtClean="0"/>
              <a:t>buffer memory (capacity), </a:t>
            </a:r>
            <a:r>
              <a:rPr lang="en-US" dirty="0"/>
              <a:t>allocated in </a:t>
            </a:r>
            <a:r>
              <a:rPr lang="en-US" dirty="0" smtClean="0"/>
              <a:t>advance, to allow fast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Add(T)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100000"/>
              </a:lnSpc>
            </a:pPr>
            <a:r>
              <a:rPr lang="en-US" dirty="0"/>
              <a:t>Most operations use the buffer memory and do not allocate new </a:t>
            </a:r>
            <a:r>
              <a:rPr lang="en-US" dirty="0" smtClean="0"/>
              <a:t>objects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Occasionally the capacity grows (doubles)</a:t>
            </a:r>
            <a:endParaRPr lang="en-US" dirty="0"/>
          </a:p>
        </p:txBody>
      </p:sp>
      <p:sp>
        <p:nvSpPr>
          <p:cNvPr id="67379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List&lt;T&gt;</a:t>
            </a:r>
            <a:r>
              <a:rPr lang="en-US" dirty="0" smtClean="0"/>
              <a:t>: How It Works?</a:t>
            </a:r>
            <a:endParaRPr lang="bg-BG" dirty="0"/>
          </a:p>
        </p:txBody>
      </p:sp>
      <p:graphicFrame>
        <p:nvGraphicFramePr>
          <p:cNvPr id="673840" name="Group 48"/>
          <p:cNvGraphicFramePr>
            <a:graphicFrameLocks noGrp="1"/>
          </p:cNvGraphicFramePr>
          <p:nvPr>
            <p:extLst/>
          </p:nvPr>
        </p:nvGraphicFramePr>
        <p:xfrm>
          <a:off x="3800996" y="1712803"/>
          <a:ext cx="6434719" cy="447302"/>
        </p:xfrm>
        <a:graphic>
          <a:graphicData uri="http://schemas.openxmlformats.org/drawingml/2006/table">
            <a:tbl>
              <a:tblPr/>
              <a:tblGrid>
                <a:gridCol w="428858"/>
                <a:gridCol w="428858"/>
                <a:gridCol w="428858"/>
                <a:gridCol w="428858"/>
                <a:gridCol w="428858"/>
                <a:gridCol w="428858"/>
                <a:gridCol w="428858"/>
                <a:gridCol w="428858"/>
                <a:gridCol w="428858"/>
                <a:gridCol w="428858"/>
                <a:gridCol w="428858"/>
                <a:gridCol w="428858"/>
                <a:gridCol w="430707"/>
                <a:gridCol w="428858"/>
                <a:gridCol w="428858"/>
              </a:tblGrid>
              <a:tr h="44730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3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CD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4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CD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CD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0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CD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0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CD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7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CD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CD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CD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4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CD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73831" name="AutoShape 39"/>
          <p:cNvSpPr>
            <a:spLocks/>
          </p:cNvSpPr>
          <p:nvPr/>
        </p:nvSpPr>
        <p:spPr bwMode="auto">
          <a:xfrm rot="16200000">
            <a:off x="5496740" y="522741"/>
            <a:ext cx="460375" cy="3835980"/>
          </a:xfrm>
          <a:prstGeom prst="leftBrace">
            <a:avLst>
              <a:gd name="adj1" fmla="val 72989"/>
              <a:gd name="adj2" fmla="val 50000"/>
            </a:avLst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wrap="none" anchor="ctr"/>
          <a:lstStyle/>
          <a:p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73832" name="AutoShape 40"/>
          <p:cNvSpPr>
            <a:spLocks/>
          </p:cNvSpPr>
          <p:nvPr/>
        </p:nvSpPr>
        <p:spPr bwMode="auto">
          <a:xfrm rot="16200000">
            <a:off x="8736635" y="1171833"/>
            <a:ext cx="460375" cy="2537793"/>
          </a:xfrm>
          <a:prstGeom prst="leftBrace">
            <a:avLst>
              <a:gd name="adj1" fmla="val 26178"/>
              <a:gd name="adj2" fmla="val 50000"/>
            </a:avLst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wrap="none" anchor="ctr"/>
          <a:lstStyle/>
          <a:p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73835" name="AutoShape 43"/>
          <p:cNvSpPr>
            <a:spLocks/>
          </p:cNvSpPr>
          <p:nvPr/>
        </p:nvSpPr>
        <p:spPr bwMode="auto">
          <a:xfrm rot="5400000" flipV="1">
            <a:off x="6845102" y="-1717571"/>
            <a:ext cx="354454" cy="6426779"/>
          </a:xfrm>
          <a:prstGeom prst="leftBrace">
            <a:avLst>
              <a:gd name="adj1" fmla="val 138198"/>
              <a:gd name="adj2" fmla="val 50000"/>
            </a:avLst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wrap="none" anchor="ctr"/>
          <a:lstStyle/>
          <a:p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41412" y="1646542"/>
            <a:ext cx="2492990" cy="14157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List&lt;int&gt;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  <a:p>
            <a:pPr lvl="1">
              <a:spcBef>
                <a:spcPts val="1200"/>
              </a:spcBef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Count = 9</a:t>
            </a:r>
          </a:p>
          <a:p>
            <a:pPr lvl="1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Capacity = 15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082219" y="882437"/>
            <a:ext cx="18774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Capacity = 15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49924" y="2657659"/>
            <a:ext cx="21311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used buffer</a:t>
            </a:r>
          </a:p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Count = 9)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214760" y="2643426"/>
            <a:ext cx="1524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unused buffer</a:t>
            </a:r>
          </a:p>
        </p:txBody>
      </p:sp>
    </p:spTree>
    <p:extLst>
      <p:ext uri="{BB962C8B-B14F-4D97-AF65-F5344CB8AC3E}">
        <p14:creationId xmlns:p14="http://schemas.microsoft.com/office/powerpoint/2010/main" val="2714398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Primes in </a:t>
            </a:r>
            <a:r>
              <a:rPr lang="en-US" dirty="0" smtClean="0"/>
              <a:t>an Interval </a:t>
            </a:r>
            <a:r>
              <a:rPr lang="en-US" dirty="0"/>
              <a:t>– Example</a:t>
            </a:r>
            <a:endParaRPr lang="bg-BG" dirty="0"/>
          </a:p>
        </p:txBody>
      </p:sp>
      <p:sp>
        <p:nvSpPr>
          <p:cNvPr id="614404" name="Rectangle 4"/>
          <p:cNvSpPr>
            <a:spLocks noChangeArrowheads="1"/>
          </p:cNvSpPr>
          <p:nvPr/>
        </p:nvSpPr>
        <p:spPr bwMode="auto">
          <a:xfrm>
            <a:off x="735518" y="1153210"/>
            <a:ext cx="10692894" cy="524759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1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List&lt;int&gt; FindPrimes(int start, int end)</a:t>
            </a:r>
          </a:p>
          <a:p>
            <a:pPr eaLnBrk="0" hangingPunct="0">
              <a:lnSpc>
                <a:spcPts val="21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21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List&lt;int&gt; primesList = new List&lt;int&gt;();</a:t>
            </a:r>
          </a:p>
          <a:p>
            <a:pPr eaLnBrk="0" hangingPunct="0">
              <a:lnSpc>
                <a:spcPts val="21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for (int num = start; num &lt;= end; num++)</a:t>
            </a:r>
          </a:p>
          <a:p>
            <a:pPr eaLnBrk="0" hangingPunct="0">
              <a:lnSpc>
                <a:spcPts val="21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	</a:t>
            </a:r>
          </a:p>
          <a:p>
            <a:pPr eaLnBrk="0" hangingPunct="0">
              <a:lnSpc>
                <a:spcPts val="1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bool prime = true;</a:t>
            </a:r>
          </a:p>
          <a:p>
            <a:pPr eaLnBrk="0" hangingPunct="0">
              <a:lnSpc>
                <a:spcPts val="21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for (int div = 2; div &lt;= Math.Sqrt(num); div++)</a:t>
            </a:r>
          </a:p>
          <a:p>
            <a:pPr eaLnBrk="0" hangingPunct="0">
              <a:lnSpc>
                <a:spcPts val="21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{</a:t>
            </a:r>
          </a:p>
          <a:p>
            <a:pPr eaLnBrk="0" hangingPunct="0">
              <a:lnSpc>
                <a:spcPts val="1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if (num % div == 0)</a:t>
            </a:r>
          </a:p>
          <a:p>
            <a:pPr eaLnBrk="0" hangingPunct="0">
              <a:lnSpc>
                <a:spcPts val="21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{</a:t>
            </a:r>
          </a:p>
          <a:p>
            <a:pPr eaLnBrk="0" hangingPunct="0">
              <a:lnSpc>
                <a:spcPts val="1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prime = false;</a:t>
            </a:r>
          </a:p>
          <a:p>
            <a:pPr eaLnBrk="0" hangingPunct="0">
              <a:lnSpc>
                <a:spcPts val="21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break;</a:t>
            </a:r>
          </a:p>
          <a:p>
            <a:pPr eaLnBrk="0" hangingPunct="0">
              <a:lnSpc>
                <a:spcPts val="1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}	</a:t>
            </a:r>
          </a:p>
          <a:p>
            <a:pPr eaLnBrk="0" hangingPunct="0">
              <a:lnSpc>
                <a:spcPts val="1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}</a:t>
            </a:r>
          </a:p>
          <a:p>
            <a:pPr eaLnBrk="0" hangingPunct="0">
              <a:lnSpc>
                <a:spcPts val="21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if (prime)</a:t>
            </a:r>
          </a:p>
          <a:p>
            <a:pPr eaLnBrk="0" hangingPunct="0">
              <a:lnSpc>
                <a:spcPts val="21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{</a:t>
            </a:r>
          </a:p>
          <a:p>
            <a:pPr eaLnBrk="0" hangingPunct="0">
              <a:lnSpc>
                <a:spcPts val="1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primesList.Add(num);</a:t>
            </a:r>
          </a:p>
          <a:p>
            <a:pPr eaLnBrk="0" hangingPunct="0">
              <a:lnSpc>
                <a:spcPts val="1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}</a:t>
            </a:r>
          </a:p>
          <a:p>
            <a:pPr eaLnBrk="0" hangingPunct="0">
              <a:lnSpc>
                <a:spcPts val="1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</a:p>
          <a:p>
            <a:pPr eaLnBrk="0" hangingPunct="0">
              <a:lnSpc>
                <a:spcPts val="21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return primesList;</a:t>
            </a:r>
          </a:p>
          <a:p>
            <a:pPr eaLnBrk="0" hangingPunct="0">
              <a:lnSpc>
                <a:spcPts val="1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849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4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574329" y="2117739"/>
            <a:ext cx="4406283" cy="173469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noProof="1" smtClean="0"/>
              <a:t>Primes</a:t>
            </a:r>
            <a:r>
              <a:rPr lang="en-US" dirty="0" smtClean="0"/>
              <a:t> in an Interval</a:t>
            </a:r>
            <a:endParaRPr lang="en-US" noProof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74329" y="4310166"/>
            <a:ext cx="4406283" cy="719034"/>
          </a:xfrm>
        </p:spPr>
        <p:txBody>
          <a:bodyPr/>
          <a:lstStyle/>
          <a:p>
            <a:r>
              <a:rPr lang="en-US" dirty="0"/>
              <a:t>Live </a:t>
            </a:r>
            <a:r>
              <a:rPr lang="en-US" dirty="0" smtClean="0"/>
              <a:t>Demo</a:t>
            </a:r>
            <a:endParaRPr lang="en-US" dirty="0"/>
          </a:p>
        </p:txBody>
      </p:sp>
      <p:pic>
        <p:nvPicPr>
          <p:cNvPr id="56322" name="Picture 2" descr="http://unihedron.com/projects/primes/full_thumbnail.jpg"/>
          <p:cNvPicPr>
            <a:picLocks noChangeAspect="1" noChangeArrowheads="1"/>
          </p:cNvPicPr>
          <p:nvPr/>
        </p:nvPicPr>
        <p:blipFill>
          <a:blip r:embed="rId3" cstate="screen">
            <a:lum contras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8212" y="1514476"/>
            <a:ext cx="2757456" cy="4200524"/>
          </a:xfrm>
          <a:prstGeom prst="rect">
            <a:avLst/>
          </a:prstGeom>
          <a:noFill/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2364572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4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Union and Intersection – Example</a:t>
            </a:r>
            <a:endParaRPr lang="bg-BG" dirty="0"/>
          </a:p>
        </p:txBody>
      </p:sp>
      <p:sp>
        <p:nvSpPr>
          <p:cNvPr id="615430" name="Rectangle 6"/>
          <p:cNvSpPr>
            <a:spLocks noChangeArrowheads="1"/>
          </p:cNvSpPr>
          <p:nvPr/>
        </p:nvSpPr>
        <p:spPr bwMode="auto">
          <a:xfrm>
            <a:off x="836612" y="1143000"/>
            <a:ext cx="10515600" cy="52629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int[] Union(int[] firstArr, int[] secondArr)</a:t>
            </a:r>
            <a:b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List&lt;int&gt; union = new List&lt;int&gt;();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union.AddRange(firstArray);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foreach (int item in secondArray)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if (! union.Contains(item))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union.Add(item);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return union.ToArray();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int[] Intersection(int[] firstArr, int[] secondArr)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List&lt;int&gt; intersect = new List&lt;int&gt;();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foreach (int item in firstArray)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if (Array.IndexOf(secondArray, item) != -1)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intersect.Add(item);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return intersect.ToArray();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774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Union and </a:t>
            </a:r>
            <a:r>
              <a:rPr lang="en-US" dirty="0" smtClean="0"/>
              <a:t>Intersection</a:t>
            </a:r>
            <a:endParaRPr lang="en-US" noProof="1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52226" name="Picture 2" descr="http://linxus.net/web_images/puzzle.jpg"/>
          <p:cNvPicPr>
            <a:picLocks noChangeAspect="1" noChangeArrowheads="1"/>
          </p:cNvPicPr>
          <p:nvPr/>
        </p:nvPicPr>
        <p:blipFill>
          <a:blip r:embed="rId3" cstate="screen">
            <a:lum contras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703" y="1096630"/>
            <a:ext cx="5125490" cy="3455386"/>
          </a:xfrm>
          <a:prstGeom prst="roundRect">
            <a:avLst>
              <a:gd name="adj" fmla="val 10485"/>
            </a:avLst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730402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442913" indent="-442913">
              <a:lnSpc>
                <a:spcPct val="100000"/>
              </a:lnSpc>
              <a:buFontTx/>
              <a:buAutoNum type="arabicPeriod"/>
            </a:pPr>
            <a:r>
              <a:rPr lang="en-US" dirty="0"/>
              <a:t>Lists</a:t>
            </a:r>
          </a:p>
          <a:p>
            <a:pPr marL="715963" lvl="1" indent="-368300">
              <a:lnSpc>
                <a:spcPct val="100000"/>
              </a:lnSpc>
            </a:pPr>
            <a:r>
              <a:rPr lang="en-US" dirty="0"/>
              <a:t>Static and Linked Implementation</a:t>
            </a:r>
          </a:p>
          <a:p>
            <a:pPr marL="715963" lvl="1" indent="-368300">
              <a:lnSpc>
                <a:spcPct val="100000"/>
              </a:lnSpc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List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&lt;T&gt;</a:t>
            </a:r>
            <a:r>
              <a:rPr lang="en-US" dirty="0"/>
              <a:t> </a:t>
            </a:r>
            <a:r>
              <a:rPr lang="en-US" dirty="0" smtClean="0"/>
              <a:t>and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LinkedList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&lt;T&gt;</a:t>
            </a:r>
          </a:p>
          <a:p>
            <a:pPr marL="557267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Exercise</a:t>
            </a:r>
          </a:p>
          <a:p>
            <a:pPr marL="715963" lvl="1" indent="-368300">
              <a:lnSpc>
                <a:spcPct val="100000"/>
              </a:lnSpc>
            </a:pPr>
            <a:r>
              <a:rPr lang="en-US" dirty="0" smtClean="0"/>
              <a:t>Implementing a Linked List in C#</a:t>
            </a:r>
          </a:p>
          <a:p>
            <a:pPr marL="557267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List Interfaces in </a:t>
            </a:r>
            <a:r>
              <a:rPr lang="en-US" dirty="0" smtClean="0"/>
              <a:t>C# and Java</a:t>
            </a:r>
          </a:p>
          <a:p>
            <a:pPr marL="715963" lvl="1" indent="-368300">
              <a:lnSpc>
                <a:spcPct val="100000"/>
              </a:lnSpc>
            </a:pPr>
            <a:r>
              <a:rPr lang="en-US" dirty="0" smtClean="0"/>
              <a:t>.NET Collections</a:t>
            </a:r>
          </a:p>
          <a:p>
            <a:pPr marL="715963" lvl="1" indent="-368300">
              <a:lnSpc>
                <a:spcPct val="100000"/>
              </a:lnSpc>
            </a:pPr>
            <a:r>
              <a:rPr lang="en-US" dirty="0" smtClean="0"/>
              <a:t>Java Collections Framework</a:t>
            </a:r>
            <a:endParaRPr lang="en-US" dirty="0"/>
          </a:p>
          <a:p>
            <a:pPr marL="790576" lvl="1" indent="-442913">
              <a:lnSpc>
                <a:spcPct val="100000"/>
              </a:lnSpc>
            </a:pP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7641" y="1143000"/>
            <a:ext cx="4090771" cy="245690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8322" y="2971800"/>
            <a:ext cx="2659319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182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258" name="Rectangle 2"/>
          <p:cNvSpPr>
            <a:spLocks noGrp="1" noChangeArrowheads="1"/>
          </p:cNvSpPr>
          <p:nvPr>
            <p:ph type="title"/>
          </p:nvPr>
        </p:nvSpPr>
        <p:spPr>
          <a:xfrm>
            <a:off x="989012" y="4876800"/>
            <a:ext cx="10263928" cy="8206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 </a:t>
            </a:r>
            <a:r>
              <a:rPr lang="en-US" noProof="1" smtClean="0">
                <a:latin typeface="Consolas" pitchFamily="49" charset="0"/>
                <a:cs typeface="Consolas" pitchFamily="49" charset="0"/>
              </a:rPr>
              <a:t>LinkedList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&lt;T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&gt;</a:t>
            </a:r>
            <a:r>
              <a:rPr lang="bg-BG" dirty="0"/>
              <a:t> </a:t>
            </a:r>
            <a:r>
              <a:rPr lang="en-US" dirty="0" smtClean="0"/>
              <a:t>Class in C#</a:t>
            </a:r>
            <a:endParaRPr lang="en-US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989012" y="5754968"/>
            <a:ext cx="10263928" cy="692873"/>
          </a:xfrm>
        </p:spPr>
        <p:txBody>
          <a:bodyPr/>
          <a:lstStyle/>
          <a:p>
            <a:r>
              <a:rPr lang="en-US" dirty="0"/>
              <a:t>Dynamic Linked List in .</a:t>
            </a:r>
            <a:r>
              <a:rPr lang="en-US" dirty="0" smtClean="0"/>
              <a:t>NET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37376">
            <a:off x="2915770" y="942582"/>
            <a:ext cx="7550557" cy="3100301"/>
          </a:xfrm>
          <a:prstGeom prst="rect">
            <a:avLst/>
          </a:prstGeom>
          <a:scene3d>
            <a:camera prst="perspectiveContrastingRightFacing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666958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noProof="1" smtClean="0"/>
              <a:t>Linked</a:t>
            </a:r>
            <a:r>
              <a:rPr lang="en-US" noProof="1" smtClean="0">
                <a:latin typeface="Consolas" pitchFamily="49" charset="0"/>
                <a:cs typeface="Consolas" pitchFamily="49" charset="0"/>
              </a:rPr>
              <a:t>List&lt;T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&gt;</a:t>
            </a:r>
            <a:r>
              <a:rPr lang="en-US" dirty="0" smtClean="0"/>
              <a:t> Class</a:t>
            </a:r>
            <a:endParaRPr lang="en-US" noProof="1"/>
          </a:p>
        </p:txBody>
      </p:sp>
      <p:sp>
        <p:nvSpPr>
          <p:cNvPr id="610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Implements the </a:t>
            </a:r>
            <a:r>
              <a:rPr lang="en-US" dirty="0" smtClean="0"/>
              <a:t>abstract data structure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list</a:t>
            </a:r>
            <a:r>
              <a:rPr lang="en-US" dirty="0" smtClean="0"/>
              <a:t> using a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doubly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cs typeface="Times New Roman" pitchFamily="18" charset="0"/>
              </a:rPr>
              <a:t>-linked</a:t>
            </a:r>
            <a:r>
              <a:rPr lang="en-US" dirty="0" smtClean="0">
                <a:cs typeface="Times New Roman" pitchFamily="18" charset="0"/>
              </a:rPr>
              <a:t> dynamic list structure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All elements </a:t>
            </a:r>
            <a:r>
              <a:rPr lang="en-US" dirty="0"/>
              <a:t>are </a:t>
            </a:r>
            <a:r>
              <a:rPr lang="en-US" dirty="0" smtClean="0"/>
              <a:t>of </a:t>
            </a:r>
            <a:r>
              <a:rPr lang="en-US" dirty="0"/>
              <a:t>the same type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</a:t>
            </a:r>
          </a:p>
          <a:p>
            <a:pPr lvl="1">
              <a:lnSpc>
                <a:spcPct val="100000"/>
              </a:lnSpc>
            </a:pP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dirty="0" smtClean="0"/>
              <a:t> </a:t>
            </a:r>
            <a:r>
              <a:rPr lang="en-US" dirty="0"/>
              <a:t>can be any </a:t>
            </a:r>
            <a:r>
              <a:rPr lang="en-US" dirty="0" smtClean="0"/>
              <a:t>type, e.g</a:t>
            </a:r>
            <a:r>
              <a:rPr lang="en-US" dirty="0"/>
              <a:t>.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LinkedList&lt;int&gt;</a:t>
            </a:r>
            <a:r>
              <a:rPr lang="en-US" dirty="0" smtClean="0"/>
              <a:t>,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LinkedList&lt;string&gt;</a:t>
            </a:r>
            <a:r>
              <a:rPr lang="en-US" dirty="0" smtClean="0"/>
              <a:t>, etc.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Elements can be added at both sides –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O(1)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 smtClean="0"/>
              <a:t>Basic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LinkedList&lt;T&gt;</a:t>
            </a:r>
            <a:r>
              <a:rPr lang="en-US" dirty="0" smtClean="0"/>
              <a:t> functionality: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AddFirst(T)</a:t>
            </a:r>
            <a:r>
              <a:rPr lang="en-US" noProof="1" smtClean="0"/>
              <a:t>,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AddLast(T)</a:t>
            </a:r>
            <a:r>
              <a:rPr lang="en-US" noProof="1" smtClean="0"/>
              <a:t>,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AddBefore(T)</a:t>
            </a:r>
            <a:r>
              <a:rPr lang="en-US" noProof="1" smtClean="0"/>
              <a:t>,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AddAfter(T)</a:t>
            </a:r>
            <a:r>
              <a:rPr lang="en-US" noProof="1" smtClean="0"/>
              <a:t>,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RemoveFirst(T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noProof="1"/>
              <a:t>,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RemoveLast(T)</a:t>
            </a:r>
            <a:r>
              <a:rPr lang="en-US" noProof="1" smtClean="0"/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Count</a:t>
            </a:r>
            <a:endParaRPr lang="en-US" b="1" noProof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958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>
                <a:latin typeface="Consolas" pitchFamily="49" charset="0"/>
                <a:cs typeface="Consolas" pitchFamily="49" charset="0"/>
              </a:rPr>
              <a:t>LinkedList&lt;T&gt;</a:t>
            </a:r>
            <a:r>
              <a:rPr lang="en-US" dirty="0" smtClean="0"/>
              <a:t> – Example</a:t>
            </a:r>
            <a:endParaRPr lang="bg-BG" dirty="0"/>
          </a:p>
        </p:txBody>
      </p:sp>
      <p:sp>
        <p:nvSpPr>
          <p:cNvPr id="614404" name="Rectangle 4"/>
          <p:cNvSpPr>
            <a:spLocks noChangeArrowheads="1"/>
          </p:cNvSpPr>
          <p:nvPr/>
        </p:nvSpPr>
        <p:spPr bwMode="auto">
          <a:xfrm>
            <a:off x="839898" y="1295400"/>
            <a:ext cx="10512314" cy="489364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 </a:t>
            </a:r>
            <a:r>
              <a:rPr lang="en-US" sz="2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new </a:t>
            </a:r>
            <a: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LinkedList&lt;string&gt;();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list.AddFirst("First");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list.AddLast("Last");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list.AddAfter(list.First, "After First");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list.AddBefore(list.Last, "Before Last");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Console.WriteLine(String.Join(", ", list));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Result: First, After First, Before Last, Last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43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noProof="1" smtClean="0">
                <a:latin typeface="Consolas" pitchFamily="49" charset="0"/>
                <a:cs typeface="Consolas" pitchFamily="49" charset="0"/>
              </a:rPr>
              <a:t>LinkedList&lt;T&gt;</a:t>
            </a:r>
            <a:endParaRPr lang="en-US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Live Demo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2520" y="904876"/>
            <a:ext cx="6464942" cy="3743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831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258" name="Rectangle 2"/>
          <p:cNvSpPr>
            <a:spLocks noGrp="1" noChangeArrowheads="1"/>
          </p:cNvSpPr>
          <p:nvPr>
            <p:ph type="title"/>
          </p:nvPr>
        </p:nvSpPr>
        <p:spPr>
          <a:xfrm>
            <a:off x="1446212" y="4876800"/>
            <a:ext cx="8938472" cy="8206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Sorting Lists</a:t>
            </a:r>
            <a:endParaRPr lang="en-US" noProof="1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446212" y="5678768"/>
            <a:ext cx="8938472" cy="692873"/>
          </a:xfrm>
        </p:spPr>
        <p:txBody>
          <a:bodyPr/>
          <a:lstStyle/>
          <a:p>
            <a:r>
              <a:rPr lang="en-US" dirty="0"/>
              <a:t>Several Ways to </a:t>
            </a:r>
            <a:r>
              <a:rPr lang="en-US" dirty="0" smtClean="0"/>
              <a:t>Sort Lists</a:t>
            </a:r>
            <a:endParaRPr lang="en-US" dirty="0"/>
          </a:p>
        </p:txBody>
      </p:sp>
      <p:pic>
        <p:nvPicPr>
          <p:cNvPr id="1026" name="Picture 2" descr="http://www.bigsunphotography.com/wp-content/uploads/2010/10/sorting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8935" y="914400"/>
            <a:ext cx="4000500" cy="3740728"/>
          </a:xfrm>
          <a:prstGeom prst="roundRect">
            <a:avLst>
              <a:gd name="adj" fmla="val 1389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8011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Lists</a:t>
            </a:r>
            <a:endParaRPr lang="bg-BG" dirty="0"/>
          </a:p>
        </p:txBody>
      </p:sp>
      <p:sp>
        <p:nvSpPr>
          <p:cNvPr id="614404" name="Rectangle 4"/>
          <p:cNvSpPr>
            <a:spLocks noChangeArrowheads="1"/>
          </p:cNvSpPr>
          <p:nvPr/>
        </p:nvSpPr>
        <p:spPr bwMode="auto">
          <a:xfrm>
            <a:off x="992298" y="1386274"/>
            <a:ext cx="10207514" cy="478592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List&lt;DateTime&gt; list = new List&lt;DateTime&gt;()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new DateTime(2013, 4, 7),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new DateTime(2002, 3, 12),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new DateTime(2012, 1, 4),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new DateTime(1980, 11, 11)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};</a:t>
            </a:r>
          </a:p>
          <a:p>
            <a:pPr eaLnBrk="0" hangingPunct="0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list.Sort();</a:t>
            </a:r>
            <a:endParaRPr lang="en-US" sz="2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list.Sort((d1, d2) =&gt; -d1.Year.CompareTo(d2.Year</a:t>
            </a:r>
            <a:r>
              <a:rPr lang="en-US" sz="2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));</a:t>
            </a:r>
            <a:endParaRPr lang="en-US" sz="2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list.OrderBy(date =&gt; date.Month)));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0062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noProof="1" smtClean="0">
                <a:latin typeface="+mn-lt"/>
                <a:cs typeface="Consolas" pitchFamily="49" charset="0"/>
              </a:rPr>
              <a:t>Sorting Lists</a:t>
            </a:r>
            <a:endParaRPr lang="en-US" noProof="1">
              <a:latin typeface="+mn-lt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Live Demo</a:t>
            </a:r>
            <a:endParaRPr lang="en-US"/>
          </a:p>
        </p:txBody>
      </p:sp>
      <p:pic>
        <p:nvPicPr>
          <p:cNvPr id="2050" name="Picture 2" descr="http://www.steptwo.com.au/columntwo/files/CardSorting-Sessio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9314" y="1066801"/>
            <a:ext cx="5238750" cy="3486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5397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989012" y="919300"/>
            <a:ext cx="10210800" cy="820600"/>
          </a:xfrm>
        </p:spPr>
        <p:txBody>
          <a:bodyPr/>
          <a:lstStyle/>
          <a:p>
            <a:r>
              <a:rPr lang="en-US" dirty="0" smtClean="0"/>
              <a:t>List Interfaces in .NET</a:t>
            </a:r>
            <a:endParaRPr lang="bg-BG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989012" y="1780379"/>
            <a:ext cx="10210800" cy="719034"/>
          </a:xfrm>
        </p:spPr>
        <p:txBody>
          <a:bodyPr/>
          <a:lstStyle/>
          <a:p>
            <a:r>
              <a:rPr lang="en-US" b="1" noProof="1" smtClean="0">
                <a:latin typeface="Consolas" pitchFamily="49" charset="0"/>
                <a:cs typeface="Consolas" pitchFamily="49" charset="0"/>
              </a:rPr>
              <a:t>IEnumerable</a:t>
            </a:r>
            <a:r>
              <a:rPr lang="en-US" dirty="0" smtClean="0"/>
              <a:t>, </a:t>
            </a:r>
            <a:r>
              <a:rPr lang="en-US" b="1" noProof="1" smtClean="0">
                <a:latin typeface="Consolas" pitchFamily="49" charset="0"/>
                <a:cs typeface="Consolas" pitchFamily="49" charset="0"/>
              </a:rPr>
              <a:t>ICollection</a:t>
            </a:r>
            <a:r>
              <a:rPr lang="en-US" dirty="0" smtClean="0"/>
              <a:t>, </a:t>
            </a:r>
            <a:r>
              <a:rPr lang="en-US" b="1" noProof="1" smtClean="0">
                <a:latin typeface="Consolas" pitchFamily="49" charset="0"/>
                <a:cs typeface="Consolas" pitchFamily="49" charset="0"/>
              </a:rPr>
              <a:t>IList</a:t>
            </a:r>
            <a:r>
              <a:rPr lang="en-US" dirty="0" smtClean="0"/>
              <a:t>, </a:t>
            </a:r>
            <a:r>
              <a:rPr lang="en-US" b="1" dirty="0" smtClean="0"/>
              <a:t>…</a:t>
            </a:r>
            <a:endParaRPr lang="bg-BG" b="1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9831" y="2743200"/>
            <a:ext cx="4234562" cy="3488798"/>
          </a:xfrm>
          <a:prstGeom prst="roundRect">
            <a:avLst>
              <a:gd name="adj" fmla="val 1260"/>
            </a:avLst>
          </a:prstGeom>
          <a:noFill/>
          <a:ln>
            <a:noFill/>
          </a:ln>
          <a:scene3d>
            <a:camera prst="perspectiveRight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95767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IEnumerable</a:t>
            </a:r>
            <a:r>
              <a:rPr lang="en-US" noProof="1" smtClean="0"/>
              <a:t>,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IEnumerable&lt;T&gt;</a:t>
            </a:r>
          </a:p>
          <a:p>
            <a:pPr lvl="1"/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GetEnumerator()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Current</a:t>
            </a:r>
            <a:r>
              <a:rPr lang="en-US" dirty="0" smtClean="0">
                <a:sym typeface="Wingdings" pitchFamily="2" charset="2"/>
              </a:rPr>
              <a:t>,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MoveNext()</a:t>
            </a:r>
            <a:endParaRPr lang="en-US" b="1" noProof="1" smtClean="0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1200"/>
              </a:spcBef>
            </a:pP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ICollection</a:t>
            </a:r>
            <a:r>
              <a:rPr lang="en-US" noProof="1" smtClean="0"/>
              <a:t>,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ICollection&lt;T&gt;</a:t>
            </a:r>
          </a:p>
          <a:p>
            <a:pPr lvl="1"/>
            <a:r>
              <a:rPr lang="en-US" dirty="0" smtClean="0"/>
              <a:t>Inherits from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IEnumerable&lt;T&gt;</a:t>
            </a:r>
            <a:r>
              <a:rPr lang="en-US" dirty="0" smtClean="0"/>
              <a:t>, allows modifications</a:t>
            </a:r>
            <a:endParaRPr lang="en-US" b="1" noProof="1" smtClean="0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Count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Add(…)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Remove(…)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Contains(…)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1200"/>
              </a:spcBef>
            </a:pP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IList</a:t>
            </a:r>
            <a:r>
              <a:rPr lang="en-US" noProof="1" smtClean="0"/>
              <a:t>,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IList&lt;T&gt;</a:t>
            </a:r>
          </a:p>
          <a:p>
            <a:pPr lvl="1"/>
            <a:r>
              <a:rPr lang="en-US" dirty="0"/>
              <a:t>Inherits from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ICollection&lt;T&gt;</a:t>
            </a:r>
            <a:r>
              <a:rPr lang="en-US" dirty="0"/>
              <a:t>, </a:t>
            </a:r>
            <a:r>
              <a:rPr lang="en-US" dirty="0" smtClean="0"/>
              <a:t>adds indexed access</a:t>
            </a:r>
            <a:endParaRPr lang="en-US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Item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/ indexer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[]</a:t>
            </a:r>
            <a:r>
              <a:rPr lang="en-US" dirty="0" smtClean="0"/>
              <a:t>,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Insert(…)</a:t>
            </a:r>
            <a:r>
              <a:rPr lang="en-US" dirty="0" smtClean="0"/>
              <a:t>,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RemoveAt(…)</a:t>
            </a:r>
            <a:r>
              <a:rPr lang="en-US" dirty="0" smtClean="0"/>
              <a:t>,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IndexOf(…)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Interfaces in .NET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260868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.NET List Interfaces: Hierarchy</a:t>
            </a:r>
            <a:endParaRPr lang="bg-BG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0212" y="1143000"/>
            <a:ext cx="6248400" cy="5147974"/>
          </a:xfrm>
          <a:prstGeom prst="roundRect">
            <a:avLst>
              <a:gd name="adj" fmla="val 1125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07690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06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2412" y="2602748"/>
            <a:ext cx="5029200" cy="820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Lists</a:t>
            </a:r>
            <a:endParaRPr lang="bg-BG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522412" y="3633316"/>
            <a:ext cx="5029200" cy="1371600"/>
          </a:xfrm>
        </p:spPr>
        <p:txBody>
          <a:bodyPr/>
          <a:lstStyle/>
          <a:p>
            <a:r>
              <a:rPr lang="en-US" dirty="0"/>
              <a:t>Static and Dynamic </a:t>
            </a:r>
            <a:r>
              <a:rPr lang="en-US" dirty="0" smtClean="0"/>
              <a:t>Implementations</a:t>
            </a:r>
            <a:endParaRPr lang="en-US" dirty="0"/>
          </a:p>
        </p:txBody>
      </p:sp>
      <p:pic>
        <p:nvPicPr>
          <p:cNvPr id="70658" name="Picture 2" descr="http://www.nuevaprensalibre.com/edicion55/No.55/domino-effect-b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1092" y="1825298"/>
            <a:ext cx="2840278" cy="3889702"/>
          </a:xfrm>
          <a:prstGeom prst="roundRect">
            <a:avLst>
              <a:gd name="adj" fmla="val 2670"/>
            </a:avLst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484680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1065212" y="4986776"/>
            <a:ext cx="10111528" cy="820600"/>
          </a:xfrm>
        </p:spPr>
        <p:txBody>
          <a:bodyPr/>
          <a:lstStyle/>
          <a:p>
            <a:r>
              <a:rPr lang="en-US" noProof="1"/>
              <a:t>List Interfaces in </a:t>
            </a:r>
            <a:r>
              <a:rPr lang="en-US" noProof="1" smtClean="0"/>
              <a:t>Java</a:t>
            </a:r>
            <a:endParaRPr lang="bg-BG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1065212" y="5788744"/>
            <a:ext cx="10111528" cy="688256"/>
          </a:xfrm>
        </p:spPr>
        <p:txBody>
          <a:bodyPr/>
          <a:lstStyle/>
          <a:p>
            <a:r>
              <a:rPr lang="en-US" dirty="0" smtClean="0"/>
              <a:t>Lists in Java </a:t>
            </a:r>
            <a:r>
              <a:rPr lang="en-US" dirty="0"/>
              <a:t>Collections Framework</a:t>
            </a:r>
            <a:endParaRPr lang="bg-BG" dirty="0"/>
          </a:p>
        </p:txBody>
      </p:sp>
      <p:pic>
        <p:nvPicPr>
          <p:cNvPr id="1026" name="Picture 2" descr="http://4.bp.blogspot.com/-DvsfKh9clI0/UU3sK7J17jI/AAAAAAAAARU/VnHJDjImzw4/s1600/java-collection-hierarch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6851" y="871976"/>
            <a:ext cx="5048250" cy="3865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4287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Iterable&lt;E&gt;</a:t>
            </a:r>
            <a:r>
              <a:rPr lang="en-US" noProof="1" smtClean="0"/>
              <a:t>,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Iterator&lt;T&gt;</a:t>
            </a:r>
          </a:p>
          <a:p>
            <a:pPr lvl="1"/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iterator()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next()</a:t>
            </a:r>
            <a:r>
              <a:rPr lang="en-US" dirty="0" smtClean="0">
                <a:sym typeface="Wingdings" pitchFamily="2" charset="2"/>
              </a:rPr>
              <a:t>,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hasNext()</a:t>
            </a:r>
            <a:endParaRPr lang="en-US" b="1" noProof="1" smtClean="0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1200"/>
              </a:spcBef>
            </a:pP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Collection&lt;E&gt;</a:t>
            </a:r>
          </a:p>
          <a:p>
            <a:pPr lvl="1"/>
            <a:r>
              <a:rPr lang="en-US" dirty="0" smtClean="0"/>
              <a:t>Inherits from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Iterable&lt;E&gt;</a:t>
            </a:r>
          </a:p>
          <a:p>
            <a:pPr lvl="1"/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size()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add(…)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remove(…)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contains(…)</a:t>
            </a:r>
            <a:r>
              <a:rPr lang="en-US" dirty="0"/>
              <a:t> 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clear()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1200"/>
              </a:spcBef>
            </a:pP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List&lt;E&gt;</a:t>
            </a:r>
          </a:p>
          <a:p>
            <a:pPr lvl="1"/>
            <a:r>
              <a:rPr lang="en-US" dirty="0"/>
              <a:t>Inherits </a:t>
            </a:r>
            <a:r>
              <a:rPr lang="en-US" dirty="0" smtClean="0"/>
              <a:t>from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Collection&lt;E&gt;</a:t>
            </a:r>
            <a:r>
              <a:rPr lang="en-US" dirty="0" smtClean="0"/>
              <a:t>, </a:t>
            </a:r>
            <a:r>
              <a:rPr lang="en-US" dirty="0"/>
              <a:t>provides indexed access</a:t>
            </a:r>
            <a:endParaRPr lang="en-US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get(index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dirty="0" smtClean="0"/>
              <a:t>,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set(index,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item)</a:t>
            </a:r>
            <a:r>
              <a:rPr lang="en-US" dirty="0" smtClean="0"/>
              <a:t>,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add(index,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cs typeface="Consolas" pitchFamily="49" charset="0"/>
              </a:rPr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item)</a:t>
            </a:r>
            <a:r>
              <a:rPr lang="en-US" dirty="0" smtClean="0"/>
              <a:t>,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remove(index)</a:t>
            </a:r>
            <a:r>
              <a:rPr lang="en-US" dirty="0" smtClean="0"/>
              <a:t>,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indexOf(item)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Interfaces in </a:t>
            </a:r>
            <a:r>
              <a:rPr lang="en-US" dirty="0" smtClean="0"/>
              <a:t>Java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953431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Collections Hierarchy</a:t>
            </a:r>
            <a:endParaRPr lang="en-US" dirty="0"/>
          </a:p>
        </p:txBody>
      </p:sp>
      <p:pic>
        <p:nvPicPr>
          <p:cNvPr id="2050" name="Picture 2" descr="https://www3.ntu.edu.sg/home/ehchua/programming/java/images/Collection_ListImplementat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612" y="1370836"/>
            <a:ext cx="10508400" cy="4966862"/>
          </a:xfrm>
          <a:prstGeom prst="roundRect">
            <a:avLst>
              <a:gd name="adj" fmla="val 925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7364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43417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Lists</a:t>
            </a:r>
            <a:r>
              <a:rPr lang="en-US" dirty="0" smtClean="0"/>
              <a:t> hold sequence of elements</a:t>
            </a:r>
          </a:p>
          <a:p>
            <a:pPr lvl="1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Linked implementation</a:t>
            </a:r>
            <a:r>
              <a:rPr lang="en-US" dirty="0" smtClean="0"/>
              <a:t> holds nodes with next / previous reference</a:t>
            </a:r>
          </a:p>
          <a:p>
            <a:pPr lvl="2"/>
            <a:r>
              <a:rPr lang="en-US" dirty="0" smtClean="0"/>
              <a:t>Fast add / remove at both sides (head and tail)</a:t>
            </a:r>
          </a:p>
          <a:p>
            <a:pPr lvl="1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Array-based implementation </a:t>
            </a:r>
            <a:r>
              <a:rPr lang="en-US" dirty="0" smtClean="0"/>
              <a:t>hold items in array + resize on grow</a:t>
            </a:r>
            <a:endParaRPr lang="bg-BG" dirty="0" smtClean="0"/>
          </a:p>
          <a:p>
            <a:r>
              <a:rPr lang="en-US" dirty="0" smtClean="0"/>
              <a:t>Collection interfaces in C# / Java</a:t>
            </a:r>
          </a:p>
          <a:p>
            <a:pPr lvl="1"/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IEnumerable&lt;T&gt;</a:t>
            </a:r>
            <a:r>
              <a:rPr lang="en-US" noProof="1" smtClean="0"/>
              <a:t> </a:t>
            </a:r>
            <a:r>
              <a:rPr lang="en-US" dirty="0" smtClean="0"/>
              <a:t>– read-only sequence </a:t>
            </a:r>
            <a:r>
              <a:rPr lang="en-US" dirty="0"/>
              <a:t>of </a:t>
            </a:r>
            <a:r>
              <a:rPr lang="en-US" dirty="0" smtClean="0"/>
              <a:t>elements</a:t>
            </a:r>
            <a:endParaRPr lang="en-US" dirty="0"/>
          </a:p>
          <a:p>
            <a:pPr lvl="1"/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ICollection&lt;T&gt;</a:t>
            </a:r>
            <a:r>
              <a:rPr lang="en-US" dirty="0" smtClean="0"/>
              <a:t> </a:t>
            </a:r>
            <a:r>
              <a:rPr lang="en-US" dirty="0"/>
              <a:t>–</a:t>
            </a:r>
            <a:r>
              <a:rPr lang="en-US" dirty="0" smtClean="0"/>
              <a:t> </a:t>
            </a:r>
            <a:r>
              <a:rPr lang="en-US" dirty="0"/>
              <a:t>sequence of elements </a:t>
            </a:r>
            <a:r>
              <a:rPr lang="en-US" dirty="0" smtClean="0"/>
              <a:t>with </a:t>
            </a:r>
            <a:r>
              <a:rPr lang="en-US" dirty="0"/>
              <a:t>add / remove</a:t>
            </a:r>
          </a:p>
          <a:p>
            <a:pPr lvl="1"/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IList&lt;T&gt;</a:t>
            </a:r>
            <a:r>
              <a:rPr lang="en-US" dirty="0" smtClean="0"/>
              <a:t> </a:t>
            </a:r>
            <a:r>
              <a:rPr lang="en-US" dirty="0"/>
              <a:t>–</a:t>
            </a:r>
            <a:r>
              <a:rPr lang="en-US" dirty="0" smtClean="0"/>
              <a:t> </a:t>
            </a:r>
            <a:r>
              <a:rPr lang="en-US" dirty="0"/>
              <a:t>indexed </a:t>
            </a:r>
            <a:r>
              <a:rPr lang="en-US" dirty="0" smtClean="0"/>
              <a:t>sequence (add </a:t>
            </a:r>
            <a:r>
              <a:rPr lang="en-US" dirty="0"/>
              <a:t>/ remove / </a:t>
            </a:r>
            <a:r>
              <a:rPr lang="en-US" dirty="0" smtClean="0"/>
              <a:t>access </a:t>
            </a:r>
            <a:r>
              <a:rPr lang="en-US" dirty="0"/>
              <a:t>by </a:t>
            </a:r>
            <a:r>
              <a:rPr lang="en-US" dirty="0" smtClean="0"/>
              <a:t>index)</a:t>
            </a:r>
            <a:endParaRPr lang="en-US" dirty="0"/>
          </a:p>
        </p:txBody>
      </p:sp>
      <p:sp>
        <p:nvSpPr>
          <p:cNvPr id="434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Summary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07611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</a:t>
            </a:r>
            <a:r>
              <a:rPr lang="en-US" smtClean="0">
                <a:hlinkClick r:id="rId3"/>
              </a:rPr>
              <a:t>softuni.bg/trainings/1147/Data-Structures-June-2015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8815" y="117000"/>
            <a:ext cx="9531686" cy="797400"/>
          </a:xfrm>
        </p:spPr>
        <p:txBody>
          <a:bodyPr>
            <a:normAutofit/>
          </a:bodyPr>
          <a:lstStyle/>
          <a:p>
            <a:r>
              <a:rPr lang="en-US" dirty="0"/>
              <a:t>Linear Data Structures: Lists</a:t>
            </a:r>
          </a:p>
        </p:txBody>
      </p:sp>
      <p:pic>
        <p:nvPicPr>
          <p:cNvPr id="11" name="Picture 10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0297" y="1424940"/>
            <a:ext cx="2203729" cy="784654"/>
          </a:xfrm>
          <a:prstGeom prst="roundRect">
            <a:avLst>
              <a:gd name="adj" fmla="val 3159"/>
            </a:avLst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hlinkClick r:id="rId6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5612" y="1424940"/>
            <a:ext cx="1710402" cy="784860"/>
          </a:xfrm>
          <a:prstGeom prst="roundRect">
            <a:avLst>
              <a:gd name="adj" fmla="val 3159"/>
            </a:avLst>
          </a:prstGeom>
        </p:spPr>
      </p:pic>
      <p:pic>
        <p:nvPicPr>
          <p:cNvPr id="13" name="Picture 12">
            <a:hlinkClick r:id="rId8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392052" y="1424940"/>
            <a:ext cx="2372207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14" name="Picture 13">
            <a:hlinkClick r:id="rId10"/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689561" y="1424940"/>
            <a:ext cx="1991815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15" name="Picture 14">
            <a:hlinkClick r:id="rId12"/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420064" y="1424940"/>
            <a:ext cx="2043459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16" name="Picture 15">
            <a:hlinkClick r:id="rId14"/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938" y="5463746"/>
            <a:ext cx="3096656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17" name="Picture 16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985011" y="5570496"/>
            <a:ext cx="2947601" cy="568632"/>
          </a:xfrm>
          <a:prstGeom prst="roundRect">
            <a:avLst>
              <a:gd name="adj" fmla="val 3159"/>
            </a:avLst>
          </a:prstGeom>
        </p:spPr>
      </p:pic>
      <p:pic>
        <p:nvPicPr>
          <p:cNvPr id="18" name="Picture 17">
            <a:hlinkClick r:id="rId18"/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309535" y="5463746"/>
            <a:ext cx="1451877" cy="784654"/>
          </a:xfrm>
          <a:prstGeom prst="roundRect">
            <a:avLst>
              <a:gd name="adj" fmla="val 2953"/>
            </a:avLst>
          </a:prstGeom>
        </p:spPr>
      </p:pic>
      <p:pic>
        <p:nvPicPr>
          <p:cNvPr id="19" name="Picture 18">
            <a:hlinkClick r:id="rId20"/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9159214" y="5461225"/>
            <a:ext cx="2551399" cy="787175"/>
          </a:xfrm>
          <a:prstGeom prst="roundRect">
            <a:avLst>
              <a:gd name="adj" fmla="val 2953"/>
            </a:avLst>
          </a:prstGeom>
        </p:spPr>
      </p:pic>
    </p:spTree>
    <p:extLst>
      <p:ext uri="{BB962C8B-B14F-4D97-AF65-F5344CB8AC3E}">
        <p14:creationId xmlns:p14="http://schemas.microsoft.com/office/powerpoint/2010/main" val="3171014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License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</a:t>
            </a:r>
            <a:r>
              <a:rPr lang="en-US" dirty="0" smtClean="0"/>
              <a:t>course (slides, examples, labs, videos, homework, etc.)</a:t>
            </a:r>
            <a:br>
              <a:rPr lang="en-US" dirty="0" smtClean="0"/>
            </a:br>
            <a:r>
              <a:rPr lang="en-US" dirty="0" smtClean="0"/>
              <a:t>is </a:t>
            </a:r>
            <a:r>
              <a:rPr lang="en-US" dirty="0"/>
              <a:t>licensed </a:t>
            </a:r>
            <a:r>
              <a:rPr lang="en-US" dirty="0" smtClean="0"/>
              <a:t>under </a:t>
            </a:r>
            <a:r>
              <a:rPr lang="en-US" dirty="0"/>
              <a:t>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4.0 International</a:t>
            </a:r>
            <a:r>
              <a:rPr lang="en-US" dirty="0"/>
              <a:t>" </a:t>
            </a:r>
            <a:r>
              <a:rPr lang="en-US" dirty="0" smtClean="0"/>
              <a:t>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88815" y="4724400"/>
            <a:ext cx="11804822" cy="1997079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 smtClean="0"/>
              <a:t>Attribution: this work may contain portions from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5"/>
              </a:rPr>
              <a:t>Fundamentals of Computer Programming with C#</a:t>
            </a:r>
            <a:r>
              <a:rPr lang="en-US" sz="2000" dirty="0"/>
              <a:t>" book by Svetlin Nakov &amp; Co. under </a:t>
            </a:r>
            <a:r>
              <a:rPr lang="en-US" sz="2000" dirty="0">
                <a:hlinkClick r:id="rId6"/>
              </a:rPr>
              <a:t>CC-BY-SA</a:t>
            </a:r>
            <a:r>
              <a:rPr lang="en-US" sz="2000" dirty="0"/>
              <a:t> license</a:t>
            </a:r>
          </a:p>
          <a:p>
            <a:pPr lvl="1"/>
            <a:r>
              <a:rPr lang="en-US" sz="2000" dirty="0" smtClean="0"/>
              <a:t>"</a:t>
            </a:r>
            <a:r>
              <a:rPr lang="en-US" sz="2000" dirty="0" smtClean="0">
                <a:hlinkClick r:id="rId7"/>
              </a:rPr>
              <a:t>Data Structures and Algorithms</a:t>
            </a:r>
            <a:r>
              <a:rPr lang="en-US" sz="2000" dirty="0" smtClean="0"/>
              <a:t>" </a:t>
            </a:r>
            <a:r>
              <a:rPr lang="en-US" sz="2000" dirty="0"/>
              <a:t>course by </a:t>
            </a:r>
            <a:r>
              <a:rPr lang="en-US" sz="2000" noProof="1"/>
              <a:t>Telerik Academy</a:t>
            </a:r>
            <a:r>
              <a:rPr lang="en-US" sz="2000" dirty="0"/>
              <a:t> under </a:t>
            </a:r>
            <a:r>
              <a:rPr lang="en-US" sz="2000" dirty="0">
                <a:hlinkClick r:id="rId8"/>
              </a:rPr>
              <a:t>CC-BY-NC-SA</a:t>
            </a:r>
            <a:r>
              <a:rPr lang="en-US" sz="2000" dirty="0"/>
              <a:t> license</a:t>
            </a:r>
          </a:p>
        </p:txBody>
      </p:sp>
    </p:spTree>
    <p:extLst>
      <p:ext uri="{BB962C8B-B14F-4D97-AF65-F5344CB8AC3E}">
        <p14:creationId xmlns:p14="http://schemas.microsoft.com/office/powerpoint/2010/main" val="3286069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Software University Foundation – </a:t>
            </a:r>
            <a:r>
              <a:rPr lang="en-US" sz="3200" noProof="1" smtClean="0">
                <a:hlinkClick r:id="rId3"/>
              </a:rPr>
              <a:t>softuni.org</a:t>
            </a:r>
            <a:endParaRPr lang="en-US" sz="3200" noProof="1" smtClean="0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University </a:t>
            </a:r>
            <a:r>
              <a:rPr lang="en-US" dirty="0"/>
              <a:t>@ </a:t>
            </a:r>
            <a:r>
              <a:rPr lang="en-US" dirty="0" smtClean="0"/>
              <a:t>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</a:t>
            </a:r>
            <a:r>
              <a:rPr lang="en-US" dirty="0"/>
              <a:t>University @ </a:t>
            </a:r>
            <a:r>
              <a:rPr lang="en-US" dirty="0" smtClean="0"/>
              <a:t>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 smtClean="0"/>
              <a:t>Software University Forums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9" name="Picture 8" descr="http://softuni.bg" title="Software University">
            <a:hlinkClick r:id="rId4" tooltip="Software University"/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6400" y="1594686"/>
            <a:ext cx="1701050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 descr="http://softuni.org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descr="http://www.facebook.com/SoftwareUniversity" title="Software University @ Facebook">
            <a:hlinkClick r:id="rId10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http://www.youtube.com/SoftwareUniversity" title="Software University Videos @ YouTube">
            <a:hlinkClick r:id="rId6" tooltip="Software University YouTube Video Channel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656544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://forum.softuni.bg" title="Software University - Forum">
            <a:hlinkClick r:id="rId7" tooltip="Software University Discussion Forum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  <p:pic>
        <p:nvPicPr>
          <p:cNvPr id="5" name="Picture 4">
            <a:hlinkClick r:id="rId4"/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762304" y="3093954"/>
            <a:ext cx="2286198" cy="249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241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List ADT</a:t>
            </a:r>
            <a:endParaRPr lang="bg-BG"/>
          </a:p>
        </p:txBody>
      </p:sp>
      <p:sp>
        <p:nvSpPr>
          <p:cNvPr id="428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What is "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list</a:t>
            </a:r>
            <a:r>
              <a:rPr lang="en-US" dirty="0" smtClean="0"/>
              <a:t>"?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A data </a:t>
            </a:r>
            <a:r>
              <a:rPr lang="en-US" dirty="0"/>
              <a:t>structure (container) that </a:t>
            </a:r>
            <a:r>
              <a:rPr lang="en-US" dirty="0" smtClean="0"/>
              <a:t>holds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sequence of elements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Elements are arranged linearly, in a sequence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Can have variable or fixed size</a:t>
            </a:r>
            <a:endParaRPr lang="en-US" dirty="0"/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"List" is abstract data type (ADT)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smtClean="0"/>
              <a:t>many implementations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Statically </a:t>
            </a:r>
            <a:r>
              <a:rPr lang="en-US" dirty="0"/>
              <a:t>(using </a:t>
            </a:r>
            <a:r>
              <a:rPr lang="en-US" dirty="0" smtClean="0"/>
              <a:t>array </a:t>
            </a:r>
            <a:r>
              <a:rPr lang="en-US" dirty="0" smtClean="0">
                <a:sym typeface="Wingdings" pitchFamily="2" charset="2"/>
              </a:rPr>
              <a:t> fixed size</a:t>
            </a:r>
            <a:r>
              <a:rPr lang="en-US" dirty="0" smtClean="0"/>
              <a:t>)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Dynamically </a:t>
            </a:r>
            <a:r>
              <a:rPr lang="en-US" dirty="0"/>
              <a:t>(linked implementation)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Using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resizable array </a:t>
            </a:r>
            <a:r>
              <a:rPr lang="en-US" dirty="0" smtClean="0"/>
              <a:t>(the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List&lt;T&gt;</a:t>
            </a:r>
            <a:r>
              <a:rPr lang="en-US" dirty="0"/>
              <a:t> </a:t>
            </a:r>
            <a:r>
              <a:rPr lang="en-US" dirty="0" smtClean="0"/>
              <a:t>class)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966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Static List</a:t>
            </a:r>
            <a:endParaRPr lang="bg-BG"/>
          </a:p>
        </p:txBody>
      </p:sp>
      <p:sp>
        <p:nvSpPr>
          <p:cNvPr id="429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Implemented by an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array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Provides direct access by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index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Has fixed capacity (cannot append elements)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Insertion, deletion and resizing are slow operations –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O(n)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Example – array of 8 elements:</a:t>
            </a:r>
            <a:endParaRPr lang="bg-BG" dirty="0"/>
          </a:p>
        </p:txBody>
      </p:sp>
      <p:sp>
        <p:nvSpPr>
          <p:cNvPr id="429082" name="Text Box 26"/>
          <p:cNvSpPr txBox="1">
            <a:spLocks noChangeArrowheads="1"/>
          </p:cNvSpPr>
          <p:nvPr/>
        </p:nvSpPr>
        <p:spPr bwMode="auto">
          <a:xfrm>
            <a:off x="2894012" y="5324060"/>
            <a:ext cx="4572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US" sz="3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</a:t>
            </a:r>
          </a:p>
        </p:txBody>
      </p:sp>
      <p:graphicFrame>
        <p:nvGraphicFramePr>
          <p:cNvPr id="33" name="Group 134"/>
          <p:cNvGraphicFramePr>
            <a:graphicFrameLocks/>
          </p:cNvGraphicFramePr>
          <p:nvPr>
            <p:extLst/>
          </p:nvPr>
        </p:nvGraphicFramePr>
        <p:xfrm>
          <a:off x="3450232" y="5306624"/>
          <a:ext cx="5413888" cy="613784"/>
        </p:xfrm>
        <a:graphic>
          <a:graphicData uri="http://schemas.openxmlformats.org/drawingml/2006/table">
            <a:tbl>
              <a:tblPr/>
              <a:tblGrid>
                <a:gridCol w="676736"/>
                <a:gridCol w="676736"/>
                <a:gridCol w="676736"/>
                <a:gridCol w="676736"/>
                <a:gridCol w="676736"/>
                <a:gridCol w="676736"/>
                <a:gridCol w="676736"/>
                <a:gridCol w="676736"/>
              </a:tblGrid>
              <a:tr h="61378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7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12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3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11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9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3616432" y="4800600"/>
            <a:ext cx="51122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0   1   2   3   4   5   6   7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screen">
            <a:lum bright="10000" contras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1012" y="1371600"/>
            <a:ext cx="2082800" cy="1447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107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List</a:t>
            </a:r>
            <a:endParaRPr lang="bg-BG"/>
          </a:p>
        </p:txBody>
      </p:sp>
      <p:sp>
        <p:nvSpPr>
          <p:cNvPr id="606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  <a:cs typeface="Times New Roman" pitchFamily="18" charset="0"/>
                <a:sym typeface="Symbol" pitchFamily="18" charset="2"/>
              </a:rPr>
              <a:t>Dynamic</a:t>
            </a:r>
            <a:r>
              <a:rPr lang="en-US" dirty="0">
                <a:cs typeface="Times New Roman" pitchFamily="18" charset="0"/>
                <a:sym typeface="Symbol" pitchFamily="18" charset="2"/>
              </a:rPr>
              <a:t> </a:t>
            </a:r>
            <a:r>
              <a:rPr lang="en-US" dirty="0">
                <a:cs typeface="Times New Roman" pitchFamily="18" charset="0"/>
              </a:rPr>
              <a:t>(pointer-based) implementation</a:t>
            </a:r>
            <a:endParaRPr lang="en-US" dirty="0">
              <a:cs typeface="Times New Roman" pitchFamily="18" charset="0"/>
              <a:sym typeface="Symbol" pitchFamily="18" charset="2"/>
            </a:endParaRPr>
          </a:p>
          <a:p>
            <a:pPr>
              <a:lnSpc>
                <a:spcPct val="100000"/>
              </a:lnSpc>
            </a:pPr>
            <a:r>
              <a:rPr lang="en-US" dirty="0">
                <a:cs typeface="Times New Roman" pitchFamily="18" charset="0"/>
                <a:sym typeface="Symbol" pitchFamily="18" charset="2"/>
              </a:rPr>
              <a:t>Different forms</a:t>
            </a:r>
          </a:p>
          <a:p>
            <a:pPr lvl="1">
              <a:lnSpc>
                <a:spcPct val="100000"/>
              </a:lnSpc>
            </a:pPr>
            <a:r>
              <a:rPr kumimoji="0" lang="en-US" dirty="0"/>
              <a:t>Singly-linked and doubly-linked</a:t>
            </a:r>
            <a:endParaRPr lang="en-US" dirty="0">
              <a:cs typeface="Times New Roman" pitchFamily="18" charset="0"/>
              <a:sym typeface="Symbol" pitchFamily="18" charset="2"/>
            </a:endParaRPr>
          </a:p>
          <a:p>
            <a:pPr lvl="1">
              <a:lnSpc>
                <a:spcPct val="100000"/>
              </a:lnSpc>
            </a:pPr>
            <a:r>
              <a:rPr lang="en-US" dirty="0">
                <a:cs typeface="Times New Roman" pitchFamily="18" charset="0"/>
                <a:sym typeface="Symbol" pitchFamily="18" charset="2"/>
              </a:rPr>
              <a:t>Sorted and unsorted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  <a:cs typeface="Times New Roman" pitchFamily="18" charset="0"/>
              </a:rPr>
              <a:t>Singly-linked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cs typeface="Times New Roman" pitchFamily="18" charset="0"/>
              </a:rPr>
              <a:t>list</a:t>
            </a:r>
            <a:r>
              <a:rPr lang="en-US" dirty="0" smtClean="0">
                <a:cs typeface="Times New Roman" pitchFamily="18" charset="0"/>
              </a:rPr>
              <a:t>: each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itchFamily="18" charset="0"/>
              </a:rPr>
              <a:t>item</a:t>
            </a:r>
            <a:r>
              <a:rPr lang="en-US" dirty="0" smtClean="0">
                <a:cs typeface="Times New Roman" pitchFamily="18" charset="0"/>
              </a:rPr>
              <a:t> has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value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cs typeface="Times New Roman" pitchFamily="18" charset="0"/>
              </a:rPr>
              <a:t> </a:t>
            </a:r>
            <a:r>
              <a:rPr lang="en-US" dirty="0">
                <a:cs typeface="Times New Roman" pitchFamily="18" charset="0"/>
              </a:rPr>
              <a:t>and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next</a:t>
            </a:r>
            <a:endParaRPr lang="bg-BG" b="1" dirty="0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06227" name="Line 19"/>
          <p:cNvSpPr>
            <a:spLocks noChangeShapeType="1"/>
          </p:cNvSpPr>
          <p:nvPr/>
        </p:nvSpPr>
        <p:spPr bwMode="auto">
          <a:xfrm flipV="1">
            <a:off x="2185276" y="5297992"/>
            <a:ext cx="685800" cy="38100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>
            <a:outerShdw blurRad="50800" dist="25400" dir="5400000" algn="ctr" rotWithShape="0">
              <a:schemeClr val="bg1">
                <a:lumMod val="95000"/>
                <a:lumOff val="5000"/>
              </a:schemeClr>
            </a:outerShdw>
          </a:effectLst>
        </p:spPr>
        <p:txBody>
          <a:bodyPr/>
          <a:lstStyle/>
          <a:p>
            <a:endParaRPr lang="en-US" dirty="0"/>
          </a:p>
        </p:txBody>
      </p:sp>
      <p:graphicFrame>
        <p:nvGraphicFramePr>
          <p:cNvPr id="27" name="Group 134"/>
          <p:cNvGraphicFramePr>
            <a:graphicFrameLocks/>
          </p:cNvGraphicFramePr>
          <p:nvPr>
            <p:extLst/>
          </p:nvPr>
        </p:nvGraphicFramePr>
        <p:xfrm>
          <a:off x="2911268" y="4993192"/>
          <a:ext cx="990600" cy="1143000"/>
        </p:xfrm>
        <a:graphic>
          <a:graphicData uri="http://schemas.openxmlformats.org/drawingml/2006/table">
            <a:tbl>
              <a:tblPr/>
              <a:tblGrid>
                <a:gridCol w="990600"/>
              </a:tblGrid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next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8" name="Group 134"/>
          <p:cNvGraphicFramePr>
            <a:graphicFrameLocks/>
          </p:cNvGraphicFramePr>
          <p:nvPr>
            <p:extLst/>
          </p:nvPr>
        </p:nvGraphicFramePr>
        <p:xfrm>
          <a:off x="4663868" y="4993192"/>
          <a:ext cx="990600" cy="1143000"/>
        </p:xfrm>
        <a:graphic>
          <a:graphicData uri="http://schemas.openxmlformats.org/drawingml/2006/table">
            <a:tbl>
              <a:tblPr/>
              <a:tblGrid>
                <a:gridCol w="990600"/>
              </a:tblGrid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7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next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9" name="Rectangle 28"/>
          <p:cNvSpPr/>
          <p:nvPr/>
        </p:nvSpPr>
        <p:spPr>
          <a:xfrm>
            <a:off x="1692069" y="5617156"/>
            <a:ext cx="9733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head</a:t>
            </a:r>
            <a:endParaRPr lang="en-US" sz="2800" dirty="0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06224" name="Line 16"/>
          <p:cNvSpPr>
            <a:spLocks noChangeShapeType="1"/>
          </p:cNvSpPr>
          <p:nvPr/>
        </p:nvSpPr>
        <p:spPr bwMode="auto">
          <a:xfrm flipV="1">
            <a:off x="3831478" y="5502781"/>
            <a:ext cx="814387" cy="33337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>
            <a:outerShdw blurRad="50800" dist="25400" dir="5400000" algn="ctr" rotWithShape="0">
              <a:schemeClr val="bg1">
                <a:lumMod val="95000"/>
                <a:lumOff val="5000"/>
              </a:schemeClr>
            </a:outerShdw>
          </a:effectLst>
        </p:spPr>
        <p:txBody>
          <a:bodyPr/>
          <a:lstStyle/>
          <a:p>
            <a:endParaRPr lang="en-US" dirty="0"/>
          </a:p>
        </p:txBody>
      </p:sp>
      <p:graphicFrame>
        <p:nvGraphicFramePr>
          <p:cNvPr id="30" name="Group 134"/>
          <p:cNvGraphicFramePr>
            <a:graphicFrameLocks/>
          </p:cNvGraphicFramePr>
          <p:nvPr>
            <p:extLst/>
          </p:nvPr>
        </p:nvGraphicFramePr>
        <p:xfrm>
          <a:off x="6410659" y="4993192"/>
          <a:ext cx="990600" cy="1143000"/>
        </p:xfrm>
        <a:graphic>
          <a:graphicData uri="http://schemas.openxmlformats.org/drawingml/2006/table">
            <a:tbl>
              <a:tblPr/>
              <a:tblGrid>
                <a:gridCol w="990600"/>
              </a:tblGrid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next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1" name="Line 16"/>
          <p:cNvSpPr>
            <a:spLocks noChangeShapeType="1"/>
          </p:cNvSpPr>
          <p:nvPr/>
        </p:nvSpPr>
        <p:spPr bwMode="auto">
          <a:xfrm flipV="1">
            <a:off x="5578269" y="5502781"/>
            <a:ext cx="814387" cy="33337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>
            <a:outerShdw blurRad="50800" dist="25400" dir="5400000" algn="ctr" rotWithShape="0">
              <a:schemeClr val="bg1">
                <a:lumMod val="95000"/>
                <a:lumOff val="5000"/>
              </a:schemeClr>
            </a:outerShdw>
          </a:effectLst>
        </p:spPr>
        <p:txBody>
          <a:bodyPr/>
          <a:lstStyle/>
          <a:p>
            <a:endParaRPr lang="en-US" dirty="0"/>
          </a:p>
        </p:txBody>
      </p:sp>
      <p:graphicFrame>
        <p:nvGraphicFramePr>
          <p:cNvPr id="32" name="Group 134"/>
          <p:cNvGraphicFramePr>
            <a:graphicFrameLocks/>
          </p:cNvGraphicFramePr>
          <p:nvPr>
            <p:extLst/>
          </p:nvPr>
        </p:nvGraphicFramePr>
        <p:xfrm>
          <a:off x="8169068" y="4993192"/>
          <a:ext cx="990600" cy="1143000"/>
        </p:xfrm>
        <a:graphic>
          <a:graphicData uri="http://schemas.openxmlformats.org/drawingml/2006/table">
            <a:tbl>
              <a:tblPr/>
              <a:tblGrid>
                <a:gridCol w="990600"/>
              </a:tblGrid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next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3" name="Line 16"/>
          <p:cNvSpPr>
            <a:spLocks noChangeShapeType="1"/>
          </p:cNvSpPr>
          <p:nvPr/>
        </p:nvSpPr>
        <p:spPr bwMode="auto">
          <a:xfrm flipV="1">
            <a:off x="7336678" y="5502781"/>
            <a:ext cx="814387" cy="33337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>
            <a:outerShdw blurRad="50800" dist="25400" dir="5400000" algn="ctr" rotWithShape="0">
              <a:schemeClr val="bg1">
                <a:lumMod val="95000"/>
                <a:lumOff val="5000"/>
              </a:schemeClr>
            </a:outerShdw>
          </a:effectLst>
        </p:spPr>
        <p:txBody>
          <a:bodyPr/>
          <a:lstStyle/>
          <a:p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9312069" y="4876800"/>
            <a:ext cx="9733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null</a:t>
            </a:r>
            <a:endParaRPr lang="en-US" sz="2800" dirty="0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06228" name="Line 20"/>
          <p:cNvSpPr>
            <a:spLocks noChangeShapeType="1"/>
          </p:cNvSpPr>
          <p:nvPr/>
        </p:nvSpPr>
        <p:spPr bwMode="auto">
          <a:xfrm flipV="1">
            <a:off x="9083468" y="5374192"/>
            <a:ext cx="609600" cy="45720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>
            <a:outerShdw blurRad="50800" dist="25400" dir="5400000" algn="ctr" rotWithShape="0">
              <a:schemeClr val="bg1">
                <a:lumMod val="95000"/>
                <a:lumOff val="5000"/>
              </a:schemeClr>
            </a:outerShdw>
          </a:effectLst>
        </p:spPr>
        <p:txBody>
          <a:bodyPr/>
          <a:lstStyle/>
          <a:p>
            <a:endParaRPr lang="en-US" dirty="0"/>
          </a:p>
        </p:txBody>
      </p:sp>
      <p:pic>
        <p:nvPicPr>
          <p:cNvPr id="2053" name="Picture 5" descr="C:\Trash\linked-rings.png"/>
          <p:cNvPicPr>
            <a:picLocks noChangeAspect="1" noChangeArrowheads="1"/>
          </p:cNvPicPr>
          <p:nvPr/>
        </p:nvPicPr>
        <p:blipFill>
          <a:blip r:embed="rId2" cstate="print">
            <a:lum contras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10" t="-13334" r="-5263" b="-13334"/>
          <a:stretch>
            <a:fillRect/>
          </a:stretch>
        </p:blipFill>
        <p:spPr bwMode="auto">
          <a:xfrm>
            <a:off x="8990012" y="1600200"/>
            <a:ext cx="2171701" cy="1587012"/>
          </a:xfrm>
          <a:prstGeom prst="roundRect">
            <a:avLst>
              <a:gd name="adj" fmla="val 2991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904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72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List (2)</a:t>
            </a:r>
            <a:endParaRPr lang="bg-BG" dirty="0"/>
          </a:p>
        </p:txBody>
      </p:sp>
      <p:sp>
        <p:nvSpPr>
          <p:cNvPr id="670727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  <a:cs typeface="Times New Roman" pitchFamily="18" charset="0"/>
              </a:rPr>
              <a:t>Doubly-linked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cs typeface="Times New Roman" pitchFamily="18" charset="0"/>
              </a:rPr>
              <a:t>list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cs typeface="Times New Roman" pitchFamily="18" charset="0"/>
              </a:rPr>
              <a:t>Each item </a:t>
            </a:r>
            <a:r>
              <a:rPr lang="en-US" dirty="0">
                <a:cs typeface="Times New Roman" pitchFamily="18" charset="0"/>
              </a:rPr>
              <a:t>has </a:t>
            </a:r>
            <a:r>
              <a:rPr lang="en-US" dirty="0" smtClean="0">
                <a:cs typeface="Times New Roman" pitchFamily="18" charset="0"/>
              </a:rPr>
              <a:t>3 fields: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value</a:t>
            </a:r>
            <a:r>
              <a:rPr lang="en-US" dirty="0" smtClean="0">
                <a:cs typeface="Times New Roman" pitchFamily="18" charset="0"/>
              </a:rPr>
              <a:t>,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next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cs typeface="Times New Roman" pitchFamily="18" charset="0"/>
              </a:rPr>
              <a:t> </a:t>
            </a:r>
            <a:r>
              <a:rPr lang="en-US" dirty="0">
                <a:cs typeface="Times New Roman" pitchFamily="18" charset="0"/>
              </a:rPr>
              <a:t>and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prev</a:t>
            </a:r>
            <a:endParaRPr lang="en-US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Line 19"/>
          <p:cNvSpPr>
            <a:spLocks noChangeShapeType="1"/>
          </p:cNvSpPr>
          <p:nvPr/>
        </p:nvSpPr>
        <p:spPr bwMode="auto">
          <a:xfrm>
            <a:off x="2533108" y="3200400"/>
            <a:ext cx="268792" cy="493208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>
            <a:outerShdw blurRad="50800" dist="25400" dir="5400000" algn="ctr" rotWithShape="0">
              <a:schemeClr val="bg1">
                <a:lumMod val="95000"/>
                <a:lumOff val="5000"/>
              </a:schemeClr>
            </a:outerShdw>
          </a:effectLst>
        </p:spPr>
        <p:txBody>
          <a:bodyPr/>
          <a:lstStyle/>
          <a:p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3" name="Group 134"/>
          <p:cNvGraphicFramePr>
            <a:graphicFrameLocks/>
          </p:cNvGraphicFramePr>
          <p:nvPr/>
        </p:nvGraphicFramePr>
        <p:xfrm>
          <a:off x="2247060" y="3733800"/>
          <a:ext cx="1084057" cy="1714500"/>
        </p:xfrm>
        <a:graphic>
          <a:graphicData uri="http://schemas.openxmlformats.org/drawingml/2006/table">
            <a:tbl>
              <a:tblPr/>
              <a:tblGrid>
                <a:gridCol w="1084057"/>
              </a:tblGrid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next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1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prev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5" name="Rectangle 44"/>
          <p:cNvSpPr/>
          <p:nvPr/>
        </p:nvSpPr>
        <p:spPr>
          <a:xfrm>
            <a:off x="2055813" y="2677180"/>
            <a:ext cx="9733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head</a:t>
            </a:r>
            <a:endParaRPr lang="en-US" sz="2800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" name="Line 16"/>
          <p:cNvSpPr>
            <a:spLocks noChangeShapeType="1"/>
          </p:cNvSpPr>
          <p:nvPr/>
        </p:nvSpPr>
        <p:spPr bwMode="auto">
          <a:xfrm flipV="1">
            <a:off x="3227612" y="4602142"/>
            <a:ext cx="743249" cy="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>
            <a:outerShdw blurRad="50800" dist="25400" dir="5400000" algn="ctr" rotWithShape="0">
              <a:schemeClr val="bg1">
                <a:lumMod val="95000"/>
                <a:lumOff val="5000"/>
              </a:schemeClr>
            </a:outerShdw>
          </a:effectLst>
        </p:spPr>
        <p:txBody>
          <a:bodyPr/>
          <a:lstStyle/>
          <a:p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9129526" y="4333352"/>
            <a:ext cx="9733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null</a:t>
            </a:r>
            <a:endParaRPr lang="en-US" sz="2800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53" name="Group 134"/>
          <p:cNvGraphicFramePr>
            <a:graphicFrameLocks/>
          </p:cNvGraphicFramePr>
          <p:nvPr/>
        </p:nvGraphicFramePr>
        <p:xfrm>
          <a:off x="4009708" y="3733800"/>
          <a:ext cx="1084057" cy="1714500"/>
        </p:xfrm>
        <a:graphic>
          <a:graphicData uri="http://schemas.openxmlformats.org/drawingml/2006/table">
            <a:tbl>
              <a:tblPr/>
              <a:tblGrid>
                <a:gridCol w="1084057"/>
              </a:tblGrid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7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next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1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prev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4" name="Line 16"/>
          <p:cNvSpPr>
            <a:spLocks noChangeShapeType="1"/>
          </p:cNvSpPr>
          <p:nvPr/>
        </p:nvSpPr>
        <p:spPr bwMode="auto">
          <a:xfrm flipH="1" flipV="1">
            <a:off x="3380012" y="5181600"/>
            <a:ext cx="743249" cy="1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>
            <a:outerShdw blurRad="50800" dist="25400" dir="5400000" algn="ctr" rotWithShape="0">
              <a:schemeClr val="bg1">
                <a:lumMod val="95000"/>
                <a:lumOff val="5000"/>
              </a:schemeClr>
            </a:outerShdw>
          </a:effectLst>
        </p:spPr>
        <p:txBody>
          <a:bodyPr/>
          <a:lstStyle/>
          <a:p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1" name="Line 19"/>
          <p:cNvSpPr>
            <a:spLocks noChangeShapeType="1"/>
          </p:cNvSpPr>
          <p:nvPr/>
        </p:nvSpPr>
        <p:spPr bwMode="auto">
          <a:xfrm flipH="1">
            <a:off x="2533108" y="5374192"/>
            <a:ext cx="268792" cy="493208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>
            <a:outerShdw blurRad="50800" dist="25400" dir="5400000" algn="ctr" rotWithShape="0">
              <a:schemeClr val="bg1">
                <a:lumMod val="95000"/>
                <a:lumOff val="5000"/>
              </a:schemeClr>
            </a:outerShdw>
          </a:effectLst>
        </p:spPr>
        <p:txBody>
          <a:bodyPr/>
          <a:lstStyle/>
          <a:p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2057158" y="5867400"/>
            <a:ext cx="9733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null</a:t>
            </a:r>
            <a:endParaRPr lang="en-US" sz="2800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" name="Line 16"/>
          <p:cNvSpPr>
            <a:spLocks noChangeShapeType="1"/>
          </p:cNvSpPr>
          <p:nvPr/>
        </p:nvSpPr>
        <p:spPr bwMode="auto">
          <a:xfrm flipV="1">
            <a:off x="4990260" y="4602142"/>
            <a:ext cx="743249" cy="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>
            <a:outerShdw blurRad="50800" dist="25400" dir="5400000" algn="ctr" rotWithShape="0">
              <a:schemeClr val="bg1">
                <a:lumMod val="95000"/>
                <a:lumOff val="5000"/>
              </a:schemeClr>
            </a:outerShdw>
          </a:effectLst>
        </p:spPr>
        <p:txBody>
          <a:bodyPr/>
          <a:lstStyle/>
          <a:p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64" name="Group 134"/>
          <p:cNvGraphicFramePr>
            <a:graphicFrameLocks/>
          </p:cNvGraphicFramePr>
          <p:nvPr/>
        </p:nvGraphicFramePr>
        <p:xfrm>
          <a:off x="5772356" y="3733800"/>
          <a:ext cx="1084057" cy="1714500"/>
        </p:xfrm>
        <a:graphic>
          <a:graphicData uri="http://schemas.openxmlformats.org/drawingml/2006/table">
            <a:tbl>
              <a:tblPr/>
              <a:tblGrid>
                <a:gridCol w="1084057"/>
              </a:tblGrid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next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1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prev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5" name="Line 16"/>
          <p:cNvSpPr>
            <a:spLocks noChangeShapeType="1"/>
          </p:cNvSpPr>
          <p:nvPr/>
        </p:nvSpPr>
        <p:spPr bwMode="auto">
          <a:xfrm flipH="1" flipV="1">
            <a:off x="5142660" y="5181600"/>
            <a:ext cx="743249" cy="1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>
            <a:outerShdw blurRad="50800" dist="25400" dir="5400000" algn="ctr" rotWithShape="0">
              <a:schemeClr val="bg1">
                <a:lumMod val="95000"/>
                <a:lumOff val="5000"/>
              </a:schemeClr>
            </a:outerShdw>
          </a:effectLst>
        </p:spPr>
        <p:txBody>
          <a:bodyPr/>
          <a:lstStyle/>
          <a:p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6" name="Line 16"/>
          <p:cNvSpPr>
            <a:spLocks noChangeShapeType="1"/>
          </p:cNvSpPr>
          <p:nvPr/>
        </p:nvSpPr>
        <p:spPr bwMode="auto">
          <a:xfrm flipV="1">
            <a:off x="6752908" y="4602142"/>
            <a:ext cx="743249" cy="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>
            <a:outerShdw blurRad="50800" dist="25400" dir="5400000" algn="ctr" rotWithShape="0">
              <a:schemeClr val="bg1">
                <a:lumMod val="95000"/>
                <a:lumOff val="5000"/>
              </a:schemeClr>
            </a:outerShdw>
          </a:effectLst>
        </p:spPr>
        <p:txBody>
          <a:bodyPr/>
          <a:lstStyle/>
          <a:p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67" name="Group 134"/>
          <p:cNvGraphicFramePr>
            <a:graphicFrameLocks/>
          </p:cNvGraphicFramePr>
          <p:nvPr/>
        </p:nvGraphicFramePr>
        <p:xfrm>
          <a:off x="7535004" y="3733800"/>
          <a:ext cx="1084057" cy="1714500"/>
        </p:xfrm>
        <a:graphic>
          <a:graphicData uri="http://schemas.openxmlformats.org/drawingml/2006/table">
            <a:tbl>
              <a:tblPr/>
              <a:tblGrid>
                <a:gridCol w="1084057"/>
              </a:tblGrid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next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1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prev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8" name="Line 16"/>
          <p:cNvSpPr>
            <a:spLocks noChangeShapeType="1"/>
          </p:cNvSpPr>
          <p:nvPr/>
        </p:nvSpPr>
        <p:spPr bwMode="auto">
          <a:xfrm flipH="1" flipV="1">
            <a:off x="6905308" y="5181600"/>
            <a:ext cx="743249" cy="1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>
            <a:outerShdw blurRad="50800" dist="25400" dir="5400000" algn="ctr" rotWithShape="0">
              <a:schemeClr val="bg1">
                <a:lumMod val="95000"/>
                <a:lumOff val="5000"/>
              </a:schemeClr>
            </a:outerShdw>
          </a:effectLst>
        </p:spPr>
        <p:txBody>
          <a:bodyPr/>
          <a:lstStyle/>
          <a:p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9" name="Line 16"/>
          <p:cNvSpPr>
            <a:spLocks noChangeShapeType="1"/>
          </p:cNvSpPr>
          <p:nvPr/>
        </p:nvSpPr>
        <p:spPr bwMode="auto">
          <a:xfrm flipV="1">
            <a:off x="8525604" y="4602144"/>
            <a:ext cx="636905" cy="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>
            <a:outerShdw blurRad="50800" dist="25400" dir="5400000" algn="ctr" rotWithShape="0">
              <a:schemeClr val="bg1">
                <a:lumMod val="95000"/>
                <a:lumOff val="5000"/>
              </a:schemeClr>
            </a:outerShdw>
          </a:effectLst>
        </p:spPr>
        <p:txBody>
          <a:bodyPr/>
          <a:lstStyle/>
          <a:p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0" name="Line 19"/>
          <p:cNvSpPr>
            <a:spLocks noChangeShapeType="1"/>
          </p:cNvSpPr>
          <p:nvPr/>
        </p:nvSpPr>
        <p:spPr bwMode="auto">
          <a:xfrm flipH="1">
            <a:off x="8087005" y="3200400"/>
            <a:ext cx="237303" cy="49739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>
            <a:outerShdw blurRad="50800" dist="25400" dir="5400000" algn="ctr" rotWithShape="0">
              <a:schemeClr val="bg1">
                <a:lumMod val="95000"/>
                <a:lumOff val="5000"/>
              </a:schemeClr>
            </a:outerShdw>
          </a:effectLst>
        </p:spPr>
        <p:txBody>
          <a:bodyPr/>
          <a:lstStyle/>
          <a:p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7847013" y="2667000"/>
            <a:ext cx="9733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tail</a:t>
            </a:r>
            <a:endParaRPr lang="en-US" sz="2800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21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9340" y="4724400"/>
            <a:ext cx="8938472" cy="820600"/>
          </a:xfrm>
        </p:spPr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99340" y="5678768"/>
            <a:ext cx="8938472" cy="688256"/>
          </a:xfrm>
        </p:spPr>
        <p:txBody>
          <a:bodyPr/>
          <a:lstStyle/>
          <a:p>
            <a:r>
              <a:rPr lang="en-US" dirty="0" smtClean="0"/>
              <a:t>Implement a Doubly-Linked List</a:t>
            </a:r>
            <a:endParaRPr lang="en-US" dirty="0"/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1012" y="609600"/>
            <a:ext cx="8163252" cy="451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046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258" name="Rectangle 2"/>
          <p:cNvSpPr>
            <a:spLocks noGrp="1" noChangeArrowheads="1"/>
          </p:cNvSpPr>
          <p:nvPr>
            <p:ph type="title"/>
          </p:nvPr>
        </p:nvSpPr>
        <p:spPr>
          <a:xfrm>
            <a:off x="1499340" y="4648200"/>
            <a:ext cx="8938472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 </a:t>
            </a:r>
            <a:r>
              <a:rPr lang="en-US" noProof="1">
                <a:latin typeface="Consolas" pitchFamily="49" charset="0"/>
                <a:cs typeface="Consolas" pitchFamily="49" charset="0"/>
              </a:rPr>
              <a:t>List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&lt;T&gt;</a:t>
            </a:r>
            <a:r>
              <a:rPr lang="bg-BG" dirty="0"/>
              <a:t> </a:t>
            </a:r>
            <a:r>
              <a:rPr lang="en-US" dirty="0" smtClean="0"/>
              <a:t>Class in C#</a:t>
            </a:r>
            <a:endParaRPr lang="en-US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499340" y="5638800"/>
            <a:ext cx="8938472" cy="692873"/>
          </a:xfrm>
        </p:spPr>
        <p:txBody>
          <a:bodyPr/>
          <a:lstStyle/>
          <a:p>
            <a:r>
              <a:rPr lang="en-US" dirty="0"/>
              <a:t>Auto-Resizable Indexed </a:t>
            </a:r>
            <a:r>
              <a:rPr lang="en-US" dirty="0" smtClean="0"/>
              <a:t>Lists</a:t>
            </a:r>
            <a:endParaRPr lang="en-US" dirty="0"/>
          </a:p>
        </p:txBody>
      </p:sp>
      <p:pic>
        <p:nvPicPr>
          <p:cNvPr id="65540" name="Picture 4" descr="http://dreyersolutions.com/images/chain2.jpg"/>
          <p:cNvPicPr>
            <a:picLocks noChangeAspect="1" noChangeArrowheads="1"/>
          </p:cNvPicPr>
          <p:nvPr/>
        </p:nvPicPr>
        <p:blipFill>
          <a:blip r:embed="rId3" cstate="screen">
            <a:lum contras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0940" y="1066800"/>
            <a:ext cx="6195272" cy="3198742"/>
          </a:xfrm>
          <a:prstGeom prst="roundRect">
            <a:avLst>
              <a:gd name="adj" fmla="val 2286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3021586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1748</Words>
  <Application>Microsoft Office PowerPoint</Application>
  <PresentationFormat>Custom</PresentationFormat>
  <Paragraphs>347</Paragraphs>
  <Slides>36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5" baseType="lpstr">
      <vt:lpstr>Arial</vt:lpstr>
      <vt:lpstr>Calibri</vt:lpstr>
      <vt:lpstr>Consolas</vt:lpstr>
      <vt:lpstr>Courier New</vt:lpstr>
      <vt:lpstr>Symbol</vt:lpstr>
      <vt:lpstr>Times New Roman</vt:lpstr>
      <vt:lpstr>Wingdings</vt:lpstr>
      <vt:lpstr>Wingdings 2</vt:lpstr>
      <vt:lpstr>SoftUni 16x9</vt:lpstr>
      <vt:lpstr>Linear Data Structures: Lists</vt:lpstr>
      <vt:lpstr>Table of Contents</vt:lpstr>
      <vt:lpstr>Lists</vt:lpstr>
      <vt:lpstr>The List ADT</vt:lpstr>
      <vt:lpstr>Static List</vt:lpstr>
      <vt:lpstr>Linked List</vt:lpstr>
      <vt:lpstr>Linked List (2)</vt:lpstr>
      <vt:lpstr>Exercise</vt:lpstr>
      <vt:lpstr>The List&lt;T&gt; Class in C#</vt:lpstr>
      <vt:lpstr>The List&lt;T&gt; Class</vt:lpstr>
      <vt:lpstr>List&lt;T&gt; – Simple Example</vt:lpstr>
      <vt:lpstr>List&lt;T&gt; – Simple Example</vt:lpstr>
      <vt:lpstr>List&lt;T&gt; – Functionality</vt:lpstr>
      <vt:lpstr>List&lt;T&gt; – Functionality (2)</vt:lpstr>
      <vt:lpstr>List&lt;T&gt;: How It Works?</vt:lpstr>
      <vt:lpstr>Primes in an Interval – Example</vt:lpstr>
      <vt:lpstr>Primes in an Interval</vt:lpstr>
      <vt:lpstr>Union and Intersection – Example</vt:lpstr>
      <vt:lpstr>Union and Intersection</vt:lpstr>
      <vt:lpstr>The LinkedList&lt;T&gt; Class in C#</vt:lpstr>
      <vt:lpstr>The LinkedList&lt;T&gt; Class</vt:lpstr>
      <vt:lpstr>LinkedList&lt;T&gt; – Example</vt:lpstr>
      <vt:lpstr>LinkedList&lt;T&gt;</vt:lpstr>
      <vt:lpstr>Sorting Lists</vt:lpstr>
      <vt:lpstr>Sorting Lists</vt:lpstr>
      <vt:lpstr>Sorting Lists</vt:lpstr>
      <vt:lpstr>List Interfaces in .NET</vt:lpstr>
      <vt:lpstr>List Interfaces in .NET</vt:lpstr>
      <vt:lpstr>.NET List Interfaces: Hierarchy</vt:lpstr>
      <vt:lpstr>List Interfaces in Java</vt:lpstr>
      <vt:lpstr>List Interfaces in Java</vt:lpstr>
      <vt:lpstr>Java Collections Hierarchy</vt:lpstr>
      <vt:lpstr>Summary</vt:lpstr>
      <vt:lpstr>Linear Data Structures: Lists</vt:lpstr>
      <vt:lpstr>License</vt:lpstr>
      <vt:lpstr>Free Trainings @ Software University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Data Structures: Lists</dc:title>
  <dc:subject>Software Development Course</dc:subject>
  <dc:creator/>
  <cp:keywords>data structures, algorithms, complexity, asymptotic notation, trees, lists, graphs, programming, SoftUni, Software University, programming, software development, software engineering, course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2015-07-07T13:24:17Z</dcterms:modified>
  <cp:category>Data Structures, Algorithms, COmplexity, Asymptotic Notation, Trees, Lists, Graphs, Programming, SoftUni, Software University, Programming, Software Development, Software Engineering, Course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