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68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FE0B-EB7A-431C-81E0-8B2154BC7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6DB88-44BF-43C4-B4B1-6F70FC87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1B5F9-D9C0-4CE0-9C4F-35CD75A2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2DF02-6D6E-47DE-B422-341492D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83093-8DF6-44DE-8734-A20281AF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F4D5A-ECA1-4B8A-BD6F-9FA4A44F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1EE1-40BA-401B-96FC-C2DD4C50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2E7E1-9B4A-4691-A864-8927BEAF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166E6-832E-469E-84BF-68A59092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8A03-3416-4EAB-838A-ED9B305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9A2FF-72A3-425E-AF6D-CADD37FF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E9481-73B1-4C7D-919B-81D9BC1B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89C5F-F534-4E16-A43E-F8D1147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9B63-DF5B-4F3B-934E-755E2FDC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07B8-4508-4240-AEC6-0710B485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C1C1-ACD3-4350-A9AE-836E3463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5E84C-2B5D-4F24-A892-F0C3B92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EF112-CB78-4085-9AD2-E3B5CDF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1D513-D26E-4532-A780-DA55E34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5A011-8534-4C3A-AA20-77384F0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DABA-1D7C-436E-BEEE-EF5A7112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00A280-6302-482F-A3DF-D394E013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97A2F-525D-4791-B25C-FFFED64D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C4E60-7154-495B-A601-41BEA7B6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D98D9-3DA2-40C4-8E26-C0EB975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0D9A-213D-4A97-B426-6A6FFD02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A3410-1525-4BAE-85FA-4D657069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7E55-C40A-42B6-AB09-6C6D4469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F5494-3697-4501-A902-8BB3452E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98D33-7A11-459B-AAFC-D37812D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08A2A-1D88-4247-A1DF-2E538CF1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5A44E-9BEB-46B1-8388-F563648A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8AF5CE-5CE3-4895-9B20-96267716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18B777-1FAD-4B2A-BE5F-415301C8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2126F-5F33-463B-A8EF-62C13ECC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FA2AD-7B11-4CC5-82BC-5368627F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6EB7D-A2D1-44B6-B10F-E1C8534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A4E37-47E8-4068-BF01-8BCFB40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68E477-93B3-4E4F-A9AD-743BC88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E66F5-34F2-4A6B-B5D5-C07220B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39FAA6-DD4C-4B04-A3C3-637F74E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D02C33-ED31-4F1B-ACAB-68440B0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53F744-56AF-45FE-B580-3D6A866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1D1736-A727-4C4B-9E26-85B229BC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8A5054-3BB2-436A-B419-B195D7F4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28122-DB68-4DE0-A27B-736AFFDF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9556-21C2-4844-8BF2-86BCE85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4026C-EAEB-46CB-8740-18CA6538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BEB31-AEEB-432E-AA00-2F32613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38E028-5E39-44DA-9D5A-270E4FB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73034-E844-4475-9379-64295231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50276-E36C-4DD9-854A-D0F8066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3A7E-0E27-4C82-8FDF-10DE893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7A7029-694F-4E24-AE65-79D4F9D2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65381-A58B-4FAB-AA85-9A5F7BFF4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25305-85C2-4032-8497-6447807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BBB9F-4E7F-4E92-ACBD-5D5F22DC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A7D47-BF20-45C0-A92C-F4E7A131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2A42-0040-447D-92D3-841282F3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DF994-419E-4879-83C0-8B084583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341CE-AD4B-4DBA-A249-66B54A2F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0B9A-D37A-49A1-8855-528BE1A3DC04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A2D42-FED5-49C1-A2ED-6BBC5D2E8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87FAB-484E-41D1-9500-DA63D58CE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0B64F-C444-413C-AAC7-5B44ED2F0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Рынок заведений общественного питания Москвы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75E8D-58FA-4BDB-8C2E-DD7A7B50A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214560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2BB722-AD58-48B9-884F-5EFD8A55C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19100"/>
            <a:ext cx="7645400" cy="491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3533D-A335-4E50-AFF1-5D045044B6CF}"/>
              </a:ext>
            </a:extLst>
          </p:cNvPr>
          <p:cNvSpPr txBox="1"/>
          <p:nvPr/>
        </p:nvSpPr>
        <p:spPr>
          <a:xfrm>
            <a:off x="7791450" y="831502"/>
            <a:ext cx="4400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Гагаринский район представлен сразу двумя артериями и по сумме точек общепита лидирует среди представленных в этой выжимке районов.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общей картине лидируют Басманный, Пресненский и Даниловский районы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EA2945-FCAB-48F2-9AA7-3F3BA0688DA2}"/>
              </a:ext>
            </a:extLst>
          </p:cNvPr>
          <p:cNvSpPr/>
          <p:nvPr/>
        </p:nvSpPr>
        <p:spPr>
          <a:xfrm>
            <a:off x="631008" y="53340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162051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1A560-A1B7-4836-8048-19A74814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" y="1196615"/>
            <a:ext cx="5724789" cy="3765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35C1F-656F-4FF7-AB2E-2106387CD104}"/>
              </a:ext>
            </a:extLst>
          </p:cNvPr>
          <p:cNvSpPr txBox="1"/>
          <p:nvPr/>
        </p:nvSpPr>
        <p:spPr>
          <a:xfrm>
            <a:off x="704850" y="228600"/>
            <a:ext cx="106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Распределение числа посадочных мест для улиц с большим количеством объектов общепита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4FD19-947F-4A49-B1E7-BED51DCFDC0E}"/>
              </a:ext>
            </a:extLst>
          </p:cNvPr>
          <p:cNvSpPr txBox="1"/>
          <p:nvPr/>
        </p:nvSpPr>
        <p:spPr>
          <a:xfrm>
            <a:off x="6340193" y="990600"/>
            <a:ext cx="5505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Более 500 точек – до 30 посадочных мест.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Еще 300 точек - от 30 до 60 посадочных мест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Еще 200 точек - от 60 до 80 мест.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Таким образом, чем больше посадочных мест, тем реже встречаются такие заведения.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Картина похожа на нормальное распределение, скошенное вправо.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6973FF-88F6-4B95-B7BA-D061D71222DC}"/>
              </a:ext>
            </a:extLst>
          </p:cNvPr>
          <p:cNvSpPr/>
          <p:nvPr/>
        </p:nvSpPr>
        <p:spPr>
          <a:xfrm>
            <a:off x="631008" y="53340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40834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4E30A-C470-4749-A423-CC75EA14A5DC}"/>
              </a:ext>
            </a:extLst>
          </p:cNvPr>
          <p:cNvSpPr txBox="1"/>
          <p:nvPr/>
        </p:nvSpPr>
        <p:spPr>
          <a:xfrm>
            <a:off x="1428750" y="1866900"/>
            <a:ext cx="8515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Исходя из полученных данных, можно рекомендовать среднестатистические параметры для нового заведения: тип – кафе, число посадочных мест – 20-40, несетевое. 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Дальше зависит от целей. Если открыть новую точку с роботами вместо официантов на улице с большим числом заведений общепита, то она сходу попадется на глаза </a:t>
            </a:r>
            <a:r>
              <a:rPr lang="ru-RU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бОльшему</a:t>
            </a: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 числу людей, которые наверняка захотят попробовать новый вид взаимодействия. Но нужно также понимать, что на таких улицах и конкуренция выше, поэтому есть риск, что спустя какое-то время гости вернутся к более привычным для них местам. 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Поэтому есть смысл обратить внимание на улицы центральных районов, не избалованные большим числом заведений. Более конкретный выбор места потребует дополнительного исследования.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EF790-787F-48BB-8C61-7B831E859CF0}"/>
              </a:ext>
            </a:extLst>
          </p:cNvPr>
          <p:cNvSpPr txBox="1"/>
          <p:nvPr/>
        </p:nvSpPr>
        <p:spPr>
          <a:xfrm>
            <a:off x="3981450" y="409575"/>
            <a:ext cx="631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26899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95AAAD-B38A-4B63-9D49-09D7AABD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Наиболее типичным заведением общественного питания в Москве является:</a:t>
            </a:r>
          </a:p>
          <a:p>
            <a:r>
              <a:rPr lang="ru-RU" sz="2400" dirty="0"/>
              <a:t>Несетевое кафе </a:t>
            </a:r>
          </a:p>
          <a:p>
            <a:r>
              <a:rPr lang="ru-RU" sz="2400" dirty="0"/>
              <a:t>От 20 до 40 мест</a:t>
            </a:r>
          </a:p>
          <a:p>
            <a:r>
              <a:rPr lang="ru-RU" sz="2400" dirty="0"/>
              <a:t>Расположено в Басманном, Пресненском или Даниловском районах столицы.</a:t>
            </a:r>
          </a:p>
        </p:txBody>
      </p:sp>
    </p:spTree>
    <p:extLst>
      <p:ext uri="{BB962C8B-B14F-4D97-AF65-F5344CB8AC3E}">
        <p14:creationId xmlns:p14="http://schemas.microsoft.com/office/powerpoint/2010/main" val="24679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B1BD5-88FB-4EB1-9249-AD9D6FD9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" y="556032"/>
            <a:ext cx="7203872" cy="4631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A96EC-57E9-4FAD-B6FB-5E15B0B4B51A}"/>
              </a:ext>
            </a:extLst>
          </p:cNvPr>
          <p:cNvSpPr txBox="1"/>
          <p:nvPr/>
        </p:nvSpPr>
        <p:spPr>
          <a:xfrm>
            <a:off x="8045042" y="872455"/>
            <a:ext cx="3599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По числу точек кафе лидируют с более чем двукратным отрывом (6071 точка). 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Столовые, рестораны и ПБО образуют плотную группу с количеством точек около 2000. 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Наименьшим количеством точек представлен тип "Магазин (отдел кулинарии)" – 273 точки.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DE1D0C-CDF5-4F62-AFAD-591CADDFE674}"/>
              </a:ext>
            </a:extLst>
          </p:cNvPr>
          <p:cNvSpPr/>
          <p:nvPr/>
        </p:nvSpPr>
        <p:spPr>
          <a:xfrm>
            <a:off x="850083" y="531292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11337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CFDC5-3820-4A3C-8B86-0415ACB0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523875"/>
            <a:ext cx="6667500" cy="477952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ECC1BD-A23A-4BBA-830C-E63D576AFAD9}"/>
              </a:ext>
            </a:extLst>
          </p:cNvPr>
          <p:cNvSpPr/>
          <p:nvPr/>
        </p:nvSpPr>
        <p:spPr>
          <a:xfrm>
            <a:off x="859608" y="530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3DC55-8472-4303-BE1D-80D421CD17C9}"/>
              </a:ext>
            </a:extLst>
          </p:cNvPr>
          <p:cNvSpPr txBox="1"/>
          <p:nvPr/>
        </p:nvSpPr>
        <p:spPr>
          <a:xfrm>
            <a:off x="7315200" y="1114425"/>
            <a:ext cx="4352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Несетевых точек вчетверо больше, чем сетевых – 12320 против 2964.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Некоторые сетевые бренды представлены только одной точкой (это нормально, если у бренда по точке в нескольких городах).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Сетевые гиганты: Макдоналдс, Бургер Кинг, Шоколадница и KFC – представлены в столице более чем сотней точек.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общей массе заведений общепита Москвы доля сетевых точек – всего 19 %.</a:t>
            </a:r>
          </a:p>
          <a:p>
            <a:pPr marL="342900" indent="-342900">
              <a:buAutoNum type="arabicPeriod"/>
            </a:pP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4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6721C-6BC3-4031-914C-D1E2281C6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47649"/>
            <a:ext cx="6919385" cy="444817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861BEE6-1129-41AE-9986-F46DFD608B86}"/>
              </a:ext>
            </a:extLst>
          </p:cNvPr>
          <p:cNvSpPr/>
          <p:nvPr/>
        </p:nvSpPr>
        <p:spPr>
          <a:xfrm>
            <a:off x="659583" y="497955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1418A-13F8-4AC0-8E00-240A21BFB213}"/>
              </a:ext>
            </a:extLst>
          </p:cNvPr>
          <p:cNvSpPr txBox="1"/>
          <p:nvPr/>
        </p:nvSpPr>
        <p:spPr>
          <a:xfrm>
            <a:off x="7486650" y="1066800"/>
            <a:ext cx="42862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 сетевом сегменте превалирует тип кафе (1396 точек).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У ближайшего «преследователя» – ПБО – 788 точек (вдвое меньше).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Для столовых характерен несетевой тип: в общей картине столовые занимают второе место по количеству точек, а в сетевом сегменте последнее (три точки).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ПБО и рестораны (543 точки) замыкают топ-3 типа сетей по числу точек.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Кулинарные отделы магазинов – главным образом сетевое явление (4-е место по числу точек среди сетей)</a:t>
            </a:r>
          </a:p>
        </p:txBody>
      </p:sp>
    </p:spTree>
    <p:extLst>
      <p:ext uri="{BB962C8B-B14F-4D97-AF65-F5344CB8AC3E}">
        <p14:creationId xmlns:p14="http://schemas.microsoft.com/office/powerpoint/2010/main" val="26582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7F58E-7724-4B77-9C2B-CB1480A8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1" y="600075"/>
            <a:ext cx="5017583" cy="610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43048-9244-42DC-A52F-844A14FFB528}"/>
              </a:ext>
            </a:extLst>
          </p:cNvPr>
          <p:cNvSpPr txBox="1"/>
          <p:nvPr/>
        </p:nvSpPr>
        <p:spPr>
          <a:xfrm>
            <a:off x="704850" y="228600"/>
            <a:ext cx="106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Распределение числа посадочных мест по типам и количеству точек в сетевых заведениях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27EA9-52A5-4B22-BBD0-D15E1BBCE53F}"/>
              </a:ext>
            </a:extLst>
          </p:cNvPr>
          <p:cNvSpPr txBox="1"/>
          <p:nvPr/>
        </p:nvSpPr>
        <p:spPr>
          <a:xfrm>
            <a:off x="6172200" y="981075"/>
            <a:ext cx="5295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Для сетевых заведений характерно большое число точек с небольшим количеством посадочных мест в каждом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Большое число посадочных мест (больше 100) скорее редкость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среднем больше всего посадочных мест можно найти в столовых (130 мест)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среднем ресторане – около 100 мест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291EBA-27CD-444A-8A79-B37AD91DE811}"/>
              </a:ext>
            </a:extLst>
          </p:cNvPr>
          <p:cNvSpPr/>
          <p:nvPr/>
        </p:nvSpPr>
        <p:spPr>
          <a:xfrm>
            <a:off x="5298258" y="64286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8697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1AB3C3-F92F-4B60-9E46-ECEDFA51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0" y="552450"/>
            <a:ext cx="5384587" cy="618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C44CB-1BC6-4B64-A65E-A99711D8041D}"/>
              </a:ext>
            </a:extLst>
          </p:cNvPr>
          <p:cNvSpPr txBox="1"/>
          <p:nvPr/>
        </p:nvSpPr>
        <p:spPr>
          <a:xfrm>
            <a:off x="6172200" y="981075"/>
            <a:ext cx="5505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Самыми компактными помещениями обладают кафетерии, закусочные и магазинные отделы кулинарии (менее 10 мест).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Все остальные типы обладают залами в среднем не более чем на 50 мест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01F495-F96D-4180-BAB4-034AF4D740E8}"/>
              </a:ext>
            </a:extLst>
          </p:cNvPr>
          <p:cNvSpPr/>
          <p:nvPr/>
        </p:nvSpPr>
        <p:spPr>
          <a:xfrm>
            <a:off x="5298258" y="64286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FCD07-BE1B-4EE2-95E5-2723F8980351}"/>
              </a:ext>
            </a:extLst>
          </p:cNvPr>
          <p:cNvSpPr txBox="1"/>
          <p:nvPr/>
        </p:nvSpPr>
        <p:spPr>
          <a:xfrm>
            <a:off x="704850" y="228600"/>
            <a:ext cx="106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Распределение числа посадочных мест по типам и количеству точек в сетевых заведениях </a:t>
            </a:r>
          </a:p>
        </p:txBody>
      </p:sp>
    </p:spTree>
    <p:extLst>
      <p:ext uri="{BB962C8B-B14F-4D97-AF65-F5344CB8AC3E}">
        <p14:creationId xmlns:p14="http://schemas.microsoft.com/office/powerpoint/2010/main" val="12315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1922F-43FE-4304-AFCA-ACD61BD0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09575"/>
            <a:ext cx="7823200" cy="50292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070AD5-7BD2-479A-93D6-A02186178136}"/>
              </a:ext>
            </a:extLst>
          </p:cNvPr>
          <p:cNvSpPr/>
          <p:nvPr/>
        </p:nvSpPr>
        <p:spPr>
          <a:xfrm>
            <a:off x="650058" y="51617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7973A-84BF-4BA9-A9F7-DAE2211E2786}"/>
              </a:ext>
            </a:extLst>
          </p:cNvPr>
          <p:cNvSpPr txBox="1"/>
          <p:nvPr/>
        </p:nvSpPr>
        <p:spPr>
          <a:xfrm>
            <a:off x="6410325" y="3676650"/>
            <a:ext cx="5505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Картина без разбивки на сетевые и несетевые заведения такая же, как и только для сетевых заведений.</a:t>
            </a:r>
          </a:p>
        </p:txBody>
      </p:sp>
    </p:spTree>
    <p:extLst>
      <p:ext uri="{BB962C8B-B14F-4D97-AF65-F5344CB8AC3E}">
        <p14:creationId xmlns:p14="http://schemas.microsoft.com/office/powerpoint/2010/main" val="237547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0254B-1331-43FC-862A-82D2C2E77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" y="936011"/>
            <a:ext cx="5424136" cy="5386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C7D1B-8D73-4A8E-87B0-2EEA3AE93A9A}"/>
              </a:ext>
            </a:extLst>
          </p:cNvPr>
          <p:cNvSpPr txBox="1"/>
          <p:nvPr/>
        </p:nvSpPr>
        <p:spPr>
          <a:xfrm>
            <a:off x="704850" y="228600"/>
            <a:ext cx="106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Распределение числа посадочных мест по количеству точек в сетевых заведениях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AC4E5-504E-4613-B346-848679F00B6F}"/>
              </a:ext>
            </a:extLst>
          </p:cNvPr>
          <p:cNvSpPr txBox="1"/>
          <p:nvPr/>
        </p:nvSpPr>
        <p:spPr>
          <a:xfrm>
            <a:off x="6172200" y="981075"/>
            <a:ext cx="5505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 Для сетей более характерно небольшое число заведений.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Условно сети можно поделить на три группы: в пределах 10 точек, от 10 до 40 точек и от 40 и выше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Большое количество посадочных мест чаще встречается в сетях с небольшим количеством точек.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193DE0-55A6-4F05-980D-AF3B20CD4015}"/>
              </a:ext>
            </a:extLst>
          </p:cNvPr>
          <p:cNvSpPr/>
          <p:nvPr/>
        </p:nvSpPr>
        <p:spPr>
          <a:xfrm>
            <a:off x="611958" y="63220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Портала открытых данных Правительства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3479069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691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Тема Office</vt:lpstr>
      <vt:lpstr>Рынок заведений общественного питания Москвы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Максим Садыков</dc:creator>
  <cp:lastModifiedBy>Максим Садыков</cp:lastModifiedBy>
  <cp:revision>5</cp:revision>
  <dcterms:created xsi:type="dcterms:W3CDTF">2020-03-26T20:15:49Z</dcterms:created>
  <dcterms:modified xsi:type="dcterms:W3CDTF">2020-03-26T21:03:08Z</dcterms:modified>
</cp:coreProperties>
</file>