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9" r:id="rId11"/>
    <p:sldId id="27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19FE0B-EB7A-431C-81E0-8B2154BC7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E6DB88-44BF-43C4-B4B1-6F70FC878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E1B5F9-D9C0-4CE0-9C4F-35CD75A2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B9A-D37A-49A1-8855-528BE1A3DC04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E2DF02-6D6E-47DE-B422-341492D9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183093-8DF6-44DE-8734-A20281AF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57B5-FED3-4492-A4BE-D2E600ECC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96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F4D5A-ECA1-4B8A-BD6F-9FA4A44F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5B1EE1-40BA-401B-96FC-C2DD4C50E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A2E7E1-9B4A-4691-A864-8927BEAF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B9A-D37A-49A1-8855-528BE1A3DC04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E166E6-832E-469E-84BF-68A59092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38A03-3416-4EAB-838A-ED9B3058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57B5-FED3-4492-A4BE-D2E600ECC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4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F9A2FF-72A3-425E-AF6D-CADD37FF6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2E9481-73B1-4C7D-919B-81D9BC1B3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B89C5F-F534-4E16-A43E-F8D11475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B9A-D37A-49A1-8855-528BE1A3DC04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F59B63-DF5B-4F3B-934E-755E2FDC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5207B8-4508-4240-AEC6-0710B485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57B5-FED3-4492-A4BE-D2E600ECC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81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4C1C1-ACD3-4350-A9AE-836E3463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45E84C-2B5D-4F24-A892-F0C3B927D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4EF112-CB78-4085-9AD2-E3B5CDFA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B9A-D37A-49A1-8855-528BE1A3DC04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A1D513-D26E-4532-A780-DA55E34A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25A011-8534-4C3A-AA20-77384F06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57B5-FED3-4492-A4BE-D2E600ECC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66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FDABA-1D7C-436E-BEEE-EF5A7112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00A280-6302-482F-A3DF-D394E013C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297A2F-525D-4791-B25C-FFFED64D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B9A-D37A-49A1-8855-528BE1A3DC04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4C4E60-7154-495B-A601-41BEA7B6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2D98D9-3DA2-40C4-8E26-C0EB975E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57B5-FED3-4492-A4BE-D2E600ECC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6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0D9A-213D-4A97-B426-6A6FFD02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FA3410-1525-4BAE-85FA-4D6570690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DF7E55-C40A-42B6-AB09-6C6D44693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8F5494-3697-4501-A902-8BB3452E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B9A-D37A-49A1-8855-528BE1A3DC04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598D33-7A11-459B-AAFC-D37812D7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708A2A-1D88-4247-A1DF-2E538CF1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57B5-FED3-4492-A4BE-D2E600ECC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24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5A44E-9BEB-46B1-8388-F563648AA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8AF5CE-5CE3-4895-9B20-96267716C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18B777-1FAD-4B2A-BE5F-415301C8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BA2126F-5F33-463B-A8EF-62C13ECCC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DFA2AD-7B11-4CC5-82BC-5368627FC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A6EB7D-A2D1-44B6-B10F-E1C8534A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B9A-D37A-49A1-8855-528BE1A3DC04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1A4E37-47E8-4068-BF01-8BCFB409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568E477-93B3-4E4F-A9AD-743BC887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57B5-FED3-4492-A4BE-D2E600ECC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98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E66F5-34F2-4A6B-B5D5-C07220B8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39FAA6-DD4C-4B04-A3C3-637F74E9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B9A-D37A-49A1-8855-528BE1A3DC04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D02C33-ED31-4F1B-ACAB-68440B0C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53F744-56AF-45FE-B580-3D6A866C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57B5-FED3-4492-A4BE-D2E600ECC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18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91D1736-A727-4C4B-9E26-85B229BC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B9A-D37A-49A1-8855-528BE1A3DC04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8A5054-3BB2-436A-B419-B195D7F4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228122-DB68-4DE0-A27B-736AFFDF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57B5-FED3-4492-A4BE-D2E600ECC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2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FB9556-21C2-4844-8BF2-86BCE85D6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74026C-EAEB-46CB-8740-18CA65386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1BEB31-AEEB-432E-AA00-2F326135F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38E028-5E39-44DA-9D5A-270E4FBC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B9A-D37A-49A1-8855-528BE1A3DC04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673034-E844-4475-9379-64295231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150276-E36C-4DD9-854A-D0F80661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57B5-FED3-4492-A4BE-D2E600ECC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45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F3A7E-0E27-4C82-8FDF-10DE89396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7A7029-694F-4E24-AE65-79D4F9D25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E65381-A58B-4FAB-AA85-9A5F7BFF4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225305-85C2-4032-8497-6447807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B9A-D37A-49A1-8855-528BE1A3DC04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6BBB9F-4E7F-4E92-ACBD-5D5F22DC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9A7D47-BF20-45C0-A92C-F4E7A131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57B5-FED3-4492-A4BE-D2E600ECC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89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52A42-0040-447D-92D3-841282F3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6DF994-419E-4879-83C0-8B0845831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6341CE-AD4B-4DBA-A249-66B54A2F8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C0B9A-D37A-49A1-8855-528BE1A3DC04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9A2D42-FED5-49C1-A2ED-6BBC5D2E8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787FAB-484E-41D1-9500-DA63D58CE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057B5-FED3-4492-A4BE-D2E600ECC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16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0B64F-C444-413C-AAC7-5B44ED2F0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Проект «Мобильные приложения»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875E8D-58FA-4BDB-8C2E-DD7A7B50A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Влияние различных событий на совершение события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contact_show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60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E3533D-A335-4E50-AFF1-5D045044B6CF}"/>
              </a:ext>
            </a:extLst>
          </p:cNvPr>
          <p:cNvSpPr txBox="1"/>
          <p:nvPr/>
        </p:nvSpPr>
        <p:spPr>
          <a:xfrm>
            <a:off x="7791450" y="831502"/>
            <a:ext cx="44005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+mj-lt"/>
              </a:rPr>
              <a:t>Выводы: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Из тех, кто добавил объявление в избранные, 39% запросили контакты продавца, а из тех, кто не добавил - лишь 23%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Добавление объявления в избранное существенно повышает вероятность того, что пользователь еще вернется к нему, запросит контакты продавца и так далее. Разница подтверждена статистически.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31916E-231D-4C25-9E59-B7972C4DC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50" y="982503"/>
            <a:ext cx="7306200" cy="4696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D4A1AF-E4D5-4993-8B85-3135087CC3E6}"/>
              </a:ext>
            </a:extLst>
          </p:cNvPr>
          <p:cNvSpPr txBox="1"/>
          <p:nvPr/>
        </p:nvSpPr>
        <p:spPr>
          <a:xfrm>
            <a:off x="704850" y="228600"/>
            <a:ext cx="10689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j-lt"/>
              </a:rPr>
              <a:t>Конверсия в воронке по группам для тех, кто добавил объявления в избранное, </a:t>
            </a:r>
          </a:p>
          <a:p>
            <a:pPr algn="ctr"/>
            <a:r>
              <a:rPr lang="ru-RU" dirty="0">
                <a:latin typeface="+mj-lt"/>
              </a:rPr>
              <a:t>и для тех, кто не добавлял</a:t>
            </a:r>
          </a:p>
        </p:txBody>
      </p:sp>
    </p:spTree>
    <p:extLst>
      <p:ext uri="{BB962C8B-B14F-4D97-AF65-F5344CB8AC3E}">
        <p14:creationId xmlns:p14="http://schemas.microsoft.com/office/powerpoint/2010/main" val="162051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54E30A-C470-4749-A423-CC75EA14A5DC}"/>
              </a:ext>
            </a:extLst>
          </p:cNvPr>
          <p:cNvSpPr txBox="1"/>
          <p:nvPr/>
        </p:nvSpPr>
        <p:spPr>
          <a:xfrm>
            <a:off x="1428750" y="1866900"/>
            <a:ext cx="8515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Исходя из полученных данных, можно сформулировать следующие рекомендации:</a:t>
            </a:r>
          </a:p>
          <a:p>
            <a:endParaRPr lang="ru-RU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Разнообразить фильтры и условия поиска;</a:t>
            </a:r>
          </a:p>
          <a:p>
            <a:endParaRPr lang="ru-RU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Совершенствовать алгоритм выдачи рекомендованных объявлений, чтобы они были более релевантными интересам пользователя, истории его поиска и местоположению;</a:t>
            </a:r>
          </a:p>
          <a:p>
            <a:endParaRPr lang="ru-RU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Возможно, могут быть эффективными </a:t>
            </a:r>
            <a:r>
              <a:rPr lang="ru-RU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авторассылки</a:t>
            </a:r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 с подборками просмотренных объявлений или рекомендованных.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EF790-787F-48BB-8C61-7B831E859CF0}"/>
              </a:ext>
            </a:extLst>
          </p:cNvPr>
          <p:cNvSpPr txBox="1"/>
          <p:nvPr/>
        </p:nvSpPr>
        <p:spPr>
          <a:xfrm>
            <a:off x="3981450" y="409575"/>
            <a:ext cx="6315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j-lt"/>
              </a:rPr>
              <a:t>Рекомендации</a:t>
            </a:r>
          </a:p>
        </p:txBody>
      </p:sp>
    </p:spTree>
    <p:extLst>
      <p:ext uri="{BB962C8B-B14F-4D97-AF65-F5344CB8AC3E}">
        <p14:creationId xmlns:p14="http://schemas.microsoft.com/office/powerpoint/2010/main" val="268999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F95AAAD-B38A-4B63-9D49-09D7AABDC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Временной период изученных данных: 7.10.2019 – 3.11.2019</a:t>
            </a:r>
          </a:p>
          <a:p>
            <a:r>
              <a:rPr lang="ru-RU" sz="2400" dirty="0"/>
              <a:t>Наилучшая конвертация в просмотры контактов – у тех, кто воспользовался поиском: 22,6%</a:t>
            </a:r>
          </a:p>
          <a:p>
            <a:r>
              <a:rPr lang="ru-RU" sz="2400" dirty="0"/>
              <a:t>Добавление объявления в избранные увеличивает конвертацию с 23 до 39%</a:t>
            </a:r>
          </a:p>
        </p:txBody>
      </p:sp>
    </p:spTree>
    <p:extLst>
      <p:ext uri="{BB962C8B-B14F-4D97-AF65-F5344CB8AC3E}">
        <p14:creationId xmlns:p14="http://schemas.microsoft.com/office/powerpoint/2010/main" val="246791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3A96EC-57E9-4FAD-B6FB-5E15B0B4B51A}"/>
              </a:ext>
            </a:extLst>
          </p:cNvPr>
          <p:cNvSpPr txBox="1"/>
          <p:nvPr/>
        </p:nvSpPr>
        <p:spPr>
          <a:xfrm>
            <a:off x="8045042" y="872455"/>
            <a:ext cx="35994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+mj-lt"/>
              </a:rPr>
              <a:t>Выводы: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Приложение используется с более-менее постоянной интенсивностью, в целом в день происходит от двух до трех тысяч событий. 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Аномалий или выбросов за исследуемый период не выявлено.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Всего за почти четыре недели произошло более 74 000 событий.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07F7F3-0DEA-4907-AE5D-94C28D838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22" y="545522"/>
            <a:ext cx="7580674" cy="453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70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C13DC55-8472-4303-BE1D-80D421CD17C9}"/>
              </a:ext>
            </a:extLst>
          </p:cNvPr>
          <p:cNvSpPr txBox="1"/>
          <p:nvPr/>
        </p:nvSpPr>
        <p:spPr>
          <a:xfrm>
            <a:off x="7315200" y="1114425"/>
            <a:ext cx="43529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+mj-lt"/>
              </a:rPr>
              <a:t>Выводы: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Среднесуточная аудитория приложения медленно прирастает в рассматриваемом временном диапазоне. 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В первую неделю она составляла около 200 пользователей, но уже со второй недели увеличилась до в среднем 300 уникальных пользователей в день.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70534D-6A4D-47E7-9983-2DD07F9F2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27" y="733057"/>
            <a:ext cx="6954073" cy="419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45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E11418A-13F8-4AC0-8E00-240A21BFB213}"/>
              </a:ext>
            </a:extLst>
          </p:cNvPr>
          <p:cNvSpPr txBox="1"/>
          <p:nvPr/>
        </p:nvSpPr>
        <p:spPr>
          <a:xfrm>
            <a:off x="7486650" y="1066800"/>
            <a:ext cx="42862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Выводы: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Среднее число событий на пользователя снижается, хотя и незначительно. </a:t>
            </a:r>
          </a:p>
          <a:p>
            <a:pPr marL="342900" indent="-342900">
              <a:buAutoNum type="arabicPeriod"/>
            </a:pPr>
            <a:r>
              <a:rPr lang="ru-RU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Ссли</a:t>
            </a:r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 среднее число событий в день боле-менее стабильно, а среднее число дневных пользователей медленно растет, то, соответственно, среднее число ежедневных событий на пользователя должно снижаться.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05FBD0-37CD-496B-8C3F-A2861487C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2" y="457986"/>
            <a:ext cx="7346456" cy="445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21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18C085-2CBF-479C-9CC7-F0BFB2813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47" y="981075"/>
            <a:ext cx="6667500" cy="4286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E43048-9244-42DC-A52F-844A14FFB528}"/>
              </a:ext>
            </a:extLst>
          </p:cNvPr>
          <p:cNvSpPr txBox="1"/>
          <p:nvPr/>
        </p:nvSpPr>
        <p:spPr>
          <a:xfrm>
            <a:off x="1115911" y="521970"/>
            <a:ext cx="476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Воронка для тех, кто использовал поиск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127EA9-52A5-4B22-BBD0-D15E1BBCE53F}"/>
              </a:ext>
            </a:extLst>
          </p:cNvPr>
          <p:cNvSpPr txBox="1"/>
          <p:nvPr/>
        </p:nvSpPr>
        <p:spPr>
          <a:xfrm>
            <a:off x="6172200" y="981075"/>
            <a:ext cx="5295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+mj-lt"/>
              </a:rPr>
              <a:t>Выводы: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Из тех, кто пользовался поиском, контакты в объявлениях просматривали 22,6%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Из 4293 пользователей поиском отметились только 1666.</a:t>
            </a:r>
          </a:p>
        </p:txBody>
      </p:sp>
    </p:spTree>
    <p:extLst>
      <p:ext uri="{BB962C8B-B14F-4D97-AF65-F5344CB8AC3E}">
        <p14:creationId xmlns:p14="http://schemas.microsoft.com/office/powerpoint/2010/main" val="86970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AD17FC-D881-4E40-BECA-F41856087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7" y="1285875"/>
            <a:ext cx="6667500" cy="4286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3C44CB-1BC6-4B64-A65E-A99711D8041D}"/>
              </a:ext>
            </a:extLst>
          </p:cNvPr>
          <p:cNvSpPr txBox="1"/>
          <p:nvPr/>
        </p:nvSpPr>
        <p:spPr>
          <a:xfrm>
            <a:off x="6172200" y="981075"/>
            <a:ext cx="55054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+mj-lt"/>
              </a:rPr>
              <a:t>Выводы: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В этой выборке из 4293 пользователей осталось 2801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В этой выборке до контактов добирается меньшая доля пользователей – всего 18,4 %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Пользователи из первой и второй воронок не пересекаются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2FCD07-BE1B-4EE2-95E5-2723F8980351}"/>
              </a:ext>
            </a:extLst>
          </p:cNvPr>
          <p:cNvSpPr txBox="1"/>
          <p:nvPr/>
        </p:nvSpPr>
        <p:spPr>
          <a:xfrm>
            <a:off x="704850" y="228600"/>
            <a:ext cx="682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Воронка для тех, кто открывал рекомендованные объявления</a:t>
            </a:r>
          </a:p>
        </p:txBody>
      </p:sp>
    </p:spTree>
    <p:extLst>
      <p:ext uri="{BB962C8B-B14F-4D97-AF65-F5344CB8AC3E}">
        <p14:creationId xmlns:p14="http://schemas.microsoft.com/office/powerpoint/2010/main" val="123155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939F03-D59C-4A01-8ADE-C423A9077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66" y="908370"/>
            <a:ext cx="6667500" cy="4286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77973A-84BF-4BA9-A9F7-DAE2211E2786}"/>
              </a:ext>
            </a:extLst>
          </p:cNvPr>
          <p:cNvSpPr txBox="1"/>
          <p:nvPr/>
        </p:nvSpPr>
        <p:spPr>
          <a:xfrm>
            <a:off x="6469048" y="1294048"/>
            <a:ext cx="55054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+mj-lt"/>
              </a:rPr>
              <a:t>Выводы: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Карту объявлений за рассматриваемый период открывали 1456 уникальных пользователей из 4293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Из тех, кто открывал карту объявлений, до целевого события добрались 19,8% пользователей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837549-9275-42F6-BFEF-F011906D71E6}"/>
              </a:ext>
            </a:extLst>
          </p:cNvPr>
          <p:cNvSpPr txBox="1"/>
          <p:nvPr/>
        </p:nvSpPr>
        <p:spPr>
          <a:xfrm>
            <a:off x="1115910" y="521970"/>
            <a:ext cx="62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Воронка для тех, кто пользовался картой объявлений</a:t>
            </a:r>
          </a:p>
        </p:txBody>
      </p:sp>
    </p:spTree>
    <p:extLst>
      <p:ext uri="{BB962C8B-B14F-4D97-AF65-F5344CB8AC3E}">
        <p14:creationId xmlns:p14="http://schemas.microsoft.com/office/powerpoint/2010/main" val="237547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EC7D1B-8D73-4A8E-87B0-2EEA3AE93A9A}"/>
              </a:ext>
            </a:extLst>
          </p:cNvPr>
          <p:cNvSpPr txBox="1"/>
          <p:nvPr/>
        </p:nvSpPr>
        <p:spPr>
          <a:xfrm>
            <a:off x="704850" y="228600"/>
            <a:ext cx="1068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j-lt"/>
              </a:rPr>
              <a:t>Конверсия в воронке для тех, кто не открывал рекомендованные объявления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AC4E5-504E-4613-B346-848679F00B6F}"/>
              </a:ext>
            </a:extLst>
          </p:cNvPr>
          <p:cNvSpPr txBox="1"/>
          <p:nvPr/>
        </p:nvSpPr>
        <p:spPr>
          <a:xfrm>
            <a:off x="7521078" y="981075"/>
            <a:ext cx="41565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+mj-lt"/>
              </a:rPr>
              <a:t>Выводы: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Из тех, кто видел рекомендованные объявления, но не просматривал их, лишь 17% пользователей дошли до события показа контактов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Статистически значимой разницы между группами в данном случае нет и факт открытия рекомендованных объявлений после просмотра хоть и увеличивает долю пользователей, дошедших до ключевого события, но незначительно.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7497A9-FF98-418C-BEAC-66F7916CC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07" y="869274"/>
            <a:ext cx="7286591" cy="468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692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/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464</Words>
  <Application>Microsoft Office PowerPoint</Application>
  <PresentationFormat>Широкоэкранный</PresentationFormat>
  <Paragraphs>45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</vt:lpstr>
      <vt:lpstr>Тема Office</vt:lpstr>
      <vt:lpstr>Проект «Мобильные приложения»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Рынок заведений общественного питания Москвы</dc:title>
  <dc:creator>Максим Садыков</dc:creator>
  <cp:lastModifiedBy>Максим Садыков</cp:lastModifiedBy>
  <cp:revision>10</cp:revision>
  <dcterms:created xsi:type="dcterms:W3CDTF">2020-03-26T20:15:49Z</dcterms:created>
  <dcterms:modified xsi:type="dcterms:W3CDTF">2020-05-24T12:14:50Z</dcterms:modified>
</cp:coreProperties>
</file>