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2WenQzoCJdbzjQRHLO9j6cHqxV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Pramod yada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6-23T13:51:52.807">
    <p:pos x="2937" y="3298"/>
    <p:text>Loan Amount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Mkw0PLM"/>
      </p:ext>
    </p:extLst>
  </p:cm>
  <p:cm authorId="0" idx="2" dt="2021-06-23T13:51:40.359">
    <p:pos x="2838" y="2314"/>
    <p:text>Annual Income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Mkw0PLE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6ecc3ae81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b6ecc3ae81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d82211b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1d82211b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e1d82211b9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6ecc3ae8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b6ecc3ae8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6ecc3ae81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b6ecc3ae81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838200" y="987424"/>
            <a:ext cx="3933825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5172891" y="987425"/>
            <a:ext cx="6182497" cy="4873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838200" y="987424"/>
            <a:ext cx="3933825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49353" y="325938"/>
            <a:ext cx="1446786" cy="37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7766"/>
            <a:ext cx="1268279" cy="81501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391478" y="344557"/>
            <a:ext cx="9144000" cy="3193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2800"/>
              <a:t>LENDING CLUB CASE STUDY</a:t>
            </a:r>
            <a:br>
              <a:rPr lang="en-IN" sz="2800"/>
            </a:br>
            <a:br>
              <a:rPr lang="en-IN" sz="2800"/>
            </a:br>
            <a:r>
              <a:rPr lang="en-IN" sz="2800"/>
              <a:t>SUBMISSION 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388442" y="4793845"/>
            <a:ext cx="6138856" cy="1531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/>
              <a:t>Names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Pramod Yadav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Avishek Sen Gupta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6ecc3ae81_0_28"/>
          <p:cNvSpPr txBox="1"/>
          <p:nvPr>
            <p:ph type="title"/>
          </p:nvPr>
        </p:nvSpPr>
        <p:spPr>
          <a:xfrm>
            <a:off x="1136469" y="640080"/>
            <a:ext cx="9313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Findings</a:t>
            </a:r>
            <a:endParaRPr/>
          </a:p>
        </p:txBody>
      </p:sp>
      <p:sp>
        <p:nvSpPr>
          <p:cNvPr id="177" name="Google Shape;177;gb6ecc3ae81_0_28"/>
          <p:cNvSpPr txBox="1"/>
          <p:nvPr>
            <p:ph idx="1" type="body"/>
          </p:nvPr>
        </p:nvSpPr>
        <p:spPr>
          <a:xfrm>
            <a:off x="404950" y="1854923"/>
            <a:ext cx="4309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highlight>
                  <a:srgbClr val="FFFFFF"/>
                </a:highlight>
              </a:rPr>
              <a:t>Verification Status Heatmap: Possibility of Default when using Third Party as verification indicates a higher chance of loan repayment.</a:t>
            </a:r>
            <a:endParaRPr sz="1600">
              <a:solidFill>
                <a:srgbClr val="080808"/>
              </a:solidFill>
              <a:highlight>
                <a:srgbClr val="FFFFFF"/>
              </a:highlight>
            </a:endParaRPr>
          </a:p>
        </p:txBody>
      </p:sp>
      <p:sp>
        <p:nvSpPr>
          <p:cNvPr id="178" name="Google Shape;178;gb6ecc3ae81_0_28"/>
          <p:cNvSpPr txBox="1"/>
          <p:nvPr>
            <p:ph idx="1" type="body"/>
          </p:nvPr>
        </p:nvSpPr>
        <p:spPr>
          <a:xfrm>
            <a:off x="404950" y="4064725"/>
            <a:ext cx="32142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highlight>
                  <a:srgbClr val="FFFFFF"/>
                </a:highlight>
              </a:rPr>
              <a:t>Annual Income and Loan Amount: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highlight>
                  <a:srgbClr val="FFFFFF"/>
                </a:highlight>
              </a:rPr>
              <a:t>Defaulters earn less median income and request slightly higher loan amounts, than non-Defaulters.</a:t>
            </a:r>
            <a:endParaRPr sz="1600">
              <a:highlight>
                <a:srgbClr val="FFFFFF"/>
              </a:highlight>
            </a:endParaRPr>
          </a:p>
        </p:txBody>
      </p:sp>
      <p:pic>
        <p:nvPicPr>
          <p:cNvPr id="179" name="Google Shape;179;gb6ecc3ae81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550" y="886680"/>
            <a:ext cx="41529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b6ecc3ae81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6825" y="3673930"/>
            <a:ext cx="69818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b6ecc3ae81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2738" y="5236013"/>
            <a:ext cx="64674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e1d82211b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975" y="2345875"/>
            <a:ext cx="7948350" cy="42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d82211b9_0_2"/>
          <p:cNvSpPr txBox="1"/>
          <p:nvPr>
            <p:ph type="title"/>
          </p:nvPr>
        </p:nvSpPr>
        <p:spPr>
          <a:xfrm>
            <a:off x="1136469" y="640080"/>
            <a:ext cx="9313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Findings</a:t>
            </a:r>
            <a:endParaRPr/>
          </a:p>
        </p:txBody>
      </p:sp>
      <p:sp>
        <p:nvSpPr>
          <p:cNvPr id="189" name="Google Shape;189;ge1d82211b9_0_2"/>
          <p:cNvSpPr txBox="1"/>
          <p:nvPr>
            <p:ph idx="1" type="body"/>
          </p:nvPr>
        </p:nvSpPr>
        <p:spPr>
          <a:xfrm>
            <a:off x="404950" y="1854925"/>
            <a:ext cx="31452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highlight>
                  <a:srgbClr val="FFFFFF"/>
                </a:highlight>
              </a:rPr>
              <a:t>Defaulters originate mostly from: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highlight>
                  <a:srgbClr val="FFFFFF"/>
                </a:highlight>
              </a:rPr>
              <a:t>California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highlight>
                  <a:srgbClr val="FFFFFF"/>
                </a:highlight>
              </a:rPr>
              <a:t>Florida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highlight>
                  <a:srgbClr val="FFFFFF"/>
                </a:highlight>
              </a:rPr>
              <a:t>New York</a:t>
            </a:r>
            <a:endParaRPr sz="1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/>
              <a:t>Key Drivers: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Loan Grade / Sub-Grade</a:t>
            </a:r>
            <a:r>
              <a:rPr lang="en-IN" sz="1800"/>
              <a:t>: </a:t>
            </a:r>
            <a:r>
              <a:rPr lang="en-IN" sz="1800">
                <a:highlight>
                  <a:schemeClr val="lt1"/>
                </a:highlight>
              </a:rPr>
              <a:t>Lower</a:t>
            </a:r>
            <a:r>
              <a:rPr lang="en-IN" sz="1800">
                <a:highlight>
                  <a:schemeClr val="lt1"/>
                </a:highlight>
              </a:rPr>
              <a:t> grades (G is the lowest) imply a higher percentage of defaulters.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Interest Rate</a:t>
            </a:r>
            <a:r>
              <a:rPr lang="en-IN" sz="1800"/>
              <a:t>: A higher interest rate implies a higher percentage of defaulters.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Installment Amount</a:t>
            </a:r>
            <a:r>
              <a:rPr lang="en-IN" sz="1800"/>
              <a:t>: The defaulters are normally distributed with a right skew across Installment Amounts. With a proper data transformation, the distribution can be made normal.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Loan Amount</a:t>
            </a:r>
            <a:r>
              <a:rPr lang="en-IN" sz="1800"/>
              <a:t>: </a:t>
            </a:r>
            <a:r>
              <a:rPr lang="en-IN" sz="1800"/>
              <a:t>The defaulters are normally distributed with a right skew across Loan Amounts. With a proper data transformation, the distribution can be made normal.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Loan Purpose</a:t>
            </a:r>
            <a:r>
              <a:rPr lang="en-IN" sz="1800"/>
              <a:t>: The most frequent purpose of loan cited is “debt_repayment” for Defaulters.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Debt-to-Income Ratio</a:t>
            </a:r>
            <a:r>
              <a:rPr lang="en-IN" sz="1800"/>
              <a:t>: </a:t>
            </a:r>
            <a:r>
              <a:rPr lang="en-IN" sz="1800"/>
              <a:t>The defaulters are normally distributed across Debt-to-Income Ratio.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Verification Status</a:t>
            </a:r>
            <a:r>
              <a:rPr lang="en-IN" sz="1800"/>
              <a:t>: Using a Third Party for verifying income source (Source Verified) seems to give a better repayment rate (lower default) across all grades of loans.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Annual Income and Loan Amount</a:t>
            </a:r>
            <a:r>
              <a:rPr lang="en-IN" sz="1800"/>
              <a:t>: </a:t>
            </a:r>
            <a:r>
              <a:rPr lang="en-IN" sz="1800">
                <a:highlight>
                  <a:schemeClr val="lt1"/>
                </a:highlight>
              </a:rPr>
              <a:t>Defaulters earn less median income and request slightly higher loan amounts, than non-Defaulters.</a:t>
            </a: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IN" sz="1800"/>
              <a:t>State</a:t>
            </a:r>
            <a:r>
              <a:rPr lang="en-IN" sz="1800"/>
              <a:t>: Defaulters originate mostly from California (high proportion), Florida, and New York.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10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2800"/>
              <a:t>Conclusions and Advice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04949" y="1854926"/>
            <a:ext cx="11168742" cy="434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IN" sz="2200">
                <a:highlight>
                  <a:srgbClr val="FFFFFF"/>
                </a:highlight>
              </a:rPr>
              <a:t>Introduction</a:t>
            </a:r>
            <a:endParaRPr b="1" sz="2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The </a:t>
            </a:r>
            <a:r>
              <a:rPr b="1" lang="en-IN" sz="1800">
                <a:solidFill>
                  <a:srgbClr val="080808"/>
                </a:solidFill>
                <a:highlight>
                  <a:srgbClr val="FFFFFF"/>
                </a:highlight>
              </a:rPr>
              <a:t>Lending Club</a:t>
            </a: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 is a </a:t>
            </a: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consumer finance company which specialises in lending various types of loans to urban customers. When the company receives a loan application, the company has to make a decision for loan approval based on the applicant’s profile. Two types of risks are associated with the bank’s decision:</a:t>
            </a:r>
            <a:endParaRPr sz="18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100000"/>
              <a:buChar char="•"/>
            </a:pP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If the applicant </a:t>
            </a:r>
            <a:r>
              <a:rPr b="1" lang="en-IN" sz="1800">
                <a:solidFill>
                  <a:srgbClr val="080808"/>
                </a:solidFill>
                <a:highlight>
                  <a:srgbClr val="FFFFFF"/>
                </a:highlight>
              </a:rPr>
              <a:t>is likely to repay the loan</a:t>
            </a: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, then not approving the loan results in a loss of business to the company</a:t>
            </a:r>
            <a:endParaRPr sz="18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100000"/>
              <a:buChar char="•"/>
            </a:pP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If the applicant </a:t>
            </a:r>
            <a:r>
              <a:rPr b="1" lang="en-IN" sz="1800">
                <a:solidFill>
                  <a:srgbClr val="080808"/>
                </a:solidFill>
                <a:highlight>
                  <a:srgbClr val="FFFFFF"/>
                </a:highlight>
              </a:rPr>
              <a:t>is not likely to repay the loan</a:t>
            </a: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, i.e. he/she is likely to default, then approving the loan may lead to a financial loss for the company</a:t>
            </a:r>
            <a:endParaRPr sz="18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IN" sz="2200">
                <a:highlight>
                  <a:srgbClr val="FFFFFF"/>
                </a:highlight>
              </a:rPr>
              <a:t>Business Understanding and Domain</a:t>
            </a:r>
            <a:endParaRPr b="1" sz="2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 sz="1800">
              <a:solidFill>
                <a:srgbClr val="0033B3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Like most other lending companies, lending loans to </a:t>
            </a:r>
            <a:r>
              <a:rPr b="1" lang="en-IN" sz="1800">
                <a:solidFill>
                  <a:srgbClr val="080808"/>
                </a:solidFill>
                <a:highlight>
                  <a:srgbClr val="FFFFFF"/>
                </a:highlight>
              </a:rPr>
              <a:t>‘risky’ applicants</a:t>
            </a: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 is the largest source of financial loss (called </a:t>
            </a:r>
            <a:r>
              <a:rPr b="1" lang="en-IN" sz="1800">
                <a:solidFill>
                  <a:srgbClr val="080808"/>
                </a:solidFill>
                <a:highlight>
                  <a:srgbClr val="FFFFFF"/>
                </a:highlight>
              </a:rPr>
              <a:t>credit loss</a:t>
            </a: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).</a:t>
            </a:r>
            <a:endParaRPr sz="18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The credit loss is the amount of money lost by the lender when the </a:t>
            </a:r>
            <a:r>
              <a:rPr b="1" lang="en-IN" sz="1800">
                <a:solidFill>
                  <a:srgbClr val="080808"/>
                </a:solidFill>
                <a:highlight>
                  <a:srgbClr val="FFFFFF"/>
                </a:highlight>
              </a:rPr>
              <a:t>borrower refuses to pay or runs away with the money owed</a:t>
            </a: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. In other words, borrowers who default cause the largest amount of loss to the lenders. In this case, the customers labelled as </a:t>
            </a:r>
            <a:r>
              <a:rPr b="1" lang="en-IN" sz="1800">
                <a:solidFill>
                  <a:srgbClr val="080808"/>
                </a:solidFill>
                <a:highlight>
                  <a:srgbClr val="FFFFFF"/>
                </a:highlight>
              </a:rPr>
              <a:t>'charged-off'</a:t>
            </a: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 are the </a:t>
            </a:r>
            <a:r>
              <a:rPr b="1" lang="en-IN" sz="1800">
                <a:solidFill>
                  <a:srgbClr val="080808"/>
                </a:solidFill>
                <a:highlight>
                  <a:srgbClr val="FFFFFF"/>
                </a:highlight>
              </a:rPr>
              <a:t>'defaulters'</a:t>
            </a: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. </a:t>
            </a:r>
            <a:endParaRPr sz="18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IN" sz="2200">
                <a:highlight>
                  <a:srgbClr val="FFFFFF"/>
                </a:highlight>
              </a:rPr>
              <a:t>Objective</a:t>
            </a:r>
            <a:endParaRPr b="1" sz="2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The </a:t>
            </a: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company wants to understand the </a:t>
            </a:r>
            <a:r>
              <a:rPr b="1" lang="en-IN" sz="1800">
                <a:solidFill>
                  <a:srgbClr val="080808"/>
                </a:solidFill>
                <a:highlight>
                  <a:srgbClr val="FFFFFF"/>
                </a:highlight>
              </a:rPr>
              <a:t>driving factors (or driver variables) behind loan default</a:t>
            </a: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, i.e. the variables which are strong indicators of default. The company can utilise this knowledge for its </a:t>
            </a:r>
            <a:r>
              <a:rPr b="1" lang="en-IN" sz="1800">
                <a:solidFill>
                  <a:srgbClr val="080808"/>
                </a:solidFill>
                <a:highlight>
                  <a:srgbClr val="FFFFFF"/>
                </a:highlight>
              </a:rPr>
              <a:t>portfolio and risk assessment</a:t>
            </a:r>
            <a:r>
              <a:rPr lang="en-IN" sz="1800">
                <a:solidFill>
                  <a:srgbClr val="080808"/>
                </a:solidFill>
                <a:highlight>
                  <a:srgbClr val="FFFFFF"/>
                </a:highlight>
              </a:rPr>
              <a:t>.</a:t>
            </a:r>
            <a:endParaRPr sz="1800">
              <a:solidFill>
                <a:srgbClr val="080808"/>
              </a:solidFill>
              <a:highlight>
                <a:srgbClr val="FFFFFF"/>
              </a:highlight>
            </a:endParaRPr>
          </a:p>
        </p:txBody>
      </p:sp>
      <p:sp>
        <p:nvSpPr>
          <p:cNvPr id="97" name="Google Shape;97;p2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Lending Club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1136469" y="640080"/>
            <a:ext cx="9313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2800"/>
              <a:t>Problem Solving Workflow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861900" y="2403300"/>
            <a:ext cx="1602000" cy="8067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Columns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3063300" y="2306550"/>
            <a:ext cx="1809600" cy="1000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Write consistency tests between data sets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5394175" y="2306550"/>
            <a:ext cx="1809600" cy="1000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Analyse malformed data patterns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7821700" y="2306550"/>
            <a:ext cx="1602000" cy="1000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 cleanup scripts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758100" y="4352325"/>
            <a:ext cx="1809600" cy="1000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 master 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3063300" y="4352325"/>
            <a:ext cx="1809600" cy="1000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Filter based on problem criteria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5401213" y="4352325"/>
            <a:ext cx="1809600" cy="1000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877425" y="4352325"/>
            <a:ext cx="1490700" cy="1000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Refactor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0062200" y="2306550"/>
            <a:ext cx="1809600" cy="1000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 consistency tests between data sets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0150650" y="4352325"/>
            <a:ext cx="1809600" cy="1000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Generate Jupyter Notebook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481300" y="2691450"/>
            <a:ext cx="582000" cy="23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4872900" y="2691450"/>
            <a:ext cx="535200" cy="23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7235100" y="2691450"/>
            <a:ext cx="582000" cy="23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9428300" y="2691450"/>
            <a:ext cx="633900" cy="23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3"/>
          <p:cNvCxnSpPr>
            <a:stCxn id="111" idx="2"/>
            <a:endCxn id="107" idx="1"/>
          </p:cNvCxnSpPr>
          <p:nvPr/>
        </p:nvCxnSpPr>
        <p:spPr>
          <a:xfrm rot="5400000">
            <a:off x="5089700" y="-1024950"/>
            <a:ext cx="1545600" cy="10209000"/>
          </a:xfrm>
          <a:prstGeom prst="curvedConnector4">
            <a:avLst>
              <a:gd fmla="val 33824" name="adj1"/>
              <a:gd fmla="val 102332" name="adj2"/>
            </a:avLst>
          </a:prstGeom>
          <a:noFill/>
          <a:ln cap="flat" cmpd="sng" w="114300">
            <a:solidFill>
              <a:srgbClr val="D9D9D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8" name="Google Shape;118;p3"/>
          <p:cNvSpPr/>
          <p:nvPr/>
        </p:nvSpPr>
        <p:spPr>
          <a:xfrm>
            <a:off x="2557500" y="4748850"/>
            <a:ext cx="535200" cy="23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4890300" y="4748850"/>
            <a:ext cx="535200" cy="23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7243500" y="4748850"/>
            <a:ext cx="633900" cy="23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9345725" y="4797525"/>
            <a:ext cx="804900" cy="23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3"/>
          <p:cNvCxnSpPr>
            <a:stCxn id="121" idx="1"/>
            <a:endCxn id="109" idx="2"/>
          </p:cNvCxnSpPr>
          <p:nvPr/>
        </p:nvCxnSpPr>
        <p:spPr>
          <a:xfrm flipH="1">
            <a:off x="6306125" y="4912725"/>
            <a:ext cx="3039600" cy="439800"/>
          </a:xfrm>
          <a:prstGeom prst="curvedConnector4">
            <a:avLst>
              <a:gd fmla="val -8026" name="adj1"/>
              <a:gd fmla="val 321754" name="adj2"/>
            </a:avLst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3"/>
          <p:cNvCxnSpPr>
            <a:stCxn id="111" idx="0"/>
            <a:endCxn id="106" idx="0"/>
          </p:cNvCxnSpPr>
          <p:nvPr/>
        </p:nvCxnSpPr>
        <p:spPr>
          <a:xfrm rot="5400000">
            <a:off x="9794600" y="1134750"/>
            <a:ext cx="600" cy="2344200"/>
          </a:xfrm>
          <a:prstGeom prst="curvedConnector3">
            <a:avLst>
              <a:gd fmla="val -96808333" name="adj1"/>
            </a:avLst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Data Understanding: CRISP-DM #2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404950" y="1751950"/>
            <a:ext cx="11168700" cy="4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800"/>
              <a:t>Data understanding</a:t>
            </a:r>
            <a:r>
              <a:rPr lang="en-IN" sz="1800"/>
              <a:t> was achieved in several ways: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A </a:t>
            </a:r>
            <a:r>
              <a:rPr b="1" lang="en-IN" sz="1800"/>
              <a:t>data dictionary</a:t>
            </a:r>
            <a:r>
              <a:rPr lang="en-IN" sz="1800"/>
              <a:t> was provided, which contained explanations for all the columns that are present in the original loans data set. This also directly helped in understanding what the valid values were in a particular columns, and later helped in the </a:t>
            </a:r>
            <a:r>
              <a:rPr b="1" lang="en-IN" sz="1800"/>
              <a:t>Data Preparation</a:t>
            </a:r>
            <a:r>
              <a:rPr lang="en-IN" sz="1800"/>
              <a:t> step.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There was a specific session which was conducted where information about these columns were </a:t>
            </a:r>
            <a:r>
              <a:rPr b="1" lang="en-IN" sz="1800"/>
              <a:t>clarified to a further degree</a:t>
            </a:r>
            <a:r>
              <a:rPr lang="en-IN" sz="1800"/>
              <a:t>, eg: </a:t>
            </a:r>
            <a:r>
              <a:rPr b="1" lang="en-IN" sz="1800"/>
              <a:t>the ranking of the loan grades</a:t>
            </a:r>
            <a:r>
              <a:rPr lang="en-IN" sz="1800"/>
              <a:t>, etc.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A basic understanding of the loan industry also helped in doing exploratory data analysis based on some initial intuition, eg: </a:t>
            </a:r>
            <a:r>
              <a:rPr b="1" lang="en-IN" sz="1800"/>
              <a:t>loan amount could be relevant</a:t>
            </a:r>
            <a:r>
              <a:rPr lang="en-IN" sz="1800"/>
              <a:t> to determining the possibility of default, etc.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The analysis is mostly focused on </a:t>
            </a:r>
            <a:r>
              <a:rPr b="1" lang="en-IN" sz="1800"/>
              <a:t>Exploratory Data Analysis</a:t>
            </a:r>
            <a:r>
              <a:rPr lang="en-IN" sz="1800"/>
              <a:t>, and some conclusions have been made, and some advice suggested. However, more rigorous </a:t>
            </a:r>
            <a:r>
              <a:rPr b="1" lang="en-IN" sz="1800"/>
              <a:t>hypothesis testing</a:t>
            </a:r>
            <a:r>
              <a:rPr lang="en-IN" sz="1800"/>
              <a:t> as well as potential </a:t>
            </a:r>
            <a:r>
              <a:rPr b="1" lang="en-IN" sz="1800"/>
              <a:t>data transformations</a:t>
            </a:r>
            <a:r>
              <a:rPr lang="en-IN" sz="1800"/>
              <a:t> (on data which could be normal but is skewed) </a:t>
            </a:r>
            <a:r>
              <a:rPr b="1" lang="en-IN" sz="1800"/>
              <a:t>need to be made before drawing definitive conclusions</a:t>
            </a:r>
            <a:r>
              <a:rPr lang="en-IN" sz="1800"/>
              <a:t> around </a:t>
            </a:r>
            <a:r>
              <a:rPr b="1" lang="en-IN" sz="1800"/>
              <a:t>Driver Variables</a:t>
            </a:r>
            <a:r>
              <a:rPr lang="en-IN" sz="1800"/>
              <a:t>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36469" y="640080"/>
            <a:ext cx="9313817" cy="85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Data Preparation: CRISP-DM #3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404950" y="1854925"/>
            <a:ext cx="11168700" cy="4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800"/>
              <a:t>This is a summary of the steps we have taken to clean the data:</a:t>
            </a:r>
            <a:endParaRPr sz="18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800"/>
              <a:t>Checking the </a:t>
            </a:r>
            <a:r>
              <a:rPr b="1" lang="en-IN" sz="1800"/>
              <a:t>null values</a:t>
            </a:r>
            <a:r>
              <a:rPr lang="en-IN" sz="1800"/>
              <a:t> across the column and row.</a:t>
            </a:r>
            <a:endParaRPr sz="18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 sz="1800"/>
              <a:t>Dropped </a:t>
            </a:r>
            <a:r>
              <a:rPr lang="en-IN" sz="1800"/>
              <a:t>the column which have 100% missing values. 54 columns have missing values such as </a:t>
            </a:r>
            <a:r>
              <a:rPr i="1" lang="en-IN" sz="1800"/>
              <a:t>annual_inc_joint,tot_coll_amt</a:t>
            </a:r>
            <a:endParaRPr i="1" sz="1800"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 sz="1800"/>
              <a:t>Dropping </a:t>
            </a:r>
            <a:r>
              <a:rPr b="1" lang="en-IN" sz="1800"/>
              <a:t>column which have more than 60% of missing values</a:t>
            </a:r>
            <a:endParaRPr b="1" sz="18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800"/>
              <a:t>Checking the </a:t>
            </a:r>
            <a:r>
              <a:rPr b="1" lang="en-IN" sz="1800"/>
              <a:t>duplicate rows</a:t>
            </a:r>
            <a:r>
              <a:rPr lang="en-IN" sz="1800"/>
              <a:t> in the data</a:t>
            </a:r>
            <a:endParaRPr sz="18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800"/>
              <a:t>Dropping columns which have </a:t>
            </a:r>
            <a:r>
              <a:rPr b="1" lang="en-IN" sz="1800"/>
              <a:t>constant values</a:t>
            </a:r>
            <a:r>
              <a:rPr lang="en-IN" sz="1800"/>
              <a:t> Such as: </a:t>
            </a:r>
            <a:r>
              <a:rPr i="1" lang="en-IN" sz="1800"/>
              <a:t>pymnt_plan,initial_list_status</a:t>
            </a:r>
            <a:endParaRPr i="1" sz="18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800"/>
              <a:t>Dropping </a:t>
            </a:r>
            <a:r>
              <a:rPr b="1" lang="en-IN" sz="1800"/>
              <a:t>customer behaviour columns</a:t>
            </a:r>
            <a:r>
              <a:rPr lang="en-IN" sz="1800"/>
              <a:t> which we will not have initially while granting the loan Such as:</a:t>
            </a:r>
            <a:r>
              <a:rPr i="1" lang="en-IN" sz="1800"/>
              <a:t>last_pymnt_d,application_type</a:t>
            </a:r>
            <a:endParaRPr i="1" sz="18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800"/>
              <a:t>Checking </a:t>
            </a:r>
            <a:r>
              <a:rPr b="1" lang="en-IN" sz="1800"/>
              <a:t>highly correlated columns</a:t>
            </a:r>
            <a:r>
              <a:rPr lang="en-IN" sz="1800"/>
              <a:t> which we can drop such as : </a:t>
            </a:r>
            <a:r>
              <a:rPr i="1" lang="en-IN" sz="1800"/>
              <a:t>funded_amnt,funded_amnt_inv</a:t>
            </a:r>
            <a:endParaRPr i="1" sz="18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800"/>
              <a:t>Dropping </a:t>
            </a:r>
            <a:r>
              <a:rPr b="1" lang="en-IN" sz="1800"/>
              <a:t>rows which aren’t helpful for analysis</a:t>
            </a:r>
            <a:r>
              <a:rPr lang="en-IN" sz="1800"/>
              <a:t> like “</a:t>
            </a:r>
            <a:r>
              <a:rPr i="1" lang="en-IN" sz="1800"/>
              <a:t>Current</a:t>
            </a:r>
            <a:r>
              <a:rPr lang="en-IN" sz="1800"/>
              <a:t>” in </a:t>
            </a:r>
            <a:r>
              <a:rPr i="1" lang="en-IN" sz="1800"/>
              <a:t>loan_status</a:t>
            </a:r>
            <a:r>
              <a:rPr lang="en-IN" sz="1800"/>
              <a:t>, because they contain data that would not be useful for inference or prediction.</a:t>
            </a:r>
            <a:endParaRPr sz="18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IN" sz="1800"/>
              <a:t>Correcting data types</a:t>
            </a:r>
            <a:r>
              <a:rPr lang="en-IN" sz="1800"/>
              <a:t> of columns such as: </a:t>
            </a:r>
            <a:r>
              <a:rPr i="1" lang="en-IN" sz="1800"/>
              <a:t>int_rate,emp_length</a:t>
            </a:r>
            <a:endParaRPr i="1" sz="18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800"/>
              <a:t>Creating </a:t>
            </a:r>
            <a:r>
              <a:rPr b="1" lang="en-IN" sz="1800"/>
              <a:t>derived columns</a:t>
            </a:r>
            <a:r>
              <a:rPr lang="en-IN" sz="1800"/>
              <a:t>:</a:t>
            </a:r>
            <a:endParaRPr sz="18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 sz="1800"/>
              <a:t>Created Year and Months Column from </a:t>
            </a:r>
            <a:r>
              <a:rPr i="1" lang="en-IN" sz="1800"/>
              <a:t>Date_of_Issue</a:t>
            </a:r>
            <a:r>
              <a:rPr lang="en-IN" sz="1800"/>
              <a:t> </a:t>
            </a:r>
            <a:endParaRPr sz="18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IN" sz="1800"/>
              <a:t>Interest rate Category from Interest Rate Column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462575" y="1659775"/>
            <a:ext cx="11168700" cy="4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800"/>
              <a:t>Exploratory Data Analysis was divided into the following categories: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Univariate Analysis: Checking </a:t>
            </a:r>
            <a:r>
              <a:rPr b="1" lang="en-IN" sz="1800"/>
              <a:t>Distribution and Frequencies</a:t>
            </a:r>
            <a:r>
              <a:rPr lang="en-IN" sz="1800"/>
              <a:t> </a:t>
            </a:r>
            <a:r>
              <a:rPr lang="en-IN" sz="1800"/>
              <a:t>of data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Segmented Univariate Analysis: </a:t>
            </a:r>
            <a:r>
              <a:rPr b="1" lang="en-IN" sz="1800"/>
              <a:t>Segmenting the data</a:t>
            </a:r>
            <a:r>
              <a:rPr lang="en-IN" sz="1800"/>
              <a:t> as per loan_status column and performing u</a:t>
            </a:r>
            <a:r>
              <a:rPr lang="en-IN" sz="1800"/>
              <a:t>nivariate analysis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Bivariate Analysis : Using </a:t>
            </a:r>
            <a:r>
              <a:rPr b="1" lang="en-IN" sz="1800"/>
              <a:t>2 columns</a:t>
            </a:r>
            <a:r>
              <a:rPr lang="en-IN" sz="1800"/>
              <a:t> at a time to see the relationship among the </a:t>
            </a:r>
            <a:r>
              <a:rPr lang="en-IN" sz="1800"/>
              <a:t>variables</a:t>
            </a:r>
            <a:r>
              <a:rPr lang="en-IN" sz="1800"/>
              <a:t>.</a:t>
            </a:r>
            <a:endParaRPr sz="1800"/>
          </a:p>
        </p:txBody>
      </p:sp>
      <p:sp>
        <p:nvSpPr>
          <p:cNvPr id="141" name="Google Shape;141;p4"/>
          <p:cNvSpPr txBox="1"/>
          <p:nvPr>
            <p:ph type="title"/>
          </p:nvPr>
        </p:nvSpPr>
        <p:spPr>
          <a:xfrm>
            <a:off x="1136469" y="640080"/>
            <a:ext cx="9313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1136469" y="640080"/>
            <a:ext cx="9313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Findings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404949" y="1854926"/>
            <a:ext cx="4309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highlight>
                  <a:srgbClr val="FFFFFF"/>
                </a:highlight>
              </a:rPr>
              <a:t>Lower grades imply a higher percentage of default</a:t>
            </a:r>
            <a:endParaRPr sz="1600">
              <a:solidFill>
                <a:srgbClr val="080808"/>
              </a:solidFill>
              <a:highlight>
                <a:srgbClr val="FFFFFF"/>
              </a:highlight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300" y="1547051"/>
            <a:ext cx="35433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925" y="3922376"/>
            <a:ext cx="3168450" cy="252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404950" y="4064726"/>
            <a:ext cx="430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highlight>
                  <a:srgbClr val="FFFFFF"/>
                </a:highlight>
              </a:rPr>
              <a:t>A higher interest rate </a:t>
            </a:r>
            <a:r>
              <a:rPr lang="en-IN" sz="1600">
                <a:highlight>
                  <a:srgbClr val="FFFFFF"/>
                </a:highlight>
              </a:rPr>
              <a:t>implies a higher percentage of default.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ecc3ae81_0_0"/>
          <p:cNvSpPr txBox="1"/>
          <p:nvPr>
            <p:ph type="title"/>
          </p:nvPr>
        </p:nvSpPr>
        <p:spPr>
          <a:xfrm>
            <a:off x="1136469" y="640080"/>
            <a:ext cx="9313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Findings</a:t>
            </a:r>
            <a:endParaRPr/>
          </a:p>
        </p:txBody>
      </p:sp>
      <p:sp>
        <p:nvSpPr>
          <p:cNvPr id="156" name="Google Shape;156;gb6ecc3ae81_0_0"/>
          <p:cNvSpPr txBox="1"/>
          <p:nvPr>
            <p:ph idx="1" type="body"/>
          </p:nvPr>
        </p:nvSpPr>
        <p:spPr>
          <a:xfrm>
            <a:off x="404950" y="1854923"/>
            <a:ext cx="4309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highlight>
                  <a:srgbClr val="FFFFFF"/>
                </a:highlight>
              </a:rPr>
              <a:t>For Defaulters, the installment size distribution is right skewed with a peak of around 160, indicating that lower-valued loans around $160 are more likely to default.</a:t>
            </a:r>
            <a:endParaRPr sz="1600">
              <a:solidFill>
                <a:srgbClr val="080808"/>
              </a:solidFill>
              <a:highlight>
                <a:srgbClr val="FFFFFF"/>
              </a:highlight>
            </a:endParaRPr>
          </a:p>
        </p:txBody>
      </p:sp>
      <p:sp>
        <p:nvSpPr>
          <p:cNvPr id="157" name="Google Shape;157;gb6ecc3ae81_0_0"/>
          <p:cNvSpPr txBox="1"/>
          <p:nvPr>
            <p:ph idx="1" type="body"/>
          </p:nvPr>
        </p:nvSpPr>
        <p:spPr>
          <a:xfrm>
            <a:off x="404950" y="4064725"/>
            <a:ext cx="3248700" cy="24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highlight>
                  <a:srgbClr val="FFFFFF"/>
                </a:highlight>
              </a:rPr>
              <a:t>There are interesting spikes when plotting counts by loan amounts, at 5000, 10000, 12500, 15000. This suggests people usually borrow at these amounts. Taking a larger bin width of 5000 smoothes the histogram, and gives us a similar right skewed distribution for Defaulters.</a:t>
            </a:r>
            <a:endParaRPr sz="1600">
              <a:highlight>
                <a:srgbClr val="FFFFFF"/>
              </a:highlight>
            </a:endParaRPr>
          </a:p>
        </p:txBody>
      </p:sp>
      <p:pic>
        <p:nvPicPr>
          <p:cNvPr id="158" name="Google Shape;158;gb6ecc3ae8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549" y="1648680"/>
            <a:ext cx="4135523" cy="212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b6ecc3ae8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050" y="4064725"/>
            <a:ext cx="4392049" cy="22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b6ecc3ae8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1250" y="4071863"/>
            <a:ext cx="4392051" cy="2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6ecc3ae81_0_12"/>
          <p:cNvSpPr txBox="1"/>
          <p:nvPr>
            <p:ph type="title"/>
          </p:nvPr>
        </p:nvSpPr>
        <p:spPr>
          <a:xfrm>
            <a:off x="1136469" y="640080"/>
            <a:ext cx="9313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IN"/>
              <a:t>Findings</a:t>
            </a:r>
            <a:endParaRPr/>
          </a:p>
        </p:txBody>
      </p:sp>
      <p:sp>
        <p:nvSpPr>
          <p:cNvPr id="166" name="Google Shape;166;gb6ecc3ae81_0_12"/>
          <p:cNvSpPr txBox="1"/>
          <p:nvPr>
            <p:ph idx="1" type="body"/>
          </p:nvPr>
        </p:nvSpPr>
        <p:spPr>
          <a:xfrm>
            <a:off x="404950" y="1854923"/>
            <a:ext cx="4309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highlight>
                  <a:srgbClr val="FFFFFF"/>
                </a:highlight>
              </a:rPr>
              <a:t>No specific trend in default percentages noted based on loan purpose. However, among Defaulters, a large percentage state debt_consolidation as the purpose of the loan.</a:t>
            </a:r>
            <a:endParaRPr sz="1600">
              <a:solidFill>
                <a:srgbClr val="080808"/>
              </a:solidFill>
              <a:highlight>
                <a:srgbClr val="FFFFFF"/>
              </a:highlight>
            </a:endParaRPr>
          </a:p>
        </p:txBody>
      </p:sp>
      <p:sp>
        <p:nvSpPr>
          <p:cNvPr id="167" name="Google Shape;167;gb6ecc3ae81_0_12"/>
          <p:cNvSpPr txBox="1"/>
          <p:nvPr>
            <p:ph idx="1" type="body"/>
          </p:nvPr>
        </p:nvSpPr>
        <p:spPr>
          <a:xfrm>
            <a:off x="404950" y="4064725"/>
            <a:ext cx="32142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>
                <a:highlight>
                  <a:srgbClr val="FFFFFF"/>
                </a:highlight>
              </a:rPr>
              <a:t>Debt-to-Income Ratio is somewhat normally distributed across Defaulters with a possible left skew. Median DTI for both Defaulters and Non-Defaulters is around 15.</a:t>
            </a:r>
            <a:endParaRPr sz="1600">
              <a:highlight>
                <a:srgbClr val="FFFFFF"/>
              </a:highlight>
            </a:endParaRPr>
          </a:p>
        </p:txBody>
      </p:sp>
      <p:pic>
        <p:nvPicPr>
          <p:cNvPr id="168" name="Google Shape;168;gb6ecc3ae8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176" y="556731"/>
            <a:ext cx="3465697" cy="3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b6ecc3ae81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7099" y="632930"/>
            <a:ext cx="3325458" cy="2270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b6ecc3ae81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4150" y="3813825"/>
            <a:ext cx="3008300" cy="29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b6ecc3ae81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0849" y="4058062"/>
            <a:ext cx="37623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2016-06-09T08:16:28Z</dcterms:created>
  <dc:creator>Chiranjeev</dc:creator>
</cp:coreProperties>
</file>