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AqKprneCfChSP8hBL8DSZ6qn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b2eba092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e3b2eba092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3b2eba092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e3b2eba09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b2eba092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e3b2eba092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b2eba092_2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e3b2eba092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b2eba092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e3b2eba092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1"/>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Times New Roman"/>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404949" y="1854926"/>
            <a:ext cx="11168742" cy="43442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IN"/>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5"/>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9"/>
          <p:cNvSpPr txBox="1"/>
          <p:nvPr>
            <p:ph type="title"/>
          </p:nvPr>
        </p:nvSpPr>
        <p:spPr>
          <a:xfrm>
            <a:off x="838200" y="987424"/>
            <a:ext cx="3933825"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5172891" y="987425"/>
            <a:ext cx="6182497" cy="4873626"/>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0"/>
          <p:cNvSpPr txBox="1"/>
          <p:nvPr>
            <p:ph type="title"/>
          </p:nvPr>
        </p:nvSpPr>
        <p:spPr>
          <a:xfrm>
            <a:off x="838200" y="987424"/>
            <a:ext cx="3933825"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IN"/>
              <a:t>1</a:t>
            </a:r>
            <a:endParaRPr sz="1400">
              <a:solidFill>
                <a:srgbClr val="000000"/>
              </a:solidFill>
              <a:latin typeface="Arial"/>
              <a:ea typeface="Arial"/>
              <a:cs typeface="Arial"/>
              <a:sym typeface="Arial"/>
            </a:endParaRPr>
          </a:p>
        </p:txBody>
      </p:sp>
      <p:pic>
        <p:nvPicPr>
          <p:cNvPr id="15" name="Google Shape;15;p11"/>
          <p:cNvPicPr preferRelativeResize="0"/>
          <p:nvPr/>
        </p:nvPicPr>
        <p:blipFill rotWithShape="1">
          <a:blip r:embed="rId1">
            <a:alphaModFix/>
          </a:blip>
          <a:srcRect b="0" l="0" r="0" t="0"/>
          <a:stretch/>
        </p:blipFill>
        <p:spPr>
          <a:xfrm>
            <a:off x="10449353" y="325938"/>
            <a:ext cx="1446786" cy="379864"/>
          </a:xfrm>
          <a:prstGeom prst="rect">
            <a:avLst/>
          </a:prstGeom>
          <a:noFill/>
          <a:ln>
            <a:noFill/>
          </a:ln>
        </p:spPr>
      </p:pic>
      <p:pic>
        <p:nvPicPr>
          <p:cNvPr id="16" name="Google Shape;16;p11"/>
          <p:cNvPicPr preferRelativeResize="0"/>
          <p:nvPr/>
        </p:nvPicPr>
        <p:blipFill rotWithShape="1">
          <a:blip r:embed="rId2">
            <a:alphaModFix/>
          </a:blip>
          <a:srcRect b="0" l="0" r="0" t="0"/>
          <a:stretch/>
        </p:blipFill>
        <p:spPr>
          <a:xfrm>
            <a:off x="0" y="177766"/>
            <a:ext cx="1268279" cy="815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391478" y="344557"/>
            <a:ext cx="9144000" cy="31937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IN" sz="2800"/>
              <a:t>BIKE SHARING</a:t>
            </a:r>
            <a:r>
              <a:rPr lang="en-IN" sz="2800"/>
              <a:t> ASSIGNMENT</a:t>
            </a:r>
            <a:br>
              <a:rPr lang="en-IN" sz="2800"/>
            </a:br>
            <a:br>
              <a:rPr lang="en-IN" sz="2800"/>
            </a:br>
            <a:r>
              <a:rPr lang="en-IN" sz="2800"/>
              <a:t>SUBMISSION </a:t>
            </a:r>
            <a:endParaRPr/>
          </a:p>
        </p:txBody>
      </p:sp>
      <p:sp>
        <p:nvSpPr>
          <p:cNvPr id="91" name="Google Shape;91;p1"/>
          <p:cNvSpPr txBox="1"/>
          <p:nvPr>
            <p:ph idx="1" type="subTitle"/>
          </p:nvPr>
        </p:nvSpPr>
        <p:spPr>
          <a:xfrm>
            <a:off x="388442" y="4793845"/>
            <a:ext cx="6138856" cy="15319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sz="1800"/>
              <a:t>Name: Avishek Sen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e3b2eba092_1_19"/>
          <p:cNvPicPr preferRelativeResize="0"/>
          <p:nvPr/>
        </p:nvPicPr>
        <p:blipFill>
          <a:blip r:embed="rId3">
            <a:alphaModFix/>
          </a:blip>
          <a:stretch>
            <a:fillRect/>
          </a:stretch>
        </p:blipFill>
        <p:spPr>
          <a:xfrm>
            <a:off x="762000" y="1981200"/>
            <a:ext cx="6096000" cy="4572000"/>
          </a:xfrm>
          <a:prstGeom prst="rect">
            <a:avLst/>
          </a:prstGeom>
          <a:noFill/>
          <a:ln>
            <a:noFill/>
          </a:ln>
        </p:spPr>
      </p:pic>
      <p:sp>
        <p:nvSpPr>
          <p:cNvPr id="166" name="Google Shape;166;ge3b2eba092_1_19"/>
          <p:cNvSpPr txBox="1"/>
          <p:nvPr>
            <p:ph type="title"/>
          </p:nvPr>
        </p:nvSpPr>
        <p:spPr>
          <a:xfrm>
            <a:off x="907869" y="9448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Evaluation</a:t>
            </a:r>
            <a:r>
              <a:rPr b="1" lang="en-IN"/>
              <a:t>: CRISP-DM #5</a:t>
            </a:r>
            <a:endParaRPr/>
          </a:p>
        </p:txBody>
      </p:sp>
      <p:sp>
        <p:nvSpPr>
          <p:cNvPr id="167" name="Google Shape;167;ge3b2eba092_1_19"/>
          <p:cNvSpPr txBox="1"/>
          <p:nvPr>
            <p:ph idx="1" type="body"/>
          </p:nvPr>
        </p:nvSpPr>
        <p:spPr>
          <a:xfrm>
            <a:off x="6564825" y="2486875"/>
            <a:ext cx="5290200" cy="358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IN" sz="2100"/>
              <a:t>For model evaluation, the error terms were charted in a histogram for the Training set, to ensure that the residuals </a:t>
            </a:r>
            <a:r>
              <a:rPr lang="en-IN" sz="2100"/>
              <a:t>are</a:t>
            </a:r>
            <a:r>
              <a:rPr lang="en-IN" sz="2100"/>
              <a:t> </a:t>
            </a:r>
            <a:r>
              <a:rPr b="1" lang="en-IN" sz="2100"/>
              <a:t>homoscedastic</a:t>
            </a:r>
            <a:r>
              <a:rPr lang="en-IN" sz="2100"/>
              <a:t>.</a:t>
            </a:r>
            <a:endParaRPr sz="2100"/>
          </a:p>
          <a:p>
            <a:pPr indent="0" lvl="0" marL="0" rtl="0" algn="l">
              <a:lnSpc>
                <a:spcPct val="90000"/>
              </a:lnSpc>
              <a:spcBef>
                <a:spcPts val="0"/>
              </a:spcBef>
              <a:spcAft>
                <a:spcPts val="0"/>
              </a:spcAft>
              <a:buClr>
                <a:schemeClr val="dk1"/>
              </a:buClr>
              <a:buSzPts val="1400"/>
              <a:buNone/>
            </a:pPr>
            <a:r>
              <a:t/>
            </a:r>
            <a:endParaRPr sz="2100"/>
          </a:p>
          <a:p>
            <a:pPr indent="0" lvl="0" marL="0" rtl="0" algn="l">
              <a:lnSpc>
                <a:spcPct val="90000"/>
              </a:lnSpc>
              <a:spcBef>
                <a:spcPts val="0"/>
              </a:spcBef>
              <a:spcAft>
                <a:spcPts val="0"/>
              </a:spcAft>
              <a:buClr>
                <a:schemeClr val="dk1"/>
              </a:buClr>
              <a:buSzPts val="1400"/>
              <a:buNone/>
            </a:pPr>
            <a:r>
              <a:rPr lang="en-IN" sz="2100"/>
              <a:t>As is noted from the graph, </a:t>
            </a:r>
            <a:r>
              <a:rPr b="1" lang="en-IN" sz="2100"/>
              <a:t>the error terms form a good approximation to a normal distribution</a:t>
            </a:r>
            <a:r>
              <a:rPr lang="en-IN" sz="2100"/>
              <a:t>, and thus, we can conclude that they are normally distributed.</a:t>
            </a:r>
            <a:endParaRPr sz="2100"/>
          </a:p>
          <a:p>
            <a:pPr indent="0" lvl="0" marL="0" rtl="0" algn="l">
              <a:lnSpc>
                <a:spcPct val="90000"/>
              </a:lnSpc>
              <a:spcBef>
                <a:spcPts val="0"/>
              </a:spcBef>
              <a:spcAft>
                <a:spcPts val="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e3b2eba092_1_6"/>
          <p:cNvPicPr preferRelativeResize="0"/>
          <p:nvPr/>
        </p:nvPicPr>
        <p:blipFill>
          <a:blip r:embed="rId3">
            <a:alphaModFix/>
          </a:blip>
          <a:stretch>
            <a:fillRect/>
          </a:stretch>
        </p:blipFill>
        <p:spPr>
          <a:xfrm>
            <a:off x="914400" y="1828800"/>
            <a:ext cx="6096000" cy="4572000"/>
          </a:xfrm>
          <a:prstGeom prst="rect">
            <a:avLst/>
          </a:prstGeom>
          <a:noFill/>
          <a:ln>
            <a:noFill/>
          </a:ln>
        </p:spPr>
      </p:pic>
      <p:sp>
        <p:nvSpPr>
          <p:cNvPr id="173" name="Google Shape;173;ge3b2eba092_1_6"/>
          <p:cNvSpPr txBox="1"/>
          <p:nvPr>
            <p:ph type="title"/>
          </p:nvPr>
        </p:nvSpPr>
        <p:spPr>
          <a:xfrm>
            <a:off x="1136469" y="8686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Evaluation</a:t>
            </a:r>
            <a:r>
              <a:rPr b="1" lang="en-IN"/>
              <a:t>: CRISP-DM #5</a:t>
            </a:r>
            <a:endParaRPr/>
          </a:p>
        </p:txBody>
      </p:sp>
      <p:sp>
        <p:nvSpPr>
          <p:cNvPr id="174" name="Google Shape;174;ge3b2eba092_1_6"/>
          <p:cNvSpPr txBox="1"/>
          <p:nvPr>
            <p:ph idx="1" type="body"/>
          </p:nvPr>
        </p:nvSpPr>
        <p:spPr>
          <a:xfrm>
            <a:off x="6564825" y="2486875"/>
            <a:ext cx="5290200" cy="358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IN" sz="2100"/>
              <a:t>For further model validation, </a:t>
            </a:r>
            <a:r>
              <a:rPr b="1" lang="en-IN" sz="2100"/>
              <a:t>predictions</a:t>
            </a:r>
            <a:r>
              <a:rPr lang="en-IN" sz="2100"/>
              <a:t> were made using the Linear Model on the </a:t>
            </a:r>
            <a:r>
              <a:rPr b="1" lang="en-IN" sz="2100"/>
              <a:t>Test data set</a:t>
            </a:r>
            <a:r>
              <a:rPr lang="en-IN" sz="2100"/>
              <a:t>, and the predicted values vs. the actual values were graphed.</a:t>
            </a:r>
            <a:endParaRPr sz="2100"/>
          </a:p>
          <a:p>
            <a:pPr indent="0" lvl="0" marL="0" rtl="0" algn="l">
              <a:lnSpc>
                <a:spcPct val="90000"/>
              </a:lnSpc>
              <a:spcBef>
                <a:spcPts val="0"/>
              </a:spcBef>
              <a:spcAft>
                <a:spcPts val="0"/>
              </a:spcAft>
              <a:buClr>
                <a:schemeClr val="dk1"/>
              </a:buClr>
              <a:buSzPts val="1400"/>
              <a:buNone/>
            </a:pPr>
            <a:r>
              <a:t/>
            </a:r>
            <a:endParaRPr sz="2100"/>
          </a:p>
          <a:p>
            <a:pPr indent="0" lvl="0" marL="0" rtl="0" algn="l">
              <a:lnSpc>
                <a:spcPct val="90000"/>
              </a:lnSpc>
              <a:spcBef>
                <a:spcPts val="0"/>
              </a:spcBef>
              <a:spcAft>
                <a:spcPts val="0"/>
              </a:spcAft>
              <a:buClr>
                <a:schemeClr val="dk1"/>
              </a:buClr>
              <a:buSzPts val="1400"/>
              <a:buNone/>
            </a:pPr>
            <a:r>
              <a:rPr lang="en-IN" sz="2100"/>
              <a:t>As is noted from the graph, the </a:t>
            </a:r>
            <a:r>
              <a:rPr b="1" lang="en-IN" sz="2100"/>
              <a:t>y_pred</a:t>
            </a:r>
            <a:r>
              <a:rPr lang="en-IN" sz="2100"/>
              <a:t> and the </a:t>
            </a:r>
            <a:r>
              <a:rPr b="1" lang="en-IN" sz="2100"/>
              <a:t>y_test</a:t>
            </a:r>
            <a:r>
              <a:rPr lang="en-IN" sz="2100"/>
              <a:t> values follow approximately a 45-degree line, indicating that the </a:t>
            </a:r>
            <a:r>
              <a:rPr b="1" lang="en-IN" sz="2100"/>
              <a:t>model can generalise well to the Test data set</a:t>
            </a:r>
            <a:r>
              <a:rPr lang="en-IN" sz="2100"/>
              <a: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3b2eba092_1_11"/>
          <p:cNvSpPr txBox="1"/>
          <p:nvPr/>
        </p:nvSpPr>
        <p:spPr>
          <a:xfrm>
            <a:off x="830550" y="2667000"/>
            <a:ext cx="10465500" cy="31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650">
                <a:solidFill>
                  <a:schemeClr val="dk1"/>
                </a:solidFill>
                <a:highlight>
                  <a:srgbClr val="FFFFFF"/>
                </a:highlight>
                <a:latin typeface="Times New Roman"/>
                <a:ea typeface="Times New Roman"/>
                <a:cs typeface="Times New Roman"/>
                <a:sym typeface="Times New Roman"/>
              </a:rPr>
              <a:t>This summarises the </a:t>
            </a:r>
            <a:r>
              <a:rPr b="1" lang="en-IN" sz="1650">
                <a:solidFill>
                  <a:schemeClr val="dk1"/>
                </a:solidFill>
                <a:highlight>
                  <a:srgbClr val="FFFFFF"/>
                </a:highlight>
                <a:latin typeface="Times New Roman"/>
                <a:ea typeface="Times New Roman"/>
                <a:cs typeface="Times New Roman"/>
                <a:sym typeface="Times New Roman"/>
              </a:rPr>
              <a:t>linear relationship</a:t>
            </a:r>
            <a:r>
              <a:rPr lang="en-IN" sz="1650">
                <a:solidFill>
                  <a:schemeClr val="dk1"/>
                </a:solidFill>
                <a:highlight>
                  <a:srgbClr val="FFFFFF"/>
                </a:highlight>
                <a:latin typeface="Times New Roman"/>
                <a:ea typeface="Times New Roman"/>
                <a:cs typeface="Times New Roman"/>
                <a:sym typeface="Times New Roman"/>
              </a:rPr>
              <a:t> obtained between </a:t>
            </a:r>
            <a:r>
              <a:rPr b="1" lang="en-IN" sz="1650">
                <a:solidFill>
                  <a:schemeClr val="dk1"/>
                </a:solidFill>
                <a:highlight>
                  <a:srgbClr val="FFFFFF"/>
                </a:highlight>
                <a:latin typeface="Times New Roman"/>
                <a:ea typeface="Times New Roman"/>
                <a:cs typeface="Times New Roman"/>
                <a:sym typeface="Times New Roman"/>
              </a:rPr>
              <a:t>total demand</a:t>
            </a:r>
            <a:r>
              <a:rPr lang="en-IN" sz="1650">
                <a:solidFill>
                  <a:schemeClr val="dk1"/>
                </a:solidFill>
                <a:highlight>
                  <a:srgbClr val="FFFFFF"/>
                </a:highlight>
                <a:latin typeface="Times New Roman"/>
                <a:ea typeface="Times New Roman"/>
                <a:cs typeface="Times New Roman"/>
                <a:sym typeface="Times New Roman"/>
              </a:rPr>
              <a:t> and the relevant </a:t>
            </a:r>
            <a:r>
              <a:rPr b="1" lang="en-IN" sz="1650">
                <a:solidFill>
                  <a:schemeClr val="dk1"/>
                </a:solidFill>
                <a:highlight>
                  <a:srgbClr val="FFFFFF"/>
                </a:highlight>
                <a:latin typeface="Times New Roman"/>
                <a:ea typeface="Times New Roman"/>
                <a:cs typeface="Times New Roman"/>
                <a:sym typeface="Times New Roman"/>
              </a:rPr>
              <a:t>predictor variables</a:t>
            </a:r>
            <a:r>
              <a:rPr lang="en-IN" sz="1650">
                <a:solidFill>
                  <a:schemeClr val="dk1"/>
                </a:solidFill>
                <a:highlight>
                  <a:srgbClr val="FFFFFF"/>
                </a:highlight>
                <a:latin typeface="Times New Roman"/>
                <a:ea typeface="Times New Roman"/>
                <a:cs typeface="Times New Roman"/>
                <a:sym typeface="Times New Roman"/>
              </a:rPr>
              <a:t>.</a:t>
            </a:r>
            <a:endParaRPr sz="16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1650">
                <a:solidFill>
                  <a:schemeClr val="dk1"/>
                </a:solidFill>
                <a:highlight>
                  <a:srgbClr val="FFFFFF"/>
                </a:highlight>
              </a:rPr>
              <a:t>𝑟𝑒𝑛𝑡𝑎𝑙_𝑏𝑖𝑘𝑒_𝑑𝑒𝑚𝑎𝑛𝑑 </a:t>
            </a:r>
            <a:r>
              <a:rPr lang="en-IN" sz="1650">
                <a:solidFill>
                  <a:schemeClr val="dk1"/>
                </a:solidFill>
                <a:highlight>
                  <a:srgbClr val="FFFFFF"/>
                </a:highlight>
              </a:rPr>
              <a:t>= 1632.382×𝐂 + 2019.478×𝐲𝐞𝐚𝐫 − 667.709×𝐡𝐨𝐥𝐢𝐝𝐚𝐲 + 415.293×𝐰𝐞𝐞𝐤𝐝𝐚𝐲 + 4298.769×𝐭𝐞𝐦𝐩𝐞𝐫𝐚𝐭𝐮𝐫𝐞 −1082.769×𝐡𝐮𝐦𝐢𝐝𝐢𝐭𝐲 − 1583.394×𝐰𝐢𝐧𝐝𝐬𝐩𝐞𝐞𝐝 + 1025.765×𝐬𝐮𝐦𝐦𝐞𝐫 + 647.160×𝐟𝐚𝐥𝐥 + 1425.0694×𝐰𝐢𝐧𝐭𝐞𝐫 − 501.458×𝐖𝐄𝐀𝐓𝐇𝐄𝐑_2 − 2150.311×𝐖𝐄𝐀𝐓𝐇𝐄𝐑_3</a:t>
            </a:r>
            <a:endParaRPr sz="1650">
              <a:solidFill>
                <a:schemeClr val="dk1"/>
              </a:solidFill>
              <a:highlight>
                <a:srgbClr val="FFFFFF"/>
              </a:highlight>
            </a:endParaRPr>
          </a:p>
          <a:p>
            <a:pPr indent="0" lvl="0" marL="0" rtl="0" algn="l">
              <a:lnSpc>
                <a:spcPct val="115000"/>
              </a:lnSpc>
              <a:spcBef>
                <a:spcPts val="0"/>
              </a:spcBef>
              <a:spcAft>
                <a:spcPts val="0"/>
              </a:spcAft>
              <a:buNone/>
            </a:pPr>
            <a:r>
              <a:t/>
            </a:r>
            <a:endParaRPr sz="1450">
              <a:solidFill>
                <a:schemeClr val="dk1"/>
              </a:solidFill>
              <a:highlight>
                <a:srgbClr val="FFFFFF"/>
              </a:highlight>
            </a:endParaRPr>
          </a:p>
          <a:p>
            <a:pPr indent="0" lvl="0" marL="0" rtl="0" algn="l">
              <a:lnSpc>
                <a:spcPct val="115000"/>
              </a:lnSpc>
              <a:spcBef>
                <a:spcPts val="0"/>
              </a:spcBef>
              <a:spcAft>
                <a:spcPts val="0"/>
              </a:spcAft>
              <a:buNone/>
            </a:pPr>
            <a:r>
              <a:rPr lang="en-IN" sz="1450">
                <a:solidFill>
                  <a:schemeClr val="dk1"/>
                </a:solidFill>
                <a:highlight>
                  <a:srgbClr val="FFFFFF"/>
                </a:highlight>
              </a:rPr>
              <a:t>where:</a:t>
            </a:r>
            <a:endParaRPr sz="1450">
              <a:solidFill>
                <a:schemeClr val="dk1"/>
              </a:solidFill>
              <a:highlight>
                <a:srgbClr val="FFFFFF"/>
              </a:highlight>
            </a:endParaRPr>
          </a:p>
          <a:p>
            <a:pPr indent="0" lvl="0" marL="0" rtl="0" algn="l">
              <a:lnSpc>
                <a:spcPct val="115000"/>
              </a:lnSpc>
              <a:spcBef>
                <a:spcPts val="0"/>
              </a:spcBef>
              <a:spcAft>
                <a:spcPts val="0"/>
              </a:spcAft>
              <a:buNone/>
            </a:pPr>
            <a:r>
              <a:rPr b="1" lang="en-IN" sz="1450">
                <a:solidFill>
                  <a:schemeClr val="dk1"/>
                </a:solidFill>
                <a:highlight>
                  <a:srgbClr val="FFFFFF"/>
                </a:highlight>
              </a:rPr>
              <a:t>WEATHER_2</a:t>
            </a:r>
            <a:r>
              <a:rPr lang="en-IN" sz="1450">
                <a:solidFill>
                  <a:schemeClr val="dk1"/>
                </a:solidFill>
                <a:highlight>
                  <a:srgbClr val="FFFFFF"/>
                </a:highlight>
              </a:rPr>
              <a:t> = "Mist + Cloudy, Mist + Broken clouds, Mist + Few clouds, Mist)"</a:t>
            </a:r>
            <a:endParaRPr sz="1450">
              <a:solidFill>
                <a:schemeClr val="dk1"/>
              </a:solidFill>
              <a:highlight>
                <a:srgbClr val="FFFFFF"/>
              </a:highlight>
            </a:endParaRPr>
          </a:p>
          <a:p>
            <a:pPr indent="0" lvl="0" marL="0" rtl="0" algn="l">
              <a:lnSpc>
                <a:spcPct val="115000"/>
              </a:lnSpc>
              <a:spcBef>
                <a:spcPts val="0"/>
              </a:spcBef>
              <a:spcAft>
                <a:spcPts val="0"/>
              </a:spcAft>
              <a:buNone/>
            </a:pPr>
            <a:r>
              <a:rPr b="1" lang="en-IN" sz="1450">
                <a:solidFill>
                  <a:schemeClr val="dk1"/>
                </a:solidFill>
                <a:highlight>
                  <a:srgbClr val="FFFFFF"/>
                </a:highlight>
              </a:rPr>
              <a:t>WEATHER_3</a:t>
            </a:r>
            <a:r>
              <a:rPr lang="en-IN" sz="1450">
                <a:solidFill>
                  <a:schemeClr val="dk1"/>
                </a:solidFill>
                <a:highlight>
                  <a:srgbClr val="FFFFFF"/>
                </a:highlight>
              </a:rPr>
              <a:t> = "Light Snow, Light Rain + Thunderstorm + Scattered clouds, Light Rain + Scattered clouds"</a:t>
            </a:r>
            <a:endParaRPr sz="1450">
              <a:solidFill>
                <a:schemeClr val="dk1"/>
              </a:solidFill>
              <a:highlight>
                <a:srgbClr val="FFFFFF"/>
              </a:highlight>
            </a:endParaRPr>
          </a:p>
          <a:p>
            <a:pPr indent="0" lvl="0" marL="0" rtl="0" algn="l">
              <a:lnSpc>
                <a:spcPct val="115000"/>
              </a:lnSpc>
              <a:spcBef>
                <a:spcPts val="0"/>
              </a:spcBef>
              <a:spcAft>
                <a:spcPts val="0"/>
              </a:spcAft>
              <a:buNone/>
            </a:pPr>
            <a:r>
              <a:rPr lang="en-IN" sz="1450">
                <a:solidFill>
                  <a:schemeClr val="dk1"/>
                </a:solidFill>
                <a:highlight>
                  <a:srgbClr val="FFFFFF"/>
                </a:highlight>
              </a:rPr>
              <a:t>and the other variables are appropriately scaled.</a:t>
            </a:r>
            <a:endParaRPr sz="1450">
              <a:solidFill>
                <a:schemeClr val="dk1"/>
              </a:solidFill>
              <a:highlight>
                <a:srgbClr val="FFFFFF"/>
              </a:highlight>
            </a:endParaRPr>
          </a:p>
          <a:p>
            <a:pPr indent="0" lvl="0" marL="0" rtl="0" algn="l">
              <a:lnSpc>
                <a:spcPct val="115000"/>
              </a:lnSpc>
              <a:spcBef>
                <a:spcPts val="0"/>
              </a:spcBef>
              <a:spcAft>
                <a:spcPts val="0"/>
              </a:spcAft>
              <a:buNone/>
            </a:pPr>
            <a:r>
              <a:t/>
            </a:r>
            <a:endParaRPr sz="1450">
              <a:solidFill>
                <a:schemeClr val="dk1"/>
              </a:solidFill>
              <a:highlight>
                <a:srgbClr val="FFFFFF"/>
              </a:highlight>
            </a:endParaRPr>
          </a:p>
        </p:txBody>
      </p:sp>
      <p:sp>
        <p:nvSpPr>
          <p:cNvPr id="180" name="Google Shape;180;ge3b2eba092_1_11"/>
          <p:cNvSpPr txBox="1"/>
          <p:nvPr>
            <p:ph type="title"/>
          </p:nvPr>
        </p:nvSpPr>
        <p:spPr>
          <a:xfrm>
            <a:off x="755469" y="10972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404950" y="1555150"/>
            <a:ext cx="11168700" cy="5175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100"/>
              <a:buFont typeface="Arial"/>
              <a:buNone/>
            </a:pPr>
            <a:r>
              <a:rPr b="1" lang="en-IN" sz="2200">
                <a:highlight>
                  <a:srgbClr val="FFFFFF"/>
                </a:highlight>
              </a:rPr>
              <a:t>Introduction</a:t>
            </a:r>
            <a:endParaRPr b="1" sz="2200">
              <a:highlight>
                <a:srgbClr val="FFFFFF"/>
              </a:highlight>
            </a:endParaRPr>
          </a:p>
          <a:p>
            <a:pPr indent="0" lvl="0" marL="0" rtl="0" algn="l">
              <a:lnSpc>
                <a:spcPct val="90000"/>
              </a:lnSpc>
              <a:spcBef>
                <a:spcPts val="0"/>
              </a:spcBef>
              <a:spcAft>
                <a:spcPts val="0"/>
              </a:spcAft>
              <a:buClr>
                <a:schemeClr val="dk1"/>
              </a:buClr>
              <a:buSzPts val="1100"/>
              <a:buNone/>
            </a:pPr>
            <a:r>
              <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lang="en-IN" sz="1800">
                <a:solidFill>
                  <a:srgbClr val="080808"/>
                </a:solidFill>
                <a:highlight>
                  <a:srgbClr val="FFFFFF"/>
                </a:highlight>
              </a:rPr>
              <a:t>A bike-sharing system is a service in which bikes are made available for shared use to individuals on a short term basis for a price or free. Many bike share systems allow people to borrow a bike from a "dock" which is usually computer-controlled wherein the user enters the payment information, and the system unlocks it. This bike can then be returned to another dock belonging to the same system.</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lang="en-IN" sz="1800">
                <a:solidFill>
                  <a:srgbClr val="080808"/>
                </a:solidFill>
                <a:highlight>
                  <a:srgbClr val="FFFFFF"/>
                </a:highlight>
              </a:rPr>
              <a:t>BoomBikes aspires to understand the demand for shared bikes among the people after this ongoing quarantine situation ends across the nation due to Covid-19. They have planned this to prepare themselves to cater to the people's needs once the situation gets better all around and stand out from other service providers and make huge profits.</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IN" sz="2200">
                <a:highlight>
                  <a:srgbClr val="FFFFFF"/>
                </a:highlight>
              </a:rPr>
              <a:t>Business Understanding and Domain : CRISP-DM #1</a:t>
            </a:r>
            <a:endParaRPr b="1" sz="2200">
              <a:highlight>
                <a:srgbClr val="FFFFFF"/>
              </a:highlight>
            </a:endParaRPr>
          </a:p>
          <a:p>
            <a:pPr indent="0" lvl="0" marL="0" rtl="0" algn="l">
              <a:lnSpc>
                <a:spcPct val="90000"/>
              </a:lnSpc>
              <a:spcBef>
                <a:spcPts val="0"/>
              </a:spcBef>
              <a:spcAft>
                <a:spcPts val="0"/>
              </a:spcAft>
              <a:buClr>
                <a:schemeClr val="dk1"/>
              </a:buClr>
              <a:buSzPts val="1100"/>
              <a:buNone/>
            </a:pPr>
            <a:r>
              <a:t/>
            </a:r>
            <a:endParaRPr sz="1800">
              <a:solidFill>
                <a:srgbClr val="0033B3"/>
              </a:solidFill>
              <a:highlight>
                <a:srgbClr val="FFFFFF"/>
              </a:highlight>
            </a:endParaRPr>
          </a:p>
          <a:p>
            <a:pPr indent="0" lvl="0" marL="0" rtl="0" algn="l">
              <a:lnSpc>
                <a:spcPct val="90000"/>
              </a:lnSpc>
              <a:spcBef>
                <a:spcPts val="0"/>
              </a:spcBef>
              <a:spcAft>
                <a:spcPts val="0"/>
              </a:spcAft>
              <a:buNone/>
            </a:pPr>
            <a:r>
              <a:rPr lang="en-IN" sz="1800">
                <a:solidFill>
                  <a:srgbClr val="080808"/>
                </a:solidFill>
                <a:highlight>
                  <a:srgbClr val="FFFFFF"/>
                </a:highlight>
              </a:rPr>
              <a:t>Boom Bikes wants to know:</a:t>
            </a:r>
            <a:endParaRPr sz="1800">
              <a:solidFill>
                <a:srgbClr val="080808"/>
              </a:solidFill>
              <a:highlight>
                <a:srgbClr val="FFFFFF"/>
              </a:highlight>
            </a:endParaRPr>
          </a:p>
          <a:p>
            <a:pPr indent="-342900" lvl="0" marL="457200" rtl="0" algn="l">
              <a:lnSpc>
                <a:spcPct val="90000"/>
              </a:lnSpc>
              <a:spcBef>
                <a:spcPts val="0"/>
              </a:spcBef>
              <a:spcAft>
                <a:spcPts val="0"/>
              </a:spcAft>
              <a:buSzPts val="1800"/>
              <a:buChar char="•"/>
            </a:pPr>
            <a:r>
              <a:rPr lang="en-IN" sz="1800">
                <a:solidFill>
                  <a:srgbClr val="080808"/>
                </a:solidFill>
                <a:highlight>
                  <a:srgbClr val="FFFFFF"/>
                </a:highlight>
              </a:rPr>
              <a:t>Which variables are significant in predicting the demand for shared bikes.</a:t>
            </a:r>
            <a:endParaRPr sz="1800">
              <a:solidFill>
                <a:srgbClr val="080808"/>
              </a:solidFill>
              <a:highlight>
                <a:srgbClr val="FFFFFF"/>
              </a:highlight>
            </a:endParaRPr>
          </a:p>
          <a:p>
            <a:pPr indent="-342900" lvl="0" marL="457200" rtl="0" algn="l">
              <a:lnSpc>
                <a:spcPct val="90000"/>
              </a:lnSpc>
              <a:spcBef>
                <a:spcPts val="0"/>
              </a:spcBef>
              <a:spcAft>
                <a:spcPts val="0"/>
              </a:spcAft>
              <a:buSzPts val="1800"/>
              <a:buChar char="•"/>
            </a:pPr>
            <a:r>
              <a:rPr lang="en-IN" sz="1800">
                <a:solidFill>
                  <a:srgbClr val="080808"/>
                </a:solidFill>
                <a:highlight>
                  <a:srgbClr val="FFFFFF"/>
                </a:highlight>
              </a:rPr>
              <a:t>How well those variables describe the bike demands</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IN" sz="2200">
                <a:highlight>
                  <a:srgbClr val="FFFFFF"/>
                </a:highlight>
              </a:rPr>
              <a:t>Objective</a:t>
            </a:r>
            <a:endParaRPr b="1" sz="2200">
              <a:highlight>
                <a:srgbClr val="FFFFFF"/>
              </a:highlight>
            </a:endParaRPr>
          </a:p>
          <a:p>
            <a:pPr indent="0" lvl="0" marL="0" rtl="0" algn="l">
              <a:lnSpc>
                <a:spcPct val="90000"/>
              </a:lnSpc>
              <a:spcBef>
                <a:spcPts val="0"/>
              </a:spcBef>
              <a:spcAft>
                <a:spcPts val="0"/>
              </a:spcAft>
              <a:buClr>
                <a:schemeClr val="dk1"/>
              </a:buClr>
              <a:buSzPts val="1100"/>
              <a:buNone/>
            </a:pPr>
            <a:r>
              <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None/>
            </a:pPr>
            <a:r>
              <a:rPr lang="en-IN" sz="1800">
                <a:solidFill>
                  <a:srgbClr val="080808"/>
                </a:solidFill>
                <a:highlight>
                  <a:srgbClr val="FFFFFF"/>
                </a:highlight>
              </a:rPr>
              <a:t>The objective is </a:t>
            </a:r>
            <a:r>
              <a:rPr lang="en-IN" sz="1800">
                <a:solidFill>
                  <a:srgbClr val="080808"/>
                </a:solidFill>
                <a:highlight>
                  <a:srgbClr val="FFFFFF"/>
                </a:highlight>
              </a:rPr>
              <a:t>to model the demand for shared bikes with the available independent variables. It will be used by the management to understand how exactly the demands vary with different features. </a:t>
            </a:r>
            <a:endParaRPr sz="1800">
              <a:solidFill>
                <a:srgbClr val="080808"/>
              </a:solidFill>
              <a:highlight>
                <a:srgbClr val="FFFFFF"/>
              </a:highlight>
            </a:endParaRPr>
          </a:p>
        </p:txBody>
      </p:sp>
      <p:sp>
        <p:nvSpPr>
          <p:cNvPr id="97" name="Google Shape;97;p2"/>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Boom Bikes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1136469" y="6400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IN" sz="2800"/>
              <a:t>Problem Solving Workflow</a:t>
            </a:r>
            <a:endParaRPr/>
          </a:p>
        </p:txBody>
      </p:sp>
      <p:sp>
        <p:nvSpPr>
          <p:cNvPr id="103" name="Google Shape;103;p3"/>
          <p:cNvSpPr/>
          <p:nvPr/>
        </p:nvSpPr>
        <p:spPr>
          <a:xfrm>
            <a:off x="404700" y="2403300"/>
            <a:ext cx="1602000" cy="806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View </a:t>
            </a:r>
            <a:r>
              <a:rPr lang="en-IN">
                <a:solidFill>
                  <a:schemeClr val="lt1"/>
                </a:solidFill>
              </a:rPr>
              <a:t>Data Shapes</a:t>
            </a:r>
            <a:endParaRPr b="0" i="0" sz="1400" u="none" cap="none" strike="noStrike">
              <a:solidFill>
                <a:schemeClr val="lt1"/>
              </a:solidFill>
              <a:latin typeface="Arial"/>
              <a:ea typeface="Arial"/>
              <a:cs typeface="Arial"/>
              <a:sym typeface="Arial"/>
            </a:endParaRPr>
          </a:p>
        </p:txBody>
      </p:sp>
      <p:sp>
        <p:nvSpPr>
          <p:cNvPr id="104" name="Google Shape;104;p3"/>
          <p:cNvSpPr/>
          <p:nvPr/>
        </p:nvSpPr>
        <p:spPr>
          <a:xfrm>
            <a:off x="2650975" y="2306550"/>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Analyse malformed data patterns and clean u</a:t>
            </a:r>
            <a:r>
              <a:rPr lang="en-IN">
                <a:solidFill>
                  <a:schemeClr val="lt1"/>
                </a:solidFill>
              </a:rPr>
              <a:t>p</a:t>
            </a:r>
            <a:endParaRPr b="0" i="0" sz="1400" u="none" cap="none" strike="noStrike">
              <a:solidFill>
                <a:schemeClr val="lt1"/>
              </a:solidFill>
              <a:latin typeface="Arial"/>
              <a:ea typeface="Arial"/>
              <a:cs typeface="Arial"/>
              <a:sym typeface="Arial"/>
            </a:endParaRPr>
          </a:p>
        </p:txBody>
      </p:sp>
      <p:sp>
        <p:nvSpPr>
          <p:cNvPr id="105" name="Google Shape;105;p3"/>
          <p:cNvSpPr/>
          <p:nvPr/>
        </p:nvSpPr>
        <p:spPr>
          <a:xfrm>
            <a:off x="5105225" y="2180700"/>
            <a:ext cx="1809600" cy="12519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IN">
                <a:solidFill>
                  <a:schemeClr val="lt1"/>
                </a:solidFill>
              </a:rPr>
              <a:t>Introduce Dummy Variables for Categorical Variables</a:t>
            </a:r>
            <a:endParaRPr>
              <a:solidFill>
                <a:schemeClr val="lt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lt1"/>
              </a:solidFill>
            </a:endParaRPr>
          </a:p>
        </p:txBody>
      </p:sp>
      <p:sp>
        <p:nvSpPr>
          <p:cNvPr id="106" name="Google Shape;106;p3"/>
          <p:cNvSpPr/>
          <p:nvPr/>
        </p:nvSpPr>
        <p:spPr>
          <a:xfrm>
            <a:off x="681900" y="4352325"/>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Train Model on Training Data</a:t>
            </a:r>
            <a:endParaRPr b="0" i="0" sz="1400" u="none" cap="none" strike="noStrike">
              <a:solidFill>
                <a:schemeClr val="lt1"/>
              </a:solidFill>
              <a:latin typeface="Arial"/>
              <a:ea typeface="Arial"/>
              <a:cs typeface="Arial"/>
              <a:sym typeface="Arial"/>
            </a:endParaRPr>
          </a:p>
        </p:txBody>
      </p:sp>
      <p:sp>
        <p:nvSpPr>
          <p:cNvPr id="107" name="Google Shape;107;p3"/>
          <p:cNvSpPr/>
          <p:nvPr/>
        </p:nvSpPr>
        <p:spPr>
          <a:xfrm>
            <a:off x="2987100" y="4352325"/>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Eliminate variables based on VIFs and p-values</a:t>
            </a:r>
            <a:endParaRPr b="0" i="0" sz="1400" u="none" cap="none" strike="noStrike">
              <a:solidFill>
                <a:schemeClr val="lt1"/>
              </a:solidFill>
              <a:latin typeface="Arial"/>
              <a:ea typeface="Arial"/>
              <a:cs typeface="Arial"/>
              <a:sym typeface="Arial"/>
            </a:endParaRPr>
          </a:p>
        </p:txBody>
      </p:sp>
      <p:sp>
        <p:nvSpPr>
          <p:cNvPr id="108" name="Google Shape;108;p3"/>
          <p:cNvSpPr/>
          <p:nvPr/>
        </p:nvSpPr>
        <p:spPr>
          <a:xfrm>
            <a:off x="5325013" y="4352325"/>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Analyse Residuals</a:t>
            </a:r>
            <a:endParaRPr b="0" i="0" sz="1400" u="none" cap="none" strike="noStrike">
              <a:solidFill>
                <a:schemeClr val="lt1"/>
              </a:solidFill>
              <a:latin typeface="Arial"/>
              <a:ea typeface="Arial"/>
              <a:cs typeface="Arial"/>
              <a:sym typeface="Arial"/>
            </a:endParaRPr>
          </a:p>
        </p:txBody>
      </p:sp>
      <p:sp>
        <p:nvSpPr>
          <p:cNvPr id="109" name="Google Shape;109;p3"/>
          <p:cNvSpPr/>
          <p:nvPr/>
        </p:nvSpPr>
        <p:spPr>
          <a:xfrm>
            <a:off x="7725025" y="4352325"/>
            <a:ext cx="19635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Predict using test data and compare predictions with actual</a:t>
            </a:r>
            <a:endParaRPr b="0" i="0" sz="1400" u="none" cap="none" strike="noStrike">
              <a:solidFill>
                <a:schemeClr val="lt1"/>
              </a:solidFill>
              <a:latin typeface="Arial"/>
              <a:ea typeface="Arial"/>
              <a:cs typeface="Arial"/>
              <a:sym typeface="Arial"/>
            </a:endParaRPr>
          </a:p>
        </p:txBody>
      </p:sp>
      <p:sp>
        <p:nvSpPr>
          <p:cNvPr id="110" name="Google Shape;110;p3"/>
          <p:cNvSpPr/>
          <p:nvPr/>
        </p:nvSpPr>
        <p:spPr>
          <a:xfrm>
            <a:off x="7623800" y="2306550"/>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Explore Data</a:t>
            </a:r>
            <a:endParaRPr b="0" i="0" sz="1400" u="none" cap="none" strike="noStrike">
              <a:solidFill>
                <a:schemeClr val="lt1"/>
              </a:solidFill>
              <a:latin typeface="Arial"/>
              <a:ea typeface="Arial"/>
              <a:cs typeface="Arial"/>
              <a:sym typeface="Arial"/>
            </a:endParaRPr>
          </a:p>
        </p:txBody>
      </p:sp>
      <p:sp>
        <p:nvSpPr>
          <p:cNvPr id="111" name="Google Shape;111;p3"/>
          <p:cNvSpPr/>
          <p:nvPr/>
        </p:nvSpPr>
        <p:spPr>
          <a:xfrm>
            <a:off x="10227425" y="4352325"/>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Generate Jupyter Notebook</a:t>
            </a:r>
            <a:endParaRPr b="0" i="0" sz="1400" u="none" cap="none" strike="noStrike">
              <a:solidFill>
                <a:schemeClr val="lt1"/>
              </a:solidFill>
              <a:latin typeface="Arial"/>
              <a:ea typeface="Arial"/>
              <a:cs typeface="Arial"/>
              <a:sym typeface="Arial"/>
            </a:endParaRPr>
          </a:p>
        </p:txBody>
      </p:sp>
      <p:sp>
        <p:nvSpPr>
          <p:cNvPr id="112" name="Google Shape;112;p3"/>
          <p:cNvSpPr/>
          <p:nvPr/>
        </p:nvSpPr>
        <p:spPr>
          <a:xfrm>
            <a:off x="2024100" y="2691450"/>
            <a:ext cx="5820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4491900" y="2691450"/>
            <a:ext cx="5820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6913700" y="2691450"/>
            <a:ext cx="6339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3"/>
          <p:cNvCxnSpPr>
            <a:stCxn id="107" idx="2"/>
            <a:endCxn id="106" idx="1"/>
          </p:cNvCxnSpPr>
          <p:nvPr/>
        </p:nvCxnSpPr>
        <p:spPr>
          <a:xfrm flipH="1" rot="5400000">
            <a:off x="2036850" y="3497475"/>
            <a:ext cx="500100" cy="3210000"/>
          </a:xfrm>
          <a:prstGeom prst="curvedConnector4">
            <a:avLst>
              <a:gd fmla="val -193981" name="adj1"/>
              <a:gd fmla="val 107418" name="adj2"/>
            </a:avLst>
          </a:prstGeom>
          <a:noFill/>
          <a:ln cap="flat" cmpd="sng" w="114300">
            <a:solidFill>
              <a:srgbClr val="D9D9D9"/>
            </a:solidFill>
            <a:prstDash val="solid"/>
            <a:round/>
            <a:headEnd len="sm" w="sm" type="none"/>
            <a:tailEnd len="med" w="med" type="stealth"/>
          </a:ln>
        </p:spPr>
      </p:cxnSp>
      <p:sp>
        <p:nvSpPr>
          <p:cNvPr id="116" name="Google Shape;116;p3"/>
          <p:cNvSpPr/>
          <p:nvPr/>
        </p:nvSpPr>
        <p:spPr>
          <a:xfrm>
            <a:off x="2481300" y="4748850"/>
            <a:ext cx="5352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4814100" y="4748850"/>
            <a:ext cx="5352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7167300" y="4748850"/>
            <a:ext cx="4812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9688525" y="4797525"/>
            <a:ext cx="5352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3"/>
          <p:cNvCxnSpPr>
            <a:stCxn id="121" idx="2"/>
            <a:endCxn id="106" idx="1"/>
          </p:cNvCxnSpPr>
          <p:nvPr/>
        </p:nvCxnSpPr>
        <p:spPr>
          <a:xfrm rot="5400000">
            <a:off x="5089700" y="-1101150"/>
            <a:ext cx="1545600" cy="10361400"/>
          </a:xfrm>
          <a:prstGeom prst="curvedConnector4">
            <a:avLst>
              <a:gd fmla="val 33824" name="adj1"/>
              <a:gd fmla="val 102314" name="adj2"/>
            </a:avLst>
          </a:prstGeom>
          <a:noFill/>
          <a:ln cap="flat" cmpd="sng" w="76200">
            <a:solidFill>
              <a:srgbClr val="D9D9D9"/>
            </a:solidFill>
            <a:prstDash val="solid"/>
            <a:round/>
            <a:headEnd len="sm" w="sm" type="none"/>
            <a:tailEnd len="med" w="med" type="triangle"/>
          </a:ln>
        </p:spPr>
      </p:cxnSp>
      <p:sp>
        <p:nvSpPr>
          <p:cNvPr id="121" name="Google Shape;121;p3"/>
          <p:cNvSpPr/>
          <p:nvPr/>
        </p:nvSpPr>
        <p:spPr>
          <a:xfrm>
            <a:off x="10138400" y="2306550"/>
            <a:ext cx="1809600" cy="1000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IN">
                <a:solidFill>
                  <a:schemeClr val="lt1"/>
                </a:solidFill>
              </a:rPr>
              <a:t>Test Data/ Training Data Split</a:t>
            </a:r>
            <a:endParaRPr b="0" i="0" sz="1400" u="none" cap="none" strike="noStrike">
              <a:solidFill>
                <a:schemeClr val="lt1"/>
              </a:solidFill>
              <a:latin typeface="Arial"/>
              <a:ea typeface="Arial"/>
              <a:cs typeface="Arial"/>
              <a:sym typeface="Arial"/>
            </a:endParaRPr>
          </a:p>
        </p:txBody>
      </p:sp>
      <p:sp>
        <p:nvSpPr>
          <p:cNvPr id="122" name="Google Shape;122;p3"/>
          <p:cNvSpPr/>
          <p:nvPr/>
        </p:nvSpPr>
        <p:spPr>
          <a:xfrm>
            <a:off x="9428300" y="2691450"/>
            <a:ext cx="633900" cy="23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Data Understanding: CRISP-DM #2</a:t>
            </a:r>
            <a:endParaRPr/>
          </a:p>
        </p:txBody>
      </p:sp>
      <p:sp>
        <p:nvSpPr>
          <p:cNvPr id="128" name="Google Shape;128;p5"/>
          <p:cNvSpPr txBox="1"/>
          <p:nvPr>
            <p:ph idx="1" type="body"/>
          </p:nvPr>
        </p:nvSpPr>
        <p:spPr>
          <a:xfrm>
            <a:off x="404950" y="1751950"/>
            <a:ext cx="11168700" cy="487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IN" sz="1800">
                <a:solidFill>
                  <a:srgbClr val="080808"/>
                </a:solidFill>
                <a:highlight>
                  <a:srgbClr val="FFFFFF"/>
                </a:highlight>
              </a:rPr>
              <a:t>To understand the shape of the data and its cleanliness, we perform a couple of preliminary checks on the </a:t>
            </a:r>
            <a:r>
              <a:rPr i="1" lang="en-IN" sz="1800">
                <a:solidFill>
                  <a:srgbClr val="080808"/>
                </a:solidFill>
                <a:highlight>
                  <a:srgbClr val="FFFFFF"/>
                </a:highlight>
              </a:rPr>
              <a:t>day</a:t>
            </a:r>
            <a:r>
              <a:rPr lang="en-IN" sz="1800">
                <a:solidFill>
                  <a:srgbClr val="0033B3"/>
                </a:solidFill>
                <a:highlight>
                  <a:srgbClr val="FFFFFF"/>
                </a:highlight>
              </a:rPr>
              <a:t> </a:t>
            </a:r>
            <a:r>
              <a:rPr lang="en-IN" sz="1800">
                <a:solidFill>
                  <a:srgbClr val="080808"/>
                </a:solidFill>
                <a:highlight>
                  <a:srgbClr val="FFFFFF"/>
                </a:highlight>
              </a:rPr>
              <a:t>dataset.</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None/>
            </a:pPr>
            <a:r>
              <a:t/>
            </a:r>
            <a:endParaRPr sz="1800">
              <a:solidFill>
                <a:srgbClr val="080808"/>
              </a:solidFill>
              <a:highlight>
                <a:srgbClr val="FFFFFF"/>
              </a:highlight>
            </a:endParaRPr>
          </a:p>
          <a:p>
            <a:pPr indent="-342900" lvl="0" marL="457200" rtl="0" algn="l">
              <a:lnSpc>
                <a:spcPct val="90000"/>
              </a:lnSpc>
              <a:spcBef>
                <a:spcPts val="0"/>
              </a:spcBef>
              <a:spcAft>
                <a:spcPts val="0"/>
              </a:spcAft>
              <a:buClr>
                <a:srgbClr val="080808"/>
              </a:buClr>
              <a:buSzPts val="1800"/>
              <a:buChar char="•"/>
            </a:pPr>
            <a:r>
              <a:rPr lang="en-IN" sz="1800">
                <a:solidFill>
                  <a:srgbClr val="080808"/>
                </a:solidFill>
                <a:highlight>
                  <a:srgbClr val="FFFFFF"/>
                </a:highlight>
              </a:rPr>
              <a:t>There were </a:t>
            </a:r>
            <a:r>
              <a:rPr b="1" lang="en-IN" sz="1800">
                <a:solidFill>
                  <a:srgbClr val="080808"/>
                </a:solidFill>
                <a:highlight>
                  <a:srgbClr val="FFFFFF"/>
                </a:highlight>
              </a:rPr>
              <a:t>no null or empty entries</a:t>
            </a:r>
            <a:r>
              <a:rPr lang="en-IN" sz="1800">
                <a:solidFill>
                  <a:srgbClr val="080808"/>
                </a:solidFill>
                <a:highlight>
                  <a:srgbClr val="FFFFFF"/>
                </a:highlight>
              </a:rPr>
              <a:t> found. Thus, no imputation is necessary.</a:t>
            </a:r>
            <a:endParaRPr sz="1800">
              <a:solidFill>
                <a:srgbClr val="080808"/>
              </a:solidFill>
              <a:highlight>
                <a:srgbClr val="FFFFFF"/>
              </a:highlight>
            </a:endParaRPr>
          </a:p>
          <a:p>
            <a:pPr indent="-342900" lvl="0" marL="457200" rtl="0" algn="l">
              <a:lnSpc>
                <a:spcPct val="90000"/>
              </a:lnSpc>
              <a:spcBef>
                <a:spcPts val="0"/>
              </a:spcBef>
              <a:spcAft>
                <a:spcPts val="0"/>
              </a:spcAft>
              <a:buClr>
                <a:srgbClr val="080808"/>
              </a:buClr>
              <a:buSzPts val="1800"/>
              <a:buChar char="•"/>
            </a:pPr>
            <a:r>
              <a:rPr lang="en-IN" sz="1800">
                <a:solidFill>
                  <a:srgbClr val="080808"/>
                </a:solidFill>
                <a:highlight>
                  <a:srgbClr val="FFFFFF"/>
                </a:highlight>
              </a:rPr>
              <a:t>One interesting point to note is that the data point </a:t>
            </a:r>
            <a:r>
              <a:rPr b="1" lang="en-IN" sz="1800">
                <a:solidFill>
                  <a:srgbClr val="080808"/>
                </a:solidFill>
                <a:highlight>
                  <a:srgbClr val="FFFFFF"/>
                </a:highlight>
              </a:rPr>
              <a:t>“Heavy Rain + Ice Pallets + Thunderstorm + Mist, Snow + Fog”</a:t>
            </a:r>
            <a:r>
              <a:rPr lang="en-IN" sz="1800">
                <a:solidFill>
                  <a:srgbClr val="080808"/>
                </a:solidFill>
                <a:highlight>
                  <a:srgbClr val="FFFFFF"/>
                </a:highlight>
              </a:rPr>
              <a:t> was not present in any of the data vectors.</a:t>
            </a:r>
            <a:endParaRPr sz="1800">
              <a:solidFill>
                <a:srgbClr val="080808"/>
              </a:solidFill>
              <a:highlight>
                <a:srgbClr val="FFFFFF"/>
              </a:highlight>
            </a:endParaRPr>
          </a:p>
          <a:p>
            <a:pPr indent="-342900" lvl="0" marL="457200" rtl="0" algn="l">
              <a:lnSpc>
                <a:spcPct val="90000"/>
              </a:lnSpc>
              <a:spcBef>
                <a:spcPts val="0"/>
              </a:spcBef>
              <a:spcAft>
                <a:spcPts val="0"/>
              </a:spcAft>
              <a:buClr>
                <a:srgbClr val="080808"/>
              </a:buClr>
              <a:buSzPts val="1800"/>
              <a:buChar char="•"/>
            </a:pPr>
            <a:r>
              <a:rPr lang="en-IN" sz="1800">
                <a:solidFill>
                  <a:srgbClr val="080808"/>
                </a:solidFill>
                <a:highlight>
                  <a:srgbClr val="FFFFFF"/>
                </a:highlight>
              </a:rPr>
              <a:t>The included </a:t>
            </a:r>
            <a:r>
              <a:rPr b="1" lang="en-IN" sz="1800">
                <a:solidFill>
                  <a:srgbClr val="080808"/>
                </a:solidFill>
                <a:highlight>
                  <a:srgbClr val="FFFFFF"/>
                </a:highlight>
              </a:rPr>
              <a:t>data dictionary</a:t>
            </a:r>
            <a:r>
              <a:rPr lang="en-IN" sz="1800">
                <a:solidFill>
                  <a:srgbClr val="080808"/>
                </a:solidFill>
                <a:highlight>
                  <a:srgbClr val="FFFFFF"/>
                </a:highlight>
              </a:rPr>
              <a:t> provided domain understanding of the various columns.</a:t>
            </a:r>
            <a:endParaRPr sz="1800">
              <a:solidFill>
                <a:srgbClr val="080808"/>
              </a:solidFill>
              <a:highlight>
                <a:srgbClr val="FFFFFF"/>
              </a:highlight>
            </a:endParaRPr>
          </a:p>
          <a:p>
            <a:pPr indent="0" lvl="0" marL="0" rtl="0" algn="l">
              <a:lnSpc>
                <a:spcPct val="90000"/>
              </a:lnSpc>
              <a:spcBef>
                <a:spcPts val="0"/>
              </a:spcBef>
              <a:spcAft>
                <a:spcPts val="0"/>
              </a:spcAft>
              <a:buClr>
                <a:schemeClr val="dk1"/>
              </a:buClr>
              <a:buSzPts val="1100"/>
              <a:buNone/>
            </a:pPr>
            <a:r>
              <a:t/>
            </a:r>
            <a:endParaRPr sz="1800">
              <a:solidFill>
                <a:srgbClr val="080808"/>
              </a:solidFill>
              <a:highlight>
                <a:srgbClr val="FFFFFF"/>
              </a:highlight>
            </a:endParaRPr>
          </a:p>
          <a:p>
            <a:pPr indent="0" lvl="0" marL="0" rtl="0" algn="l">
              <a:lnSpc>
                <a:spcPct val="90000"/>
              </a:lnSpc>
              <a:spcBef>
                <a:spcPts val="0"/>
              </a:spcBef>
              <a:spcAft>
                <a:spcPts val="0"/>
              </a:spcAft>
              <a:buSzPts val="1800"/>
              <a:buNone/>
            </a:pPr>
            <a:r>
              <a:rPr lang="en-IN" sz="1800">
                <a:solidFill>
                  <a:srgbClr val="080808"/>
                </a:solidFill>
                <a:highlight>
                  <a:srgbClr val="FFFFFF"/>
                </a:highlight>
              </a:rPr>
              <a:t>These are the patterns observed in the malformed data:</a:t>
            </a:r>
            <a:endParaRPr sz="1800">
              <a:solidFill>
                <a:srgbClr val="080808"/>
              </a:solidFill>
              <a:highlight>
                <a:srgbClr val="FFFFFF"/>
              </a:highlight>
            </a:endParaRPr>
          </a:p>
          <a:p>
            <a:pPr indent="0" lvl="0" marL="0" rtl="0" algn="l">
              <a:lnSpc>
                <a:spcPct val="90000"/>
              </a:lnSpc>
              <a:spcBef>
                <a:spcPts val="0"/>
              </a:spcBef>
              <a:spcAft>
                <a:spcPts val="0"/>
              </a:spcAft>
              <a:buSzPts val="1800"/>
              <a:buNone/>
            </a:pPr>
            <a:r>
              <a:t/>
            </a:r>
            <a:endParaRPr sz="1800">
              <a:solidFill>
                <a:srgbClr val="080808"/>
              </a:solidFill>
              <a:highlight>
                <a:srgbClr val="FFFFFF"/>
              </a:highlight>
            </a:endParaRPr>
          </a:p>
          <a:p>
            <a:pPr indent="-342900" lvl="0" marL="457200" rtl="0" algn="l">
              <a:lnSpc>
                <a:spcPct val="90000"/>
              </a:lnSpc>
              <a:spcBef>
                <a:spcPts val="0"/>
              </a:spcBef>
              <a:spcAft>
                <a:spcPts val="0"/>
              </a:spcAft>
              <a:buSzPts val="1800"/>
              <a:buChar char="•"/>
            </a:pPr>
            <a:r>
              <a:rPr b="1" lang="en-IN" sz="1800">
                <a:solidFill>
                  <a:srgbClr val="080808"/>
                </a:solidFill>
                <a:highlight>
                  <a:srgbClr val="FFFFFF"/>
                </a:highlight>
              </a:rPr>
              <a:t>Registered</a:t>
            </a:r>
            <a:r>
              <a:rPr lang="en-IN" sz="1800">
                <a:solidFill>
                  <a:srgbClr val="080808"/>
                </a:solidFill>
                <a:highlight>
                  <a:srgbClr val="FFFFFF"/>
                </a:highlight>
              </a:rPr>
              <a:t> and </a:t>
            </a:r>
            <a:r>
              <a:rPr b="1" lang="en-IN" sz="1800">
                <a:solidFill>
                  <a:srgbClr val="080808"/>
                </a:solidFill>
                <a:highlight>
                  <a:srgbClr val="FFFFFF"/>
                </a:highlight>
              </a:rPr>
              <a:t>Casual</a:t>
            </a:r>
            <a:r>
              <a:rPr lang="en-IN" sz="1800">
                <a:solidFill>
                  <a:srgbClr val="080808"/>
                </a:solidFill>
                <a:highlight>
                  <a:srgbClr val="FFFFFF"/>
                </a:highlight>
              </a:rPr>
              <a:t> counts should not be used to determine total demand, because they will probably be heavily correlated with the total demand.</a:t>
            </a:r>
            <a:endParaRPr sz="1800">
              <a:solidFill>
                <a:srgbClr val="080808"/>
              </a:solidFill>
              <a:highlight>
                <a:srgbClr val="FFFFFF"/>
              </a:highlight>
            </a:endParaRPr>
          </a:p>
          <a:p>
            <a:pPr indent="-342900" lvl="0" marL="457200" rtl="0" algn="l">
              <a:lnSpc>
                <a:spcPct val="90000"/>
              </a:lnSpc>
              <a:spcBef>
                <a:spcPts val="0"/>
              </a:spcBef>
              <a:spcAft>
                <a:spcPts val="0"/>
              </a:spcAft>
              <a:buSzPts val="1800"/>
              <a:buChar char="•"/>
            </a:pPr>
            <a:r>
              <a:rPr lang="en-IN" sz="1800">
                <a:solidFill>
                  <a:srgbClr val="080808"/>
                </a:solidFill>
                <a:highlight>
                  <a:srgbClr val="FFFFFF"/>
                </a:highlight>
              </a:rPr>
              <a:t>Separate analysis needs to be done to determine dependency of these values on the factors, and since total demand is the target variable in question, we should not use these as predictor variables.</a:t>
            </a:r>
            <a:endParaRPr b="1" sz="1800">
              <a:solidFill>
                <a:srgbClr val="080808"/>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7"/>
          <p:cNvPicPr preferRelativeResize="0"/>
          <p:nvPr/>
        </p:nvPicPr>
        <p:blipFill>
          <a:blip r:embed="rId3">
            <a:alphaModFix/>
          </a:blip>
          <a:stretch>
            <a:fillRect/>
          </a:stretch>
        </p:blipFill>
        <p:spPr>
          <a:xfrm>
            <a:off x="152400" y="1555150"/>
            <a:ext cx="5150449" cy="5150449"/>
          </a:xfrm>
          <a:prstGeom prst="rect">
            <a:avLst/>
          </a:prstGeom>
          <a:noFill/>
          <a:ln>
            <a:noFill/>
          </a:ln>
        </p:spPr>
      </p:pic>
      <p:sp>
        <p:nvSpPr>
          <p:cNvPr id="134" name="Google Shape;134;p7"/>
          <p:cNvSpPr txBox="1"/>
          <p:nvPr>
            <p:ph type="title"/>
          </p:nvPr>
        </p:nvSpPr>
        <p:spPr>
          <a:xfrm>
            <a:off x="1136469" y="6400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Data Understanding: CRISP-DM #2</a:t>
            </a:r>
            <a:endParaRPr/>
          </a:p>
        </p:txBody>
      </p:sp>
      <p:pic>
        <p:nvPicPr>
          <p:cNvPr id="135" name="Google Shape;135;p7"/>
          <p:cNvPicPr preferRelativeResize="0"/>
          <p:nvPr/>
        </p:nvPicPr>
        <p:blipFill>
          <a:blip r:embed="rId4">
            <a:alphaModFix/>
          </a:blip>
          <a:stretch>
            <a:fillRect/>
          </a:stretch>
        </p:blipFill>
        <p:spPr>
          <a:xfrm>
            <a:off x="5486400" y="2057400"/>
            <a:ext cx="60960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3b2eba092_2_2"/>
          <p:cNvSpPr txBox="1"/>
          <p:nvPr>
            <p:ph type="title"/>
          </p:nvPr>
        </p:nvSpPr>
        <p:spPr>
          <a:xfrm>
            <a:off x="1136469" y="6400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Data Understanding: CRISP-DM #2</a:t>
            </a:r>
            <a:endParaRPr/>
          </a:p>
        </p:txBody>
      </p:sp>
      <p:sp>
        <p:nvSpPr>
          <p:cNvPr id="141" name="Google Shape;141;ge3b2eba092_2_2"/>
          <p:cNvSpPr txBox="1"/>
          <p:nvPr>
            <p:ph idx="1" type="body"/>
          </p:nvPr>
        </p:nvSpPr>
        <p:spPr>
          <a:xfrm>
            <a:off x="404949" y="1854926"/>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IN" sz="1800"/>
              <a:t>These are some of the observations from doing some Exploratory Data Analysis on the set:</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i="1" lang="en-IN" sz="1800"/>
              <a:t>cnt</a:t>
            </a:r>
            <a:r>
              <a:rPr lang="en-IN" sz="1800"/>
              <a:t> has a definite positive correlation with </a:t>
            </a:r>
            <a:r>
              <a:rPr i="1" lang="en-IN" sz="1800"/>
              <a:t>temp</a:t>
            </a:r>
            <a:r>
              <a:rPr lang="en-IN" sz="1800"/>
              <a:t>, </a:t>
            </a:r>
            <a:r>
              <a:rPr i="1" lang="en-IN" sz="1800"/>
              <a:t>atemp</a:t>
            </a:r>
            <a:endParaRPr sz="1800"/>
          </a:p>
          <a:p>
            <a:pPr indent="0" lvl="0" marL="457200" rtl="0" algn="l">
              <a:lnSpc>
                <a:spcPct val="90000"/>
              </a:lnSpc>
              <a:spcBef>
                <a:spcPts val="0"/>
              </a:spcBef>
              <a:spcAft>
                <a:spcPts val="0"/>
              </a:spcAft>
              <a:buNone/>
            </a:pPr>
            <a:r>
              <a:rPr i="1" lang="en-IN" sz="1800"/>
              <a:t>cnt</a:t>
            </a:r>
            <a:r>
              <a:rPr lang="en-IN" sz="1800"/>
              <a:t> has a definite positive correlation with </a:t>
            </a:r>
            <a:r>
              <a:rPr i="1" lang="en-IN" sz="1800"/>
              <a:t>casual</a:t>
            </a:r>
            <a:endParaRPr i="1" sz="1800"/>
          </a:p>
          <a:p>
            <a:pPr indent="-342900" lvl="0" marL="457200" rtl="0" algn="l">
              <a:lnSpc>
                <a:spcPct val="90000"/>
              </a:lnSpc>
              <a:spcBef>
                <a:spcPts val="0"/>
              </a:spcBef>
              <a:spcAft>
                <a:spcPts val="0"/>
              </a:spcAft>
              <a:buSzPts val="1800"/>
              <a:buChar char="•"/>
            </a:pPr>
            <a:r>
              <a:rPr i="1" lang="en-IN" sz="1800"/>
              <a:t>cnt</a:t>
            </a:r>
            <a:r>
              <a:rPr lang="en-IN" sz="1800"/>
              <a:t> has a strong positive correlation with </a:t>
            </a:r>
            <a:r>
              <a:rPr i="1" lang="en-IN" sz="1800"/>
              <a:t>registered</a:t>
            </a:r>
            <a:endParaRPr sz="1800"/>
          </a:p>
          <a:p>
            <a:pPr indent="-342900" lvl="0" marL="457200" rtl="0" algn="l">
              <a:lnSpc>
                <a:spcPct val="90000"/>
              </a:lnSpc>
              <a:spcBef>
                <a:spcPts val="0"/>
              </a:spcBef>
              <a:spcAft>
                <a:spcPts val="0"/>
              </a:spcAft>
              <a:buSzPts val="1800"/>
              <a:buChar char="•"/>
            </a:pPr>
            <a:r>
              <a:rPr i="1" lang="en-IN" sz="1800"/>
              <a:t>cnt</a:t>
            </a:r>
            <a:r>
              <a:rPr lang="en-IN" sz="1800"/>
              <a:t> has a correlation with `mnth`, but it is not linear</a:t>
            </a:r>
            <a:endParaRPr sz="1800"/>
          </a:p>
          <a:p>
            <a:pPr indent="-342900" lvl="0" marL="457200" rtl="0" algn="l">
              <a:lnSpc>
                <a:spcPct val="90000"/>
              </a:lnSpc>
              <a:spcBef>
                <a:spcPts val="0"/>
              </a:spcBef>
              <a:spcAft>
                <a:spcPts val="0"/>
              </a:spcAft>
              <a:buSzPts val="1800"/>
              <a:buChar char="•"/>
            </a:pPr>
            <a:r>
              <a:rPr lang="en-IN" sz="1800"/>
              <a:t>If it's a holiday, </a:t>
            </a:r>
            <a:r>
              <a:rPr i="1" lang="en-IN" sz="1800"/>
              <a:t>cnt</a:t>
            </a:r>
            <a:r>
              <a:rPr lang="en-IN" sz="1800"/>
              <a:t> seems to be lower, considering higher percentiles</a:t>
            </a:r>
            <a:endParaRPr sz="1800"/>
          </a:p>
          <a:p>
            <a:pPr indent="0" lvl="0" marL="0" rtl="0" algn="l">
              <a:lnSpc>
                <a:spcPct val="90000"/>
              </a:lnSpc>
              <a:spcBef>
                <a:spcPts val="0"/>
              </a:spcBef>
              <a:spcAft>
                <a:spcPts val="0"/>
              </a:spcAft>
              <a:buClr>
                <a:schemeClr val="dk1"/>
              </a:buClr>
              <a:buSzPts val="1400"/>
              <a:buNone/>
            </a:pPr>
            <a:r>
              <a:t/>
            </a:r>
            <a:endParaRPr sz="1800"/>
          </a:p>
          <a:p>
            <a:pPr indent="0" lvl="0" marL="0" rtl="0" algn="l">
              <a:lnSpc>
                <a:spcPct val="90000"/>
              </a:lnSpc>
              <a:spcBef>
                <a:spcPts val="0"/>
              </a:spcBef>
              <a:spcAft>
                <a:spcPts val="0"/>
              </a:spcAft>
              <a:buClr>
                <a:schemeClr val="dk1"/>
              </a:buClr>
              <a:buSzPts val="1400"/>
              <a:buNone/>
            </a:pPr>
            <a:r>
              <a:rPr lang="en-IN" sz="1800"/>
              <a:t>Of course, these are all from visual inspection, and the actual metrics gathered from building the </a:t>
            </a:r>
            <a:r>
              <a:rPr b="1" lang="en-IN" sz="1800"/>
              <a:t>Linear Model</a:t>
            </a:r>
            <a:r>
              <a:rPr lang="en-IN" sz="1800"/>
              <a:t> will provide further insight.</a:t>
            </a:r>
            <a:endParaRPr sz="1800"/>
          </a:p>
          <a:p>
            <a:pPr indent="0" lvl="0" marL="0" rtl="0" algn="l">
              <a:lnSpc>
                <a:spcPct val="90000"/>
              </a:lnSpc>
              <a:spcBef>
                <a:spcPts val="0"/>
              </a:spcBef>
              <a:spcAft>
                <a:spcPts val="0"/>
              </a:spcAft>
              <a:buClr>
                <a:schemeClr val="dk1"/>
              </a:buClr>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Data Preparation: CRISP-DM #3</a:t>
            </a:r>
            <a:endParaRPr/>
          </a:p>
        </p:txBody>
      </p:sp>
      <p:sp>
        <p:nvSpPr>
          <p:cNvPr id="147" name="Google Shape;147;p6"/>
          <p:cNvSpPr txBox="1"/>
          <p:nvPr>
            <p:ph idx="1" type="body"/>
          </p:nvPr>
        </p:nvSpPr>
        <p:spPr>
          <a:xfrm>
            <a:off x="404950" y="1854925"/>
            <a:ext cx="11168700" cy="472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IN" sz="2000"/>
              <a:t>Initial Data Preparation</a:t>
            </a:r>
            <a:endParaRPr b="1" sz="2000"/>
          </a:p>
          <a:p>
            <a:pPr indent="0" lvl="0" marL="0" rtl="0" algn="l">
              <a:lnSpc>
                <a:spcPct val="90000"/>
              </a:lnSpc>
              <a:spcBef>
                <a:spcPts val="0"/>
              </a:spcBef>
              <a:spcAft>
                <a:spcPts val="0"/>
              </a:spcAft>
              <a:buNone/>
            </a:pPr>
            <a:r>
              <a:t/>
            </a:r>
            <a:endParaRPr b="1" sz="2000"/>
          </a:p>
          <a:p>
            <a:pPr indent="-342900" lvl="0" marL="457200" rtl="0" algn="l">
              <a:lnSpc>
                <a:spcPct val="90000"/>
              </a:lnSpc>
              <a:spcBef>
                <a:spcPts val="0"/>
              </a:spcBef>
              <a:spcAft>
                <a:spcPts val="0"/>
              </a:spcAft>
              <a:buSzPts val="1800"/>
              <a:buChar char="•"/>
            </a:pPr>
            <a:r>
              <a:rPr lang="en-IN" sz="1800"/>
              <a:t>Categorical variables were replaced with dummy variables. Specifically, the columns </a:t>
            </a:r>
            <a:r>
              <a:rPr i="1" lang="en-IN" sz="1800"/>
              <a:t>weathersit</a:t>
            </a:r>
            <a:r>
              <a:rPr lang="en-IN" sz="1800"/>
              <a:t>, </a:t>
            </a:r>
            <a:r>
              <a:rPr i="1" lang="en-IN" sz="1800"/>
              <a:t>season</a:t>
            </a:r>
            <a:r>
              <a:rPr lang="en-IN" sz="1800"/>
              <a:t> columns were converted. The original columns were not used in the analysis.</a:t>
            </a:r>
            <a:endParaRPr sz="1800"/>
          </a:p>
          <a:p>
            <a:pPr indent="-342900" lvl="0" marL="457200" rtl="0" algn="l">
              <a:lnSpc>
                <a:spcPct val="90000"/>
              </a:lnSpc>
              <a:spcBef>
                <a:spcPts val="0"/>
              </a:spcBef>
              <a:spcAft>
                <a:spcPts val="0"/>
              </a:spcAft>
              <a:buSzPts val="1800"/>
              <a:buChar char="•"/>
            </a:pPr>
            <a:r>
              <a:rPr lang="en-IN" sz="1800"/>
              <a:t>The dummy variables so obtained were renamed to be more understandable.</a:t>
            </a:r>
            <a:endParaRPr sz="1800"/>
          </a:p>
          <a:p>
            <a:pPr indent="-342900" lvl="0" marL="457200" rtl="0" algn="l">
              <a:lnSpc>
                <a:spcPct val="90000"/>
              </a:lnSpc>
              <a:spcBef>
                <a:spcPts val="0"/>
              </a:spcBef>
              <a:spcAft>
                <a:spcPts val="0"/>
              </a:spcAft>
              <a:buSzPts val="1800"/>
              <a:buChar char="•"/>
            </a:pPr>
            <a:r>
              <a:rPr lang="en-IN" sz="1800"/>
              <a:t>The </a:t>
            </a:r>
            <a:r>
              <a:rPr i="1" lang="en-IN" sz="1800"/>
              <a:t>registered</a:t>
            </a:r>
            <a:r>
              <a:rPr lang="en-IN" sz="1800"/>
              <a:t> and </a:t>
            </a:r>
            <a:r>
              <a:rPr i="1" lang="en-IN" sz="1800"/>
              <a:t>casual</a:t>
            </a:r>
            <a:r>
              <a:rPr lang="en-IN" sz="1800"/>
              <a:t> columns were dropped because of reasons explained in the previous slide.</a:t>
            </a:r>
            <a:endParaRPr sz="1800"/>
          </a:p>
          <a:p>
            <a:pPr indent="-342900" lvl="0" marL="457200" rtl="0" algn="l">
              <a:lnSpc>
                <a:spcPct val="90000"/>
              </a:lnSpc>
              <a:spcBef>
                <a:spcPts val="0"/>
              </a:spcBef>
              <a:spcAft>
                <a:spcPts val="0"/>
              </a:spcAft>
              <a:buSzPts val="1800"/>
              <a:buChar char="•"/>
            </a:pPr>
            <a:r>
              <a:rPr lang="en-IN" sz="1800"/>
              <a:t>The day of the month was extracted from the </a:t>
            </a:r>
            <a:r>
              <a:rPr i="1" lang="en-IN" sz="1800"/>
              <a:t>daydte</a:t>
            </a:r>
            <a:r>
              <a:rPr lang="en-IN" sz="1800"/>
              <a:t> column.</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IN" sz="2000"/>
              <a:t>Test Data / Training Data Split</a:t>
            </a:r>
            <a:endParaRPr b="1" sz="20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IN" sz="1800"/>
              <a:t>The testing data and training data were obtained by splitting the master data set, with the </a:t>
            </a:r>
            <a:r>
              <a:rPr lang="en-IN" sz="1800"/>
              <a:t>training</a:t>
            </a:r>
            <a:r>
              <a:rPr lang="en-IN" sz="1800"/>
              <a:t> set size being 70% of the total set.</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IN" sz="2000"/>
              <a:t>Scaling</a:t>
            </a:r>
            <a:endParaRPr b="1" sz="20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IN" sz="1800"/>
              <a:t>The Training data set was scaled to bring variables to the same scale. Specifically, </a:t>
            </a:r>
            <a:r>
              <a:rPr i="1" lang="en-IN" sz="1800"/>
              <a:t>temp</a:t>
            </a:r>
            <a:r>
              <a:rPr lang="en-IN" sz="1800"/>
              <a:t>, </a:t>
            </a:r>
            <a:r>
              <a:rPr i="1" lang="en-IN" sz="1800"/>
              <a:t>atemp</a:t>
            </a:r>
            <a:r>
              <a:rPr lang="en-IN" sz="1800"/>
              <a:t>, </a:t>
            </a:r>
            <a:r>
              <a:rPr i="1" lang="en-IN" sz="1800"/>
              <a:t>hum</a:t>
            </a:r>
            <a:r>
              <a:rPr lang="en-IN" sz="1800"/>
              <a:t>, </a:t>
            </a:r>
            <a:r>
              <a:rPr i="1" lang="en-IN" sz="1800"/>
              <a:t>windspeed</a:t>
            </a:r>
            <a:r>
              <a:rPr lang="en-IN" sz="1800"/>
              <a:t>, </a:t>
            </a:r>
            <a:r>
              <a:rPr i="1" lang="en-IN" sz="1800"/>
              <a:t>day</a:t>
            </a:r>
            <a:r>
              <a:rPr lang="en-IN" sz="1800"/>
              <a:t>, </a:t>
            </a:r>
            <a:r>
              <a:rPr i="1" lang="en-IN" sz="1800"/>
              <a:t>dayofweek</a:t>
            </a:r>
            <a:r>
              <a:rPr lang="en-IN" sz="1800"/>
              <a:t>, and </a:t>
            </a:r>
            <a:r>
              <a:rPr i="1" lang="en-IN" sz="1800"/>
              <a:t>mnth</a:t>
            </a:r>
            <a:r>
              <a:rPr lang="en-IN" sz="1800"/>
              <a:t> were scaled.</a:t>
            </a:r>
            <a:endParaRPr sz="1800"/>
          </a:p>
          <a:p>
            <a:pPr indent="0" lvl="0" marL="0" rtl="0" algn="l">
              <a:lnSpc>
                <a:spcPct val="90000"/>
              </a:lnSpc>
              <a:spcBef>
                <a:spcPts val="0"/>
              </a:spcBef>
              <a:spcAft>
                <a:spcPts val="0"/>
              </a:spcAft>
              <a:buClr>
                <a:schemeClr val="dk1"/>
              </a:buClr>
              <a:buSzPts val="14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3b2eba092_1_27"/>
          <p:cNvSpPr txBox="1"/>
          <p:nvPr/>
        </p:nvSpPr>
        <p:spPr>
          <a:xfrm>
            <a:off x="152400" y="1143000"/>
            <a:ext cx="11867700" cy="56247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Model Summary</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                            OLS Regression Results                            </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Dep. Variable:                    cnt   R-squared:                       0.832</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Model:                            OLS   Adj. R-squared:                  0.828</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Method:                 Least Squares   F-statistic:                     224.5</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Date:                Wed, 07 Jul 2021   Prob (F-statistic):          5.38e-185</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Time:                        19:12:31   Log-Likelihood:                -4132.2</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No. Observations:                 510   AIC:                             8288.</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Df Residuals:                     498   BIC:                             8339.</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Df Model:                          11                                         </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Covariance Type:            nonrobust                                         </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                                                                                              coef    std err          t      P&gt;|t|      [0.025      0.975]</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const                                                                                    1632.3824    250.899      6.506      0.000    1139.431    2125.333</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yr                                                                                       2019.4785     72.856     27.719      0.000    1876.336    2162.622</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holiday                                                                                  -667.7096    229.622     -2.908      0.004   -1118.856    -216.563</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weekday                                                                                   415.2930    108.047      3.844      0.000     203.009     627.577</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temp                                                                                     4298.7699    296.976     14.475      0.000    3715.289    4882.251</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hum                                                                                     -1082.7695    337.483     -3.208      0.001   -1745.835    -419.704</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windspeed                                                                               -1583.3941    230.598     -6.866      0.000   -2036.459   -1130.329</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summer                                                                                   1025.7656    132.582      7.737      0.000     765.276    1286.255</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fall                                                                                      647.1607    177.921      3.637      0.000     297.593     996.729</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winter                                                                                   1425.0695    113.168     12.593      0.000    1202.725    1647.414</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Mist + Cloudy, Mist + Broken clouds, Mist + Few clouds, Mist                             -501.4583     94.627     -5.299      0.000    -687.376    -315.541</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Light Snow, Light Rain + Thunderstorm + Scattered clouds, Light Rain + Scattered clouds -2150.3118    236.521     -9.091      0.000   -2615.013   -1685.610</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Omnibus:                       77.673   Durbin-Watson:                   2.034</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Prob(Omnibus):                  0.000   Jarque-Bera (JB):              187.954</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Skew:                          -0.787   Prob(JB):                     1.54e-41</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Kurtosis:                       5.523   Cond. No.                         20.0</a:t>
            </a:r>
            <a:endParaRPr b="1" sz="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950">
                <a:solidFill>
                  <a:schemeClr val="dk1"/>
                </a:solidFill>
                <a:latin typeface="Courier New"/>
                <a:ea typeface="Courier New"/>
                <a:cs typeface="Courier New"/>
                <a:sym typeface="Courier New"/>
              </a:rPr>
              <a:t>==============================================================================</a:t>
            </a:r>
            <a:endParaRPr b="1" sz="9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9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00">
              <a:solidFill>
                <a:schemeClr val="dk1"/>
              </a:solidFill>
              <a:latin typeface="Courier New"/>
              <a:ea typeface="Courier New"/>
              <a:cs typeface="Courier New"/>
              <a:sym typeface="Courier New"/>
            </a:endParaRPr>
          </a:p>
        </p:txBody>
      </p:sp>
      <p:sp>
        <p:nvSpPr>
          <p:cNvPr id="153" name="Google Shape;153;ge3b2eba092_1_27"/>
          <p:cNvSpPr txBox="1"/>
          <p:nvPr>
            <p:ph type="title"/>
          </p:nvPr>
        </p:nvSpPr>
        <p:spPr>
          <a:xfrm>
            <a:off x="1288869" y="1828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Modelling</a:t>
            </a:r>
            <a:r>
              <a:rPr b="1" lang="en-IN"/>
              <a:t>: CRISP-DM #4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nvSpPr>
        <p:spPr>
          <a:xfrm>
            <a:off x="762000" y="1219200"/>
            <a:ext cx="9713400" cy="2878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Variance Inflation Factors</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                                                                                   Features    VIF</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0                                                                                     const  49.11</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8                                                                                      fall   4.78</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4                                                                                      temp   3.50</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7                                                                                    summer   2.54</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5                                                                                       hum   1.89</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9                                                                                    winter   1.87</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10                             Mist + Cloudy, Mist + Broken clouds, Mist + Few clouds, Mist   1.57</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11  Light Snow, Light Rain + Thunderstorm + Scattered clouds, Light Rain + Scattered clouds   1.25</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IN" sz="1250">
                <a:solidFill>
                  <a:schemeClr val="dk1"/>
                </a:solidFill>
                <a:latin typeface="Courier New"/>
                <a:ea typeface="Courier New"/>
                <a:cs typeface="Courier New"/>
                <a:sym typeface="Courier New"/>
              </a:rPr>
              <a:t>6                                                                                 windspeed   1.19</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250">
                <a:solidFill>
                  <a:schemeClr val="dk1"/>
                </a:solidFill>
                <a:latin typeface="Courier New"/>
                <a:ea typeface="Courier New"/>
                <a:cs typeface="Courier New"/>
                <a:sym typeface="Courier New"/>
              </a:rPr>
              <a:t>1                                                                                        yr   1.03</a:t>
            </a:r>
            <a:endParaRPr b="1" sz="1250">
              <a:solidFill>
                <a:schemeClr val="dk1"/>
              </a:solidFill>
              <a:latin typeface="Courier New"/>
              <a:ea typeface="Courier New"/>
              <a:cs typeface="Courier New"/>
              <a:sym typeface="Courier New"/>
            </a:endParaRPr>
          </a:p>
        </p:txBody>
      </p:sp>
      <p:sp>
        <p:nvSpPr>
          <p:cNvPr id="159" name="Google Shape;159;p9"/>
          <p:cNvSpPr txBox="1"/>
          <p:nvPr>
            <p:ph type="title"/>
          </p:nvPr>
        </p:nvSpPr>
        <p:spPr>
          <a:xfrm>
            <a:off x="1365069" y="182880"/>
            <a:ext cx="9313800" cy="85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a:t>Modelling: CRISP-DM #4</a:t>
            </a:r>
            <a:endParaRPr/>
          </a:p>
        </p:txBody>
      </p:sp>
      <p:sp>
        <p:nvSpPr>
          <p:cNvPr id="160" name="Google Shape;160;p9"/>
          <p:cNvSpPr txBox="1"/>
          <p:nvPr>
            <p:ph idx="1" type="body"/>
          </p:nvPr>
        </p:nvSpPr>
        <p:spPr>
          <a:xfrm>
            <a:off x="662875" y="4183350"/>
            <a:ext cx="11382600" cy="235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1" lang="en-IN" sz="1500"/>
              <a:t>Notes</a:t>
            </a:r>
            <a:endParaRPr b="1" sz="1500"/>
          </a:p>
          <a:p>
            <a:pPr indent="0" lvl="0" marL="0" rtl="0" algn="l">
              <a:lnSpc>
                <a:spcPct val="90000"/>
              </a:lnSpc>
              <a:spcBef>
                <a:spcPts val="0"/>
              </a:spcBef>
              <a:spcAft>
                <a:spcPts val="0"/>
              </a:spcAft>
              <a:buClr>
                <a:schemeClr val="dk1"/>
              </a:buClr>
              <a:buSzPts val="1400"/>
              <a:buNone/>
            </a:pPr>
            <a:r>
              <a:t/>
            </a:r>
            <a:endParaRPr sz="1500"/>
          </a:p>
          <a:p>
            <a:pPr indent="-323850" lvl="0" marL="457200" rtl="0" algn="l">
              <a:lnSpc>
                <a:spcPct val="90000"/>
              </a:lnSpc>
              <a:spcBef>
                <a:spcPts val="0"/>
              </a:spcBef>
              <a:spcAft>
                <a:spcPts val="0"/>
              </a:spcAft>
              <a:buSzPts val="1500"/>
              <a:buChar char="•"/>
            </a:pPr>
            <a:r>
              <a:rPr lang="en-IN" sz="1500"/>
              <a:t>The following predictor variables were dropped in the </a:t>
            </a:r>
            <a:r>
              <a:rPr lang="en-IN" sz="1500"/>
              <a:t>following</a:t>
            </a:r>
            <a:r>
              <a:rPr lang="en-IN" sz="1500"/>
              <a:t> order:</a:t>
            </a:r>
            <a:endParaRPr sz="1500"/>
          </a:p>
          <a:p>
            <a:pPr indent="-323850" lvl="1" marL="914400" rtl="0" algn="l">
              <a:lnSpc>
                <a:spcPct val="90000"/>
              </a:lnSpc>
              <a:spcBef>
                <a:spcPts val="0"/>
              </a:spcBef>
              <a:spcAft>
                <a:spcPts val="0"/>
              </a:spcAft>
              <a:buSzPts val="1500"/>
              <a:buChar char="•"/>
            </a:pPr>
            <a:r>
              <a:rPr i="1" lang="en-IN" sz="1500"/>
              <a:t>a</a:t>
            </a:r>
            <a:r>
              <a:rPr i="1" lang="en-IN" sz="1500"/>
              <a:t>temp</a:t>
            </a:r>
            <a:endParaRPr i="1" sz="1500"/>
          </a:p>
          <a:p>
            <a:pPr indent="-323850" lvl="1" marL="914400" rtl="0" algn="l">
              <a:lnSpc>
                <a:spcPct val="90000"/>
              </a:lnSpc>
              <a:spcBef>
                <a:spcPts val="0"/>
              </a:spcBef>
              <a:spcAft>
                <a:spcPts val="0"/>
              </a:spcAft>
              <a:buSzPts val="1500"/>
              <a:buChar char="•"/>
            </a:pPr>
            <a:r>
              <a:rPr i="1" lang="en-IN" sz="1500"/>
              <a:t>m</a:t>
            </a:r>
            <a:r>
              <a:rPr i="1" lang="en-IN" sz="1500"/>
              <a:t>nth</a:t>
            </a:r>
            <a:endParaRPr i="1" sz="1500"/>
          </a:p>
          <a:p>
            <a:pPr indent="-323850" lvl="1" marL="914400" rtl="0" algn="l">
              <a:lnSpc>
                <a:spcPct val="90000"/>
              </a:lnSpc>
              <a:spcBef>
                <a:spcPts val="0"/>
              </a:spcBef>
              <a:spcAft>
                <a:spcPts val="0"/>
              </a:spcAft>
              <a:buSzPts val="1500"/>
              <a:buChar char="•"/>
            </a:pPr>
            <a:r>
              <a:rPr i="1" lang="en-IN" sz="1500"/>
              <a:t>d</a:t>
            </a:r>
            <a:r>
              <a:rPr i="1" lang="en-IN" sz="1500"/>
              <a:t>ay</a:t>
            </a:r>
            <a:endParaRPr i="1" sz="1500"/>
          </a:p>
          <a:p>
            <a:pPr indent="-323850" lvl="1" marL="914400" rtl="0" algn="l">
              <a:lnSpc>
                <a:spcPct val="90000"/>
              </a:lnSpc>
              <a:spcBef>
                <a:spcPts val="0"/>
              </a:spcBef>
              <a:spcAft>
                <a:spcPts val="0"/>
              </a:spcAft>
              <a:buSzPts val="1500"/>
              <a:buChar char="•"/>
            </a:pPr>
            <a:r>
              <a:rPr i="1" lang="en-IN" sz="1500"/>
              <a:t>w</a:t>
            </a:r>
            <a:r>
              <a:rPr i="1" lang="en-IN" sz="1500"/>
              <a:t>orkingday</a:t>
            </a:r>
            <a:endParaRPr i="1"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IN" sz="1500"/>
              <a:t>At each step, the Variance Inflation Factors were calculated, and compared against the p-values of the predictor variables, to make a decision on which variables needed to be dropped.</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IN" sz="1500"/>
              <a:t>The final model explains 83% of the variation of the observed data, as can be seen from the </a:t>
            </a:r>
            <a:r>
              <a:rPr b="1" lang="en-IN" sz="1500"/>
              <a:t>R-Squared</a:t>
            </a:r>
            <a:r>
              <a:rPr lang="en-IN" sz="1500"/>
              <a:t> and the </a:t>
            </a:r>
            <a:r>
              <a:rPr b="1" lang="en-IN" sz="1500"/>
              <a:t>Adjusted R-Squared</a:t>
            </a:r>
            <a:r>
              <a:rPr lang="en-IN" sz="1500"/>
              <a:t> metrics.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cp:coreProperties>
</file>